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9A7C-44C8-1619-96ED-29ED8F8A5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7E7DF-DBEC-C167-2A57-A6BF1F505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7DE3-DEB6-9F26-8339-6161D5BC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951-EF53-404C-8342-5DB2494388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A7C2-9A3A-F437-04C3-9DFADA69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ED593-C68B-55CD-8C2E-1D1A0D44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6DD-B088-1149-BAC7-C1073A4E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4507-2B27-B9C5-2D73-41626F9D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D7772-7B72-9571-DCC5-2F0704F1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07A2-438E-B907-EBCE-66ED5BDD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951-EF53-404C-8342-5DB2494388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F3A46-321D-EC7F-0DAA-70F59A51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06E79-D67E-CA67-0F85-9B2D099C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6DD-B088-1149-BAC7-C1073A4E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1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F2DB4-9CCB-2CF3-F07F-0FA133B23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E6FF3-EA17-B444-D52B-981119191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EDE2-3761-6944-7C97-CFEE1742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951-EF53-404C-8342-5DB2494388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01B5B-6CD9-8813-825E-25513A21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E1A87-9EC5-6BF9-F14C-2F6CA4DB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6DD-B088-1149-BAC7-C1073A4E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4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18F1-D8DE-868D-137A-6C64D73F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0903-1F98-9FA7-6494-7676CA00F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A0CB2-47B1-D00E-A5AA-46CDD32B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951-EF53-404C-8342-5DB2494388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DAA4-1F48-623C-D39A-0777008E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46FC-A824-99E0-7AE8-0D9DD308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6DD-B088-1149-BAC7-C1073A4E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2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D971-97D1-0A71-E30E-74DFC376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07CF1-5BAF-E568-6D96-569DB83A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F6F6-9100-6D82-F66F-798E4EC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951-EF53-404C-8342-5DB2494388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4AF2-4695-EA5E-9608-3A721FEF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82B1F-441C-FE06-FE6F-A4219B81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6DD-B088-1149-BAC7-C1073A4E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5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B644-0B8C-80E9-68B7-35B3200D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7105-0065-E290-DF8F-376AEDFCE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6A390-442D-5E5F-918E-DEABB46A8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26C63-8D67-4862-DA8C-25031771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951-EF53-404C-8342-5DB2494388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E7A74-2DBD-57A9-E6BB-BBE48858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6427A-A428-3775-8C07-4225B592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6DD-B088-1149-BAC7-C1073A4E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4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0C18-61B4-9292-9E15-54B944F1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C4DB5-E976-899D-C72D-DF358684A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97563-2F29-0FD1-88AE-FFA80919F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431C1-8639-E61F-8DE8-4F9DEAD30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E90AC-396C-DAB5-599D-9D1FA1535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B6CDB-E450-D652-7E88-73B201DD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951-EF53-404C-8342-5DB2494388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8ED7C-3F79-83C1-6C9A-961399F5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AD534-30BB-0F5C-E19A-CD370006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6DD-B088-1149-BAC7-C1073A4E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7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B8D2-8551-0E6F-277E-1AD99D86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6E8BA-B7BF-89A8-B4BD-B7EABF5E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951-EF53-404C-8342-5DB2494388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4349D-A2AD-120B-3BDC-18F444E9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05AB1-4B9B-6A5B-4804-A1FEFF11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6DD-B088-1149-BAC7-C1073A4E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10A55-ECE1-8FAA-E378-97464D2E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951-EF53-404C-8342-5DB2494388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4012A-5C83-0E6D-B9FA-65BD2320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1F87B-8C98-D161-552E-348D5C0A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6DD-B088-1149-BAC7-C1073A4E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9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5224-FA71-70EC-07A2-4DEDE02A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36DD-A93B-1652-3D96-97DB2600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AD27F-989A-5DA0-5785-4A54CEA1D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42061-24DB-E2AF-6219-E52EAB4A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951-EF53-404C-8342-5DB2494388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C867D-AB95-4238-3B86-30132701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E0B2B-8ADC-9951-5F91-2CB0C013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6DD-B088-1149-BAC7-C1073A4E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6431-6714-625B-24C5-07762778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11624-C866-B342-BCE8-BE875EBE2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0787B-123B-32D9-8587-02A1BF342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6DF11-49F8-76ED-D39A-E09A36C3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951-EF53-404C-8342-5DB2494388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EE430-941F-BF99-1648-C6984E1C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E229-6C1E-32C3-89CC-FE82B238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6DD-B088-1149-BAC7-C1073A4E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2B1D1-9CC1-C05D-165E-411AEC88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97DAC-F2D2-2405-A324-4B4209F6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2FA3-67DE-B38F-E270-24F503D15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24951-EF53-404C-8342-5DB2494388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CC0B6-68BF-75CB-A713-990E31FAE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8D22-8C77-675E-199E-A61D02A2B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FE6DD-B088-1149-BAC7-C1073A4E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4D4-2300-729A-0B99-A338F7471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A5A40-DA56-3AD2-449D-9A8C76E7E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8ABC-115F-83E2-B6AE-1622939A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0C6A-FC0F-7D3C-3875-98D55CB9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C7162735-16F2-50AE-2C4A-84311B951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36041"/>
              </p:ext>
            </p:extLst>
          </p:nvPr>
        </p:nvGraphicFramePr>
        <p:xfrm>
          <a:off x="1469571" y="2103119"/>
          <a:ext cx="7326087" cy="3829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546">
                  <a:extLst>
                    <a:ext uri="{9D8B030D-6E8A-4147-A177-3AD203B41FA5}">
                      <a16:colId xmlns:a16="http://schemas.microsoft.com/office/drawing/2014/main" val="3128744015"/>
                    </a:ext>
                  </a:extLst>
                </a:gridCol>
                <a:gridCol w="1715847">
                  <a:extLst>
                    <a:ext uri="{9D8B030D-6E8A-4147-A177-3AD203B41FA5}">
                      <a16:colId xmlns:a16="http://schemas.microsoft.com/office/drawing/2014/main" val="3011678510"/>
                    </a:ext>
                  </a:extLst>
                </a:gridCol>
                <a:gridCol w="1715847">
                  <a:extLst>
                    <a:ext uri="{9D8B030D-6E8A-4147-A177-3AD203B41FA5}">
                      <a16:colId xmlns:a16="http://schemas.microsoft.com/office/drawing/2014/main" val="4012779034"/>
                    </a:ext>
                  </a:extLst>
                </a:gridCol>
                <a:gridCol w="1715847">
                  <a:extLst>
                    <a:ext uri="{9D8B030D-6E8A-4147-A177-3AD203B41FA5}">
                      <a16:colId xmlns:a16="http://schemas.microsoft.com/office/drawing/2014/main" val="1505141673"/>
                    </a:ext>
                  </a:extLst>
                </a:gridCol>
              </a:tblGrid>
              <a:tr h="765919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Monday’s response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Wednesday’s response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9307"/>
                  </a:ext>
                </a:extLst>
              </a:tr>
              <a:tr h="765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Bad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65548"/>
                  </a:ext>
                </a:extLst>
              </a:tr>
              <a:tr h="7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034908"/>
                  </a:ext>
                </a:extLst>
              </a:tr>
              <a:tr h="7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307770"/>
                  </a:ext>
                </a:extLst>
              </a:tr>
              <a:tr h="7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66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06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FC16-C89E-FB34-49F8-44168744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5715F-5B87-52B9-67C7-E2AFDE76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8">
                <a:extLst>
                  <a:ext uri="{FF2B5EF4-FFF2-40B4-BE49-F238E27FC236}">
                    <a16:creationId xmlns:a16="http://schemas.microsoft.com/office/drawing/2014/main" id="{7303942C-5767-370C-AEDA-CD8C2D61B9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5463807"/>
                  </p:ext>
                </p:extLst>
              </p:nvPr>
            </p:nvGraphicFramePr>
            <p:xfrm>
              <a:off x="1143000" y="1027905"/>
              <a:ext cx="7783287" cy="40679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2714">
                      <a:extLst>
                        <a:ext uri="{9D8B030D-6E8A-4147-A177-3AD203B41FA5}">
                          <a16:colId xmlns:a16="http://schemas.microsoft.com/office/drawing/2014/main" val="3128744015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3011678510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4012779034"/>
                        </a:ext>
                      </a:extLst>
                    </a:gridCol>
                    <a:gridCol w="1447801">
                      <a:extLst>
                        <a:ext uri="{9D8B030D-6E8A-4147-A177-3AD203B41FA5}">
                          <a16:colId xmlns:a16="http://schemas.microsoft.com/office/drawing/2014/main" val="1505141673"/>
                        </a:ext>
                      </a:extLst>
                    </a:gridCol>
                  </a:tblGrid>
                  <a:tr h="7502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Survey 1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Survey 2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Total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679307"/>
                      </a:ext>
                    </a:extLst>
                  </a:tr>
                  <a:tr h="92152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dirty="0"/>
                            <a:t> 1 serving/week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oMath>
                          </a14:m>
                          <a:r>
                            <a:rPr lang="en-US" sz="2400" b="1" dirty="0"/>
                            <a:t> 1 serving/week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565548"/>
                      </a:ext>
                    </a:extLst>
                  </a:tr>
                  <a:tr h="750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dirty="0"/>
                            <a:t> 1 serving/week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92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228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7034908"/>
                      </a:ext>
                    </a:extLst>
                  </a:tr>
                  <a:tr h="750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oMath>
                          </a14:m>
                          <a:r>
                            <a:rPr lang="en-US" sz="2400" b="1" dirty="0"/>
                            <a:t> 1 serving/week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309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307770"/>
                      </a:ext>
                    </a:extLst>
                  </a:tr>
                  <a:tr h="750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332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537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4661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8">
                <a:extLst>
                  <a:ext uri="{FF2B5EF4-FFF2-40B4-BE49-F238E27FC236}">
                    <a16:creationId xmlns:a16="http://schemas.microsoft.com/office/drawing/2014/main" id="{7303942C-5767-370C-AEDA-CD8C2D61B9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5463807"/>
                  </p:ext>
                </p:extLst>
              </p:nvPr>
            </p:nvGraphicFramePr>
            <p:xfrm>
              <a:off x="1143000" y="1027905"/>
              <a:ext cx="7783287" cy="40679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2714">
                      <a:extLst>
                        <a:ext uri="{9D8B030D-6E8A-4147-A177-3AD203B41FA5}">
                          <a16:colId xmlns:a16="http://schemas.microsoft.com/office/drawing/2014/main" val="3128744015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3011678510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4012779034"/>
                        </a:ext>
                      </a:extLst>
                    </a:gridCol>
                    <a:gridCol w="1447801">
                      <a:extLst>
                        <a:ext uri="{9D8B030D-6E8A-4147-A177-3AD203B41FA5}">
                          <a16:colId xmlns:a16="http://schemas.microsoft.com/office/drawing/2014/main" val="1505141673"/>
                        </a:ext>
                      </a:extLst>
                    </a:gridCol>
                  </a:tblGrid>
                  <a:tr h="7502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Survey 1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Survey 2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Total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679307"/>
                      </a:ext>
                    </a:extLst>
                  </a:tr>
                  <a:tr h="92152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552" t="-80822" r="-158046" b="-271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6456" t="-80822" r="-74051" b="-2712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56554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9" t="-203077" r="-268862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92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228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703490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9" t="-298485" r="-268862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309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307770"/>
                      </a:ext>
                    </a:extLst>
                  </a:tr>
                  <a:tr h="750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332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537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46614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568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2BBC-648D-BB2D-8513-29769500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5EA6-576D-0319-0CF0-301A22583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04FFB06-05F3-A26A-A48B-6284D5910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04448"/>
              </p:ext>
            </p:extLst>
          </p:nvPr>
        </p:nvGraphicFramePr>
        <p:xfrm>
          <a:off x="0" y="486346"/>
          <a:ext cx="11843657" cy="55739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514">
                  <a:extLst>
                    <a:ext uri="{9D8B030D-6E8A-4147-A177-3AD203B41FA5}">
                      <a16:colId xmlns:a16="http://schemas.microsoft.com/office/drawing/2014/main" val="1435345681"/>
                    </a:ext>
                  </a:extLst>
                </a:gridCol>
                <a:gridCol w="9035143">
                  <a:extLst>
                    <a:ext uri="{9D8B030D-6E8A-4147-A177-3AD203B41FA5}">
                      <a16:colId xmlns:a16="http://schemas.microsoft.com/office/drawing/2014/main" val="3701284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Pros and 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8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Risk 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4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Can provide additional information, but can be misleading on its own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/>
                        <a:t>Not the preferred measurement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20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Risk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4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Easy to interpret because is a ratio of probabilities</a:t>
                      </a:r>
                    </a:p>
                    <a:p>
                      <a:pPr marL="285750" indent="-285750">
                        <a:lnSpc>
                          <a:spcPct val="114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Cannot use in retrospective, case-control studies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6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Odds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4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Adequate for all studies</a:t>
                      </a:r>
                    </a:p>
                    <a:p>
                      <a:pPr marL="285750" indent="-285750">
                        <a:lnSpc>
                          <a:spcPct val="114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Good estimate of RR for rare diseases</a:t>
                      </a:r>
                    </a:p>
                    <a:p>
                      <a:pPr marL="285750" indent="-285750">
                        <a:lnSpc>
                          <a:spcPct val="114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Not as easy to interpret or translate to clinical setting as RR</a:t>
                      </a:r>
                    </a:p>
                    <a:p>
                      <a:pPr marL="285750" indent="-285750">
                        <a:lnSpc>
                          <a:spcPct val="114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/>
                        <a:t>Most preferred by statisticians because integrated into 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648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83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119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Wakim</dc:creator>
  <cp:lastModifiedBy>Nicky Wakim</cp:lastModifiedBy>
  <cp:revision>1</cp:revision>
  <dcterms:created xsi:type="dcterms:W3CDTF">2024-04-09T21:10:12Z</dcterms:created>
  <dcterms:modified xsi:type="dcterms:W3CDTF">2024-04-10T16:49:28Z</dcterms:modified>
</cp:coreProperties>
</file>