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3" r:id="rId2"/>
    <p:sldId id="261" r:id="rId3"/>
    <p:sldId id="259" r:id="rId4"/>
    <p:sldId id="257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94750"/>
  </p:normalViewPr>
  <p:slideViewPr>
    <p:cSldViewPr snapToGrid="0">
      <p:cViewPr varScale="1">
        <p:scale>
          <a:sx n="133" d="100"/>
          <a:sy n="133" d="100"/>
        </p:scale>
        <p:origin x="232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978BC-B06D-E54B-9425-EAE9C145D3A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D2874-A4D8-8A4B-8E79-7C028EBF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D2874-A4D8-8A4B-8E79-7C028EBF4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D2874-A4D8-8A4B-8E79-7C028EBF4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1563"/>
            <a:ext cx="2743200" cy="213886"/>
          </a:xfrm>
        </p:spPr>
        <p:txBody>
          <a:bodyPr/>
          <a:lstStyle>
            <a:lvl1pPr>
              <a:defRPr sz="2000"/>
            </a:lvl1pPr>
          </a:lstStyle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31563"/>
            <a:ext cx="4114800" cy="228599"/>
          </a:xfr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53200"/>
            <a:ext cx="2743200" cy="228600"/>
          </a:xfrm>
        </p:spPr>
        <p:txBody>
          <a:bodyPr/>
          <a:lstStyle>
            <a:lvl1pPr>
              <a:defRPr sz="2000"/>
            </a:lvl1pPr>
          </a:lstStyle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24" y="139235"/>
            <a:ext cx="4898676" cy="10799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6524"/>
            <a:ext cx="6878288" cy="61086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24" y="1371600"/>
            <a:ext cx="4898676" cy="48736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B50C-EE9D-2892-3041-A0354781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2A8-BE8D-F558-C82B-04797627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47CD2-5DAD-52D2-A9FB-0977A9CA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940C-61CB-6FC1-E35D-5D348994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C954-3200-8955-ED03-EEFCE5B6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44114"/>
            <a:ext cx="2743200" cy="213886"/>
          </a:xfrm>
        </p:spPr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29400"/>
            <a:ext cx="4114800" cy="2285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629400"/>
            <a:ext cx="2743200" cy="228600"/>
          </a:xfrm>
        </p:spPr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F18001-00D6-3BE8-68F6-565FE1F256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9144000" cy="541324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9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F0EB-5238-5235-DDAE-AB1A3FFB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FD258-D02C-F64E-8DF7-AB0A342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5FAF-1189-C3B7-A3C8-860B4AC7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A5DB-5AFD-F8DB-41E7-19DAE995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D44376-48AD-2396-851A-6B23130E0E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143001"/>
            <a:ext cx="11887200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8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9988"/>
            <a:ext cx="58674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988"/>
            <a:ext cx="58674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4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47321"/>
            <a:ext cx="11887200" cy="84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9144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6416"/>
            <a:ext cx="2743200" cy="213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6B26-9395-B44B-9BD0-B3EFFDF164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30002"/>
            <a:ext cx="41148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629400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1E06-89D1-9F49-BC02-D941019A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efvanbuuren.name/fimd/sec-report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014-80B3-5D44-5FBD-D73AE7302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C6849-6523-2E35-AA31-CF677AADA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0EE8D-3561-2543-7B71-9E30F8684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9" b="25506"/>
          <a:stretch/>
        </p:blipFill>
        <p:spPr>
          <a:xfrm>
            <a:off x="0" y="1"/>
            <a:ext cx="79697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96C2E-FA9D-E6DA-51AA-788C995EC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" t="73866" r="49034"/>
          <a:stretch/>
        </p:blipFill>
        <p:spPr>
          <a:xfrm>
            <a:off x="7969719" y="0"/>
            <a:ext cx="3888606" cy="2535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AA951-4919-CC26-41AA-5A501A813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08" t="73866"/>
          <a:stretch/>
        </p:blipFill>
        <p:spPr>
          <a:xfrm>
            <a:off x="7969718" y="2304608"/>
            <a:ext cx="3888606" cy="253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2261-58CC-C627-0A5C-19DD16AB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DE3D-2867-A3FA-AD9E-C894718D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143000"/>
            <a:ext cx="11887200" cy="5715000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the </a:t>
            </a:r>
            <a:r>
              <a:rPr lang="en-US" b="1" dirty="0"/>
              <a:t>next page</a:t>
            </a:r>
            <a:r>
              <a:rPr lang="en-US" dirty="0"/>
              <a:t>, place up to 15 grey boxes on certain dog breeds</a:t>
            </a:r>
          </a:p>
          <a:p>
            <a:pPr lvl="1"/>
            <a:r>
              <a:rPr lang="en-US" dirty="0"/>
              <a:t>You may need to copy and paste to get more boxes</a:t>
            </a:r>
          </a:p>
          <a:p>
            <a:pPr lvl="1"/>
            <a:endParaRPr lang="en-US" dirty="0"/>
          </a:p>
          <a:p>
            <a:r>
              <a:rPr lang="en-US" dirty="0"/>
              <a:t>You will be assigned MCAR, MAR, or MNAR</a:t>
            </a:r>
          </a:p>
          <a:p>
            <a:pPr lvl="1"/>
            <a:r>
              <a:rPr lang="en-US" dirty="0"/>
              <a:t>You will place the boxes according to whatever mechanism you get</a:t>
            </a:r>
          </a:p>
          <a:p>
            <a:pPr lvl="1"/>
            <a:endParaRPr lang="en-US" dirty="0"/>
          </a:p>
          <a:p>
            <a:r>
              <a:rPr lang="en-US" dirty="0"/>
              <a:t>Our outcome is the length of the dog</a:t>
            </a:r>
          </a:p>
          <a:p>
            <a:pPr lvl="1"/>
            <a:r>
              <a:rPr lang="en-US" dirty="0"/>
              <a:t>You may use </a:t>
            </a:r>
            <a:r>
              <a:rPr lang="en-US" b="1" dirty="0"/>
              <a:t>any other trait </a:t>
            </a:r>
            <a:r>
              <a:rPr lang="en-US" dirty="0"/>
              <a:t>to determine if the measured dog’s length is missing</a:t>
            </a:r>
          </a:p>
          <a:p>
            <a:pPr lvl="1"/>
            <a:endParaRPr lang="en-US" dirty="0"/>
          </a:p>
          <a:p>
            <a:r>
              <a:rPr lang="en-US" dirty="0"/>
              <a:t>Examples of traits </a:t>
            </a:r>
          </a:p>
          <a:p>
            <a:pPr lvl="1"/>
            <a:r>
              <a:rPr lang="en-US" dirty="0"/>
              <a:t>Observable: Brown fur, long fur, breed name starts with “N”</a:t>
            </a:r>
          </a:p>
          <a:p>
            <a:pPr lvl="1"/>
            <a:r>
              <a:rPr lang="en-US" dirty="0"/>
              <a:t>Unobservable: Energetic breed, breed that I’ve owned, breed I’ve seen at the park, dogs I don’t like (could be all)</a:t>
            </a:r>
          </a:p>
        </p:txBody>
      </p:sp>
    </p:spTree>
    <p:extLst>
      <p:ext uri="{BB962C8B-B14F-4D97-AF65-F5344CB8AC3E}">
        <p14:creationId xmlns:p14="http://schemas.microsoft.com/office/powerpoint/2010/main" val="397893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0EE8D-3561-2543-7B71-9E30F8684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9" b="25506"/>
          <a:stretch/>
        </p:blipFill>
        <p:spPr>
          <a:xfrm>
            <a:off x="0" y="1"/>
            <a:ext cx="79697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96C2E-FA9D-E6DA-51AA-788C995EC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" t="73866" r="49034"/>
          <a:stretch/>
        </p:blipFill>
        <p:spPr>
          <a:xfrm>
            <a:off x="7969719" y="0"/>
            <a:ext cx="3888606" cy="2535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AA951-4919-CC26-41AA-5A501A813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08" t="73866"/>
          <a:stretch/>
        </p:blipFill>
        <p:spPr>
          <a:xfrm>
            <a:off x="7969718" y="2304608"/>
            <a:ext cx="3888606" cy="25356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6CD48C-6A3C-EA43-E7C6-1F716358710C}"/>
              </a:ext>
            </a:extLst>
          </p:cNvPr>
          <p:cNvSpPr/>
          <p:nvPr/>
        </p:nvSpPr>
        <p:spPr>
          <a:xfrm>
            <a:off x="209152" y="4617637"/>
            <a:ext cx="933649" cy="107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FC929-7C8A-AB4B-D91A-81374BFD7A70}"/>
              </a:ext>
            </a:extLst>
          </p:cNvPr>
          <p:cNvSpPr/>
          <p:nvPr/>
        </p:nvSpPr>
        <p:spPr>
          <a:xfrm>
            <a:off x="209151" y="2307127"/>
            <a:ext cx="933649" cy="107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429BC-B12D-FF7C-B875-F8900F035442}"/>
              </a:ext>
            </a:extLst>
          </p:cNvPr>
          <p:cNvSpPr/>
          <p:nvPr/>
        </p:nvSpPr>
        <p:spPr>
          <a:xfrm>
            <a:off x="9914021" y="1204558"/>
            <a:ext cx="933649" cy="107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07C49-8906-A960-0C3F-5ED67BA71323}"/>
              </a:ext>
            </a:extLst>
          </p:cNvPr>
          <p:cNvSpPr/>
          <p:nvPr/>
        </p:nvSpPr>
        <p:spPr>
          <a:xfrm>
            <a:off x="3051210" y="0"/>
            <a:ext cx="933649" cy="107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78429-EBD6-9D51-9F13-063064A40D5A}"/>
              </a:ext>
            </a:extLst>
          </p:cNvPr>
          <p:cNvSpPr/>
          <p:nvPr/>
        </p:nvSpPr>
        <p:spPr>
          <a:xfrm>
            <a:off x="8873291" y="1267807"/>
            <a:ext cx="933649" cy="107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F86FB-7192-F8FA-4B8B-13FE86559DD0}"/>
              </a:ext>
            </a:extLst>
          </p:cNvPr>
          <p:cNvSpPr/>
          <p:nvPr/>
        </p:nvSpPr>
        <p:spPr>
          <a:xfrm>
            <a:off x="4089435" y="3429000"/>
            <a:ext cx="933649" cy="107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314885-CBC9-ED64-33D3-F254D2713D07}"/>
              </a:ext>
            </a:extLst>
          </p:cNvPr>
          <p:cNvSpPr/>
          <p:nvPr/>
        </p:nvSpPr>
        <p:spPr>
          <a:xfrm>
            <a:off x="5023084" y="5689091"/>
            <a:ext cx="933649" cy="107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692B6F-3592-DE3A-DBDF-CE5FDCDD15FE}"/>
              </a:ext>
            </a:extLst>
          </p:cNvPr>
          <p:cNvSpPr/>
          <p:nvPr/>
        </p:nvSpPr>
        <p:spPr>
          <a:xfrm>
            <a:off x="1142800" y="5684224"/>
            <a:ext cx="933649" cy="107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2405-8F3A-CA04-491E-AA0CC206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together as a group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951D-11FA-3C10-B269-93013B0123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11956181" cy="5413248"/>
          </a:xfrm>
        </p:spPr>
        <p:txBody>
          <a:bodyPr/>
          <a:lstStyle/>
          <a:p>
            <a:r>
              <a:rPr lang="en-US" dirty="0"/>
              <a:t>Can your group figure out the mechanism of missing dogs?</a:t>
            </a:r>
          </a:p>
          <a:p>
            <a:pPr lvl="1"/>
            <a:r>
              <a:rPr lang="en-US" dirty="0"/>
              <a:t>You can use any qualities observed in the full picture</a:t>
            </a:r>
          </a:p>
          <a:p>
            <a:r>
              <a:rPr lang="en-US" dirty="0"/>
              <a:t>Can your group determine the trait (or if there is a trait) that you used to identify missing dogs?</a:t>
            </a:r>
          </a:p>
          <a:p>
            <a:r>
              <a:rPr lang="en-US" dirty="0"/>
              <a:t>If your dog data ignorable or non-ignorable?</a:t>
            </a:r>
          </a:p>
          <a:p>
            <a:r>
              <a:rPr lang="en-US" dirty="0"/>
              <a:t>Can you impute the missing dogs?</a:t>
            </a:r>
          </a:p>
          <a:p>
            <a:r>
              <a:rPr lang="en-US" dirty="0"/>
              <a:t>How would you approach this data?</a:t>
            </a:r>
          </a:p>
        </p:txBody>
      </p:sp>
    </p:spTree>
    <p:extLst>
      <p:ext uri="{BB962C8B-B14F-4D97-AF65-F5344CB8AC3E}">
        <p14:creationId xmlns:p14="http://schemas.microsoft.com/office/powerpoint/2010/main" val="284728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342-45D8-03CF-7535-CBE1E34AE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6E50B-B4CF-7AE4-C032-BB9D158D0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3173-77A4-9F4D-7513-1FE1D697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what you know (15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49C3-7962-DCFC-8D91-9D041D7898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1887200" cy="5413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following page on reporting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in the Van </a:t>
            </a:r>
            <a:r>
              <a:rPr lang="en-US" dirty="0" err="1"/>
              <a:t>Buuren</a:t>
            </a:r>
            <a:r>
              <a:rPr lang="en-US" dirty="0"/>
              <a:t> online textbook</a:t>
            </a:r>
          </a:p>
          <a:p>
            <a:pPr lvl="1"/>
            <a:r>
              <a:rPr lang="en-US" dirty="0"/>
              <a:t>5-10 minutes reading</a:t>
            </a:r>
          </a:p>
          <a:p>
            <a:pPr lvl="1"/>
            <a:endParaRPr lang="en-US" dirty="0"/>
          </a:p>
          <a:p>
            <a:r>
              <a:rPr lang="en-US" dirty="0"/>
              <a:t>Using the guidelines 1-3 and the template, construct a paragraph to report on missing data of the length of dogs!</a:t>
            </a:r>
          </a:p>
          <a:p>
            <a:pPr lvl="1"/>
            <a:r>
              <a:rPr lang="en-US" dirty="0"/>
              <a:t>Can do this as a group for each missing mechanism</a:t>
            </a:r>
          </a:p>
          <a:p>
            <a:endParaRPr lang="en-US" dirty="0"/>
          </a:p>
          <a:p>
            <a:r>
              <a:rPr lang="en-US" dirty="0"/>
              <a:t>Things you might include: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</a:rPr>
              <a:t>In total ____ out of 61 dog breeds (____%) were incomplete. 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</a:rPr>
              <a:t>1-2 sentences for why missing data (</a:t>
            </a:r>
            <a:r>
              <a:rPr lang="en-US" dirty="0">
                <a:highlight>
                  <a:srgbClr val="FFFFFF"/>
                </a:highlight>
              </a:rPr>
              <a:t>you made need to make up a story)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</a:rPr>
              <a:t>We determined the data were _____ (missing mechanism and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ignorability</a:t>
            </a:r>
            <a:r>
              <a:rPr lang="en-US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en-US" dirty="0">
                <a:highlight>
                  <a:srgbClr val="FFFFFF"/>
                </a:highlight>
              </a:rPr>
              <a:t>How would you handle the missing data?</a:t>
            </a:r>
            <a:endParaRPr lang="en-US" b="0" i="0" dirty="0">
              <a:effectLst/>
              <a:highlight>
                <a:srgbClr val="FFFFFF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0852"/>
      </p:ext>
    </p:extLst>
  </p:cSld>
  <p:clrMapOvr>
    <a:masterClrMapping/>
  </p:clrMapOvr>
</p:sld>
</file>

<file path=ppt/theme/theme1.xml><?xml version="1.0" encoding="utf-8"?>
<a:theme xmlns:a="http://schemas.openxmlformats.org/drawingml/2006/main" name="BSTA_513_Theme">
  <a:themeElements>
    <a:clrScheme name="OHSU-PSU 1">
      <a:dk1>
        <a:srgbClr val="000000"/>
      </a:dk1>
      <a:lt1>
        <a:srgbClr val="FFFFFF"/>
      </a:lt1>
      <a:dk2>
        <a:srgbClr val="004832"/>
      </a:dk2>
      <a:lt2>
        <a:srgbClr val="E7E6E6"/>
      </a:lt2>
      <a:accent1>
        <a:srgbClr val="193D78"/>
      </a:accent1>
      <a:accent2>
        <a:srgbClr val="004832"/>
      </a:accent2>
      <a:accent3>
        <a:srgbClr val="A5A5A5"/>
      </a:accent3>
      <a:accent4>
        <a:srgbClr val="F7CB25"/>
      </a:accent4>
      <a:accent5>
        <a:srgbClr val="49A3D1"/>
      </a:accent5>
      <a:accent6>
        <a:srgbClr val="4EA627"/>
      </a:accent6>
      <a:hlink>
        <a:srgbClr val="F18032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TA_513_Theme" id="{667BDAAD-210B-874D-8257-528D31F921D1}" vid="{B5D7485F-E49E-8C4D-A126-301567E447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BSTA_513_Theme</Template>
  <TotalTime>2756</TotalTime>
  <Words>307</Words>
  <Application>Microsoft Macintosh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BSTA_513_Theme</vt:lpstr>
      <vt:lpstr>Part 1</vt:lpstr>
      <vt:lpstr>PowerPoint Presentation</vt:lpstr>
      <vt:lpstr>Activity (5 minutes)</vt:lpstr>
      <vt:lpstr>PowerPoint Presentation</vt:lpstr>
      <vt:lpstr>Come together as a group (10 minutes)</vt:lpstr>
      <vt:lpstr>Part 2</vt:lpstr>
      <vt:lpstr>Reporting what you know (15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Wakim</dc:creator>
  <cp:lastModifiedBy>Nicky Wakim</cp:lastModifiedBy>
  <cp:revision>2</cp:revision>
  <dcterms:created xsi:type="dcterms:W3CDTF">2024-04-29T19:06:16Z</dcterms:created>
  <dcterms:modified xsi:type="dcterms:W3CDTF">2024-05-01T17:03:07Z</dcterms:modified>
</cp:coreProperties>
</file>