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sldIdLst>
    <p:sldId id="256" r:id="rId2"/>
    <p:sldId id="271" r:id="rId3"/>
    <p:sldId id="257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4719"/>
  </p:normalViewPr>
  <p:slideViewPr>
    <p:cSldViewPr snapToGrid="0">
      <p:cViewPr varScale="1">
        <p:scale>
          <a:sx n="70" d="100"/>
          <a:sy n="70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B65B-9F89-499C-B90F-DBCADDC926B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3FDF5-C5DE-4FA6-B42E-86FECDEF4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3FDF5-C5DE-4FA6-B42E-86FECDEF4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3FDF5-C5DE-4FA6-B42E-86FECDEF4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14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nwala@bg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96BFD4-44B0-5C43-0FE6-AE8623F97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089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1658B-9CD9-8238-489D-E934447A35BC}"/>
              </a:ext>
            </a:extLst>
          </p:cNvPr>
          <p:cNvSpPr txBox="1"/>
          <p:nvPr/>
        </p:nvSpPr>
        <p:spPr>
          <a:xfrm>
            <a:off x="422194" y="364479"/>
            <a:ext cx="11964060" cy="1165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6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Adaptive Color Quantization for Efficient Image Compression Using Convolutional Autoencoders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sz="1300" b="1" kern="1200" cap="all" spc="6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9427A-02DA-89BC-B535-EB480AFA7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94018"/>
            <a:ext cx="5640512" cy="435267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/>
              <a:t>By</a:t>
            </a:r>
          </a:p>
          <a:p>
            <a:pPr algn="ctr"/>
            <a:r>
              <a:rPr lang="en-US" sz="2800" dirty="0"/>
              <a:t>Blessing Nwala</a:t>
            </a:r>
          </a:p>
          <a:p>
            <a:pPr algn="ctr"/>
            <a:r>
              <a:rPr lang="en-US" sz="2800" dirty="0"/>
              <a:t>Department of Computer Science</a:t>
            </a:r>
          </a:p>
          <a:p>
            <a:pPr algn="ctr"/>
            <a:r>
              <a:rPr lang="en-US" sz="2800" dirty="0"/>
              <a:t>Bowling Green State University</a:t>
            </a:r>
          </a:p>
          <a:p>
            <a:pPr algn="ctr"/>
            <a:r>
              <a:rPr lang="en-US" sz="2800" dirty="0"/>
              <a:t>Bowling Green, Ohio, USA</a:t>
            </a:r>
          </a:p>
          <a:p>
            <a:pPr algn="ctr"/>
            <a:r>
              <a:rPr lang="en-US" sz="2800" u="sng" dirty="0">
                <a:hlinkClick r:id="rId3"/>
              </a:rPr>
              <a:t>unwala@bgsu.edu</a:t>
            </a:r>
            <a:endParaRPr lang="en-US" sz="2800" dirty="0"/>
          </a:p>
          <a:p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5A08A-6B40-CDA2-874C-CBD30AB4C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521332"/>
            <a:ext cx="6110048" cy="4339757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9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th equations and formulas on a graph paper&#10;&#10;Description automatically generated">
            <a:extLst>
              <a:ext uri="{FF2B5EF4-FFF2-40B4-BE49-F238E27FC236}">
                <a16:creationId xmlns:a16="http://schemas.microsoft.com/office/drawing/2014/main" id="{93BC73F9-61EA-C3B5-756B-6967F6DDD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3" r="19477" b="1"/>
          <a:stretch/>
        </p:blipFill>
        <p:spPr>
          <a:xfrm>
            <a:off x="7140002" y="1612665"/>
            <a:ext cx="4357316" cy="4357316"/>
          </a:xfrm>
          <a:custGeom>
            <a:avLst/>
            <a:gdLst/>
            <a:ahLst/>
            <a:cxnLst/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493B559A-C0D5-63D4-793D-DD0E0C66E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93" y="6083741"/>
            <a:ext cx="2079137" cy="6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3D1F-BDA8-F087-4C7C-84B198CD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2"/>
            <a:ext cx="10287000" cy="704850"/>
          </a:xfrm>
        </p:spPr>
        <p:txBody>
          <a:bodyPr/>
          <a:lstStyle/>
          <a:p>
            <a:r>
              <a:rPr lang="en-US" dirty="0"/>
              <a:t>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0DE6-E325-5E1F-76BF-E541069C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6735"/>
            <a:ext cx="10287000" cy="54602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evaluating functionality, performance, and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alignment with objectives like adaptive color quantization and overcoming traditional compression challenges.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Description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diverse datasets efficiently.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preprocessing, compression, and evaluation workflows.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images increase computational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fine-tuning hyperparameters (e.g., learning rate).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loss functions for enhanced compression fidelity.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system to accommodate video compression tasks.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BB2FC-6C9A-2837-8E0C-1B85BA6C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37" y="1885051"/>
            <a:ext cx="7243282" cy="20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9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FD1-B86E-78B2-5531-17F62A7F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0487"/>
            <a:ext cx="12192000" cy="771525"/>
          </a:xfrm>
        </p:spPr>
        <p:txBody>
          <a:bodyPr/>
          <a:lstStyle/>
          <a:p>
            <a:r>
              <a:rPr lang="en-US" dirty="0"/>
              <a:t>Discussion of Results and Justification of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BF557-1BC7-6DF0-10FB-56D4566B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9172"/>
            <a:ext cx="12068175" cy="57340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Used: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pixel-level similarity between original and reconstructed images.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structural similarity and perceptual quality.</a:t>
            </a:r>
          </a:p>
          <a:p>
            <a:pPr marL="0" indent="0">
              <a:buNone/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Convolutional Layers and Kernels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Progressively increases kernel count (64 → 128 → 256).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Space: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Bottleneck layer captures essential features.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Mirrors encoder to reconstruct images (256 → 128 → 64).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Kernels: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896 across encoder and decoder.</a:t>
            </a:r>
          </a:p>
          <a:p>
            <a:pPr>
              <a:buFont typeface="+mj-lt"/>
              <a:buAutoNum type="arabicPeriod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and Significance of Metrics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(26.08):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similarity to the original image.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(0.8558):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perceptual quality aligns with human vision.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Accuracy: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interpretable measure of overall performance.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4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8EE39-4453-4AC6-87BF-107C5678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07720"/>
            <a:ext cx="8677276" cy="1074495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DBFC-203D-27E6-52FE-452071B0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3517"/>
            <a:ext cx="4924425" cy="389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Over 50 Epochs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reduced from 0.0170 to 0.0029, demonstrating effective optimization.</a:t>
            </a:r>
          </a:p>
        </p:txBody>
      </p:sp>
      <p:pic>
        <p:nvPicPr>
          <p:cNvPr id="4" name="Picture 3" descr="A graph of training loss&#10;&#10;Description automatically generated">
            <a:extLst>
              <a:ext uri="{FF2B5EF4-FFF2-40B4-BE49-F238E27FC236}">
                <a16:creationId xmlns:a16="http://schemas.microsoft.com/office/drawing/2014/main" id="{265828EC-91BA-E445-8D47-E431DE6E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1637207"/>
            <a:ext cx="6029325" cy="47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C8C0-54E6-7D81-1957-14AF9D26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62"/>
            <a:ext cx="10287000" cy="723900"/>
          </a:xfrm>
        </p:spPr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6A2C-91FC-CC70-189A-BF402B3C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6350"/>
            <a:ext cx="11048999" cy="4198936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and Reconstructed Images: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retention of visual fidelity; slight blurring in complex areas</a:t>
            </a:r>
            <a:r>
              <a:rPr lang="en-US" dirty="0"/>
              <a:t>.</a:t>
            </a:r>
          </a:p>
        </p:txBody>
      </p:sp>
      <p:pic>
        <p:nvPicPr>
          <p:cNvPr id="4" name="Picture 3" descr="A collage of images&#10;&#10;Description automatically generated">
            <a:extLst>
              <a:ext uri="{FF2B5EF4-FFF2-40B4-BE49-F238E27FC236}">
                <a16:creationId xmlns:a16="http://schemas.microsoft.com/office/drawing/2014/main" id="{1B9119FC-19C1-5157-25C2-5545CC5D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4" y="2394608"/>
            <a:ext cx="10890328" cy="23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933B8-FBD1-9319-04ED-A337E384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0011"/>
            <a:ext cx="6257925" cy="719139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B1C-328D-7AC6-4620-8C4FCA18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3972"/>
            <a:ext cx="5391150" cy="39624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latent space representations effectively.</a:t>
            </a:r>
          </a:p>
        </p:txBody>
      </p:sp>
      <p:pic>
        <p:nvPicPr>
          <p:cNvPr id="4" name="Picture 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A2AAB0AA-66C2-74D2-C035-D7978FAB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545466"/>
            <a:ext cx="5801915" cy="61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97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0A5BC-F050-A749-D26D-78FEB36A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322853"/>
            <a:ext cx="7277101" cy="1047751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670B-C778-5ADC-6672-7D68A0CC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1515351"/>
            <a:ext cx="5075838" cy="3761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 Distribution: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exhibit low error; minor errors in complex cases.</a:t>
            </a:r>
          </a:p>
        </p:txBody>
      </p:sp>
      <p:pic>
        <p:nvPicPr>
          <p:cNvPr id="4" name="Picture 3" descr="A graph of error distribution&#10;&#10;Description automatically generated">
            <a:extLst>
              <a:ext uri="{FF2B5EF4-FFF2-40B4-BE49-F238E27FC236}">
                <a16:creationId xmlns:a16="http://schemas.microsoft.com/office/drawing/2014/main" id="{03294D22-D74C-0436-3946-DCCADE81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12" y="1580905"/>
            <a:ext cx="6681037" cy="524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50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94BEA-C30C-F26E-3FD8-2C36F1F5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" y="-38101"/>
            <a:ext cx="6829425" cy="809626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4F40-8CFF-1956-6EE4-07B9A84C2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" y="1175283"/>
            <a:ext cx="5667376" cy="3987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trends in training accuracy and loss confirm effective learning.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C4C1A82-D3C4-5221-75A0-401E911B1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2332151"/>
            <a:ext cx="6601917" cy="43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1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97ECC-004F-160E-E4DE-820D4366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38950" cy="866775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6035-50D7-DFBC-41C9-EDD260CD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75283"/>
            <a:ext cx="4191000" cy="3890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vs Validation Loss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stabilizes; indicates limited improvement on unseen data.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8BB0729D-85EF-9050-D4D6-B356B6E7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49" y="1805010"/>
            <a:ext cx="7305675" cy="458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01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EF70D-0B73-E47F-62F5-53286057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924551" cy="1076325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4D85E-F98A-F670-16C3-7B2B0DA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4444-007D-CAE0-439F-688B03C6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24025"/>
            <a:ext cx="6095998" cy="384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Quality Distribution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images classified as Good or Average based on PSNR.</a:t>
            </a:r>
          </a:p>
          <a:p>
            <a:endParaRPr lang="en-US" dirty="0"/>
          </a:p>
        </p:txBody>
      </p:sp>
      <p:pic>
        <p:nvPicPr>
          <p:cNvPr id="4" name="Picture 3" descr="A yellow circle with a green triangle and a red triangle&#10;&#10;Description automatically generated">
            <a:extLst>
              <a:ext uri="{FF2B5EF4-FFF2-40B4-BE49-F238E27FC236}">
                <a16:creationId xmlns:a16="http://schemas.microsoft.com/office/drawing/2014/main" id="{F45DC2A3-2D04-BBE4-FF78-92B16C6F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5" r="4060"/>
          <a:stretch/>
        </p:blipFill>
        <p:spPr>
          <a:xfrm>
            <a:off x="5467352" y="40007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5C294-B4E5-3089-8C44-81A289F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1"/>
            <a:ext cx="6534150" cy="971551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20E17-F279-25C2-E0ED-7AD4A9D8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2456838"/>
            <a:ext cx="5364655" cy="4552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Average PSNR by Class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 across different CIFAR-100 classes.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blue lines&#10;&#10;Description automatically generated">
            <a:extLst>
              <a:ext uri="{FF2B5EF4-FFF2-40B4-BE49-F238E27FC236}">
                <a16:creationId xmlns:a16="http://schemas.microsoft.com/office/drawing/2014/main" id="{0A09C019-E2E8-456C-2B7E-EDD21753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04" y="1523388"/>
            <a:ext cx="6647195" cy="35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0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5223-17F7-1B91-9868-25E8A1BDA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F97B5-EAD5-E1DB-B95E-F6A74C99B4D3}"/>
              </a:ext>
            </a:extLst>
          </p:cNvPr>
          <p:cNvSpPr txBox="1"/>
          <p:nvPr/>
        </p:nvSpPr>
        <p:spPr>
          <a:xfrm>
            <a:off x="561833" y="324235"/>
            <a:ext cx="588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FAA05-FB98-14B6-055E-46796D268844}"/>
              </a:ext>
            </a:extLst>
          </p:cNvPr>
          <p:cNvSpPr txBox="1"/>
          <p:nvPr/>
        </p:nvSpPr>
        <p:spPr>
          <a:xfrm>
            <a:off x="0" y="1905070"/>
            <a:ext cx="114574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quantization methods fail to preserve image quality in complex regions and underutilize simpler regions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color quantization using convolutional autoencoders (CAEs).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that adjusts color depth dynamically based on regional image complexity.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using Peak Signal-to-Noise Ratio (PSNR) and Structural Similarity Index (SSIM).</a:t>
            </a:r>
          </a:p>
        </p:txBody>
      </p:sp>
    </p:spTree>
    <p:extLst>
      <p:ext uri="{BB962C8B-B14F-4D97-AF65-F5344CB8AC3E}">
        <p14:creationId xmlns:p14="http://schemas.microsoft.com/office/powerpoint/2010/main" val="3704599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94422-9C16-A270-6061-B87F7D49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00850" cy="1085850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20F2-28F1-DE81-8BFD-42065E16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" y="1406428"/>
            <a:ext cx="5631354" cy="4032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Distribution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Peaks between 0.8–0.9 for structural similarity.</a:t>
            </a:r>
          </a:p>
        </p:txBody>
      </p:sp>
      <p:pic>
        <p:nvPicPr>
          <p:cNvPr id="4" name="Picture 3" descr="A graph of a distribution&#10;&#10;Description automatically generated">
            <a:extLst>
              <a:ext uri="{FF2B5EF4-FFF2-40B4-BE49-F238E27FC236}">
                <a16:creationId xmlns:a16="http://schemas.microsoft.com/office/drawing/2014/main" id="{7C2E7C9C-3A42-B190-2B47-307C2E516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624430"/>
            <a:ext cx="6944818" cy="44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9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57224-F565-3C0A-8032-B810D736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90488"/>
            <a:ext cx="6724651" cy="1052512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B5EE-A440-41F5-9D7D-8567A00B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9" y="1714500"/>
            <a:ext cx="4708521" cy="389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vs PSNR Correlation: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(r = 0.52).</a:t>
            </a:r>
          </a:p>
        </p:txBody>
      </p:sp>
      <p:pic>
        <p:nvPicPr>
          <p:cNvPr id="4" name="Picture 3" descr="A green dot diagram with white grid&#10;&#10;Description automatically generated with medium confidence">
            <a:extLst>
              <a:ext uri="{FF2B5EF4-FFF2-40B4-BE49-F238E27FC236}">
                <a16:creationId xmlns:a16="http://schemas.microsoft.com/office/drawing/2014/main" id="{FAC091C8-1BC0-A999-C828-40774389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90" y="1638299"/>
            <a:ext cx="6491656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4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6FAD7-77E4-633A-8E62-345E02C7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100" cy="1028700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E00B8-3BDD-07EC-E688-5DE4A73C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0734"/>
            <a:ext cx="5257800" cy="513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Over Epochs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Details: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accuracy and loss trends over training epochs.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rapid convergence within the initial epochs.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Stabilizes around 99.88% accuracy by the 50th epoch.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declining loss and increasing accuracy.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effective learning and robust generalization capability.</a:t>
            </a:r>
          </a:p>
          <a:p>
            <a:pPr>
              <a:lnSpc>
                <a:spcPct val="11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43676C63-D3EB-EBFB-14F6-DC4A0103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75" y="1650734"/>
            <a:ext cx="6570240" cy="417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3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041AA-825B-BB00-7401-7B6DCCCD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40659"/>
            <a:ext cx="7315201" cy="807409"/>
          </a:xfrm>
        </p:spPr>
        <p:txBody>
          <a:bodyPr>
            <a:normAutofit/>
          </a:bodyPr>
          <a:lstStyle/>
          <a:p>
            <a:r>
              <a:rPr lang="en-US" dirty="0"/>
              <a:t>Interpretation of Results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69A-69B0-4218-AB06-BE333E73F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41185"/>
            <a:ext cx="11839576" cy="345458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Table: CAE Model vs. Traditional Model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Autoencoder (CAE):</a:t>
            </a:r>
          </a:p>
          <a:p>
            <a:pPr>
              <a:lnSpc>
                <a:spcPct val="110000"/>
              </a:lnSpc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SSIM: 0.8558 (strong structural similarity).</a:t>
            </a:r>
          </a:p>
          <a:p>
            <a:pPr>
              <a:lnSpc>
                <a:spcPct val="110000"/>
              </a:lnSpc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PSNR: 26.08 (moderate pixel-level accuracy).</a:t>
            </a:r>
          </a:p>
          <a:p>
            <a:pPr>
              <a:lnSpc>
                <a:spcPct val="110000"/>
              </a:lnSpc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Dynamically adjusts to complex image features.</a:t>
            </a:r>
          </a:p>
          <a:p>
            <a:pPr>
              <a:lnSpc>
                <a:spcPct val="110000"/>
              </a:lnSpc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Handles diverse datasets efficiently.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K-means: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PSNR but lacks adaptability.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regional complexity and scalability.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DDF42-DDAA-A3DC-8F0F-2C3EA5F9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5774"/>
            <a:ext cx="12192000" cy="27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7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C350-2673-EEF6-DA08-CE012576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11477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949D-641B-0FC6-1E84-20B80BB8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1666872"/>
            <a:ext cx="10925175" cy="4305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compression using CAEs effectively balances quality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significant improvements in fidelity (PSNR: 26.08, SSIM: 0.8558) on CIFAR-100.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Surpasses traditional static methods in flexibility and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4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F9CB-1E26-C4A4-81FD-2D7897D2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157"/>
            <a:ext cx="10287000" cy="114776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34B7D3-A3E8-23B5-CB31-C1A60942D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0500" y="1736231"/>
            <a:ext cx="1074685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on high-resolution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hybrid architectures (e.g., GANs, transformers).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real-time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to video compression, leveraging motion estimation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7177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4E4D9-4405-6F27-091E-EC78A16ED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" y="143126"/>
            <a:ext cx="7410450" cy="866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none" spc="0" dirty="0">
                <a:ea typeface="+mn-ea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B2C954-22BF-42D7-76A5-990E0D2682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538036"/>
            <a:ext cx="12496800" cy="4743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47500" lnSpcReduction="20000"/>
          </a:bodyPr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Image Compression: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storage and bandwidth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 modern digital processing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Methods: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strategies (e.g., K-means, Median Cut) fail to adapt to image complexity.</a:t>
            </a:r>
          </a:p>
          <a:p>
            <a:pPr>
              <a:buFont typeface="+mj-lt"/>
              <a:buAutoNum type="arabicPeriod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quality loss in complex areas.</a:t>
            </a:r>
          </a:p>
          <a:p>
            <a:pPr>
              <a:buFont typeface="+mj-lt"/>
              <a:buAutoNum type="arabicPeriod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retention in simpler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868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36F9-8A7C-9086-7929-90D645E2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83464"/>
            <a:ext cx="10287000" cy="528637"/>
          </a:xfrm>
        </p:spPr>
        <p:txBody>
          <a:bodyPr>
            <a:normAutofit fontScale="90000"/>
          </a:bodyPr>
          <a:lstStyle/>
          <a:p>
            <a:r>
              <a:rPr lang="en-US" cap="none" spc="0" dirty="0">
                <a:ea typeface="+mn-ea"/>
                <a:cs typeface="Arial" panose="020B0604020202020204" pitchFamily="34" charset="0"/>
              </a:rPr>
              <a:t>Introduction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936A-D801-EA98-7994-90361AD3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5362"/>
            <a:ext cx="12192000" cy="5723766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CAEs: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They automatically learn spatial hierarchies in images without manual feature selection.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Their convolutional layers capture local patterns that are essential for efficient representation.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CAEs are trained end-to-end, enabling them to optimize compression and reconstruction tasks simultaneously.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adaptive color quantization model using CAEs.</a:t>
            </a:r>
          </a:p>
          <a:p>
            <a:pPr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using PSNR and SSIM metrics on CIFAR-100.</a:t>
            </a:r>
          </a:p>
          <a:p>
            <a:pPr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with traditional quantization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C27E-A12A-D3E6-CAA0-CA208D5A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77272" cy="649224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CA4D-C7CC-0087-8104-9F8C4DB5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7173"/>
            <a:ext cx="12192000" cy="56213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 et 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compression via semantic prioritization.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on external pre-trained models reduces generalizability.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Dumas et 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Quantization-independent training for CAEs.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multiple configurations, limiting scalability.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Jannani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CAEs for general image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Uniform compression ignores regional complexities.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54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95CC-D2D3-7066-0843-E9A25A6F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00"/>
            <a:ext cx="10287000" cy="1147762"/>
          </a:xfrm>
        </p:spPr>
        <p:txBody>
          <a:bodyPr/>
          <a:lstStyle/>
          <a:p>
            <a:r>
              <a:rPr lang="en-US" dirty="0"/>
              <a:t>Related work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73B2-D156-B7CB-6A5E-F100A821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1"/>
            <a:ext cx="11963400" cy="5591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4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Xu et al: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Low-bit quantization for computational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adaptability for varying image complexities.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Chou &amp; Liu: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techniques for adaptive color quantization.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automation and modern deep learning integration.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Research Gap: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techniques lack scalability, adaptability, and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67A6-4A62-6BEC-1B76-976FDB01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87000" cy="547687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35F6-3D80-1104-8CD6-17FCC0C2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597"/>
            <a:ext cx="11715750" cy="5438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integrates: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reconstruction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across varied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4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A62E1-B941-1DCD-02D4-EB5CD92E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987"/>
            <a:ext cx="7305675" cy="8671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 dirty="0"/>
              <a:t>System Architecture Description</a:t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A5FA-919C-3C34-5287-F8C79C6C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200" y="582168"/>
            <a:ext cx="5864686" cy="6019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 raw images (normalization and resizing).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convolutional layers to extract low-dimensional feature representations.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Space: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 layer stores compressed image data, removing redundancy.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Reconstructs images from latent space with adaptive quantization for regional complexities.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reconstructed images with reduced data size while maintaining visual quality.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Module: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metrics like PSNR and SSIM to assess image compression quality and fidelity.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CE46A7-975B-5FD4-8F87-CAEB571A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59" y="1126525"/>
            <a:ext cx="6617040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5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0B1B3-542F-F38F-19A1-B8E740A5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1"/>
            <a:ext cx="5143500" cy="600076"/>
          </a:xfrm>
        </p:spPr>
        <p:txBody>
          <a:bodyPr>
            <a:normAutofit/>
          </a:bodyPr>
          <a:lstStyle/>
          <a:p>
            <a:r>
              <a:rPr lang="en-US" dirty="0"/>
              <a:t>Flow 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C06B-FF98-0F01-E5EF-179EFD734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47751"/>
            <a:ext cx="6619876" cy="58483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Description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uploads image data.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are resized and normalized.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Encoder processes input to extract low-dimensional features.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Representation: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stored in the bottleneck layer.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Decoder reconstructs images with adaptive quantization.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PSNR and SSIM calculated to assess compression quality.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Reconstructed images and results displayed for user review.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concludes with compressed images for retrieval.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3A791480-6D63-8B60-4C44-6CA8D832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72" y="448"/>
            <a:ext cx="4876800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9865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1113</Words>
  <Application>Microsoft Office PowerPoint</Application>
  <PresentationFormat>Widescreen</PresentationFormat>
  <Paragraphs>190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Times New Roman</vt:lpstr>
      <vt:lpstr>Trade Gothic Next Cond</vt:lpstr>
      <vt:lpstr>Trade Gothic Next Light</vt:lpstr>
      <vt:lpstr>AfterglowVTI</vt:lpstr>
      <vt:lpstr>PowerPoint Presentation</vt:lpstr>
      <vt:lpstr>PowerPoint Presentation</vt:lpstr>
      <vt:lpstr>Introduction</vt:lpstr>
      <vt:lpstr>Introduction Continued…</vt:lpstr>
      <vt:lpstr>Related work</vt:lpstr>
      <vt:lpstr>Related work continued…</vt:lpstr>
      <vt:lpstr>Methodology</vt:lpstr>
      <vt:lpstr>System Architecture Description </vt:lpstr>
      <vt:lpstr>Flow Chart</vt:lpstr>
      <vt:lpstr>System Analysis</vt:lpstr>
      <vt:lpstr>Discussion of Results and Justification of Metrics</vt:lpstr>
      <vt:lpstr>Interpretation of Results</vt:lpstr>
      <vt:lpstr>Interpretation of Results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Interpretation of Results 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Kiana Kiashemshaki</dc:creator>
  <cp:lastModifiedBy>Uchechi Blessing Nwala</cp:lastModifiedBy>
  <cp:revision>18</cp:revision>
  <dcterms:created xsi:type="dcterms:W3CDTF">2024-11-30T22:58:03Z</dcterms:created>
  <dcterms:modified xsi:type="dcterms:W3CDTF">2024-12-12T18:12:49Z</dcterms:modified>
</cp:coreProperties>
</file>