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61" r:id="rId4"/>
    <p:sldId id="257" r:id="rId5"/>
    <p:sldId id="258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92"/>
    <p:restoredTop sz="95781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98EA-662B-D397-5D18-ED1165D74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33651-CA27-98E0-7DA8-283A1B965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552A0-58A3-D0A6-F671-304ED0828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6FD3-5FD7-534D-A05A-090949E18BDD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0FE7C-D4ED-792D-228A-FEA904435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09473-186B-0371-1A8A-78665DF7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C604-5BE5-0B4F-AB71-EFD35F881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0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E27E-018A-12B1-0C76-15CDEE79F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B7CA5-4132-D1E2-3E0A-8963D6BF9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10E5D-DD60-3BBB-9F63-24E23C445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6FD3-5FD7-534D-A05A-090949E18BDD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D675B-262A-B538-8EB5-D92D536CD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9969D-DF8C-4A35-CDDA-A3FCE0A11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C604-5BE5-0B4F-AB71-EFD35F881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0B7F5-EB8A-BDC8-7E46-7EA09D7E8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E2190-2E49-1BDA-CC84-9C64EF910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30FD9-06B5-E5C5-C51B-C4DD36E26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6FD3-5FD7-534D-A05A-090949E18BDD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AF34D-525D-9B7F-6C35-3ED3F6B99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03F76-4BF5-B504-04A0-69E36A90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C604-5BE5-0B4F-AB71-EFD35F881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2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EC87F-3E88-0514-7033-A1B53161F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E4AD0-7B5D-E220-6D69-152AF6559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23583-833F-843F-B1EA-18B6F6AF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6FD3-5FD7-534D-A05A-090949E18BDD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0F3CB-5CFC-A9AB-691B-921C72655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6940C-D069-FBF8-7B56-1AC9310AA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C604-5BE5-0B4F-AB71-EFD35F881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5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9B807-C402-AA30-FAB1-D571559A9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1AD5E-FDF6-04F6-4F57-175640AFF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AA2C7-4FDE-1E5B-C447-8948A900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6FD3-5FD7-534D-A05A-090949E18BDD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9E2F0-3A03-B9EA-DF34-798F3448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E662E-5FFB-74F2-75CD-9D987E36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C604-5BE5-0B4F-AB71-EFD35F881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7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2237-F8B0-B739-49FA-235C58C3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D51E6-43AE-3DFE-0CEF-5EA40B6D7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9C40C-101A-1D6B-9E81-D0CA75359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9673D-F15D-16AC-18C1-8A9E4469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6FD3-5FD7-534D-A05A-090949E18BDD}" type="datetimeFigureOut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4361E-B538-42B0-0AAE-40D65798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618ED-C923-FA02-3D61-084669C3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C604-5BE5-0B4F-AB71-EFD35F881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3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66219-568B-C3EE-C559-B9F022067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9CEFA-FCEF-F2EB-8608-4BFBC8591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95E3E-9B0F-6C9A-3C09-F4726B629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3B39F0-EC29-24AB-614C-F303B8DEF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C0041-47BA-2F49-E3BF-6677F2E07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718809-3D95-66EE-DE89-8A8D0DCE7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6FD3-5FD7-534D-A05A-090949E18BDD}" type="datetimeFigureOut">
              <a:rPr lang="en-US" smtClean="0"/>
              <a:t>7/29/22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1A7985-0ACB-77B9-3258-821CC1EDD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C5D5CB-20A4-F130-332B-4DBEFFFC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C604-5BE5-0B4F-AB71-EFD35F881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7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25C30-4CD6-B847-46F8-5D6A1167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CDA32-01C5-3DBF-7084-BC37A323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6FD3-5FD7-534D-A05A-090949E18BDD}" type="datetimeFigureOut">
              <a:rPr lang="en-US" smtClean="0"/>
              <a:t>7/29/22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C89FC-B8F7-90DB-43E2-772E129CB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711D2-F520-2290-D195-B97BE77C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C604-5BE5-0B4F-AB71-EFD35F881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8C0894-02AC-8EF4-A373-E3946F645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6FD3-5FD7-534D-A05A-090949E18BDD}" type="datetimeFigureOut">
              <a:rPr lang="en-US" smtClean="0"/>
              <a:t>7/29/22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4E78B-AC92-C957-1D6B-7D81BBDC7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7C276-C41B-D359-7E0B-0C54A55E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C604-5BE5-0B4F-AB71-EFD35F881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86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39F8-BFF8-A087-F1A3-A18A30AB3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9B356-A663-626C-3030-B7C73EFC5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03AE8-5E92-E7E8-03AA-C38185118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9BD46-A2B6-6816-4174-6DE9CE4B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6FD3-5FD7-534D-A05A-090949E18BDD}" type="datetimeFigureOut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A6B1A-51E2-D468-71AF-9366AC786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63B17-6967-6FCE-1B73-1EF07343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C604-5BE5-0B4F-AB71-EFD35F881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3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06807-7BBC-7678-2838-705BDCECC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97C94E-40E1-6E5A-EDC8-543DF73A8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D4FB2-B343-C5E1-005F-D9B7CBE75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17ADE-53AB-20F3-A118-7D9C2F8D6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6FD3-5FD7-534D-A05A-090949E18BDD}" type="datetimeFigureOut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FE50F-3D92-4E18-BE7E-03F9C615B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A87EC-817D-7E8B-55F7-8CA067B0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C604-5BE5-0B4F-AB71-EFD35F881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1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31D8B8-C5BF-0086-1407-D078E5160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3199A-F028-74A2-797D-9F4EC141D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C19B7-6C1B-628E-0371-5779156C7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26FD3-5FD7-534D-A05A-090949E18BDD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3A850-80D7-C74F-AFC5-CC7787D40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14616-600B-171E-572F-4C2B278A2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3C604-5BE5-0B4F-AB71-EFD35F881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F1F5-5369-377D-5319-69E15AF14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5100"/>
            <a:ext cx="1183005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+mn-lt"/>
              </a:rPr>
              <a:t>Time-Step Change in Thermosphere Temperature modeled using Runge Kutta 4</a:t>
            </a:r>
            <a:r>
              <a:rPr lang="en-US" sz="4000" b="1" baseline="30000" dirty="0">
                <a:latin typeface="+mn-lt"/>
              </a:rPr>
              <a:t>th</a:t>
            </a:r>
            <a:r>
              <a:rPr lang="en-US" sz="4000" b="1" dirty="0">
                <a:latin typeface="+mn-lt"/>
              </a:rPr>
              <a:t> Order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C566B5-8EF9-9971-204A-741D6F10420C}"/>
              </a:ext>
            </a:extLst>
          </p:cNvPr>
          <p:cNvSpPr txBox="1"/>
          <p:nvPr/>
        </p:nvSpPr>
        <p:spPr>
          <a:xfrm>
            <a:off x="3393658" y="2059796"/>
            <a:ext cx="3671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Group 2: Project 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50462D-540A-4E79-941A-CA600C747C60}"/>
              </a:ext>
            </a:extLst>
          </p:cNvPr>
          <p:cNvSpPr txBox="1"/>
          <p:nvPr/>
        </p:nvSpPr>
        <p:spPr>
          <a:xfrm>
            <a:off x="1639791" y="3199835"/>
            <a:ext cx="8207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Space Weather Simulation Summer School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17051-0185-ED62-8037-510402D9F2FA}"/>
              </a:ext>
            </a:extLst>
          </p:cNvPr>
          <p:cNvSpPr txBox="1"/>
          <p:nvPr/>
        </p:nvSpPr>
        <p:spPr>
          <a:xfrm>
            <a:off x="3057934" y="4772025"/>
            <a:ext cx="5942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Aliaa A. M. Afify</a:t>
            </a:r>
            <a:r>
              <a:rPr lang="en-US" sz="2400" dirty="0"/>
              <a:t>, </a:t>
            </a:r>
            <a:r>
              <a:rPr lang="en-US" sz="2400" i="1" dirty="0"/>
              <a:t>University of New Brunswick</a:t>
            </a:r>
          </a:p>
          <a:p>
            <a:pPr algn="ctr"/>
            <a:r>
              <a:rPr lang="en-US" sz="2400" b="1" dirty="0"/>
              <a:t>Onyinye Nwankwo</a:t>
            </a:r>
            <a:r>
              <a:rPr lang="en-US" sz="2400" dirty="0"/>
              <a:t>, </a:t>
            </a:r>
            <a:r>
              <a:rPr lang="en-US" sz="2400" i="1" dirty="0"/>
              <a:t>University of Michigan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9268C-78B3-2FF1-C280-DAC0BCE92C33}"/>
              </a:ext>
            </a:extLst>
          </p:cNvPr>
          <p:cNvSpPr txBox="1"/>
          <p:nvPr/>
        </p:nvSpPr>
        <p:spPr>
          <a:xfrm>
            <a:off x="5229225" y="5729288"/>
            <a:ext cx="2071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July 29</a:t>
            </a:r>
            <a:r>
              <a:rPr lang="en-US" sz="2400" b="1" baseline="30000" dirty="0"/>
              <a:t>th</a:t>
            </a:r>
            <a:r>
              <a:rPr lang="en-US" sz="2400" b="1" dirty="0"/>
              <a:t> , 2022</a:t>
            </a:r>
          </a:p>
        </p:txBody>
      </p:sp>
      <p:pic>
        <p:nvPicPr>
          <p:cNvPr id="2050" name="Picture 2" descr="University of Michigan">
            <a:extLst>
              <a:ext uri="{FF2B5EF4-FFF2-40B4-BE49-F238E27FC236}">
                <a16:creationId xmlns:a16="http://schemas.microsoft.com/office/drawing/2014/main" id="{C19EA82A-849B-2E46-C6FE-37FE92472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350" y="4152900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iversity of New Brunswick | UNB">
            <a:extLst>
              <a:ext uri="{FF2B5EF4-FFF2-40B4-BE49-F238E27FC236}">
                <a16:creationId xmlns:a16="http://schemas.microsoft.com/office/drawing/2014/main" id="{0D46A06B-94BD-30D8-783B-AB96A884E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93" y="4129088"/>
            <a:ext cx="2196246" cy="234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72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46AE074-046A-BC1B-EA73-409C7ABC5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925" y="816196"/>
            <a:ext cx="11387138" cy="5879224"/>
          </a:xfrm>
        </p:spPr>
        <p:txBody>
          <a:bodyPr>
            <a:normAutofit/>
          </a:bodyPr>
          <a:lstStyle/>
          <a:p>
            <a:pPr marL="342900" indent="-342900" algn="just">
              <a:buAutoNum type="arabicPeriod"/>
            </a:pPr>
            <a:r>
              <a:rPr lang="en-US" sz="1800" dirty="0"/>
              <a:t>Create an explicit RK stepper for the explicit ODE that we were given. And for the time stepping, we decided to use the  5 minutes time step for a time span of 24 hours (1440 minutes).</a:t>
            </a:r>
          </a:p>
          <a:p>
            <a:pPr marL="342900" indent="-342900" algn="just">
              <a:buAutoNum type="arabicPeriod"/>
            </a:pPr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2. Create a source code where we defined a, b, and c using a simple Butcher tableau of the format: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1800" dirty="0"/>
              <a:t>We decide to use this Butcher tableau method because of the primary advantage it offers. </a:t>
            </a:r>
          </a:p>
          <a:p>
            <a:pPr lvl="1" algn="just"/>
            <a:endParaRPr lang="en-US" sz="1800" dirty="0"/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1800" dirty="0"/>
              <a:t>The primary advantage this method has is that </a:t>
            </a:r>
            <a:r>
              <a:rPr lang="en-US" sz="1800" b="1" dirty="0">
                <a:solidFill>
                  <a:srgbClr val="FF0000"/>
                </a:solidFill>
              </a:rPr>
              <a:t>almost all of the error coefficients are smaller </a:t>
            </a:r>
            <a:r>
              <a:rPr lang="en-US" sz="1800" dirty="0"/>
              <a:t>than in the popular method.</a:t>
            </a:r>
          </a:p>
          <a:p>
            <a:pPr algn="just"/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B5AF64-4199-AE3C-E081-06B7FF3068C1}"/>
              </a:ext>
            </a:extLst>
          </p:cNvPr>
          <p:cNvSpPr txBox="1"/>
          <p:nvPr/>
        </p:nvSpPr>
        <p:spPr>
          <a:xfrm>
            <a:off x="3800475" y="162580"/>
            <a:ext cx="4379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Steps Taken in the Modeling</a:t>
            </a:r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7040DE5-9437-2812-6DC1-129111212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260" y="3249049"/>
            <a:ext cx="3166143" cy="1739639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DED7BFEF-487B-D210-DBE7-15CC7B884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645" y="1500187"/>
            <a:ext cx="3162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5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D704-D7F6-5B99-E80D-D9365E108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550224"/>
            <a:ext cx="11730038" cy="6280774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dirty="0"/>
              <a:t>3. Then we define a function called ionosphere to get the values of Qeuv and rho from EUVAC model as a function of solar zenith angle.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4. Then, we integrate over the time our f(T, t) for each value of altitude that we have; after that we make an animation with Temperature versus altitude changing with time.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92163C-690E-D00C-7DE6-AF92F9595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383" y="3912222"/>
            <a:ext cx="6558704" cy="26886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2D816F-4BF2-4534-50FE-12880D813229}"/>
              </a:ext>
            </a:extLst>
          </p:cNvPr>
          <p:cNvSpPr txBox="1"/>
          <p:nvPr/>
        </p:nvSpPr>
        <p:spPr>
          <a:xfrm>
            <a:off x="2942779" y="27003"/>
            <a:ext cx="5430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/>
              <a:t>Steps Taken in the Modeling Cont’d</a:t>
            </a:r>
            <a:endParaRPr lang="en-US" sz="2800" b="1" dirty="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D50693CC-1CFD-8B36-6257-8091CE004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340" y="1123950"/>
            <a:ext cx="45720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3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yers of Earth's Atmosphere">
            <a:extLst>
              <a:ext uri="{FF2B5EF4-FFF2-40B4-BE49-F238E27FC236}">
                <a16:creationId xmlns:a16="http://schemas.microsoft.com/office/drawing/2014/main" id="{358FE981-4E32-DD6D-1E47-7178D58C4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628652"/>
            <a:ext cx="4179093" cy="557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2D7228-BA60-6BD5-DC8E-1F42EC73325C}"/>
              </a:ext>
            </a:extLst>
          </p:cNvPr>
          <p:cNvSpPr txBox="1"/>
          <p:nvPr/>
        </p:nvSpPr>
        <p:spPr>
          <a:xfrm>
            <a:off x="2514600" y="0"/>
            <a:ext cx="6624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Thermosphere Temperature in Reality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D9D271-E25A-B236-3640-700428351C03}"/>
              </a:ext>
            </a:extLst>
          </p:cNvPr>
          <p:cNvSpPr txBox="1"/>
          <p:nvPr/>
        </p:nvSpPr>
        <p:spPr>
          <a:xfrm>
            <a:off x="4914900" y="1828800"/>
            <a:ext cx="6858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v"/>
            </a:pPr>
            <a:r>
              <a:rPr lang="en-US" dirty="0"/>
              <a:t>Temperatures climb sharply in the lower thermosphere (below 200 to 300 km altitude), then level off and hold fairly steady with increasing altitude above that height. </a:t>
            </a:r>
          </a:p>
          <a:p>
            <a:pPr marL="285750" indent="-285750" algn="just">
              <a:buFont typeface="Wingdings" pitchFamily="2" charset="2"/>
              <a:buChar char="v"/>
            </a:pPr>
            <a:endParaRPr lang="en-US" dirty="0"/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dirty="0"/>
              <a:t>Solar activity strongly influences temperature in the thermosphere. </a:t>
            </a:r>
          </a:p>
          <a:p>
            <a:pPr marL="285750" indent="-285750" algn="just">
              <a:buFont typeface="Wingdings" pitchFamily="2" charset="2"/>
              <a:buChar char="v"/>
            </a:pPr>
            <a:endParaRPr lang="en-US" dirty="0"/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dirty="0"/>
              <a:t>The thermosphere is typically about 200 K hotter in the daytime than at nighttime.</a:t>
            </a:r>
          </a:p>
        </p:txBody>
      </p:sp>
    </p:spTree>
    <p:extLst>
      <p:ext uri="{BB962C8B-B14F-4D97-AF65-F5344CB8AC3E}">
        <p14:creationId xmlns:p14="http://schemas.microsoft.com/office/powerpoint/2010/main" val="3990372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B872-3C9E-1D6F-07A7-6FFCF29A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954" y="207962"/>
            <a:ext cx="7948613" cy="6778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Model Output Animation</a:t>
            </a:r>
          </a:p>
        </p:txBody>
      </p:sp>
      <p:pic>
        <p:nvPicPr>
          <p:cNvPr id="4" name="projectB.mp4" descr="projectB.mp4">
            <a:hlinkClick r:id="" action="ppaction://media"/>
            <a:extLst>
              <a:ext uri="{FF2B5EF4-FFF2-40B4-BE49-F238E27FC236}">
                <a16:creationId xmlns:a16="http://schemas.microsoft.com/office/drawing/2014/main" id="{20B2C981-42E3-4F23-9D64-0F99A05B321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43036" y="894987"/>
            <a:ext cx="7229477" cy="54681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D4B73B-F26D-519B-6B78-2791E35BA323}"/>
              </a:ext>
            </a:extLst>
          </p:cNvPr>
          <p:cNvSpPr txBox="1"/>
          <p:nvPr/>
        </p:nvSpPr>
        <p:spPr>
          <a:xfrm>
            <a:off x="8921151" y="3228945"/>
            <a:ext cx="2970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Without SZA consideration</a:t>
            </a:r>
          </a:p>
        </p:txBody>
      </p:sp>
    </p:spTree>
    <p:extLst>
      <p:ext uri="{BB962C8B-B14F-4D97-AF65-F5344CB8AC3E}">
        <p14:creationId xmlns:p14="http://schemas.microsoft.com/office/powerpoint/2010/main" val="399489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rojectCorrect.mp4" descr="projectCorrect.mp4">
            <a:hlinkClick r:id="" action="ppaction://media"/>
            <a:extLst>
              <a:ext uri="{FF2B5EF4-FFF2-40B4-BE49-F238E27FC236}">
                <a16:creationId xmlns:a16="http://schemas.microsoft.com/office/drawing/2014/main" id="{42A6D5F3-4F67-1333-E501-DC06F344CBF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21401" y="971551"/>
            <a:ext cx="6881095" cy="54435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2F7914-1951-79B7-685C-3C2581AEA127}"/>
              </a:ext>
            </a:extLst>
          </p:cNvPr>
          <p:cNvSpPr txBox="1"/>
          <p:nvPr/>
        </p:nvSpPr>
        <p:spPr>
          <a:xfrm>
            <a:off x="8874746" y="3028890"/>
            <a:ext cx="2614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With SZA consideration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65AE2B4-D0A3-652C-71D5-490B8747B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954" y="207962"/>
            <a:ext cx="7948613" cy="6778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Model Output Animation Cont’d</a:t>
            </a:r>
          </a:p>
        </p:txBody>
      </p:sp>
    </p:spTree>
    <p:extLst>
      <p:ext uri="{BB962C8B-B14F-4D97-AF65-F5344CB8AC3E}">
        <p14:creationId xmlns:p14="http://schemas.microsoft.com/office/powerpoint/2010/main" val="12628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3EF7-A920-560F-6A3B-6239F2A3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5109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800" b="1" dirty="0"/>
            </a:br>
            <a:r>
              <a:rPr lang="en-US" sz="4800" b="1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436257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296</Words>
  <Application>Microsoft Macintosh PowerPoint</Application>
  <PresentationFormat>Widescreen</PresentationFormat>
  <Paragraphs>43</Paragraphs>
  <Slides>7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Wingdings</vt:lpstr>
      <vt:lpstr>Office Theme</vt:lpstr>
      <vt:lpstr>Time-Step Change in Thermosphere Temperature modeled using Runge Kutta 4th Order Method</vt:lpstr>
      <vt:lpstr>PowerPoint Presentation</vt:lpstr>
      <vt:lpstr>PowerPoint Presentation</vt:lpstr>
      <vt:lpstr>PowerPoint Presentation</vt:lpstr>
      <vt:lpstr>Model Output Animation</vt:lpstr>
      <vt:lpstr>Model Output Animation Cont’d</vt:lpstr>
      <vt:lpstr> 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Nwankwo, Onyinye</dc:creator>
  <cp:lastModifiedBy>Nwankwo, Onyinye</cp:lastModifiedBy>
  <cp:revision>28</cp:revision>
  <dcterms:created xsi:type="dcterms:W3CDTF">2022-07-29T15:37:27Z</dcterms:created>
  <dcterms:modified xsi:type="dcterms:W3CDTF">2022-07-30T23:48:28Z</dcterms:modified>
</cp:coreProperties>
</file>