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0" d="100"/>
          <a:sy n="60" d="100"/>
        </p:scale>
        <p:origin x="7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C28F52-F009-40E3-B9F8-CDBB865FBBBE}" type="datetimeFigureOut">
              <a:rPr lang="en-US" smtClean="0"/>
              <a:t>25/05/2023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59605-E193-4148-B792-ABEA93E03949}" type="slidenum">
              <a:rPr lang="en-US" smtClean="0"/>
              <a:t>‹#›</a:t>
            </a:fld>
            <a:endParaRPr lang="en-US"/>
          </a:p>
        </p:txBody>
      </p:sp>
    </p:spTree>
    <p:extLst>
      <p:ext uri="{BB962C8B-B14F-4D97-AF65-F5344CB8AC3E}">
        <p14:creationId xmlns:p14="http://schemas.microsoft.com/office/powerpoint/2010/main" val="4055934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C28F52-F009-40E3-B9F8-CDBB865FBBBE}" type="datetimeFigureOut">
              <a:rPr lang="en-US" smtClean="0"/>
              <a:t>25/05/2023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59605-E193-4148-B792-ABEA93E03949}" type="slidenum">
              <a:rPr lang="en-US" smtClean="0"/>
              <a:t>‹#›</a:t>
            </a:fld>
            <a:endParaRPr lang="en-US"/>
          </a:p>
        </p:txBody>
      </p:sp>
    </p:spTree>
    <p:extLst>
      <p:ext uri="{BB962C8B-B14F-4D97-AF65-F5344CB8AC3E}">
        <p14:creationId xmlns:p14="http://schemas.microsoft.com/office/powerpoint/2010/main" val="921924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C28F52-F009-40E3-B9F8-CDBB865FBBBE}" type="datetimeFigureOut">
              <a:rPr lang="en-US" smtClean="0"/>
              <a:t>25/05/2023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59605-E193-4148-B792-ABEA93E03949}" type="slidenum">
              <a:rPr lang="en-US" smtClean="0"/>
              <a:t>‹#›</a:t>
            </a:fld>
            <a:endParaRPr lang="en-US"/>
          </a:p>
        </p:txBody>
      </p:sp>
    </p:spTree>
    <p:extLst>
      <p:ext uri="{BB962C8B-B14F-4D97-AF65-F5344CB8AC3E}">
        <p14:creationId xmlns:p14="http://schemas.microsoft.com/office/powerpoint/2010/main" val="409215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C28F52-F009-40E3-B9F8-CDBB865FBBBE}" type="datetimeFigureOut">
              <a:rPr lang="en-US" smtClean="0"/>
              <a:t>25/05/2023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59605-E193-4148-B792-ABEA93E03949}" type="slidenum">
              <a:rPr lang="en-US" smtClean="0"/>
              <a:t>‹#›</a:t>
            </a:fld>
            <a:endParaRPr lang="en-US"/>
          </a:p>
        </p:txBody>
      </p:sp>
    </p:spTree>
    <p:extLst>
      <p:ext uri="{BB962C8B-B14F-4D97-AF65-F5344CB8AC3E}">
        <p14:creationId xmlns:p14="http://schemas.microsoft.com/office/powerpoint/2010/main" val="308172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C28F52-F009-40E3-B9F8-CDBB865FBBBE}" type="datetimeFigureOut">
              <a:rPr lang="en-US" smtClean="0"/>
              <a:t>25/05/2023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59605-E193-4148-B792-ABEA93E03949}" type="slidenum">
              <a:rPr lang="en-US" smtClean="0"/>
              <a:t>‹#›</a:t>
            </a:fld>
            <a:endParaRPr lang="en-US"/>
          </a:p>
        </p:txBody>
      </p:sp>
    </p:spTree>
    <p:extLst>
      <p:ext uri="{BB962C8B-B14F-4D97-AF65-F5344CB8AC3E}">
        <p14:creationId xmlns:p14="http://schemas.microsoft.com/office/powerpoint/2010/main" val="1048131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C28F52-F009-40E3-B9F8-CDBB865FBBBE}" type="datetimeFigureOut">
              <a:rPr lang="en-US" smtClean="0"/>
              <a:t>25/05/2023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59605-E193-4148-B792-ABEA93E03949}" type="slidenum">
              <a:rPr lang="en-US" smtClean="0"/>
              <a:t>‹#›</a:t>
            </a:fld>
            <a:endParaRPr lang="en-US"/>
          </a:p>
        </p:txBody>
      </p:sp>
    </p:spTree>
    <p:extLst>
      <p:ext uri="{BB962C8B-B14F-4D97-AF65-F5344CB8AC3E}">
        <p14:creationId xmlns:p14="http://schemas.microsoft.com/office/powerpoint/2010/main" val="2907548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C28F52-F009-40E3-B9F8-CDBB865FBBBE}" type="datetimeFigureOut">
              <a:rPr lang="en-US" smtClean="0"/>
              <a:t>25/05/2023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259605-E193-4148-B792-ABEA93E03949}" type="slidenum">
              <a:rPr lang="en-US" smtClean="0"/>
              <a:t>‹#›</a:t>
            </a:fld>
            <a:endParaRPr lang="en-US"/>
          </a:p>
        </p:txBody>
      </p:sp>
    </p:spTree>
    <p:extLst>
      <p:ext uri="{BB962C8B-B14F-4D97-AF65-F5344CB8AC3E}">
        <p14:creationId xmlns:p14="http://schemas.microsoft.com/office/powerpoint/2010/main" val="856314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C28F52-F009-40E3-B9F8-CDBB865FBBBE}" type="datetimeFigureOut">
              <a:rPr lang="en-US" smtClean="0"/>
              <a:t>25/05/2023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259605-E193-4148-B792-ABEA93E03949}" type="slidenum">
              <a:rPr lang="en-US" smtClean="0"/>
              <a:t>‹#›</a:t>
            </a:fld>
            <a:endParaRPr lang="en-US"/>
          </a:p>
        </p:txBody>
      </p:sp>
    </p:spTree>
    <p:extLst>
      <p:ext uri="{BB962C8B-B14F-4D97-AF65-F5344CB8AC3E}">
        <p14:creationId xmlns:p14="http://schemas.microsoft.com/office/powerpoint/2010/main" val="321969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C28F52-F009-40E3-B9F8-CDBB865FBBBE}" type="datetimeFigureOut">
              <a:rPr lang="en-US" smtClean="0"/>
              <a:t>25/05/2023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259605-E193-4148-B792-ABEA93E03949}" type="slidenum">
              <a:rPr lang="en-US" smtClean="0"/>
              <a:t>‹#›</a:t>
            </a:fld>
            <a:endParaRPr lang="en-US"/>
          </a:p>
        </p:txBody>
      </p:sp>
    </p:spTree>
    <p:extLst>
      <p:ext uri="{BB962C8B-B14F-4D97-AF65-F5344CB8AC3E}">
        <p14:creationId xmlns:p14="http://schemas.microsoft.com/office/powerpoint/2010/main" val="2823254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C28F52-F009-40E3-B9F8-CDBB865FBBBE}" type="datetimeFigureOut">
              <a:rPr lang="en-US" smtClean="0"/>
              <a:t>25/05/2023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59605-E193-4148-B792-ABEA93E03949}" type="slidenum">
              <a:rPr lang="en-US" smtClean="0"/>
              <a:t>‹#›</a:t>
            </a:fld>
            <a:endParaRPr lang="en-US"/>
          </a:p>
        </p:txBody>
      </p:sp>
    </p:spTree>
    <p:extLst>
      <p:ext uri="{BB962C8B-B14F-4D97-AF65-F5344CB8AC3E}">
        <p14:creationId xmlns:p14="http://schemas.microsoft.com/office/powerpoint/2010/main" val="2149650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C28F52-F009-40E3-B9F8-CDBB865FBBBE}" type="datetimeFigureOut">
              <a:rPr lang="en-US" smtClean="0"/>
              <a:t>25/05/2023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59605-E193-4148-B792-ABEA93E03949}" type="slidenum">
              <a:rPr lang="en-US" smtClean="0"/>
              <a:t>‹#›</a:t>
            </a:fld>
            <a:endParaRPr lang="en-US"/>
          </a:p>
        </p:txBody>
      </p:sp>
    </p:spTree>
    <p:extLst>
      <p:ext uri="{BB962C8B-B14F-4D97-AF65-F5344CB8AC3E}">
        <p14:creationId xmlns:p14="http://schemas.microsoft.com/office/powerpoint/2010/main" val="92219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28F52-F009-40E3-B9F8-CDBB865FBBBE}" type="datetimeFigureOut">
              <a:rPr lang="en-US" smtClean="0"/>
              <a:t>25/05/2023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59605-E193-4148-B792-ABEA93E03949}" type="slidenum">
              <a:rPr lang="en-US" smtClean="0"/>
              <a:t>‹#›</a:t>
            </a:fld>
            <a:endParaRPr lang="en-US"/>
          </a:p>
        </p:txBody>
      </p:sp>
    </p:spTree>
    <p:extLst>
      <p:ext uri="{BB962C8B-B14F-4D97-AF65-F5344CB8AC3E}">
        <p14:creationId xmlns:p14="http://schemas.microsoft.com/office/powerpoint/2010/main" val="2758742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611187"/>
          </a:xfrm>
        </p:spPr>
        <p:txBody>
          <a:bodyPr>
            <a:noAutofit/>
          </a:bodyPr>
          <a:lstStyle/>
          <a:p>
            <a:r>
              <a:rPr lang="en-US" sz="4400" b="1" dirty="0" smtClean="0"/>
              <a:t>MongoDB vs SQL</a:t>
            </a:r>
            <a:endParaRPr lang="en-US" sz="4400" b="1" dirty="0"/>
          </a:p>
        </p:txBody>
      </p:sp>
      <p:sp>
        <p:nvSpPr>
          <p:cNvPr id="3" name="Subtitle 2"/>
          <p:cNvSpPr>
            <a:spLocks noGrp="1"/>
          </p:cNvSpPr>
          <p:nvPr>
            <p:ph type="subTitle" idx="1"/>
          </p:nvPr>
        </p:nvSpPr>
        <p:spPr>
          <a:xfrm>
            <a:off x="1524000" y="2362200"/>
            <a:ext cx="9144000" cy="3638550"/>
          </a:xfrm>
        </p:spPr>
        <p:txBody>
          <a:bodyPr>
            <a:normAutofit fontScale="92500" lnSpcReduction="20000"/>
          </a:bodyPr>
          <a:lstStyle/>
          <a:p>
            <a:r>
              <a:rPr lang="en-US" sz="2000" b="1" dirty="0" smtClean="0">
                <a:latin typeface="Times New Roman" panose="02020603050405020304" pitchFamily="18" charset="0"/>
                <a:cs typeface="Times New Roman" panose="02020603050405020304" pitchFamily="18" charset="0"/>
              </a:rPr>
              <a:t>MongoDB</a:t>
            </a:r>
          </a:p>
          <a:p>
            <a:pPr algn="l"/>
            <a:r>
              <a:rPr lang="en-US" sz="1900" dirty="0" smtClean="0">
                <a:latin typeface="Times New Roman" panose="02020603050405020304" pitchFamily="18" charset="0"/>
                <a:cs typeface="Times New Roman" panose="02020603050405020304" pitchFamily="18" charset="0"/>
              </a:rPr>
              <a:t>MongoDB belongs to the family of NoSQL databases which is used for storing unstructured documents in JSON format.</a:t>
            </a:r>
          </a:p>
          <a:p>
            <a:pPr algn="just"/>
            <a:r>
              <a:rPr lang="en-US" sz="1900" dirty="0" smtClean="0">
                <a:latin typeface="Times New Roman" panose="02020603050405020304" pitchFamily="18" charset="0"/>
                <a:cs typeface="Times New Roman" panose="02020603050405020304" pitchFamily="18" charset="0"/>
              </a:rPr>
              <a:t>MongoDB is built on the principles of CAP Theorem which focuses on Consistency, Availability, and Partition.</a:t>
            </a:r>
            <a:endParaRPr lang="en-US" sz="32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SQL</a:t>
            </a:r>
          </a:p>
          <a:p>
            <a:pPr algn="just"/>
            <a:r>
              <a:rPr lang="en-US" sz="1900" dirty="0" smtClean="0">
                <a:latin typeface="Times New Roman" panose="02020603050405020304" pitchFamily="18" charset="0"/>
                <a:cs typeface="Times New Roman" panose="02020603050405020304" pitchFamily="18" charset="0"/>
              </a:rPr>
              <a:t>SQL databases, also known as relational databases, were designed to store data that has a structured schema. The schema represents the design of the database to which the data should adhere to. In a structured schema, data is saved in a row-column format known as a </a:t>
            </a:r>
            <a:r>
              <a:rPr lang="en-US" sz="1900" i="1" dirty="0" smtClean="0">
                <a:latin typeface="Times New Roman" panose="02020603050405020304" pitchFamily="18" charset="0"/>
                <a:cs typeface="Times New Roman" panose="02020603050405020304" pitchFamily="18" charset="0"/>
              </a:rPr>
              <a:t>Table</a:t>
            </a:r>
            <a:r>
              <a:rPr lang="en-US" sz="1900" dirty="0" smtClean="0">
                <a:latin typeface="Times New Roman" panose="02020603050405020304" pitchFamily="18" charset="0"/>
                <a:cs typeface="Times New Roman" panose="02020603050405020304" pitchFamily="18" charset="0"/>
              </a:rPr>
              <a:t> and can be retrieved using queries formatted in the Structured Query Language (SQL)</a:t>
            </a:r>
          </a:p>
          <a:p>
            <a:pPr algn="just"/>
            <a:r>
              <a:rPr lang="en-US" sz="1900" dirty="0" smtClean="0">
                <a:latin typeface="Times New Roman" panose="02020603050405020304" pitchFamily="18" charset="0"/>
                <a:cs typeface="Times New Roman" panose="02020603050405020304" pitchFamily="18" charset="0"/>
              </a:rPr>
              <a:t>The architecture of SQL databases like MySQL is governed by the principles of ACID property.</a:t>
            </a:r>
          </a:p>
          <a:p>
            <a:pPr algn="just"/>
            <a:r>
              <a:rPr lang="en-US" sz="1900" dirty="0" smtClean="0">
                <a:latin typeface="Times New Roman" panose="02020603050405020304" pitchFamily="18" charset="0"/>
                <a:cs typeface="Times New Roman" panose="02020603050405020304" pitchFamily="18" charset="0"/>
              </a:rPr>
              <a:t>ACID stands for Atomicity, Consistency, Isolation, and Durability. These properties focus on the consistency and reliability of the transaction done in the database.</a:t>
            </a:r>
            <a:r>
              <a:rPr lang="en-US" sz="2100" dirty="0" smtClean="0">
                <a:latin typeface="Times New Roman" panose="02020603050405020304" pitchFamily="18" charset="0"/>
                <a:cs typeface="Times New Roman" panose="02020603050405020304" pitchFamily="18" charset="0"/>
              </a:rPr>
              <a:t> </a:t>
            </a:r>
          </a:p>
          <a:p>
            <a:pPr algn="just"/>
            <a:endParaRPr lang="en-US" sz="2000" b="1" dirty="0" smtClean="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6109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822"/>
          </a:xfrm>
        </p:spPr>
        <p:txBody>
          <a:bodyPr>
            <a:normAutofit/>
          </a:bodyPr>
          <a:lstStyle/>
          <a:p>
            <a:pPr algn="ctr"/>
            <a:r>
              <a:rPr lang="en-US" sz="3600" b="1" dirty="0" smtClean="0"/>
              <a:t>Comparison Between MongoDB and </a:t>
            </a:r>
            <a:r>
              <a:rPr lang="en-US" sz="3600" b="1" dirty="0" err="1" smtClean="0"/>
              <a:t>Nodejs</a:t>
            </a:r>
            <a:endParaRPr lang="en-US" sz="3600" b="1" dirty="0"/>
          </a:p>
        </p:txBody>
      </p:sp>
      <p:sp>
        <p:nvSpPr>
          <p:cNvPr id="3" name="Content Placeholder 2"/>
          <p:cNvSpPr>
            <a:spLocks noGrp="1"/>
          </p:cNvSpPr>
          <p:nvPr>
            <p:ph idx="1"/>
          </p:nvPr>
        </p:nvSpPr>
        <p:spPr/>
        <p:txBody>
          <a:bodyPr/>
          <a:lstStyle/>
          <a:p>
            <a:pPr marL="0" indent="0" algn="ctr">
              <a:buNone/>
            </a:pPr>
            <a:r>
              <a:rPr lang="en-US" sz="2400" b="1" dirty="0" smtClean="0"/>
              <a:t>MongoDB</a:t>
            </a:r>
          </a:p>
          <a:p>
            <a:pPr marL="0" indent="0" algn="just">
              <a:buNone/>
            </a:pPr>
            <a:r>
              <a:rPr lang="en-US" sz="1600" dirty="0" smtClean="0"/>
              <a:t>NoSQL databases like MongoDB support horizontal scaling, also known as </a:t>
            </a:r>
            <a:r>
              <a:rPr lang="en-US" sz="1600" dirty="0" err="1" smtClean="0"/>
              <a:t>sharding</a:t>
            </a:r>
            <a:r>
              <a:rPr lang="en-US" sz="1600" dirty="0" smtClean="0"/>
              <a:t>. In this case, instead of increasing the server configuration a new server is added for the purpose of scalability. This approach is usually less expensive because a cluster of low-cost commodity hardware can together meet the requirements to support high query volume in a cost-effective manner.</a:t>
            </a:r>
          </a:p>
          <a:p>
            <a:pPr marL="0" indent="0" algn="ctr">
              <a:buNone/>
            </a:pPr>
            <a:endParaRPr lang="en-US" sz="1600" b="1" dirty="0"/>
          </a:p>
          <a:p>
            <a:pPr marL="0" indent="0" algn="ctr">
              <a:buNone/>
            </a:pPr>
            <a:r>
              <a:rPr lang="en-US" sz="2400" b="1" dirty="0" smtClean="0"/>
              <a:t>SQL</a:t>
            </a:r>
          </a:p>
          <a:p>
            <a:pPr marL="0" indent="0" algn="just">
              <a:buNone/>
            </a:pPr>
            <a:r>
              <a:rPr lang="en-US" sz="1800" dirty="0" smtClean="0"/>
              <a:t>MySQL database or the SQL databases, in general, can be scaled only vertically by increasing memory size, disk space or computing power of the server. Vertical scaling can be expensive with costs growing rapidly for large databases with high query volume.</a:t>
            </a:r>
            <a:endParaRPr lang="en-US" sz="1800" b="1" dirty="0"/>
          </a:p>
        </p:txBody>
      </p:sp>
    </p:spTree>
    <p:extLst>
      <p:ext uri="{BB962C8B-B14F-4D97-AF65-F5344CB8AC3E}">
        <p14:creationId xmlns:p14="http://schemas.microsoft.com/office/powerpoint/2010/main" val="2867172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2201"/>
          </a:xfrm>
        </p:spPr>
        <p:txBody>
          <a:bodyPr/>
          <a:lstStyle/>
          <a:p>
            <a:pPr algn="ctr"/>
            <a:r>
              <a:rPr lang="en-US" b="1" dirty="0" smtClean="0">
                <a:latin typeface="Times New Roman" panose="02020603050405020304" pitchFamily="18" charset="0"/>
                <a:cs typeface="Times New Roman" panose="02020603050405020304" pitchFamily="18" charset="0"/>
              </a:rPr>
              <a:t>Comparison</a:t>
            </a:r>
            <a:r>
              <a:rPr lang="en-US" b="1" dirty="0" smtClean="0"/>
              <a:t> Between MongoDB and </a:t>
            </a:r>
            <a:r>
              <a:rPr lang="en-US" b="1" dirty="0" err="1" smtClean="0"/>
              <a:t>Nodejs</a:t>
            </a:r>
            <a:endParaRPr lang="en-US" dirty="0"/>
          </a:p>
        </p:txBody>
      </p:sp>
      <p:sp>
        <p:nvSpPr>
          <p:cNvPr id="3" name="Content Placeholder 2"/>
          <p:cNvSpPr>
            <a:spLocks noGrp="1"/>
          </p:cNvSpPr>
          <p:nvPr>
            <p:ph idx="1"/>
          </p:nvPr>
        </p:nvSpPr>
        <p:spPr/>
        <p:txBody>
          <a:bodyPr/>
          <a:lstStyle/>
          <a:p>
            <a:pPr marL="0" indent="0" algn="ctr">
              <a:buNone/>
            </a:pPr>
            <a:r>
              <a:rPr lang="en-US" b="1" dirty="0" smtClean="0">
                <a:latin typeface="Times New Roman" panose="02020603050405020304" pitchFamily="18" charset="0"/>
                <a:cs typeface="Times New Roman" panose="02020603050405020304" pitchFamily="18" charset="0"/>
              </a:rPr>
              <a:t>MongoDB</a:t>
            </a:r>
          </a:p>
          <a:p>
            <a:pPr marL="0" indent="0" algn="just">
              <a:buNone/>
            </a:pPr>
            <a:r>
              <a:rPr lang="en-US" sz="1800" dirty="0" smtClean="0">
                <a:latin typeface="Times New Roman" panose="02020603050405020304" pitchFamily="18" charset="0"/>
                <a:cs typeface="Times New Roman" panose="02020603050405020304" pitchFamily="18" charset="0"/>
              </a:rPr>
              <a:t>MongoDB is a document-based, non-relational database management </a:t>
            </a:r>
            <a:r>
              <a:rPr lang="en-US" sz="1800" dirty="0" err="1" smtClean="0">
                <a:latin typeface="Times New Roman" panose="02020603050405020304" pitchFamily="18" charset="0"/>
                <a:cs typeface="Times New Roman" panose="02020603050405020304" pitchFamily="18" charset="0"/>
              </a:rPr>
              <a:t>system.Another</a:t>
            </a:r>
            <a:r>
              <a:rPr lang="en-US" sz="1800" dirty="0" smtClean="0">
                <a:latin typeface="Times New Roman" panose="02020603050405020304" pitchFamily="18" charset="0"/>
                <a:cs typeface="Times New Roman" panose="02020603050405020304" pitchFamily="18" charset="0"/>
              </a:rPr>
              <a:t> name for it is an object-based system</a:t>
            </a:r>
            <a:r>
              <a:rPr lang="en-US" sz="1600" dirty="0" smtClean="0">
                <a:latin typeface="Times New Roman" panose="02020603050405020304" pitchFamily="18" charset="0"/>
                <a:cs typeface="Times New Roman" panose="02020603050405020304" pitchFamily="18" charset="0"/>
              </a:rPr>
              <a:t>.</a:t>
            </a:r>
          </a:p>
          <a:p>
            <a:pPr marL="0" indent="0" algn="ctr">
              <a:buNone/>
            </a:pPr>
            <a:r>
              <a:rPr lang="en-US" sz="2400" b="1" dirty="0" smtClean="0">
                <a:latin typeface="Times New Roman" panose="02020603050405020304" pitchFamily="18" charset="0"/>
                <a:cs typeface="Times New Roman" panose="02020603050405020304" pitchFamily="18" charset="0"/>
              </a:rPr>
              <a:t>SQL</a:t>
            </a:r>
            <a:endParaRPr lang="en-US" sz="2400" b="1" dirty="0" smtClean="0">
              <a:latin typeface="Times New Roman" panose="02020603050405020304" pitchFamily="18" charset="0"/>
              <a:cs typeface="Times New Roman" panose="02020603050405020304" pitchFamily="18" charset="0"/>
            </a:endParaRPr>
          </a:p>
          <a:p>
            <a:pPr marL="0" indent="0" algn="just">
              <a:buNone/>
            </a:pPr>
            <a:r>
              <a:rPr lang="en-US" sz="1600" dirty="0" smtClean="0">
                <a:latin typeface="Times New Roman" panose="02020603050405020304" pitchFamily="18" charset="0"/>
                <a:cs typeface="Times New Roman" panose="02020603050405020304" pitchFamily="18" charset="0"/>
              </a:rPr>
              <a:t>A table-based system is MySQL (or open-source relational database). The table-based architecture, which is regarded as a SQL database, is the data query structure for search.</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6167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8033"/>
          </a:xfrm>
        </p:spPr>
        <p:txBody>
          <a:bodyPr>
            <a:normAutofit/>
          </a:bodyPr>
          <a:lstStyle/>
          <a:p>
            <a:pPr algn="ctr"/>
            <a:r>
              <a:rPr lang="en-US" sz="3600" b="1" dirty="0" smtClean="0"/>
              <a:t>Comparison Between MongoDB and </a:t>
            </a:r>
            <a:r>
              <a:rPr lang="en-US" sz="3600" b="1" dirty="0" err="1" smtClean="0"/>
              <a:t>Nodejs</a:t>
            </a:r>
            <a:endParaRPr lang="en-US" sz="3600" dirty="0"/>
          </a:p>
        </p:txBody>
      </p:sp>
      <p:sp>
        <p:nvSpPr>
          <p:cNvPr id="3" name="Content Placeholder 2"/>
          <p:cNvSpPr>
            <a:spLocks noGrp="1"/>
          </p:cNvSpPr>
          <p:nvPr>
            <p:ph idx="1"/>
          </p:nvPr>
        </p:nvSpPr>
        <p:spPr/>
        <p:txBody>
          <a:bodyPr/>
          <a:lstStyle/>
          <a:p>
            <a:pPr marL="0" indent="0" algn="ctr">
              <a:buNone/>
            </a:pPr>
            <a:r>
              <a:rPr lang="en-US" b="1" dirty="0" smtClean="0">
                <a:latin typeface="Times New Roman" panose="02020603050405020304" pitchFamily="18" charset="0"/>
                <a:cs typeface="Times New Roman" panose="02020603050405020304" pitchFamily="18" charset="0"/>
              </a:rPr>
              <a:t>MongoDB</a:t>
            </a:r>
          </a:p>
          <a:p>
            <a:pPr marL="0" indent="0" algn="ctr">
              <a:buNone/>
            </a:pPr>
            <a:r>
              <a:rPr lang="en-US" sz="2400" dirty="0" smtClean="0"/>
              <a:t>Every record in MongoDB is kept as a separate document.</a:t>
            </a:r>
          </a:p>
          <a:p>
            <a:pPr marL="0" indent="0" algn="ctr">
              <a:buNone/>
            </a:pPr>
            <a:endParaRPr lang="en-US" sz="1800" dirty="0" smtClean="0"/>
          </a:p>
          <a:p>
            <a:pPr marL="0" indent="0" algn="ctr">
              <a:buNone/>
            </a:pPr>
            <a:r>
              <a:rPr lang="en-US" sz="2400" b="1" dirty="0" smtClean="0">
                <a:latin typeface="Times New Roman" panose="02020603050405020304" pitchFamily="18" charset="0"/>
                <a:cs typeface="Times New Roman" panose="02020603050405020304" pitchFamily="18" charset="0"/>
              </a:rPr>
              <a:t>SQL</a:t>
            </a:r>
          </a:p>
          <a:p>
            <a:pPr marL="0" indent="0" algn="ctr">
              <a:buNone/>
            </a:pPr>
            <a:r>
              <a:rPr lang="en-US" sz="2400" dirty="0" smtClean="0"/>
              <a:t>Documents from a specific class or group are kept in a “collection”</a:t>
            </a:r>
            <a:endParaRPr lang="en-US" sz="2400" b="1" dirty="0" smtClean="0">
              <a:latin typeface="Times New Roman" panose="02020603050405020304" pitchFamily="18" charset="0"/>
              <a:cs typeface="Times New Roman" panose="02020603050405020304" pitchFamily="18" charset="0"/>
            </a:endParaRPr>
          </a:p>
          <a:p>
            <a:pPr marL="0" indent="0" algn="ctr">
              <a:buNone/>
            </a:pPr>
            <a:endParaRPr lang="en-US" sz="1800" dirty="0"/>
          </a:p>
        </p:txBody>
      </p:sp>
    </p:spTree>
    <p:extLst>
      <p:ext uri="{BB962C8B-B14F-4D97-AF65-F5344CB8AC3E}">
        <p14:creationId xmlns:p14="http://schemas.microsoft.com/office/powerpoint/2010/main" val="4006574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4496"/>
          </a:xfrm>
        </p:spPr>
        <p:txBody>
          <a:bodyPr/>
          <a:lstStyle/>
          <a:p>
            <a:pPr algn="ctr"/>
            <a:r>
              <a:rPr lang="en-US" b="1" dirty="0" smtClean="0"/>
              <a:t>Comparison </a:t>
            </a:r>
            <a:r>
              <a:rPr lang="en-US" sz="3600" b="1" dirty="0" smtClean="0"/>
              <a:t>Between</a:t>
            </a:r>
            <a:r>
              <a:rPr lang="en-US" b="1" dirty="0" smtClean="0"/>
              <a:t> MongoDB and </a:t>
            </a:r>
            <a:r>
              <a:rPr lang="en-US" b="1" dirty="0" err="1" smtClean="0"/>
              <a:t>Nodejs</a:t>
            </a:r>
            <a:endParaRPr lang="en-US" dirty="0"/>
          </a:p>
        </p:txBody>
      </p:sp>
      <p:sp>
        <p:nvSpPr>
          <p:cNvPr id="3" name="Content Placeholder 2"/>
          <p:cNvSpPr>
            <a:spLocks noGrp="1"/>
          </p:cNvSpPr>
          <p:nvPr>
            <p:ph idx="1"/>
          </p:nvPr>
        </p:nvSpPr>
        <p:spPr/>
        <p:txBody>
          <a:bodyPr/>
          <a:lstStyle/>
          <a:p>
            <a:pPr marL="0" indent="0" algn="ctr">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MongoDB</a:t>
            </a:r>
          </a:p>
          <a:p>
            <a:pPr marL="0" indent="0" algn="just">
              <a:buNone/>
            </a:pPr>
            <a:r>
              <a:rPr lang="en-US" sz="2400" dirty="0" smtClean="0">
                <a:latin typeface="Times New Roman" panose="02020603050405020304" pitchFamily="18" charset="0"/>
                <a:cs typeface="Times New Roman" panose="02020603050405020304" pitchFamily="18" charset="0"/>
              </a:rPr>
              <a:t>MongoDB supports out-of-the-box replication and </a:t>
            </a:r>
            <a:r>
              <a:rPr lang="en-US" sz="2400" dirty="0" err="1" smtClean="0">
                <a:latin typeface="Times New Roman" panose="02020603050405020304" pitchFamily="18" charset="0"/>
                <a:cs typeface="Times New Roman" panose="02020603050405020304" pitchFamily="18" charset="0"/>
              </a:rPr>
              <a:t>sharding</a:t>
            </a:r>
            <a:r>
              <a:rPr lang="en-US" sz="2400" dirty="0" smtClean="0">
                <a:latin typeface="Times New Roman" panose="02020603050405020304" pitchFamily="18" charset="0"/>
                <a:cs typeface="Times New Roman" panose="02020603050405020304" pitchFamily="18" charset="0"/>
              </a:rPr>
              <a:t> and was built with high availability and scalability in mind.</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ctr">
              <a:buNone/>
            </a:pPr>
            <a:r>
              <a:rPr lang="en-US" sz="2400" b="1" dirty="0" smtClean="0">
                <a:latin typeface="Times New Roman" panose="02020603050405020304" pitchFamily="18" charset="0"/>
                <a:cs typeface="Times New Roman" panose="02020603050405020304" pitchFamily="18" charset="0"/>
              </a:rPr>
              <a:t>SQL</a:t>
            </a:r>
          </a:p>
          <a:p>
            <a:pPr marL="0" indent="0" algn="just">
              <a:buNone/>
            </a:pPr>
            <a:r>
              <a:rPr lang="en-US" sz="2400" dirty="0" smtClean="0">
                <a:latin typeface="Times New Roman" panose="02020603050405020304" pitchFamily="18" charset="0"/>
                <a:cs typeface="Times New Roman" panose="02020603050405020304" pitchFamily="18" charset="0"/>
              </a:rPr>
              <a:t>Although the MySQL architecture does not support effective replication and </a:t>
            </a:r>
            <a:r>
              <a:rPr lang="en-US" sz="2400" dirty="0" err="1" smtClean="0">
                <a:latin typeface="Times New Roman" panose="02020603050405020304" pitchFamily="18" charset="0"/>
                <a:cs typeface="Times New Roman" panose="02020603050405020304" pitchFamily="18" charset="0"/>
              </a:rPr>
              <a:t>sharding</a:t>
            </a:r>
            <a:r>
              <a:rPr lang="en-US" sz="2400" dirty="0" smtClean="0">
                <a:latin typeface="Times New Roman" panose="02020603050405020304" pitchFamily="18" charset="0"/>
                <a:cs typeface="Times New Roman" panose="02020603050405020304" pitchFamily="18" charset="0"/>
              </a:rPr>
              <a:t>, one can access related data via joins in MySQL, which reduces duplication.</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926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2400" b="1" dirty="0" smtClean="0"/>
              <a:t>MongoDB</a:t>
            </a:r>
          </a:p>
          <a:p>
            <a:pPr marL="0" indent="0">
              <a:buNone/>
            </a:pPr>
            <a:r>
              <a:rPr lang="en-US" sz="2400" dirty="0" smtClean="0"/>
              <a:t>It was created by MongoDB Inc. and was made available on February 11, 2009.</a:t>
            </a:r>
          </a:p>
          <a:p>
            <a:pPr marL="0" indent="0" algn="ctr">
              <a:buNone/>
            </a:pPr>
            <a:endParaRPr lang="en-US" sz="2400" dirty="0"/>
          </a:p>
          <a:p>
            <a:pPr marL="0" indent="0" algn="ctr">
              <a:buNone/>
            </a:pPr>
            <a:r>
              <a:rPr lang="en-US" sz="2400" b="1" dirty="0" smtClean="0"/>
              <a:t>SQL</a:t>
            </a:r>
          </a:p>
          <a:p>
            <a:pPr marL="0" indent="0" algn="just">
              <a:buNone/>
            </a:pPr>
            <a:r>
              <a:rPr lang="en-US" sz="2400" smtClean="0"/>
              <a:t>On April 24, 1989, Microsoft Corporation first made this technology available.</a:t>
            </a:r>
            <a:endParaRPr lang="en-US" sz="2400" b="1" dirty="0"/>
          </a:p>
        </p:txBody>
      </p:sp>
    </p:spTree>
    <p:extLst>
      <p:ext uri="{BB962C8B-B14F-4D97-AF65-F5344CB8AC3E}">
        <p14:creationId xmlns:p14="http://schemas.microsoft.com/office/powerpoint/2010/main" val="3976729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440</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MongoDB vs SQL</vt:lpstr>
      <vt:lpstr>Comparison Between MongoDB and Nodejs</vt:lpstr>
      <vt:lpstr>Comparison Between MongoDB and Nodejs</vt:lpstr>
      <vt:lpstr>Comparison Between MongoDB and Nodejs</vt:lpstr>
      <vt:lpstr>Comparison Between MongoDB and Nodejs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vs SQL</dc:title>
  <dc:creator>Microsoft account</dc:creator>
  <cp:lastModifiedBy>Microsoft account</cp:lastModifiedBy>
  <cp:revision>4</cp:revision>
  <dcterms:created xsi:type="dcterms:W3CDTF">2023-05-24T23:45:49Z</dcterms:created>
  <dcterms:modified xsi:type="dcterms:W3CDTF">2023-05-25T00:09:06Z</dcterms:modified>
</cp:coreProperties>
</file>