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65" r:id="rId3"/>
    <p:sldId id="271" r:id="rId4"/>
    <p:sldId id="259" r:id="rId5"/>
    <p:sldId id="287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1" r:id="rId16"/>
    <p:sldId id="304" r:id="rId17"/>
    <p:sldId id="305" r:id="rId18"/>
    <p:sldId id="306" r:id="rId19"/>
    <p:sldId id="307" r:id="rId20"/>
    <p:sldId id="288" r:id="rId21"/>
    <p:sldId id="308" r:id="rId22"/>
    <p:sldId id="289" r:id="rId23"/>
    <p:sldId id="309" r:id="rId24"/>
    <p:sldId id="310" r:id="rId25"/>
    <p:sldId id="312" r:id="rId26"/>
    <p:sldId id="290" r:id="rId27"/>
    <p:sldId id="311" r:id="rId28"/>
    <p:sldId id="291" r:id="rId29"/>
    <p:sldId id="292" r:id="rId30"/>
    <p:sldId id="279" r:id="rId31"/>
    <p:sldId id="293" r:id="rId32"/>
  </p:sldIdLst>
  <p:sldSz cx="9144000" cy="5143500" type="screen16x9"/>
  <p:notesSz cx="6858000" cy="9144000"/>
  <p:embeddedFontLst>
    <p:embeddedFont>
      <p:font typeface="Barlow" panose="020B0604020202020204" charset="0"/>
      <p:regular r:id="rId34"/>
      <p:bold r:id="rId35"/>
      <p:italic r:id="rId36"/>
      <p:boldItalic r:id="rId37"/>
    </p:embeddedFont>
    <p:embeddedFont>
      <p:font typeface="Barlow Light" panose="020B060402020202020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iriam Libre" panose="020B0604020202020204" charset="-79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1978BD-D8B9-4083-B8A4-A67A89B9BC32}">
  <a:tblStyle styleId="{0B1978BD-D8B9-4083-B8A4-A67A89B9BC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991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837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723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12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189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324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73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767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42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0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109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756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313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305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886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668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141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201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384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8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70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8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65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22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955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01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972134-4F15-4231-8DEE-F70A1AD7F0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</p:sldLayoutIdLst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988055" y="1817013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Application of General Adversarial Networks in Smoothing Handwriting 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73D72-CB1C-496B-8D38-551C203427CC}"/>
              </a:ext>
            </a:extLst>
          </p:cNvPr>
          <p:cNvSpPr txBox="1"/>
          <p:nvPr/>
        </p:nvSpPr>
        <p:spPr>
          <a:xfrm flipH="1">
            <a:off x="2947618" y="3395382"/>
            <a:ext cx="342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Muchigi Kimari, Edward Fry, Ikenna Nwaogu, YuMei Bennett </a:t>
            </a:r>
          </a:p>
          <a:p>
            <a:endParaRPr lang="en-US" sz="1800" dirty="0"/>
          </a:p>
          <a:p>
            <a:r>
              <a:rPr lang="en-US" sz="1800" dirty="0"/>
              <a:t>Draft 1, Nov 22,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9E4209-93A8-469D-9386-33B67FF0B7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894E5-9C6C-4F23-8324-20A05855AC64}"/>
              </a:ext>
            </a:extLst>
          </p:cNvPr>
          <p:cNvSpPr txBox="1"/>
          <p:nvPr/>
        </p:nvSpPr>
        <p:spPr>
          <a:xfrm>
            <a:off x="516338" y="4866501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86DFB-6827-466C-AAFB-F78AA88C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727" y="4916600"/>
            <a:ext cx="341406" cy="176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322729"/>
            <a:ext cx="5138700" cy="4515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What causes dysgraphia?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Dysgraphia is usually the result of a problem with orthographic coding.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It is an aspect of working memory that allows you to permanently remember written words and the way your hands or fingers must move to write those words.</a:t>
            </a:r>
          </a:p>
          <a:p>
            <a:r>
              <a:rPr lang="en-US" sz="1800" dirty="0"/>
              <a:t>Does keyboarding solve all the problems?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There are times when handwriting is needed.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physical act of handwriting helps the flow of ideas for written composition in ways which keyboarding doesn’t.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Handwriting is very personal. It is an expression of a person’s identity.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44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322729"/>
            <a:ext cx="5138700" cy="4515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There is no cure for dysgraphia. Therapeutic activities may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Holding a pencil or pen in a new way to make writing easier.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Working with modeling clay.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Tracing letters in shaving cream on a 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Drawing lines within mazes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Doing connect-the-dots puzzles</a:t>
            </a:r>
          </a:p>
          <a:p>
            <a:r>
              <a:rPr lang="en-US" sz="1800" dirty="0"/>
              <a:t>People with dysgraphia are often intelligent and high functioning, many misunderstand their disorder as a quirk rather than a problem.</a:t>
            </a:r>
          </a:p>
          <a:p>
            <a:r>
              <a:rPr lang="en-US" sz="1800" dirty="0"/>
              <a:t>Dysgraphia is real and can have a significant negative impact.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74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270747"/>
            <a:ext cx="5138700" cy="3567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Recent developments in machine learning may present a solution. </a:t>
            </a:r>
          </a:p>
          <a:p>
            <a:r>
              <a:rPr lang="en-US" sz="1800" dirty="0"/>
              <a:t>Explore deep learning algorithms, such as Generative Adversarial Networks.</a:t>
            </a:r>
          </a:p>
          <a:p>
            <a:r>
              <a:rPr lang="en-US" sz="1800" dirty="0"/>
              <a:t>Take unreadable handwriting and present it in a realistic handwritten text.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20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5138700" cy="460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History of Deep Learning and Neuron Networks.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Cybernetics — During 1940–1960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Connectionism — During 1980–1990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Deep Learning — Since 2006</a:t>
            </a:r>
          </a:p>
          <a:p>
            <a:r>
              <a:rPr lang="en-US" sz="1800" dirty="0"/>
              <a:t>Cybernetics was kicked off by McCulloch-Pitts Neuron. This model could only output True/False with manual weights.</a:t>
            </a:r>
          </a:p>
          <a:p>
            <a:r>
              <a:rPr lang="en-US" sz="1800" dirty="0"/>
              <a:t>Later, in the 1950s, Adaline model was developed by Bernard </a:t>
            </a:r>
            <a:r>
              <a:rPr lang="en-US" sz="1800" dirty="0" err="1"/>
              <a:t>Widrow</a:t>
            </a:r>
            <a:r>
              <a:rPr lang="en-US" sz="1800" dirty="0"/>
              <a:t> that could adapt to the weights based on the weighted sum of the inputs during the learning phase.</a:t>
            </a:r>
          </a:p>
          <a:p>
            <a:r>
              <a:rPr lang="en-US" sz="1800" dirty="0"/>
              <a:t>The Adaline model is like Stochastic Gradient Descent (SGD), which is used in Linear Regression (LR) today.</a:t>
            </a:r>
          </a:p>
          <a:p>
            <a:endParaRPr lang="en-US" sz="18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963E04-1979-44A2-A650-4C3844AD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043" y="1777460"/>
            <a:ext cx="1828959" cy="1316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D77153-4D35-4BBE-8A40-388071379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3043" y="3196545"/>
            <a:ext cx="2944623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6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322729"/>
            <a:ext cx="5138700" cy="4515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Connectionism, also known as Parallel Distributed Processing, become popular in the 1980s.</a:t>
            </a:r>
          </a:p>
          <a:p>
            <a:r>
              <a:rPr lang="en-US" sz="1800" dirty="0"/>
              <a:t>The concept of Artificial Neural Network (ANNs) was introduced during this wave. </a:t>
            </a:r>
          </a:p>
          <a:p>
            <a:r>
              <a:rPr lang="en-US" sz="1800" dirty="0"/>
              <a:t>This was the first time the concept of hidden layers was introduced.</a:t>
            </a:r>
          </a:p>
          <a:p>
            <a:r>
              <a:rPr lang="en-US" sz="1800" dirty="0"/>
              <a:t>Many models to train deep neural nets were developed and continue to remain key components of various advanced applications of Deep Learning to this date.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LSTM,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Distributed Representation and Processing,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Back Propagation </a:t>
            </a:r>
          </a:p>
          <a:p>
            <a:endParaRPr lang="en-US" sz="18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95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86071"/>
            <a:ext cx="5138700" cy="4752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In 2006, a breakthrough was made by Geoffrey Hinton’s Greedy Layer-wise Training to train Deep Belief Networks.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 composition of multiple hidden layers with various latent variables.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Connections exist between layers but not between the variables.</a:t>
            </a:r>
          </a:p>
          <a:p>
            <a:r>
              <a:rPr lang="en-US" sz="1800" dirty="0"/>
              <a:t>Significant advancement in computer chipsets has also fueled the recent artificial intelligence development.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Some algorithms developed in the past started to give better results when trained on larger and larger datasets.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better results attracted more researchers to look for better and more efficient models.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</a:p>
          <a:p>
            <a:endParaRPr lang="en-US" sz="18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9B4CCB-FB8A-426C-9EAB-9639A15D476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011" y="529204"/>
            <a:ext cx="1499235" cy="1590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7096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322729"/>
            <a:ext cx="5138700" cy="4515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Convolutional Neural Network</a:t>
            </a:r>
          </a:p>
          <a:p>
            <a:r>
              <a:rPr lang="en-US" sz="1800" dirty="0"/>
              <a:t>The layers of a CNN includes multiple hidden  convolutional layers, pooling layers, fully connected layers, and normalization layers. </a:t>
            </a:r>
          </a:p>
          <a:p>
            <a:r>
              <a:rPr lang="en-US" sz="1800" dirty="0"/>
              <a:t>The layers of neurons are arranged in such a way as to cover the entire visual field, thus avoiding the piecemeal image processing.</a:t>
            </a:r>
          </a:p>
          <a:p>
            <a:r>
              <a:rPr lang="en-US" sz="1800" dirty="0"/>
              <a:t>Simple modification enable CNN architecture to work with multiple channel image inputs. </a:t>
            </a:r>
          </a:p>
          <a:p>
            <a:r>
              <a:rPr lang="en-US" sz="1800" dirty="0"/>
              <a:t>This removes limitations and increases the efficiency for image processing. </a:t>
            </a:r>
          </a:p>
          <a:p>
            <a:r>
              <a:rPr lang="en-US" sz="1800" dirty="0"/>
              <a:t>Resulting in a system that is far more effective and simpler to train for image and natural language processing. </a:t>
            </a:r>
          </a:p>
          <a:p>
            <a:endParaRPr lang="en-US" sz="18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840EA-22A1-4B2F-A913-EE93A419C6E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76" y="2337608"/>
            <a:ext cx="2367915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687134"/>
            <a:ext cx="5138700" cy="4151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Recurrent Neural Network</a:t>
            </a:r>
          </a:p>
          <a:p>
            <a:r>
              <a:rPr lang="en-US" sz="1800" dirty="0"/>
              <a:t>RNN are a class of neural networks that allow previous outputs to be used as inputs while having hidden states. </a:t>
            </a:r>
          </a:p>
          <a:p>
            <a:r>
              <a:rPr lang="en-US" sz="1800" dirty="0"/>
              <a:t>RNNs are a rich class of dynamic models that have been used to generate sequences in domains as diverse as music, text, and motion capture data. </a:t>
            </a:r>
          </a:p>
          <a:p>
            <a:r>
              <a:rPr lang="en-US" sz="1800" dirty="0"/>
              <a:t>RNNs can be trained for sequence generation by processing real data sequences one step at a time and predicting what comes next. 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9B1812-B67F-448A-8F9E-021F4EAC1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225" y="1967095"/>
            <a:ext cx="2566638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58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687134"/>
            <a:ext cx="5138700" cy="4151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Neural Style Transfer</a:t>
            </a:r>
          </a:p>
          <a:p>
            <a:r>
              <a:rPr lang="en-US" sz="1800" dirty="0"/>
              <a:t>An optimization technique used to copy the style from one image to another. </a:t>
            </a:r>
          </a:p>
          <a:p>
            <a:r>
              <a:rPr lang="en-US" sz="1800" dirty="0"/>
              <a:t>Neural style transfer takes three images,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 content image,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 style reference image,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and an input image to be styled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blend them together such that the input image is transformed to look like the content image but “painted” in the style of the style image.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0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687134"/>
            <a:ext cx="5138700" cy="4151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Generative Adversarial Networks</a:t>
            </a:r>
          </a:p>
          <a:p>
            <a:r>
              <a:rPr lang="en-US" sz="1800" dirty="0"/>
              <a:t>A Neural Network used for unsupervised machine learning. </a:t>
            </a:r>
          </a:p>
          <a:p>
            <a:r>
              <a:rPr lang="en-US" sz="1800" dirty="0"/>
              <a:t>Developed by Ian Goodfellow in 2014, </a:t>
            </a:r>
          </a:p>
          <a:p>
            <a:r>
              <a:rPr lang="en-US" sz="1800" dirty="0"/>
              <a:t>GANs can be simplified into two parts, the generator and the discriminator. </a:t>
            </a:r>
          </a:p>
          <a:p>
            <a:r>
              <a:rPr lang="en-US" sz="1800" dirty="0"/>
              <a:t>The main idea is that the generator creates fake data, and the discriminator validates to see if its real or fake. </a:t>
            </a:r>
          </a:p>
          <a:p>
            <a:r>
              <a:rPr lang="en-US" sz="1800" dirty="0"/>
              <a:t>Since GANs are typically used in processing many images, it can be applied to improving bad handwriting.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98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38596-61A7-4272-BFF6-00CD0F790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103" y="2034248"/>
            <a:ext cx="335999" cy="173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86344-5511-4785-BD33-97C5EEEBD5F1}"/>
              </a:ext>
            </a:extLst>
          </p:cNvPr>
          <p:cNvSpPr txBox="1"/>
          <p:nvPr/>
        </p:nvSpPr>
        <p:spPr>
          <a:xfrm>
            <a:off x="490817" y="4780430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2AABD-3DD0-48CA-8AFA-AD26AD7F1610}"/>
              </a:ext>
            </a:extLst>
          </p:cNvPr>
          <p:cNvSpPr txBox="1"/>
          <p:nvPr/>
        </p:nvSpPr>
        <p:spPr>
          <a:xfrm>
            <a:off x="490817" y="699848"/>
            <a:ext cx="33483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Results – Place holder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Discussion/Ethical - Place holder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Conclusions – Place Holder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Questions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Citations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2359958" y="2067437"/>
            <a:ext cx="43150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5" name="Google Shape;508;p39">
            <a:extLst>
              <a:ext uri="{FF2B5EF4-FFF2-40B4-BE49-F238E27FC236}">
                <a16:creationId xmlns:a16="http://schemas.microsoft.com/office/drawing/2014/main" id="{70AA4DD6-2FC5-443D-8A4B-6186E86898FD}"/>
              </a:ext>
            </a:extLst>
          </p:cNvPr>
          <p:cNvGrpSpPr/>
          <p:nvPr/>
        </p:nvGrpSpPr>
        <p:grpSpPr>
          <a:xfrm rot="10800000">
            <a:off x="6825635" y="724357"/>
            <a:ext cx="1047339" cy="1438885"/>
            <a:chOff x="0" y="855663"/>
            <a:chExt cx="1652475" cy="2270250"/>
          </a:xfrm>
        </p:grpSpPr>
        <p:sp>
          <p:nvSpPr>
            <p:cNvPr id="6" name="Google Shape;509;p39">
              <a:extLst>
                <a:ext uri="{FF2B5EF4-FFF2-40B4-BE49-F238E27FC236}">
                  <a16:creationId xmlns:a16="http://schemas.microsoft.com/office/drawing/2014/main" id="{AFFED173-D7DD-4C70-BF82-4602C8CAF5DA}"/>
                </a:ext>
              </a:extLst>
            </p:cNvPr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10;p39">
              <a:extLst>
                <a:ext uri="{FF2B5EF4-FFF2-40B4-BE49-F238E27FC236}">
                  <a16:creationId xmlns:a16="http://schemas.microsoft.com/office/drawing/2014/main" id="{E694F983-75F9-4C62-85BE-BFD7ACAAD686}"/>
                </a:ext>
              </a:extLst>
            </p:cNvPr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11;p39">
              <a:extLst>
                <a:ext uri="{FF2B5EF4-FFF2-40B4-BE49-F238E27FC236}">
                  <a16:creationId xmlns:a16="http://schemas.microsoft.com/office/drawing/2014/main" id="{30F892A3-FF79-42A0-B858-514D50673BE8}"/>
                </a:ext>
              </a:extLst>
            </p:cNvPr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12;p39">
              <a:extLst>
                <a:ext uri="{FF2B5EF4-FFF2-40B4-BE49-F238E27FC236}">
                  <a16:creationId xmlns:a16="http://schemas.microsoft.com/office/drawing/2014/main" id="{55B19A62-E6E5-42D2-AA1F-13348985365A}"/>
                </a:ext>
              </a:extLst>
            </p:cNvPr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3;p39">
              <a:extLst>
                <a:ext uri="{FF2B5EF4-FFF2-40B4-BE49-F238E27FC236}">
                  <a16:creationId xmlns:a16="http://schemas.microsoft.com/office/drawing/2014/main" id="{60AC9888-F9E2-49F6-8DF5-3FE0D681D1CA}"/>
                </a:ext>
              </a:extLst>
            </p:cNvPr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14;p39">
              <a:extLst>
                <a:ext uri="{FF2B5EF4-FFF2-40B4-BE49-F238E27FC236}">
                  <a16:creationId xmlns:a16="http://schemas.microsoft.com/office/drawing/2014/main" id="{6E26EDD4-5531-4B94-9ECB-E10462451214}"/>
                </a:ext>
              </a:extLst>
            </p:cNvPr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15;p39">
              <a:extLst>
                <a:ext uri="{FF2B5EF4-FFF2-40B4-BE49-F238E27FC236}">
                  <a16:creationId xmlns:a16="http://schemas.microsoft.com/office/drawing/2014/main" id="{1A862603-25EA-4059-86D1-3C8E4DEE6C82}"/>
                </a:ext>
              </a:extLst>
            </p:cNvPr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16;p39">
              <a:extLst>
                <a:ext uri="{FF2B5EF4-FFF2-40B4-BE49-F238E27FC236}">
                  <a16:creationId xmlns:a16="http://schemas.microsoft.com/office/drawing/2014/main" id="{29CE7654-C851-4386-B740-6EBE2AD5D21C}"/>
                </a:ext>
              </a:extLst>
            </p:cNvPr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17;p39">
              <a:extLst>
                <a:ext uri="{FF2B5EF4-FFF2-40B4-BE49-F238E27FC236}">
                  <a16:creationId xmlns:a16="http://schemas.microsoft.com/office/drawing/2014/main" id="{E2DED2F5-71E0-41A2-A500-A0851922B6FE}"/>
                </a:ext>
              </a:extLst>
            </p:cNvPr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554;p39">
            <a:extLst>
              <a:ext uri="{FF2B5EF4-FFF2-40B4-BE49-F238E27FC236}">
                <a16:creationId xmlns:a16="http://schemas.microsoft.com/office/drawing/2014/main" id="{F510EB8E-EB56-4A91-9A8F-7DB8B719930E}"/>
              </a:ext>
            </a:extLst>
          </p:cNvPr>
          <p:cNvGrpSpPr/>
          <p:nvPr/>
        </p:nvGrpSpPr>
        <p:grpSpPr>
          <a:xfrm rot="10800000">
            <a:off x="563397" y="2881338"/>
            <a:ext cx="1488099" cy="1438821"/>
            <a:chOff x="6545263" y="855663"/>
            <a:chExt cx="2347900" cy="2270150"/>
          </a:xfrm>
        </p:grpSpPr>
        <p:sp>
          <p:nvSpPr>
            <p:cNvPr id="16" name="Google Shape;555;p39">
              <a:extLst>
                <a:ext uri="{FF2B5EF4-FFF2-40B4-BE49-F238E27FC236}">
                  <a16:creationId xmlns:a16="http://schemas.microsoft.com/office/drawing/2014/main" id="{007BB968-28BF-4A63-AEC8-4B753F478482}"/>
                </a:ext>
              </a:extLst>
            </p:cNvPr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56;p39">
              <a:extLst>
                <a:ext uri="{FF2B5EF4-FFF2-40B4-BE49-F238E27FC236}">
                  <a16:creationId xmlns:a16="http://schemas.microsoft.com/office/drawing/2014/main" id="{1E069CC0-2D1F-41AF-8253-1B7823060200}"/>
                </a:ext>
              </a:extLst>
            </p:cNvPr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57;p39">
              <a:extLst>
                <a:ext uri="{FF2B5EF4-FFF2-40B4-BE49-F238E27FC236}">
                  <a16:creationId xmlns:a16="http://schemas.microsoft.com/office/drawing/2014/main" id="{C16A5463-B4FC-403F-9EE8-63E21555156B}"/>
                </a:ext>
              </a:extLst>
            </p:cNvPr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58;p39">
              <a:extLst>
                <a:ext uri="{FF2B5EF4-FFF2-40B4-BE49-F238E27FC236}">
                  <a16:creationId xmlns:a16="http://schemas.microsoft.com/office/drawing/2014/main" id="{A1D1E8EF-147E-4EDD-8D87-5B16F2B65F5B}"/>
                </a:ext>
              </a:extLst>
            </p:cNvPr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59;p39">
              <a:extLst>
                <a:ext uri="{FF2B5EF4-FFF2-40B4-BE49-F238E27FC236}">
                  <a16:creationId xmlns:a16="http://schemas.microsoft.com/office/drawing/2014/main" id="{BC02FE57-6018-41FE-8F07-05375318FA34}"/>
                </a:ext>
              </a:extLst>
            </p:cNvPr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60;p39">
              <a:extLst>
                <a:ext uri="{FF2B5EF4-FFF2-40B4-BE49-F238E27FC236}">
                  <a16:creationId xmlns:a16="http://schemas.microsoft.com/office/drawing/2014/main" id="{3B67F992-160A-45B4-9F26-83D8277F548F}"/>
                </a:ext>
              </a:extLst>
            </p:cNvPr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61;p39">
              <a:extLst>
                <a:ext uri="{FF2B5EF4-FFF2-40B4-BE49-F238E27FC236}">
                  <a16:creationId xmlns:a16="http://schemas.microsoft.com/office/drawing/2014/main" id="{E7A61DF4-5EE4-4737-A585-A1AD02773768}"/>
                </a:ext>
              </a:extLst>
            </p:cNvPr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62;p39">
              <a:extLst>
                <a:ext uri="{FF2B5EF4-FFF2-40B4-BE49-F238E27FC236}">
                  <a16:creationId xmlns:a16="http://schemas.microsoft.com/office/drawing/2014/main" id="{8E9A9480-0AD4-4D63-9F43-A8C78ACD1F0C}"/>
                </a:ext>
              </a:extLst>
            </p:cNvPr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63;p39">
              <a:extLst>
                <a:ext uri="{FF2B5EF4-FFF2-40B4-BE49-F238E27FC236}">
                  <a16:creationId xmlns:a16="http://schemas.microsoft.com/office/drawing/2014/main" id="{9CD6FAB4-76BA-42E9-89BC-A2709993A1EF}"/>
                </a:ext>
              </a:extLst>
            </p:cNvPr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64;p39">
              <a:extLst>
                <a:ext uri="{FF2B5EF4-FFF2-40B4-BE49-F238E27FC236}">
                  <a16:creationId xmlns:a16="http://schemas.microsoft.com/office/drawing/2014/main" id="{8D93076A-55A0-4546-B3EC-985CDEF923EC}"/>
                </a:ext>
              </a:extLst>
            </p:cNvPr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65;p39">
              <a:extLst>
                <a:ext uri="{FF2B5EF4-FFF2-40B4-BE49-F238E27FC236}">
                  <a16:creationId xmlns:a16="http://schemas.microsoft.com/office/drawing/2014/main" id="{1571DBCC-7A46-4CF3-909D-DD8B8E624974}"/>
                </a:ext>
              </a:extLst>
            </p:cNvPr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66;p39">
              <a:extLst>
                <a:ext uri="{FF2B5EF4-FFF2-40B4-BE49-F238E27FC236}">
                  <a16:creationId xmlns:a16="http://schemas.microsoft.com/office/drawing/2014/main" id="{D08858D5-2BFA-4E3E-AD89-8545AA49925A}"/>
                </a:ext>
              </a:extLst>
            </p:cNvPr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67;p39">
              <a:extLst>
                <a:ext uri="{FF2B5EF4-FFF2-40B4-BE49-F238E27FC236}">
                  <a16:creationId xmlns:a16="http://schemas.microsoft.com/office/drawing/2014/main" id="{8AF63518-2E7D-4A1B-AE3B-234E1E7F845D}"/>
                </a:ext>
              </a:extLst>
            </p:cNvPr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1E1AD-D026-46CD-8389-85AB19AB420E}"/>
              </a:ext>
            </a:extLst>
          </p:cNvPr>
          <p:cNvSpPr txBox="1"/>
          <p:nvPr/>
        </p:nvSpPr>
        <p:spPr>
          <a:xfrm>
            <a:off x="513872" y="4535427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B2899F-E7CD-4B59-AC56-2628B44E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74" y="4633447"/>
            <a:ext cx="335999" cy="1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93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687134"/>
            <a:ext cx="5138700" cy="4151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The following data sources were considered.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EMNIST Dataset – handwritten characters and digits have been converted to 28x28 structure.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IAM Handwriting Top50 – collection of handwritten passages. It is mostly written in cursive.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Yu </a:t>
            </a:r>
            <a:r>
              <a:rPr lang="en-US" sz="1800" dirty="0" err="1"/>
              <a:t>Qiao</a:t>
            </a:r>
            <a:r>
              <a:rPr lang="en-US" sz="1800" dirty="0"/>
              <a:t> – a collection of links to various handwriting samples and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Novel dataset creation – In the event that no existing datasets contain the quality, type, or number of samples needed, a new dataset can be commissioned using a service such as Mechanical Turk.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97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2359958" y="2067437"/>
            <a:ext cx="43150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5" name="Google Shape;508;p39">
            <a:extLst>
              <a:ext uri="{FF2B5EF4-FFF2-40B4-BE49-F238E27FC236}">
                <a16:creationId xmlns:a16="http://schemas.microsoft.com/office/drawing/2014/main" id="{70AA4DD6-2FC5-443D-8A4B-6186E86898FD}"/>
              </a:ext>
            </a:extLst>
          </p:cNvPr>
          <p:cNvGrpSpPr/>
          <p:nvPr/>
        </p:nvGrpSpPr>
        <p:grpSpPr>
          <a:xfrm rot="10800000">
            <a:off x="6825635" y="724357"/>
            <a:ext cx="1047339" cy="1438885"/>
            <a:chOff x="0" y="855663"/>
            <a:chExt cx="1652475" cy="2270250"/>
          </a:xfrm>
        </p:grpSpPr>
        <p:sp>
          <p:nvSpPr>
            <p:cNvPr id="6" name="Google Shape;509;p39">
              <a:extLst>
                <a:ext uri="{FF2B5EF4-FFF2-40B4-BE49-F238E27FC236}">
                  <a16:creationId xmlns:a16="http://schemas.microsoft.com/office/drawing/2014/main" id="{AFFED173-D7DD-4C70-BF82-4602C8CAF5DA}"/>
                </a:ext>
              </a:extLst>
            </p:cNvPr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10;p39">
              <a:extLst>
                <a:ext uri="{FF2B5EF4-FFF2-40B4-BE49-F238E27FC236}">
                  <a16:creationId xmlns:a16="http://schemas.microsoft.com/office/drawing/2014/main" id="{E694F983-75F9-4C62-85BE-BFD7ACAAD686}"/>
                </a:ext>
              </a:extLst>
            </p:cNvPr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11;p39">
              <a:extLst>
                <a:ext uri="{FF2B5EF4-FFF2-40B4-BE49-F238E27FC236}">
                  <a16:creationId xmlns:a16="http://schemas.microsoft.com/office/drawing/2014/main" id="{30F892A3-FF79-42A0-B858-514D50673BE8}"/>
                </a:ext>
              </a:extLst>
            </p:cNvPr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12;p39">
              <a:extLst>
                <a:ext uri="{FF2B5EF4-FFF2-40B4-BE49-F238E27FC236}">
                  <a16:creationId xmlns:a16="http://schemas.microsoft.com/office/drawing/2014/main" id="{55B19A62-E6E5-42D2-AA1F-13348985365A}"/>
                </a:ext>
              </a:extLst>
            </p:cNvPr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3;p39">
              <a:extLst>
                <a:ext uri="{FF2B5EF4-FFF2-40B4-BE49-F238E27FC236}">
                  <a16:creationId xmlns:a16="http://schemas.microsoft.com/office/drawing/2014/main" id="{60AC9888-F9E2-49F6-8DF5-3FE0D681D1CA}"/>
                </a:ext>
              </a:extLst>
            </p:cNvPr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14;p39">
              <a:extLst>
                <a:ext uri="{FF2B5EF4-FFF2-40B4-BE49-F238E27FC236}">
                  <a16:creationId xmlns:a16="http://schemas.microsoft.com/office/drawing/2014/main" id="{6E26EDD4-5531-4B94-9ECB-E10462451214}"/>
                </a:ext>
              </a:extLst>
            </p:cNvPr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15;p39">
              <a:extLst>
                <a:ext uri="{FF2B5EF4-FFF2-40B4-BE49-F238E27FC236}">
                  <a16:creationId xmlns:a16="http://schemas.microsoft.com/office/drawing/2014/main" id="{1A862603-25EA-4059-86D1-3C8E4DEE6C82}"/>
                </a:ext>
              </a:extLst>
            </p:cNvPr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16;p39">
              <a:extLst>
                <a:ext uri="{FF2B5EF4-FFF2-40B4-BE49-F238E27FC236}">
                  <a16:creationId xmlns:a16="http://schemas.microsoft.com/office/drawing/2014/main" id="{29CE7654-C851-4386-B740-6EBE2AD5D21C}"/>
                </a:ext>
              </a:extLst>
            </p:cNvPr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17;p39">
              <a:extLst>
                <a:ext uri="{FF2B5EF4-FFF2-40B4-BE49-F238E27FC236}">
                  <a16:creationId xmlns:a16="http://schemas.microsoft.com/office/drawing/2014/main" id="{E2DED2F5-71E0-41A2-A500-A0851922B6FE}"/>
                </a:ext>
              </a:extLst>
            </p:cNvPr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554;p39">
            <a:extLst>
              <a:ext uri="{FF2B5EF4-FFF2-40B4-BE49-F238E27FC236}">
                <a16:creationId xmlns:a16="http://schemas.microsoft.com/office/drawing/2014/main" id="{F510EB8E-EB56-4A91-9A8F-7DB8B719930E}"/>
              </a:ext>
            </a:extLst>
          </p:cNvPr>
          <p:cNvGrpSpPr/>
          <p:nvPr/>
        </p:nvGrpSpPr>
        <p:grpSpPr>
          <a:xfrm rot="10800000">
            <a:off x="563397" y="2881338"/>
            <a:ext cx="1488099" cy="1438821"/>
            <a:chOff x="6545263" y="855663"/>
            <a:chExt cx="2347900" cy="2270150"/>
          </a:xfrm>
        </p:grpSpPr>
        <p:sp>
          <p:nvSpPr>
            <p:cNvPr id="16" name="Google Shape;555;p39">
              <a:extLst>
                <a:ext uri="{FF2B5EF4-FFF2-40B4-BE49-F238E27FC236}">
                  <a16:creationId xmlns:a16="http://schemas.microsoft.com/office/drawing/2014/main" id="{007BB968-28BF-4A63-AEC8-4B753F478482}"/>
                </a:ext>
              </a:extLst>
            </p:cNvPr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56;p39">
              <a:extLst>
                <a:ext uri="{FF2B5EF4-FFF2-40B4-BE49-F238E27FC236}">
                  <a16:creationId xmlns:a16="http://schemas.microsoft.com/office/drawing/2014/main" id="{1E069CC0-2D1F-41AF-8253-1B7823060200}"/>
                </a:ext>
              </a:extLst>
            </p:cNvPr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57;p39">
              <a:extLst>
                <a:ext uri="{FF2B5EF4-FFF2-40B4-BE49-F238E27FC236}">
                  <a16:creationId xmlns:a16="http://schemas.microsoft.com/office/drawing/2014/main" id="{C16A5463-B4FC-403F-9EE8-63E21555156B}"/>
                </a:ext>
              </a:extLst>
            </p:cNvPr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58;p39">
              <a:extLst>
                <a:ext uri="{FF2B5EF4-FFF2-40B4-BE49-F238E27FC236}">
                  <a16:creationId xmlns:a16="http://schemas.microsoft.com/office/drawing/2014/main" id="{A1D1E8EF-147E-4EDD-8D87-5B16F2B65F5B}"/>
                </a:ext>
              </a:extLst>
            </p:cNvPr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59;p39">
              <a:extLst>
                <a:ext uri="{FF2B5EF4-FFF2-40B4-BE49-F238E27FC236}">
                  <a16:creationId xmlns:a16="http://schemas.microsoft.com/office/drawing/2014/main" id="{BC02FE57-6018-41FE-8F07-05375318FA34}"/>
                </a:ext>
              </a:extLst>
            </p:cNvPr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60;p39">
              <a:extLst>
                <a:ext uri="{FF2B5EF4-FFF2-40B4-BE49-F238E27FC236}">
                  <a16:creationId xmlns:a16="http://schemas.microsoft.com/office/drawing/2014/main" id="{3B67F992-160A-45B4-9F26-83D8277F548F}"/>
                </a:ext>
              </a:extLst>
            </p:cNvPr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61;p39">
              <a:extLst>
                <a:ext uri="{FF2B5EF4-FFF2-40B4-BE49-F238E27FC236}">
                  <a16:creationId xmlns:a16="http://schemas.microsoft.com/office/drawing/2014/main" id="{E7A61DF4-5EE4-4737-A585-A1AD02773768}"/>
                </a:ext>
              </a:extLst>
            </p:cNvPr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62;p39">
              <a:extLst>
                <a:ext uri="{FF2B5EF4-FFF2-40B4-BE49-F238E27FC236}">
                  <a16:creationId xmlns:a16="http://schemas.microsoft.com/office/drawing/2014/main" id="{8E9A9480-0AD4-4D63-9F43-A8C78ACD1F0C}"/>
                </a:ext>
              </a:extLst>
            </p:cNvPr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63;p39">
              <a:extLst>
                <a:ext uri="{FF2B5EF4-FFF2-40B4-BE49-F238E27FC236}">
                  <a16:creationId xmlns:a16="http://schemas.microsoft.com/office/drawing/2014/main" id="{9CD6FAB4-76BA-42E9-89BC-A2709993A1EF}"/>
                </a:ext>
              </a:extLst>
            </p:cNvPr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64;p39">
              <a:extLst>
                <a:ext uri="{FF2B5EF4-FFF2-40B4-BE49-F238E27FC236}">
                  <a16:creationId xmlns:a16="http://schemas.microsoft.com/office/drawing/2014/main" id="{8D93076A-55A0-4546-B3EC-985CDEF923EC}"/>
                </a:ext>
              </a:extLst>
            </p:cNvPr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65;p39">
              <a:extLst>
                <a:ext uri="{FF2B5EF4-FFF2-40B4-BE49-F238E27FC236}">
                  <a16:creationId xmlns:a16="http://schemas.microsoft.com/office/drawing/2014/main" id="{1571DBCC-7A46-4CF3-909D-DD8B8E624974}"/>
                </a:ext>
              </a:extLst>
            </p:cNvPr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66;p39">
              <a:extLst>
                <a:ext uri="{FF2B5EF4-FFF2-40B4-BE49-F238E27FC236}">
                  <a16:creationId xmlns:a16="http://schemas.microsoft.com/office/drawing/2014/main" id="{D08858D5-2BFA-4E3E-AD89-8545AA49925A}"/>
                </a:ext>
              </a:extLst>
            </p:cNvPr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67;p39">
              <a:extLst>
                <a:ext uri="{FF2B5EF4-FFF2-40B4-BE49-F238E27FC236}">
                  <a16:creationId xmlns:a16="http://schemas.microsoft.com/office/drawing/2014/main" id="{8AF63518-2E7D-4A1B-AE3B-234E1E7F845D}"/>
                </a:ext>
              </a:extLst>
            </p:cNvPr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1E1AD-D026-46CD-8389-85AB19AB420E}"/>
              </a:ext>
            </a:extLst>
          </p:cNvPr>
          <p:cNvSpPr txBox="1"/>
          <p:nvPr/>
        </p:nvSpPr>
        <p:spPr>
          <a:xfrm>
            <a:off x="513872" y="4535427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B2899F-E7CD-4B59-AC56-2628B44E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74" y="4633447"/>
            <a:ext cx="335999" cy="1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16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687134"/>
            <a:ext cx="5138700" cy="4151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Tools and Utilities.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Python is selected for the project.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It is widely regarded as a suitable and standard programming language for machine learning and data science.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Python is preferred because it supports object-oriented, and it has a wide variety of packages for cleaning data and machine learning.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/>
              <a:t>PyTorch</a:t>
            </a:r>
            <a:r>
              <a:rPr lang="en-US" sz="1800" dirty="0"/>
              <a:t> has embedded GAN module for image processing. 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8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687134"/>
            <a:ext cx="5138700" cy="4151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Implement Spark or DASK, </a:t>
            </a:r>
          </a:p>
          <a:p>
            <a:r>
              <a:rPr lang="en-US" sz="1800" dirty="0"/>
              <a:t>A distributed Python computing platform</a:t>
            </a:r>
          </a:p>
          <a:p>
            <a:r>
              <a:rPr lang="en-US" sz="1800" dirty="0"/>
              <a:t>Spark and DASK both supports the use of graphical processing units (GPUs), </a:t>
            </a:r>
          </a:p>
          <a:p>
            <a:r>
              <a:rPr lang="en-US" sz="1800" dirty="0"/>
              <a:t>Highly optimized for the sorts of linear algebra operations that most machine learning algorithms employ.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13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687134"/>
            <a:ext cx="5138700" cy="4151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Input Data Method</a:t>
            </a:r>
          </a:p>
          <a:p>
            <a:r>
              <a:rPr lang="en-US" sz="1800" dirty="0"/>
              <a:t>OpenCV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75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2359958" y="2067437"/>
            <a:ext cx="43150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5" name="Google Shape;508;p39">
            <a:extLst>
              <a:ext uri="{FF2B5EF4-FFF2-40B4-BE49-F238E27FC236}">
                <a16:creationId xmlns:a16="http://schemas.microsoft.com/office/drawing/2014/main" id="{70AA4DD6-2FC5-443D-8A4B-6186E86898FD}"/>
              </a:ext>
            </a:extLst>
          </p:cNvPr>
          <p:cNvGrpSpPr/>
          <p:nvPr/>
        </p:nvGrpSpPr>
        <p:grpSpPr>
          <a:xfrm rot="10800000">
            <a:off x="6825635" y="724357"/>
            <a:ext cx="1047339" cy="1438885"/>
            <a:chOff x="0" y="855663"/>
            <a:chExt cx="1652475" cy="2270250"/>
          </a:xfrm>
        </p:grpSpPr>
        <p:sp>
          <p:nvSpPr>
            <p:cNvPr id="6" name="Google Shape;509;p39">
              <a:extLst>
                <a:ext uri="{FF2B5EF4-FFF2-40B4-BE49-F238E27FC236}">
                  <a16:creationId xmlns:a16="http://schemas.microsoft.com/office/drawing/2014/main" id="{AFFED173-D7DD-4C70-BF82-4602C8CAF5DA}"/>
                </a:ext>
              </a:extLst>
            </p:cNvPr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10;p39">
              <a:extLst>
                <a:ext uri="{FF2B5EF4-FFF2-40B4-BE49-F238E27FC236}">
                  <a16:creationId xmlns:a16="http://schemas.microsoft.com/office/drawing/2014/main" id="{E694F983-75F9-4C62-85BE-BFD7ACAAD686}"/>
                </a:ext>
              </a:extLst>
            </p:cNvPr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11;p39">
              <a:extLst>
                <a:ext uri="{FF2B5EF4-FFF2-40B4-BE49-F238E27FC236}">
                  <a16:creationId xmlns:a16="http://schemas.microsoft.com/office/drawing/2014/main" id="{30F892A3-FF79-42A0-B858-514D50673BE8}"/>
                </a:ext>
              </a:extLst>
            </p:cNvPr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12;p39">
              <a:extLst>
                <a:ext uri="{FF2B5EF4-FFF2-40B4-BE49-F238E27FC236}">
                  <a16:creationId xmlns:a16="http://schemas.microsoft.com/office/drawing/2014/main" id="{55B19A62-E6E5-42D2-AA1F-13348985365A}"/>
                </a:ext>
              </a:extLst>
            </p:cNvPr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3;p39">
              <a:extLst>
                <a:ext uri="{FF2B5EF4-FFF2-40B4-BE49-F238E27FC236}">
                  <a16:creationId xmlns:a16="http://schemas.microsoft.com/office/drawing/2014/main" id="{60AC9888-F9E2-49F6-8DF5-3FE0D681D1CA}"/>
                </a:ext>
              </a:extLst>
            </p:cNvPr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14;p39">
              <a:extLst>
                <a:ext uri="{FF2B5EF4-FFF2-40B4-BE49-F238E27FC236}">
                  <a16:creationId xmlns:a16="http://schemas.microsoft.com/office/drawing/2014/main" id="{6E26EDD4-5531-4B94-9ECB-E10462451214}"/>
                </a:ext>
              </a:extLst>
            </p:cNvPr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15;p39">
              <a:extLst>
                <a:ext uri="{FF2B5EF4-FFF2-40B4-BE49-F238E27FC236}">
                  <a16:creationId xmlns:a16="http://schemas.microsoft.com/office/drawing/2014/main" id="{1A862603-25EA-4059-86D1-3C8E4DEE6C82}"/>
                </a:ext>
              </a:extLst>
            </p:cNvPr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16;p39">
              <a:extLst>
                <a:ext uri="{FF2B5EF4-FFF2-40B4-BE49-F238E27FC236}">
                  <a16:creationId xmlns:a16="http://schemas.microsoft.com/office/drawing/2014/main" id="{29CE7654-C851-4386-B740-6EBE2AD5D21C}"/>
                </a:ext>
              </a:extLst>
            </p:cNvPr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17;p39">
              <a:extLst>
                <a:ext uri="{FF2B5EF4-FFF2-40B4-BE49-F238E27FC236}">
                  <a16:creationId xmlns:a16="http://schemas.microsoft.com/office/drawing/2014/main" id="{E2DED2F5-71E0-41A2-A500-A0851922B6FE}"/>
                </a:ext>
              </a:extLst>
            </p:cNvPr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554;p39">
            <a:extLst>
              <a:ext uri="{FF2B5EF4-FFF2-40B4-BE49-F238E27FC236}">
                <a16:creationId xmlns:a16="http://schemas.microsoft.com/office/drawing/2014/main" id="{F510EB8E-EB56-4A91-9A8F-7DB8B719930E}"/>
              </a:ext>
            </a:extLst>
          </p:cNvPr>
          <p:cNvGrpSpPr/>
          <p:nvPr/>
        </p:nvGrpSpPr>
        <p:grpSpPr>
          <a:xfrm rot="10800000">
            <a:off x="563397" y="2881338"/>
            <a:ext cx="1488099" cy="1438821"/>
            <a:chOff x="6545263" y="855663"/>
            <a:chExt cx="2347900" cy="2270150"/>
          </a:xfrm>
        </p:grpSpPr>
        <p:sp>
          <p:nvSpPr>
            <p:cNvPr id="16" name="Google Shape;555;p39">
              <a:extLst>
                <a:ext uri="{FF2B5EF4-FFF2-40B4-BE49-F238E27FC236}">
                  <a16:creationId xmlns:a16="http://schemas.microsoft.com/office/drawing/2014/main" id="{007BB968-28BF-4A63-AEC8-4B753F478482}"/>
                </a:ext>
              </a:extLst>
            </p:cNvPr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56;p39">
              <a:extLst>
                <a:ext uri="{FF2B5EF4-FFF2-40B4-BE49-F238E27FC236}">
                  <a16:creationId xmlns:a16="http://schemas.microsoft.com/office/drawing/2014/main" id="{1E069CC0-2D1F-41AF-8253-1B7823060200}"/>
                </a:ext>
              </a:extLst>
            </p:cNvPr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57;p39">
              <a:extLst>
                <a:ext uri="{FF2B5EF4-FFF2-40B4-BE49-F238E27FC236}">
                  <a16:creationId xmlns:a16="http://schemas.microsoft.com/office/drawing/2014/main" id="{C16A5463-B4FC-403F-9EE8-63E21555156B}"/>
                </a:ext>
              </a:extLst>
            </p:cNvPr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58;p39">
              <a:extLst>
                <a:ext uri="{FF2B5EF4-FFF2-40B4-BE49-F238E27FC236}">
                  <a16:creationId xmlns:a16="http://schemas.microsoft.com/office/drawing/2014/main" id="{A1D1E8EF-147E-4EDD-8D87-5B16F2B65F5B}"/>
                </a:ext>
              </a:extLst>
            </p:cNvPr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59;p39">
              <a:extLst>
                <a:ext uri="{FF2B5EF4-FFF2-40B4-BE49-F238E27FC236}">
                  <a16:creationId xmlns:a16="http://schemas.microsoft.com/office/drawing/2014/main" id="{BC02FE57-6018-41FE-8F07-05375318FA34}"/>
                </a:ext>
              </a:extLst>
            </p:cNvPr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60;p39">
              <a:extLst>
                <a:ext uri="{FF2B5EF4-FFF2-40B4-BE49-F238E27FC236}">
                  <a16:creationId xmlns:a16="http://schemas.microsoft.com/office/drawing/2014/main" id="{3B67F992-160A-45B4-9F26-83D8277F548F}"/>
                </a:ext>
              </a:extLst>
            </p:cNvPr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61;p39">
              <a:extLst>
                <a:ext uri="{FF2B5EF4-FFF2-40B4-BE49-F238E27FC236}">
                  <a16:creationId xmlns:a16="http://schemas.microsoft.com/office/drawing/2014/main" id="{E7A61DF4-5EE4-4737-A585-A1AD02773768}"/>
                </a:ext>
              </a:extLst>
            </p:cNvPr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62;p39">
              <a:extLst>
                <a:ext uri="{FF2B5EF4-FFF2-40B4-BE49-F238E27FC236}">
                  <a16:creationId xmlns:a16="http://schemas.microsoft.com/office/drawing/2014/main" id="{8E9A9480-0AD4-4D63-9F43-A8C78ACD1F0C}"/>
                </a:ext>
              </a:extLst>
            </p:cNvPr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63;p39">
              <a:extLst>
                <a:ext uri="{FF2B5EF4-FFF2-40B4-BE49-F238E27FC236}">
                  <a16:creationId xmlns:a16="http://schemas.microsoft.com/office/drawing/2014/main" id="{9CD6FAB4-76BA-42E9-89BC-A2709993A1EF}"/>
                </a:ext>
              </a:extLst>
            </p:cNvPr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64;p39">
              <a:extLst>
                <a:ext uri="{FF2B5EF4-FFF2-40B4-BE49-F238E27FC236}">
                  <a16:creationId xmlns:a16="http://schemas.microsoft.com/office/drawing/2014/main" id="{8D93076A-55A0-4546-B3EC-985CDEF923EC}"/>
                </a:ext>
              </a:extLst>
            </p:cNvPr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65;p39">
              <a:extLst>
                <a:ext uri="{FF2B5EF4-FFF2-40B4-BE49-F238E27FC236}">
                  <a16:creationId xmlns:a16="http://schemas.microsoft.com/office/drawing/2014/main" id="{1571DBCC-7A46-4CF3-909D-DD8B8E624974}"/>
                </a:ext>
              </a:extLst>
            </p:cNvPr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66;p39">
              <a:extLst>
                <a:ext uri="{FF2B5EF4-FFF2-40B4-BE49-F238E27FC236}">
                  <a16:creationId xmlns:a16="http://schemas.microsoft.com/office/drawing/2014/main" id="{D08858D5-2BFA-4E3E-AD89-8545AA49925A}"/>
                </a:ext>
              </a:extLst>
            </p:cNvPr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67;p39">
              <a:extLst>
                <a:ext uri="{FF2B5EF4-FFF2-40B4-BE49-F238E27FC236}">
                  <a16:creationId xmlns:a16="http://schemas.microsoft.com/office/drawing/2014/main" id="{8AF63518-2E7D-4A1B-AE3B-234E1E7F845D}"/>
                </a:ext>
              </a:extLst>
            </p:cNvPr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1E1AD-D026-46CD-8389-85AB19AB420E}"/>
              </a:ext>
            </a:extLst>
          </p:cNvPr>
          <p:cNvSpPr txBox="1"/>
          <p:nvPr/>
        </p:nvSpPr>
        <p:spPr>
          <a:xfrm>
            <a:off x="513872" y="4535427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B2899F-E7CD-4B59-AC56-2628B44E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74" y="4633447"/>
            <a:ext cx="335999" cy="1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73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687134"/>
            <a:ext cx="5138700" cy="4151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The final product is a command line application written in Python.  </a:t>
            </a:r>
          </a:p>
          <a:p>
            <a:r>
              <a:rPr lang="en-US" sz="1800" dirty="0"/>
              <a:t>The application is meant for two audiences.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For the layman who wants to smooth their handwriting.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For technical professionals can specify training data and modify the model.</a:t>
            </a:r>
          </a:p>
          <a:p>
            <a:r>
              <a:rPr lang="en-US" sz="1800" dirty="0"/>
              <a:t>It can be executed as a Python script from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command line,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as a standalone module,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or as an imported Python module used as part of another program.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71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2359958" y="2067437"/>
            <a:ext cx="43150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dirty="0">
                <a:solidFill>
                  <a:srgbClr val="FFFFFF"/>
                </a:solidFill>
              </a:rPr>
              <a:t>Discussion/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Ethical </a:t>
            </a: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5" name="Google Shape;508;p39">
            <a:extLst>
              <a:ext uri="{FF2B5EF4-FFF2-40B4-BE49-F238E27FC236}">
                <a16:creationId xmlns:a16="http://schemas.microsoft.com/office/drawing/2014/main" id="{70AA4DD6-2FC5-443D-8A4B-6186E86898FD}"/>
              </a:ext>
            </a:extLst>
          </p:cNvPr>
          <p:cNvGrpSpPr/>
          <p:nvPr/>
        </p:nvGrpSpPr>
        <p:grpSpPr>
          <a:xfrm rot="10800000">
            <a:off x="6825635" y="724357"/>
            <a:ext cx="1047339" cy="1438885"/>
            <a:chOff x="0" y="855663"/>
            <a:chExt cx="1652475" cy="2270250"/>
          </a:xfrm>
        </p:grpSpPr>
        <p:sp>
          <p:nvSpPr>
            <p:cNvPr id="6" name="Google Shape;509;p39">
              <a:extLst>
                <a:ext uri="{FF2B5EF4-FFF2-40B4-BE49-F238E27FC236}">
                  <a16:creationId xmlns:a16="http://schemas.microsoft.com/office/drawing/2014/main" id="{AFFED173-D7DD-4C70-BF82-4602C8CAF5DA}"/>
                </a:ext>
              </a:extLst>
            </p:cNvPr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10;p39">
              <a:extLst>
                <a:ext uri="{FF2B5EF4-FFF2-40B4-BE49-F238E27FC236}">
                  <a16:creationId xmlns:a16="http://schemas.microsoft.com/office/drawing/2014/main" id="{E694F983-75F9-4C62-85BE-BFD7ACAAD686}"/>
                </a:ext>
              </a:extLst>
            </p:cNvPr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11;p39">
              <a:extLst>
                <a:ext uri="{FF2B5EF4-FFF2-40B4-BE49-F238E27FC236}">
                  <a16:creationId xmlns:a16="http://schemas.microsoft.com/office/drawing/2014/main" id="{30F892A3-FF79-42A0-B858-514D50673BE8}"/>
                </a:ext>
              </a:extLst>
            </p:cNvPr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12;p39">
              <a:extLst>
                <a:ext uri="{FF2B5EF4-FFF2-40B4-BE49-F238E27FC236}">
                  <a16:creationId xmlns:a16="http://schemas.microsoft.com/office/drawing/2014/main" id="{55B19A62-E6E5-42D2-AA1F-13348985365A}"/>
                </a:ext>
              </a:extLst>
            </p:cNvPr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3;p39">
              <a:extLst>
                <a:ext uri="{FF2B5EF4-FFF2-40B4-BE49-F238E27FC236}">
                  <a16:creationId xmlns:a16="http://schemas.microsoft.com/office/drawing/2014/main" id="{60AC9888-F9E2-49F6-8DF5-3FE0D681D1CA}"/>
                </a:ext>
              </a:extLst>
            </p:cNvPr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14;p39">
              <a:extLst>
                <a:ext uri="{FF2B5EF4-FFF2-40B4-BE49-F238E27FC236}">
                  <a16:creationId xmlns:a16="http://schemas.microsoft.com/office/drawing/2014/main" id="{6E26EDD4-5531-4B94-9ECB-E10462451214}"/>
                </a:ext>
              </a:extLst>
            </p:cNvPr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15;p39">
              <a:extLst>
                <a:ext uri="{FF2B5EF4-FFF2-40B4-BE49-F238E27FC236}">
                  <a16:creationId xmlns:a16="http://schemas.microsoft.com/office/drawing/2014/main" id="{1A862603-25EA-4059-86D1-3C8E4DEE6C82}"/>
                </a:ext>
              </a:extLst>
            </p:cNvPr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16;p39">
              <a:extLst>
                <a:ext uri="{FF2B5EF4-FFF2-40B4-BE49-F238E27FC236}">
                  <a16:creationId xmlns:a16="http://schemas.microsoft.com/office/drawing/2014/main" id="{29CE7654-C851-4386-B740-6EBE2AD5D21C}"/>
                </a:ext>
              </a:extLst>
            </p:cNvPr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17;p39">
              <a:extLst>
                <a:ext uri="{FF2B5EF4-FFF2-40B4-BE49-F238E27FC236}">
                  <a16:creationId xmlns:a16="http://schemas.microsoft.com/office/drawing/2014/main" id="{E2DED2F5-71E0-41A2-A500-A0851922B6FE}"/>
                </a:ext>
              </a:extLst>
            </p:cNvPr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554;p39">
            <a:extLst>
              <a:ext uri="{FF2B5EF4-FFF2-40B4-BE49-F238E27FC236}">
                <a16:creationId xmlns:a16="http://schemas.microsoft.com/office/drawing/2014/main" id="{F510EB8E-EB56-4A91-9A8F-7DB8B719930E}"/>
              </a:ext>
            </a:extLst>
          </p:cNvPr>
          <p:cNvGrpSpPr/>
          <p:nvPr/>
        </p:nvGrpSpPr>
        <p:grpSpPr>
          <a:xfrm rot="10800000">
            <a:off x="563397" y="2881338"/>
            <a:ext cx="1488099" cy="1438821"/>
            <a:chOff x="6545263" y="855663"/>
            <a:chExt cx="2347900" cy="2270150"/>
          </a:xfrm>
        </p:grpSpPr>
        <p:sp>
          <p:nvSpPr>
            <p:cNvPr id="16" name="Google Shape;555;p39">
              <a:extLst>
                <a:ext uri="{FF2B5EF4-FFF2-40B4-BE49-F238E27FC236}">
                  <a16:creationId xmlns:a16="http://schemas.microsoft.com/office/drawing/2014/main" id="{007BB968-28BF-4A63-AEC8-4B753F478482}"/>
                </a:ext>
              </a:extLst>
            </p:cNvPr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56;p39">
              <a:extLst>
                <a:ext uri="{FF2B5EF4-FFF2-40B4-BE49-F238E27FC236}">
                  <a16:creationId xmlns:a16="http://schemas.microsoft.com/office/drawing/2014/main" id="{1E069CC0-2D1F-41AF-8253-1B7823060200}"/>
                </a:ext>
              </a:extLst>
            </p:cNvPr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57;p39">
              <a:extLst>
                <a:ext uri="{FF2B5EF4-FFF2-40B4-BE49-F238E27FC236}">
                  <a16:creationId xmlns:a16="http://schemas.microsoft.com/office/drawing/2014/main" id="{C16A5463-B4FC-403F-9EE8-63E21555156B}"/>
                </a:ext>
              </a:extLst>
            </p:cNvPr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58;p39">
              <a:extLst>
                <a:ext uri="{FF2B5EF4-FFF2-40B4-BE49-F238E27FC236}">
                  <a16:creationId xmlns:a16="http://schemas.microsoft.com/office/drawing/2014/main" id="{A1D1E8EF-147E-4EDD-8D87-5B16F2B65F5B}"/>
                </a:ext>
              </a:extLst>
            </p:cNvPr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59;p39">
              <a:extLst>
                <a:ext uri="{FF2B5EF4-FFF2-40B4-BE49-F238E27FC236}">
                  <a16:creationId xmlns:a16="http://schemas.microsoft.com/office/drawing/2014/main" id="{BC02FE57-6018-41FE-8F07-05375318FA34}"/>
                </a:ext>
              </a:extLst>
            </p:cNvPr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60;p39">
              <a:extLst>
                <a:ext uri="{FF2B5EF4-FFF2-40B4-BE49-F238E27FC236}">
                  <a16:creationId xmlns:a16="http://schemas.microsoft.com/office/drawing/2014/main" id="{3B67F992-160A-45B4-9F26-83D8277F548F}"/>
                </a:ext>
              </a:extLst>
            </p:cNvPr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61;p39">
              <a:extLst>
                <a:ext uri="{FF2B5EF4-FFF2-40B4-BE49-F238E27FC236}">
                  <a16:creationId xmlns:a16="http://schemas.microsoft.com/office/drawing/2014/main" id="{E7A61DF4-5EE4-4737-A585-A1AD02773768}"/>
                </a:ext>
              </a:extLst>
            </p:cNvPr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62;p39">
              <a:extLst>
                <a:ext uri="{FF2B5EF4-FFF2-40B4-BE49-F238E27FC236}">
                  <a16:creationId xmlns:a16="http://schemas.microsoft.com/office/drawing/2014/main" id="{8E9A9480-0AD4-4D63-9F43-A8C78ACD1F0C}"/>
                </a:ext>
              </a:extLst>
            </p:cNvPr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63;p39">
              <a:extLst>
                <a:ext uri="{FF2B5EF4-FFF2-40B4-BE49-F238E27FC236}">
                  <a16:creationId xmlns:a16="http://schemas.microsoft.com/office/drawing/2014/main" id="{9CD6FAB4-76BA-42E9-89BC-A2709993A1EF}"/>
                </a:ext>
              </a:extLst>
            </p:cNvPr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64;p39">
              <a:extLst>
                <a:ext uri="{FF2B5EF4-FFF2-40B4-BE49-F238E27FC236}">
                  <a16:creationId xmlns:a16="http://schemas.microsoft.com/office/drawing/2014/main" id="{8D93076A-55A0-4546-B3EC-985CDEF923EC}"/>
                </a:ext>
              </a:extLst>
            </p:cNvPr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65;p39">
              <a:extLst>
                <a:ext uri="{FF2B5EF4-FFF2-40B4-BE49-F238E27FC236}">
                  <a16:creationId xmlns:a16="http://schemas.microsoft.com/office/drawing/2014/main" id="{1571DBCC-7A46-4CF3-909D-DD8B8E624974}"/>
                </a:ext>
              </a:extLst>
            </p:cNvPr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66;p39">
              <a:extLst>
                <a:ext uri="{FF2B5EF4-FFF2-40B4-BE49-F238E27FC236}">
                  <a16:creationId xmlns:a16="http://schemas.microsoft.com/office/drawing/2014/main" id="{D08858D5-2BFA-4E3E-AD89-8545AA49925A}"/>
                </a:ext>
              </a:extLst>
            </p:cNvPr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67;p39">
              <a:extLst>
                <a:ext uri="{FF2B5EF4-FFF2-40B4-BE49-F238E27FC236}">
                  <a16:creationId xmlns:a16="http://schemas.microsoft.com/office/drawing/2014/main" id="{8AF63518-2E7D-4A1B-AE3B-234E1E7F845D}"/>
                </a:ext>
              </a:extLst>
            </p:cNvPr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1E1AD-D026-46CD-8389-85AB19AB420E}"/>
              </a:ext>
            </a:extLst>
          </p:cNvPr>
          <p:cNvSpPr txBox="1"/>
          <p:nvPr/>
        </p:nvSpPr>
        <p:spPr>
          <a:xfrm>
            <a:off x="513872" y="4535427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B2899F-E7CD-4B59-AC56-2628B44E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74" y="4633447"/>
            <a:ext cx="335999" cy="1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76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2359958" y="2067437"/>
            <a:ext cx="43150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5" name="Google Shape;508;p39">
            <a:extLst>
              <a:ext uri="{FF2B5EF4-FFF2-40B4-BE49-F238E27FC236}">
                <a16:creationId xmlns:a16="http://schemas.microsoft.com/office/drawing/2014/main" id="{70AA4DD6-2FC5-443D-8A4B-6186E86898FD}"/>
              </a:ext>
            </a:extLst>
          </p:cNvPr>
          <p:cNvGrpSpPr/>
          <p:nvPr/>
        </p:nvGrpSpPr>
        <p:grpSpPr>
          <a:xfrm rot="10800000">
            <a:off x="6825635" y="724357"/>
            <a:ext cx="1047339" cy="1438885"/>
            <a:chOff x="0" y="855663"/>
            <a:chExt cx="1652475" cy="2270250"/>
          </a:xfrm>
        </p:grpSpPr>
        <p:sp>
          <p:nvSpPr>
            <p:cNvPr id="6" name="Google Shape;509;p39">
              <a:extLst>
                <a:ext uri="{FF2B5EF4-FFF2-40B4-BE49-F238E27FC236}">
                  <a16:creationId xmlns:a16="http://schemas.microsoft.com/office/drawing/2014/main" id="{AFFED173-D7DD-4C70-BF82-4602C8CAF5DA}"/>
                </a:ext>
              </a:extLst>
            </p:cNvPr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10;p39">
              <a:extLst>
                <a:ext uri="{FF2B5EF4-FFF2-40B4-BE49-F238E27FC236}">
                  <a16:creationId xmlns:a16="http://schemas.microsoft.com/office/drawing/2014/main" id="{E694F983-75F9-4C62-85BE-BFD7ACAAD686}"/>
                </a:ext>
              </a:extLst>
            </p:cNvPr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11;p39">
              <a:extLst>
                <a:ext uri="{FF2B5EF4-FFF2-40B4-BE49-F238E27FC236}">
                  <a16:creationId xmlns:a16="http://schemas.microsoft.com/office/drawing/2014/main" id="{30F892A3-FF79-42A0-B858-514D50673BE8}"/>
                </a:ext>
              </a:extLst>
            </p:cNvPr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12;p39">
              <a:extLst>
                <a:ext uri="{FF2B5EF4-FFF2-40B4-BE49-F238E27FC236}">
                  <a16:creationId xmlns:a16="http://schemas.microsoft.com/office/drawing/2014/main" id="{55B19A62-E6E5-42D2-AA1F-13348985365A}"/>
                </a:ext>
              </a:extLst>
            </p:cNvPr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3;p39">
              <a:extLst>
                <a:ext uri="{FF2B5EF4-FFF2-40B4-BE49-F238E27FC236}">
                  <a16:creationId xmlns:a16="http://schemas.microsoft.com/office/drawing/2014/main" id="{60AC9888-F9E2-49F6-8DF5-3FE0D681D1CA}"/>
                </a:ext>
              </a:extLst>
            </p:cNvPr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14;p39">
              <a:extLst>
                <a:ext uri="{FF2B5EF4-FFF2-40B4-BE49-F238E27FC236}">
                  <a16:creationId xmlns:a16="http://schemas.microsoft.com/office/drawing/2014/main" id="{6E26EDD4-5531-4B94-9ECB-E10462451214}"/>
                </a:ext>
              </a:extLst>
            </p:cNvPr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15;p39">
              <a:extLst>
                <a:ext uri="{FF2B5EF4-FFF2-40B4-BE49-F238E27FC236}">
                  <a16:creationId xmlns:a16="http://schemas.microsoft.com/office/drawing/2014/main" id="{1A862603-25EA-4059-86D1-3C8E4DEE6C82}"/>
                </a:ext>
              </a:extLst>
            </p:cNvPr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16;p39">
              <a:extLst>
                <a:ext uri="{FF2B5EF4-FFF2-40B4-BE49-F238E27FC236}">
                  <a16:creationId xmlns:a16="http://schemas.microsoft.com/office/drawing/2014/main" id="{29CE7654-C851-4386-B740-6EBE2AD5D21C}"/>
                </a:ext>
              </a:extLst>
            </p:cNvPr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17;p39">
              <a:extLst>
                <a:ext uri="{FF2B5EF4-FFF2-40B4-BE49-F238E27FC236}">
                  <a16:creationId xmlns:a16="http://schemas.microsoft.com/office/drawing/2014/main" id="{E2DED2F5-71E0-41A2-A500-A0851922B6FE}"/>
                </a:ext>
              </a:extLst>
            </p:cNvPr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554;p39">
            <a:extLst>
              <a:ext uri="{FF2B5EF4-FFF2-40B4-BE49-F238E27FC236}">
                <a16:creationId xmlns:a16="http://schemas.microsoft.com/office/drawing/2014/main" id="{F510EB8E-EB56-4A91-9A8F-7DB8B719930E}"/>
              </a:ext>
            </a:extLst>
          </p:cNvPr>
          <p:cNvGrpSpPr/>
          <p:nvPr/>
        </p:nvGrpSpPr>
        <p:grpSpPr>
          <a:xfrm rot="10800000">
            <a:off x="563397" y="2881338"/>
            <a:ext cx="1488099" cy="1438821"/>
            <a:chOff x="6545263" y="855663"/>
            <a:chExt cx="2347900" cy="2270150"/>
          </a:xfrm>
        </p:grpSpPr>
        <p:sp>
          <p:nvSpPr>
            <p:cNvPr id="16" name="Google Shape;555;p39">
              <a:extLst>
                <a:ext uri="{FF2B5EF4-FFF2-40B4-BE49-F238E27FC236}">
                  <a16:creationId xmlns:a16="http://schemas.microsoft.com/office/drawing/2014/main" id="{007BB968-28BF-4A63-AEC8-4B753F478482}"/>
                </a:ext>
              </a:extLst>
            </p:cNvPr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56;p39">
              <a:extLst>
                <a:ext uri="{FF2B5EF4-FFF2-40B4-BE49-F238E27FC236}">
                  <a16:creationId xmlns:a16="http://schemas.microsoft.com/office/drawing/2014/main" id="{1E069CC0-2D1F-41AF-8253-1B7823060200}"/>
                </a:ext>
              </a:extLst>
            </p:cNvPr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57;p39">
              <a:extLst>
                <a:ext uri="{FF2B5EF4-FFF2-40B4-BE49-F238E27FC236}">
                  <a16:creationId xmlns:a16="http://schemas.microsoft.com/office/drawing/2014/main" id="{C16A5463-B4FC-403F-9EE8-63E21555156B}"/>
                </a:ext>
              </a:extLst>
            </p:cNvPr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58;p39">
              <a:extLst>
                <a:ext uri="{FF2B5EF4-FFF2-40B4-BE49-F238E27FC236}">
                  <a16:creationId xmlns:a16="http://schemas.microsoft.com/office/drawing/2014/main" id="{A1D1E8EF-147E-4EDD-8D87-5B16F2B65F5B}"/>
                </a:ext>
              </a:extLst>
            </p:cNvPr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59;p39">
              <a:extLst>
                <a:ext uri="{FF2B5EF4-FFF2-40B4-BE49-F238E27FC236}">
                  <a16:creationId xmlns:a16="http://schemas.microsoft.com/office/drawing/2014/main" id="{BC02FE57-6018-41FE-8F07-05375318FA34}"/>
                </a:ext>
              </a:extLst>
            </p:cNvPr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60;p39">
              <a:extLst>
                <a:ext uri="{FF2B5EF4-FFF2-40B4-BE49-F238E27FC236}">
                  <a16:creationId xmlns:a16="http://schemas.microsoft.com/office/drawing/2014/main" id="{3B67F992-160A-45B4-9F26-83D8277F548F}"/>
                </a:ext>
              </a:extLst>
            </p:cNvPr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61;p39">
              <a:extLst>
                <a:ext uri="{FF2B5EF4-FFF2-40B4-BE49-F238E27FC236}">
                  <a16:creationId xmlns:a16="http://schemas.microsoft.com/office/drawing/2014/main" id="{E7A61DF4-5EE4-4737-A585-A1AD02773768}"/>
                </a:ext>
              </a:extLst>
            </p:cNvPr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62;p39">
              <a:extLst>
                <a:ext uri="{FF2B5EF4-FFF2-40B4-BE49-F238E27FC236}">
                  <a16:creationId xmlns:a16="http://schemas.microsoft.com/office/drawing/2014/main" id="{8E9A9480-0AD4-4D63-9F43-A8C78ACD1F0C}"/>
                </a:ext>
              </a:extLst>
            </p:cNvPr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63;p39">
              <a:extLst>
                <a:ext uri="{FF2B5EF4-FFF2-40B4-BE49-F238E27FC236}">
                  <a16:creationId xmlns:a16="http://schemas.microsoft.com/office/drawing/2014/main" id="{9CD6FAB4-76BA-42E9-89BC-A2709993A1EF}"/>
                </a:ext>
              </a:extLst>
            </p:cNvPr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64;p39">
              <a:extLst>
                <a:ext uri="{FF2B5EF4-FFF2-40B4-BE49-F238E27FC236}">
                  <a16:creationId xmlns:a16="http://schemas.microsoft.com/office/drawing/2014/main" id="{8D93076A-55A0-4546-B3EC-985CDEF923EC}"/>
                </a:ext>
              </a:extLst>
            </p:cNvPr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65;p39">
              <a:extLst>
                <a:ext uri="{FF2B5EF4-FFF2-40B4-BE49-F238E27FC236}">
                  <a16:creationId xmlns:a16="http://schemas.microsoft.com/office/drawing/2014/main" id="{1571DBCC-7A46-4CF3-909D-DD8B8E624974}"/>
                </a:ext>
              </a:extLst>
            </p:cNvPr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66;p39">
              <a:extLst>
                <a:ext uri="{FF2B5EF4-FFF2-40B4-BE49-F238E27FC236}">
                  <a16:creationId xmlns:a16="http://schemas.microsoft.com/office/drawing/2014/main" id="{D08858D5-2BFA-4E3E-AD89-8545AA49925A}"/>
                </a:ext>
              </a:extLst>
            </p:cNvPr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67;p39">
              <a:extLst>
                <a:ext uri="{FF2B5EF4-FFF2-40B4-BE49-F238E27FC236}">
                  <a16:creationId xmlns:a16="http://schemas.microsoft.com/office/drawing/2014/main" id="{8AF63518-2E7D-4A1B-AE3B-234E1E7F845D}"/>
                </a:ext>
              </a:extLst>
            </p:cNvPr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1E1AD-D026-46CD-8389-85AB19AB420E}"/>
              </a:ext>
            </a:extLst>
          </p:cNvPr>
          <p:cNvSpPr txBox="1"/>
          <p:nvPr/>
        </p:nvSpPr>
        <p:spPr>
          <a:xfrm>
            <a:off x="513872" y="4535427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B2899F-E7CD-4B59-AC56-2628B44E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74" y="4633447"/>
            <a:ext cx="335999" cy="1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44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2359958" y="2067437"/>
            <a:ext cx="43150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508;p39">
            <a:extLst>
              <a:ext uri="{FF2B5EF4-FFF2-40B4-BE49-F238E27FC236}">
                <a16:creationId xmlns:a16="http://schemas.microsoft.com/office/drawing/2014/main" id="{70AA4DD6-2FC5-443D-8A4B-6186E86898FD}"/>
              </a:ext>
            </a:extLst>
          </p:cNvPr>
          <p:cNvGrpSpPr/>
          <p:nvPr/>
        </p:nvGrpSpPr>
        <p:grpSpPr>
          <a:xfrm rot="10800000">
            <a:off x="6825635" y="724357"/>
            <a:ext cx="1047339" cy="1438885"/>
            <a:chOff x="0" y="855663"/>
            <a:chExt cx="1652475" cy="2270250"/>
          </a:xfrm>
        </p:grpSpPr>
        <p:sp>
          <p:nvSpPr>
            <p:cNvPr id="6" name="Google Shape;509;p39">
              <a:extLst>
                <a:ext uri="{FF2B5EF4-FFF2-40B4-BE49-F238E27FC236}">
                  <a16:creationId xmlns:a16="http://schemas.microsoft.com/office/drawing/2014/main" id="{AFFED173-D7DD-4C70-BF82-4602C8CAF5DA}"/>
                </a:ext>
              </a:extLst>
            </p:cNvPr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10;p39">
              <a:extLst>
                <a:ext uri="{FF2B5EF4-FFF2-40B4-BE49-F238E27FC236}">
                  <a16:creationId xmlns:a16="http://schemas.microsoft.com/office/drawing/2014/main" id="{E694F983-75F9-4C62-85BE-BFD7ACAAD686}"/>
                </a:ext>
              </a:extLst>
            </p:cNvPr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11;p39">
              <a:extLst>
                <a:ext uri="{FF2B5EF4-FFF2-40B4-BE49-F238E27FC236}">
                  <a16:creationId xmlns:a16="http://schemas.microsoft.com/office/drawing/2014/main" id="{30F892A3-FF79-42A0-B858-514D50673BE8}"/>
                </a:ext>
              </a:extLst>
            </p:cNvPr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12;p39">
              <a:extLst>
                <a:ext uri="{FF2B5EF4-FFF2-40B4-BE49-F238E27FC236}">
                  <a16:creationId xmlns:a16="http://schemas.microsoft.com/office/drawing/2014/main" id="{55B19A62-E6E5-42D2-AA1F-13348985365A}"/>
                </a:ext>
              </a:extLst>
            </p:cNvPr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3;p39">
              <a:extLst>
                <a:ext uri="{FF2B5EF4-FFF2-40B4-BE49-F238E27FC236}">
                  <a16:creationId xmlns:a16="http://schemas.microsoft.com/office/drawing/2014/main" id="{60AC9888-F9E2-49F6-8DF5-3FE0D681D1CA}"/>
                </a:ext>
              </a:extLst>
            </p:cNvPr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14;p39">
              <a:extLst>
                <a:ext uri="{FF2B5EF4-FFF2-40B4-BE49-F238E27FC236}">
                  <a16:creationId xmlns:a16="http://schemas.microsoft.com/office/drawing/2014/main" id="{6E26EDD4-5531-4B94-9ECB-E10462451214}"/>
                </a:ext>
              </a:extLst>
            </p:cNvPr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15;p39">
              <a:extLst>
                <a:ext uri="{FF2B5EF4-FFF2-40B4-BE49-F238E27FC236}">
                  <a16:creationId xmlns:a16="http://schemas.microsoft.com/office/drawing/2014/main" id="{1A862603-25EA-4059-86D1-3C8E4DEE6C82}"/>
                </a:ext>
              </a:extLst>
            </p:cNvPr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16;p39">
              <a:extLst>
                <a:ext uri="{FF2B5EF4-FFF2-40B4-BE49-F238E27FC236}">
                  <a16:creationId xmlns:a16="http://schemas.microsoft.com/office/drawing/2014/main" id="{29CE7654-C851-4386-B740-6EBE2AD5D21C}"/>
                </a:ext>
              </a:extLst>
            </p:cNvPr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17;p39">
              <a:extLst>
                <a:ext uri="{FF2B5EF4-FFF2-40B4-BE49-F238E27FC236}">
                  <a16:creationId xmlns:a16="http://schemas.microsoft.com/office/drawing/2014/main" id="{E2DED2F5-71E0-41A2-A500-A0851922B6FE}"/>
                </a:ext>
              </a:extLst>
            </p:cNvPr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554;p39">
            <a:extLst>
              <a:ext uri="{FF2B5EF4-FFF2-40B4-BE49-F238E27FC236}">
                <a16:creationId xmlns:a16="http://schemas.microsoft.com/office/drawing/2014/main" id="{F510EB8E-EB56-4A91-9A8F-7DB8B719930E}"/>
              </a:ext>
            </a:extLst>
          </p:cNvPr>
          <p:cNvGrpSpPr/>
          <p:nvPr/>
        </p:nvGrpSpPr>
        <p:grpSpPr>
          <a:xfrm rot="10800000">
            <a:off x="563397" y="2881338"/>
            <a:ext cx="1488099" cy="1438821"/>
            <a:chOff x="6545263" y="855663"/>
            <a:chExt cx="2347900" cy="2270150"/>
          </a:xfrm>
        </p:grpSpPr>
        <p:sp>
          <p:nvSpPr>
            <p:cNvPr id="16" name="Google Shape;555;p39">
              <a:extLst>
                <a:ext uri="{FF2B5EF4-FFF2-40B4-BE49-F238E27FC236}">
                  <a16:creationId xmlns:a16="http://schemas.microsoft.com/office/drawing/2014/main" id="{007BB968-28BF-4A63-AEC8-4B753F478482}"/>
                </a:ext>
              </a:extLst>
            </p:cNvPr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56;p39">
              <a:extLst>
                <a:ext uri="{FF2B5EF4-FFF2-40B4-BE49-F238E27FC236}">
                  <a16:creationId xmlns:a16="http://schemas.microsoft.com/office/drawing/2014/main" id="{1E069CC0-2D1F-41AF-8253-1B7823060200}"/>
                </a:ext>
              </a:extLst>
            </p:cNvPr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57;p39">
              <a:extLst>
                <a:ext uri="{FF2B5EF4-FFF2-40B4-BE49-F238E27FC236}">
                  <a16:creationId xmlns:a16="http://schemas.microsoft.com/office/drawing/2014/main" id="{C16A5463-B4FC-403F-9EE8-63E21555156B}"/>
                </a:ext>
              </a:extLst>
            </p:cNvPr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58;p39">
              <a:extLst>
                <a:ext uri="{FF2B5EF4-FFF2-40B4-BE49-F238E27FC236}">
                  <a16:creationId xmlns:a16="http://schemas.microsoft.com/office/drawing/2014/main" id="{A1D1E8EF-147E-4EDD-8D87-5B16F2B65F5B}"/>
                </a:ext>
              </a:extLst>
            </p:cNvPr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59;p39">
              <a:extLst>
                <a:ext uri="{FF2B5EF4-FFF2-40B4-BE49-F238E27FC236}">
                  <a16:creationId xmlns:a16="http://schemas.microsoft.com/office/drawing/2014/main" id="{BC02FE57-6018-41FE-8F07-05375318FA34}"/>
                </a:ext>
              </a:extLst>
            </p:cNvPr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60;p39">
              <a:extLst>
                <a:ext uri="{FF2B5EF4-FFF2-40B4-BE49-F238E27FC236}">
                  <a16:creationId xmlns:a16="http://schemas.microsoft.com/office/drawing/2014/main" id="{3B67F992-160A-45B4-9F26-83D8277F548F}"/>
                </a:ext>
              </a:extLst>
            </p:cNvPr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61;p39">
              <a:extLst>
                <a:ext uri="{FF2B5EF4-FFF2-40B4-BE49-F238E27FC236}">
                  <a16:creationId xmlns:a16="http://schemas.microsoft.com/office/drawing/2014/main" id="{E7A61DF4-5EE4-4737-A585-A1AD02773768}"/>
                </a:ext>
              </a:extLst>
            </p:cNvPr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62;p39">
              <a:extLst>
                <a:ext uri="{FF2B5EF4-FFF2-40B4-BE49-F238E27FC236}">
                  <a16:creationId xmlns:a16="http://schemas.microsoft.com/office/drawing/2014/main" id="{8E9A9480-0AD4-4D63-9F43-A8C78ACD1F0C}"/>
                </a:ext>
              </a:extLst>
            </p:cNvPr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63;p39">
              <a:extLst>
                <a:ext uri="{FF2B5EF4-FFF2-40B4-BE49-F238E27FC236}">
                  <a16:creationId xmlns:a16="http://schemas.microsoft.com/office/drawing/2014/main" id="{9CD6FAB4-76BA-42E9-89BC-A2709993A1EF}"/>
                </a:ext>
              </a:extLst>
            </p:cNvPr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64;p39">
              <a:extLst>
                <a:ext uri="{FF2B5EF4-FFF2-40B4-BE49-F238E27FC236}">
                  <a16:creationId xmlns:a16="http://schemas.microsoft.com/office/drawing/2014/main" id="{8D93076A-55A0-4546-B3EC-985CDEF923EC}"/>
                </a:ext>
              </a:extLst>
            </p:cNvPr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65;p39">
              <a:extLst>
                <a:ext uri="{FF2B5EF4-FFF2-40B4-BE49-F238E27FC236}">
                  <a16:creationId xmlns:a16="http://schemas.microsoft.com/office/drawing/2014/main" id="{1571DBCC-7A46-4CF3-909D-DD8B8E624974}"/>
                </a:ext>
              </a:extLst>
            </p:cNvPr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66;p39">
              <a:extLst>
                <a:ext uri="{FF2B5EF4-FFF2-40B4-BE49-F238E27FC236}">
                  <a16:creationId xmlns:a16="http://schemas.microsoft.com/office/drawing/2014/main" id="{D08858D5-2BFA-4E3E-AD89-8545AA49925A}"/>
                </a:ext>
              </a:extLst>
            </p:cNvPr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67;p39">
              <a:extLst>
                <a:ext uri="{FF2B5EF4-FFF2-40B4-BE49-F238E27FC236}">
                  <a16:creationId xmlns:a16="http://schemas.microsoft.com/office/drawing/2014/main" id="{8AF63518-2E7D-4A1B-AE3B-234E1E7F845D}"/>
                </a:ext>
              </a:extLst>
            </p:cNvPr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1E1AD-D026-46CD-8389-85AB19AB420E}"/>
              </a:ext>
            </a:extLst>
          </p:cNvPr>
          <p:cNvSpPr txBox="1"/>
          <p:nvPr/>
        </p:nvSpPr>
        <p:spPr>
          <a:xfrm>
            <a:off x="513872" y="4535427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B2899F-E7CD-4B59-AC56-2628B44E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74" y="4633447"/>
            <a:ext cx="335999" cy="173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05118" y="14119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05118" y="2908431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2359958" y="2067437"/>
            <a:ext cx="43150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dirty="0">
                <a:solidFill>
                  <a:srgbClr val="FFFFFF"/>
                </a:solidFill>
              </a:rPr>
              <a:t>Citations</a:t>
            </a: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5" name="Google Shape;508;p39">
            <a:extLst>
              <a:ext uri="{FF2B5EF4-FFF2-40B4-BE49-F238E27FC236}">
                <a16:creationId xmlns:a16="http://schemas.microsoft.com/office/drawing/2014/main" id="{70AA4DD6-2FC5-443D-8A4B-6186E86898FD}"/>
              </a:ext>
            </a:extLst>
          </p:cNvPr>
          <p:cNvGrpSpPr/>
          <p:nvPr/>
        </p:nvGrpSpPr>
        <p:grpSpPr>
          <a:xfrm rot="10800000">
            <a:off x="6825635" y="724357"/>
            <a:ext cx="1047339" cy="1438885"/>
            <a:chOff x="0" y="855663"/>
            <a:chExt cx="1652475" cy="2270250"/>
          </a:xfrm>
        </p:grpSpPr>
        <p:sp>
          <p:nvSpPr>
            <p:cNvPr id="6" name="Google Shape;509;p39">
              <a:extLst>
                <a:ext uri="{FF2B5EF4-FFF2-40B4-BE49-F238E27FC236}">
                  <a16:creationId xmlns:a16="http://schemas.microsoft.com/office/drawing/2014/main" id="{AFFED173-D7DD-4C70-BF82-4602C8CAF5DA}"/>
                </a:ext>
              </a:extLst>
            </p:cNvPr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10;p39">
              <a:extLst>
                <a:ext uri="{FF2B5EF4-FFF2-40B4-BE49-F238E27FC236}">
                  <a16:creationId xmlns:a16="http://schemas.microsoft.com/office/drawing/2014/main" id="{E694F983-75F9-4C62-85BE-BFD7ACAAD686}"/>
                </a:ext>
              </a:extLst>
            </p:cNvPr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11;p39">
              <a:extLst>
                <a:ext uri="{FF2B5EF4-FFF2-40B4-BE49-F238E27FC236}">
                  <a16:creationId xmlns:a16="http://schemas.microsoft.com/office/drawing/2014/main" id="{30F892A3-FF79-42A0-B858-514D50673BE8}"/>
                </a:ext>
              </a:extLst>
            </p:cNvPr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12;p39">
              <a:extLst>
                <a:ext uri="{FF2B5EF4-FFF2-40B4-BE49-F238E27FC236}">
                  <a16:creationId xmlns:a16="http://schemas.microsoft.com/office/drawing/2014/main" id="{55B19A62-E6E5-42D2-AA1F-13348985365A}"/>
                </a:ext>
              </a:extLst>
            </p:cNvPr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3;p39">
              <a:extLst>
                <a:ext uri="{FF2B5EF4-FFF2-40B4-BE49-F238E27FC236}">
                  <a16:creationId xmlns:a16="http://schemas.microsoft.com/office/drawing/2014/main" id="{60AC9888-F9E2-49F6-8DF5-3FE0D681D1CA}"/>
                </a:ext>
              </a:extLst>
            </p:cNvPr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14;p39">
              <a:extLst>
                <a:ext uri="{FF2B5EF4-FFF2-40B4-BE49-F238E27FC236}">
                  <a16:creationId xmlns:a16="http://schemas.microsoft.com/office/drawing/2014/main" id="{6E26EDD4-5531-4B94-9ECB-E10462451214}"/>
                </a:ext>
              </a:extLst>
            </p:cNvPr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15;p39">
              <a:extLst>
                <a:ext uri="{FF2B5EF4-FFF2-40B4-BE49-F238E27FC236}">
                  <a16:creationId xmlns:a16="http://schemas.microsoft.com/office/drawing/2014/main" id="{1A862603-25EA-4059-86D1-3C8E4DEE6C82}"/>
                </a:ext>
              </a:extLst>
            </p:cNvPr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16;p39">
              <a:extLst>
                <a:ext uri="{FF2B5EF4-FFF2-40B4-BE49-F238E27FC236}">
                  <a16:creationId xmlns:a16="http://schemas.microsoft.com/office/drawing/2014/main" id="{29CE7654-C851-4386-B740-6EBE2AD5D21C}"/>
                </a:ext>
              </a:extLst>
            </p:cNvPr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17;p39">
              <a:extLst>
                <a:ext uri="{FF2B5EF4-FFF2-40B4-BE49-F238E27FC236}">
                  <a16:creationId xmlns:a16="http://schemas.microsoft.com/office/drawing/2014/main" id="{E2DED2F5-71E0-41A2-A500-A0851922B6FE}"/>
                </a:ext>
              </a:extLst>
            </p:cNvPr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554;p39">
            <a:extLst>
              <a:ext uri="{FF2B5EF4-FFF2-40B4-BE49-F238E27FC236}">
                <a16:creationId xmlns:a16="http://schemas.microsoft.com/office/drawing/2014/main" id="{F510EB8E-EB56-4A91-9A8F-7DB8B719930E}"/>
              </a:ext>
            </a:extLst>
          </p:cNvPr>
          <p:cNvGrpSpPr/>
          <p:nvPr/>
        </p:nvGrpSpPr>
        <p:grpSpPr>
          <a:xfrm rot="10800000">
            <a:off x="563397" y="2881338"/>
            <a:ext cx="1488099" cy="1438821"/>
            <a:chOff x="6545263" y="855663"/>
            <a:chExt cx="2347900" cy="2270150"/>
          </a:xfrm>
        </p:grpSpPr>
        <p:sp>
          <p:nvSpPr>
            <p:cNvPr id="16" name="Google Shape;555;p39">
              <a:extLst>
                <a:ext uri="{FF2B5EF4-FFF2-40B4-BE49-F238E27FC236}">
                  <a16:creationId xmlns:a16="http://schemas.microsoft.com/office/drawing/2014/main" id="{007BB968-28BF-4A63-AEC8-4B753F478482}"/>
                </a:ext>
              </a:extLst>
            </p:cNvPr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56;p39">
              <a:extLst>
                <a:ext uri="{FF2B5EF4-FFF2-40B4-BE49-F238E27FC236}">
                  <a16:creationId xmlns:a16="http://schemas.microsoft.com/office/drawing/2014/main" id="{1E069CC0-2D1F-41AF-8253-1B7823060200}"/>
                </a:ext>
              </a:extLst>
            </p:cNvPr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57;p39">
              <a:extLst>
                <a:ext uri="{FF2B5EF4-FFF2-40B4-BE49-F238E27FC236}">
                  <a16:creationId xmlns:a16="http://schemas.microsoft.com/office/drawing/2014/main" id="{C16A5463-B4FC-403F-9EE8-63E21555156B}"/>
                </a:ext>
              </a:extLst>
            </p:cNvPr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58;p39">
              <a:extLst>
                <a:ext uri="{FF2B5EF4-FFF2-40B4-BE49-F238E27FC236}">
                  <a16:creationId xmlns:a16="http://schemas.microsoft.com/office/drawing/2014/main" id="{A1D1E8EF-147E-4EDD-8D87-5B16F2B65F5B}"/>
                </a:ext>
              </a:extLst>
            </p:cNvPr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59;p39">
              <a:extLst>
                <a:ext uri="{FF2B5EF4-FFF2-40B4-BE49-F238E27FC236}">
                  <a16:creationId xmlns:a16="http://schemas.microsoft.com/office/drawing/2014/main" id="{BC02FE57-6018-41FE-8F07-05375318FA34}"/>
                </a:ext>
              </a:extLst>
            </p:cNvPr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60;p39">
              <a:extLst>
                <a:ext uri="{FF2B5EF4-FFF2-40B4-BE49-F238E27FC236}">
                  <a16:creationId xmlns:a16="http://schemas.microsoft.com/office/drawing/2014/main" id="{3B67F992-160A-45B4-9F26-83D8277F548F}"/>
                </a:ext>
              </a:extLst>
            </p:cNvPr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61;p39">
              <a:extLst>
                <a:ext uri="{FF2B5EF4-FFF2-40B4-BE49-F238E27FC236}">
                  <a16:creationId xmlns:a16="http://schemas.microsoft.com/office/drawing/2014/main" id="{E7A61DF4-5EE4-4737-A585-A1AD02773768}"/>
                </a:ext>
              </a:extLst>
            </p:cNvPr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62;p39">
              <a:extLst>
                <a:ext uri="{FF2B5EF4-FFF2-40B4-BE49-F238E27FC236}">
                  <a16:creationId xmlns:a16="http://schemas.microsoft.com/office/drawing/2014/main" id="{8E9A9480-0AD4-4D63-9F43-A8C78ACD1F0C}"/>
                </a:ext>
              </a:extLst>
            </p:cNvPr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63;p39">
              <a:extLst>
                <a:ext uri="{FF2B5EF4-FFF2-40B4-BE49-F238E27FC236}">
                  <a16:creationId xmlns:a16="http://schemas.microsoft.com/office/drawing/2014/main" id="{9CD6FAB4-76BA-42E9-89BC-A2709993A1EF}"/>
                </a:ext>
              </a:extLst>
            </p:cNvPr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64;p39">
              <a:extLst>
                <a:ext uri="{FF2B5EF4-FFF2-40B4-BE49-F238E27FC236}">
                  <a16:creationId xmlns:a16="http://schemas.microsoft.com/office/drawing/2014/main" id="{8D93076A-55A0-4546-B3EC-985CDEF923EC}"/>
                </a:ext>
              </a:extLst>
            </p:cNvPr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65;p39">
              <a:extLst>
                <a:ext uri="{FF2B5EF4-FFF2-40B4-BE49-F238E27FC236}">
                  <a16:creationId xmlns:a16="http://schemas.microsoft.com/office/drawing/2014/main" id="{1571DBCC-7A46-4CF3-909D-DD8B8E624974}"/>
                </a:ext>
              </a:extLst>
            </p:cNvPr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66;p39">
              <a:extLst>
                <a:ext uri="{FF2B5EF4-FFF2-40B4-BE49-F238E27FC236}">
                  <a16:creationId xmlns:a16="http://schemas.microsoft.com/office/drawing/2014/main" id="{D08858D5-2BFA-4E3E-AD89-8545AA49925A}"/>
                </a:ext>
              </a:extLst>
            </p:cNvPr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67;p39">
              <a:extLst>
                <a:ext uri="{FF2B5EF4-FFF2-40B4-BE49-F238E27FC236}">
                  <a16:creationId xmlns:a16="http://schemas.microsoft.com/office/drawing/2014/main" id="{8AF63518-2E7D-4A1B-AE3B-234E1E7F845D}"/>
                </a:ext>
              </a:extLst>
            </p:cNvPr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1E1AD-D026-46CD-8389-85AB19AB420E}"/>
              </a:ext>
            </a:extLst>
          </p:cNvPr>
          <p:cNvSpPr txBox="1"/>
          <p:nvPr/>
        </p:nvSpPr>
        <p:spPr>
          <a:xfrm>
            <a:off x="513872" y="4535427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B2899F-E7CD-4B59-AC56-2628B44E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74" y="4633447"/>
            <a:ext cx="335999" cy="1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08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531159"/>
            <a:ext cx="5138700" cy="4307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Dysgraphia is a mental disorder that affects fine motor skills such as writing.</a:t>
            </a:r>
          </a:p>
          <a:p>
            <a:pPr lvl="0"/>
            <a:r>
              <a:rPr lang="en-US" sz="1800" dirty="0"/>
              <a:t>It’s a neurological disorder that can affect children or adults. </a:t>
            </a:r>
          </a:p>
          <a:p>
            <a:pPr lvl="0"/>
            <a:r>
              <a:rPr lang="en-US" sz="1800" dirty="0"/>
              <a:t>People with dysgraphia tend to find it difficult to express their ideas on paper.</a:t>
            </a:r>
          </a:p>
          <a:p>
            <a:pPr lvl="0"/>
            <a:r>
              <a:rPr lang="en-US" sz="1800" dirty="0"/>
              <a:t>Developmental deficits in the acquisition of writing skills (developmental dysgraphia) are common and have significant consequences for those who suffer from them.</a:t>
            </a:r>
          </a:p>
          <a:p>
            <a:pPr lvl="0"/>
            <a:r>
              <a:rPr lang="en-US" sz="1800" dirty="0"/>
              <a:t>These deficits have received relatively little attention from researchers.</a:t>
            </a:r>
          </a:p>
          <a:p>
            <a:pPr lvl="0"/>
            <a:endParaRPr lang="en-US" sz="1800" dirty="0"/>
          </a:p>
          <a:p>
            <a:pPr lvl="0"/>
            <a:endParaRPr sz="18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5E992-A8D0-4845-9C60-988620EA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61" y="1794442"/>
            <a:ext cx="3208239" cy="1755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2359958" y="2067437"/>
            <a:ext cx="43150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508;p39">
            <a:extLst>
              <a:ext uri="{FF2B5EF4-FFF2-40B4-BE49-F238E27FC236}">
                <a16:creationId xmlns:a16="http://schemas.microsoft.com/office/drawing/2014/main" id="{70AA4DD6-2FC5-443D-8A4B-6186E86898FD}"/>
              </a:ext>
            </a:extLst>
          </p:cNvPr>
          <p:cNvGrpSpPr/>
          <p:nvPr/>
        </p:nvGrpSpPr>
        <p:grpSpPr>
          <a:xfrm rot="10800000">
            <a:off x="6825635" y="724357"/>
            <a:ext cx="1047339" cy="1438885"/>
            <a:chOff x="0" y="855663"/>
            <a:chExt cx="1652475" cy="2270250"/>
          </a:xfrm>
        </p:grpSpPr>
        <p:sp>
          <p:nvSpPr>
            <p:cNvPr id="6" name="Google Shape;509;p39">
              <a:extLst>
                <a:ext uri="{FF2B5EF4-FFF2-40B4-BE49-F238E27FC236}">
                  <a16:creationId xmlns:a16="http://schemas.microsoft.com/office/drawing/2014/main" id="{AFFED173-D7DD-4C70-BF82-4602C8CAF5DA}"/>
                </a:ext>
              </a:extLst>
            </p:cNvPr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10;p39">
              <a:extLst>
                <a:ext uri="{FF2B5EF4-FFF2-40B4-BE49-F238E27FC236}">
                  <a16:creationId xmlns:a16="http://schemas.microsoft.com/office/drawing/2014/main" id="{E694F983-75F9-4C62-85BE-BFD7ACAAD686}"/>
                </a:ext>
              </a:extLst>
            </p:cNvPr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11;p39">
              <a:extLst>
                <a:ext uri="{FF2B5EF4-FFF2-40B4-BE49-F238E27FC236}">
                  <a16:creationId xmlns:a16="http://schemas.microsoft.com/office/drawing/2014/main" id="{30F892A3-FF79-42A0-B858-514D50673BE8}"/>
                </a:ext>
              </a:extLst>
            </p:cNvPr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12;p39">
              <a:extLst>
                <a:ext uri="{FF2B5EF4-FFF2-40B4-BE49-F238E27FC236}">
                  <a16:creationId xmlns:a16="http://schemas.microsoft.com/office/drawing/2014/main" id="{55B19A62-E6E5-42D2-AA1F-13348985365A}"/>
                </a:ext>
              </a:extLst>
            </p:cNvPr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3;p39">
              <a:extLst>
                <a:ext uri="{FF2B5EF4-FFF2-40B4-BE49-F238E27FC236}">
                  <a16:creationId xmlns:a16="http://schemas.microsoft.com/office/drawing/2014/main" id="{60AC9888-F9E2-49F6-8DF5-3FE0D681D1CA}"/>
                </a:ext>
              </a:extLst>
            </p:cNvPr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14;p39">
              <a:extLst>
                <a:ext uri="{FF2B5EF4-FFF2-40B4-BE49-F238E27FC236}">
                  <a16:creationId xmlns:a16="http://schemas.microsoft.com/office/drawing/2014/main" id="{6E26EDD4-5531-4B94-9ECB-E10462451214}"/>
                </a:ext>
              </a:extLst>
            </p:cNvPr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15;p39">
              <a:extLst>
                <a:ext uri="{FF2B5EF4-FFF2-40B4-BE49-F238E27FC236}">
                  <a16:creationId xmlns:a16="http://schemas.microsoft.com/office/drawing/2014/main" id="{1A862603-25EA-4059-86D1-3C8E4DEE6C82}"/>
                </a:ext>
              </a:extLst>
            </p:cNvPr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16;p39">
              <a:extLst>
                <a:ext uri="{FF2B5EF4-FFF2-40B4-BE49-F238E27FC236}">
                  <a16:creationId xmlns:a16="http://schemas.microsoft.com/office/drawing/2014/main" id="{29CE7654-C851-4386-B740-6EBE2AD5D21C}"/>
                </a:ext>
              </a:extLst>
            </p:cNvPr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17;p39">
              <a:extLst>
                <a:ext uri="{FF2B5EF4-FFF2-40B4-BE49-F238E27FC236}">
                  <a16:creationId xmlns:a16="http://schemas.microsoft.com/office/drawing/2014/main" id="{E2DED2F5-71E0-41A2-A500-A0851922B6FE}"/>
                </a:ext>
              </a:extLst>
            </p:cNvPr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554;p39">
            <a:extLst>
              <a:ext uri="{FF2B5EF4-FFF2-40B4-BE49-F238E27FC236}">
                <a16:creationId xmlns:a16="http://schemas.microsoft.com/office/drawing/2014/main" id="{F510EB8E-EB56-4A91-9A8F-7DB8B719930E}"/>
              </a:ext>
            </a:extLst>
          </p:cNvPr>
          <p:cNvGrpSpPr/>
          <p:nvPr/>
        </p:nvGrpSpPr>
        <p:grpSpPr>
          <a:xfrm rot="10800000">
            <a:off x="563397" y="2881338"/>
            <a:ext cx="1488099" cy="1438821"/>
            <a:chOff x="6545263" y="855663"/>
            <a:chExt cx="2347900" cy="2270150"/>
          </a:xfrm>
        </p:grpSpPr>
        <p:sp>
          <p:nvSpPr>
            <p:cNvPr id="16" name="Google Shape;555;p39">
              <a:extLst>
                <a:ext uri="{FF2B5EF4-FFF2-40B4-BE49-F238E27FC236}">
                  <a16:creationId xmlns:a16="http://schemas.microsoft.com/office/drawing/2014/main" id="{007BB968-28BF-4A63-AEC8-4B753F478482}"/>
                </a:ext>
              </a:extLst>
            </p:cNvPr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56;p39">
              <a:extLst>
                <a:ext uri="{FF2B5EF4-FFF2-40B4-BE49-F238E27FC236}">
                  <a16:creationId xmlns:a16="http://schemas.microsoft.com/office/drawing/2014/main" id="{1E069CC0-2D1F-41AF-8253-1B7823060200}"/>
                </a:ext>
              </a:extLst>
            </p:cNvPr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57;p39">
              <a:extLst>
                <a:ext uri="{FF2B5EF4-FFF2-40B4-BE49-F238E27FC236}">
                  <a16:creationId xmlns:a16="http://schemas.microsoft.com/office/drawing/2014/main" id="{C16A5463-B4FC-403F-9EE8-63E21555156B}"/>
                </a:ext>
              </a:extLst>
            </p:cNvPr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58;p39">
              <a:extLst>
                <a:ext uri="{FF2B5EF4-FFF2-40B4-BE49-F238E27FC236}">
                  <a16:creationId xmlns:a16="http://schemas.microsoft.com/office/drawing/2014/main" id="{A1D1E8EF-147E-4EDD-8D87-5B16F2B65F5B}"/>
                </a:ext>
              </a:extLst>
            </p:cNvPr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59;p39">
              <a:extLst>
                <a:ext uri="{FF2B5EF4-FFF2-40B4-BE49-F238E27FC236}">
                  <a16:creationId xmlns:a16="http://schemas.microsoft.com/office/drawing/2014/main" id="{BC02FE57-6018-41FE-8F07-05375318FA34}"/>
                </a:ext>
              </a:extLst>
            </p:cNvPr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60;p39">
              <a:extLst>
                <a:ext uri="{FF2B5EF4-FFF2-40B4-BE49-F238E27FC236}">
                  <a16:creationId xmlns:a16="http://schemas.microsoft.com/office/drawing/2014/main" id="{3B67F992-160A-45B4-9F26-83D8277F548F}"/>
                </a:ext>
              </a:extLst>
            </p:cNvPr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61;p39">
              <a:extLst>
                <a:ext uri="{FF2B5EF4-FFF2-40B4-BE49-F238E27FC236}">
                  <a16:creationId xmlns:a16="http://schemas.microsoft.com/office/drawing/2014/main" id="{E7A61DF4-5EE4-4737-A585-A1AD02773768}"/>
                </a:ext>
              </a:extLst>
            </p:cNvPr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62;p39">
              <a:extLst>
                <a:ext uri="{FF2B5EF4-FFF2-40B4-BE49-F238E27FC236}">
                  <a16:creationId xmlns:a16="http://schemas.microsoft.com/office/drawing/2014/main" id="{8E9A9480-0AD4-4D63-9F43-A8C78ACD1F0C}"/>
                </a:ext>
              </a:extLst>
            </p:cNvPr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63;p39">
              <a:extLst>
                <a:ext uri="{FF2B5EF4-FFF2-40B4-BE49-F238E27FC236}">
                  <a16:creationId xmlns:a16="http://schemas.microsoft.com/office/drawing/2014/main" id="{9CD6FAB4-76BA-42E9-89BC-A2709993A1EF}"/>
                </a:ext>
              </a:extLst>
            </p:cNvPr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64;p39">
              <a:extLst>
                <a:ext uri="{FF2B5EF4-FFF2-40B4-BE49-F238E27FC236}">
                  <a16:creationId xmlns:a16="http://schemas.microsoft.com/office/drawing/2014/main" id="{8D93076A-55A0-4546-B3EC-985CDEF923EC}"/>
                </a:ext>
              </a:extLst>
            </p:cNvPr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65;p39">
              <a:extLst>
                <a:ext uri="{FF2B5EF4-FFF2-40B4-BE49-F238E27FC236}">
                  <a16:creationId xmlns:a16="http://schemas.microsoft.com/office/drawing/2014/main" id="{1571DBCC-7A46-4CF3-909D-DD8B8E624974}"/>
                </a:ext>
              </a:extLst>
            </p:cNvPr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66;p39">
              <a:extLst>
                <a:ext uri="{FF2B5EF4-FFF2-40B4-BE49-F238E27FC236}">
                  <a16:creationId xmlns:a16="http://schemas.microsoft.com/office/drawing/2014/main" id="{D08858D5-2BFA-4E3E-AD89-8545AA49925A}"/>
                </a:ext>
              </a:extLst>
            </p:cNvPr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67;p39">
              <a:extLst>
                <a:ext uri="{FF2B5EF4-FFF2-40B4-BE49-F238E27FC236}">
                  <a16:creationId xmlns:a16="http://schemas.microsoft.com/office/drawing/2014/main" id="{8AF63518-2E7D-4A1B-AE3B-234E1E7F845D}"/>
                </a:ext>
              </a:extLst>
            </p:cNvPr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1E1AD-D026-46CD-8389-85AB19AB420E}"/>
              </a:ext>
            </a:extLst>
          </p:cNvPr>
          <p:cNvSpPr txBox="1"/>
          <p:nvPr/>
        </p:nvSpPr>
        <p:spPr>
          <a:xfrm>
            <a:off x="513872" y="4535427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B2899F-E7CD-4B59-AC56-2628B44E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74" y="4633447"/>
            <a:ext cx="335999" cy="1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55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531159"/>
            <a:ext cx="5138700" cy="4307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In children, the rate is often estimated between 4 to 20 percent. Since dysgraphia can’t be outgrown, just as many adults are living with this learning disability.</a:t>
            </a:r>
          </a:p>
          <a:p>
            <a:pPr lvl="0"/>
            <a:r>
              <a:rPr lang="en-US" sz="1800" dirty="0"/>
              <a:t>Legible Handwriting is important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Writing plays a pivotal role in the development of any child.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Dysgraphia can still cause challenges by making other fine motor tasks difficult in adult life.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People with dysgraphia often struggle to multitask when writing.</a:t>
            </a:r>
            <a:endParaRPr sz="18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01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322729"/>
            <a:ext cx="5138700" cy="4515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In children, the rate is often estimated between 4 to 20 percent. Since dysgraphia can’t be outgrown, just as many adults are living with this learning disability.</a:t>
            </a:r>
          </a:p>
          <a:p>
            <a:pPr lvl="0"/>
            <a:r>
              <a:rPr lang="en-US" sz="1800" dirty="0"/>
              <a:t>Legible Handwriting is important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Writing plays a pivotal role in the development of any child.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Dysgraphia can still cause challenges by making other fine motor tasks difficult in adult life.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People with dysgraphia often struggle to multitask when writing.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May also be accused of being careless, can affect self-esteem and lead to anxiety.</a:t>
            </a:r>
            <a:endParaRPr sz="18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14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322729"/>
            <a:ext cx="5138700" cy="4515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Symptoms of dysgraphia at home might look like.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Highly illegible handwriting, often to the point that even themselves can’t read what they wrote.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Difficulty drawing, tracing, or painting.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Makes spelling errors in simple notes.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Inappropriate sizing and spacing of letters.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Unusual body or hand position when writing.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Tight hold on pen or pencil resulting in hand cramps.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Omitting letters and words from sentences.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91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322729"/>
            <a:ext cx="5138700" cy="4515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Symptoms of dysgraphia in the work environment may include.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Trouble filling in routine forms by hand.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Not being able to read one’s own meeting notes or coworkers complain that memos are indecipherable.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Mixes lowercase and uppercase letters, or print and cursive letters, seemingly randomly.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Often leaves out individual letters or the ends of words, particularly when writing quickly.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Able to explain self clearly when speaking but not when writing.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A0B2-BDB9-4295-A7BA-C4A010578EC1}"/>
              </a:ext>
            </a:extLst>
          </p:cNvPr>
          <p:cNvSpPr txBox="1"/>
          <p:nvPr/>
        </p:nvSpPr>
        <p:spPr>
          <a:xfrm>
            <a:off x="490817" y="4780430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DataScience</a:t>
            </a:r>
            <a:r>
              <a:rPr lang="en-US" sz="1200" dirty="0" err="1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0070C0"/>
                </a:solidFill>
              </a:rPr>
              <a:t>SMU</a:t>
            </a:r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Nov 22,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FCA0E-0705-46DB-AC0E-659CA30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94" y="2031480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5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Tm="3000">
        <p15:prstTrans prst="peelOff" invX="1"/>
      </p:transition>
    </mc:Choice>
    <mc:Fallback xmlns="">
      <p:transition spd="med" advTm="3000">
        <p:fade/>
      </p:transition>
    </mc:Fallback>
  </mc:AlternateContent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1618</Words>
  <Application>Microsoft Office PowerPoint</Application>
  <PresentationFormat>On-screen Show (16:9)</PresentationFormat>
  <Paragraphs>200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Roderigo template</vt:lpstr>
      <vt:lpstr>Application of General Adversarial Networks in Smoothing Handwriting </vt:lpstr>
      <vt:lpstr>PowerPoint Presentation</vt:lpstr>
      <vt:lpstr>Problem Statement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</vt:lpstr>
      <vt:lpstr>PowerPoint Presentation</vt:lpstr>
      <vt:lpstr>Methods</vt:lpstr>
      <vt:lpstr>PowerPoint Presentation</vt:lpstr>
      <vt:lpstr>PowerPoint Presentation</vt:lpstr>
      <vt:lpstr>PowerPoint Presentation</vt:lpstr>
      <vt:lpstr>Results</vt:lpstr>
      <vt:lpstr>PowerPoint Presentation</vt:lpstr>
      <vt:lpstr>Discussion/ Ethical </vt:lpstr>
      <vt:lpstr>Conclusions</vt:lpstr>
      <vt:lpstr>THANKS!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ybennett</dc:creator>
  <cp:lastModifiedBy>YuMei Bennett</cp:lastModifiedBy>
  <cp:revision>43</cp:revision>
  <dcterms:modified xsi:type="dcterms:W3CDTF">2020-11-23T03:08:16Z</dcterms:modified>
</cp:coreProperties>
</file>