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_rels/presentation.xml.rels" ContentType="application/vnd.openxmlformats-package.relationships+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s/_rels/slide3.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presentation.xml" ContentType="application/vnd.openxmlformats-officedocument.presentationml.presentation.main+xml"/>
  <Override PartName="/ppt/theme/theme1.xml" ContentType="application/vnd.openxmlformats-officedocument.theme+xml"/>
  <Override PartName="/ppt/theme/theme2.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AA22A322-BFAE-4BCF-A912-7E53417A400E}" type="datetime">
              <a:rPr b="0" lang="en-US" sz="1200" spc="-1" strike="noStrike">
                <a:solidFill>
                  <a:srgbClr val="8b8b8b"/>
                </a:solidFill>
                <a:latin typeface="Calibri"/>
              </a:rPr>
              <a:t>2/10/20</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EA6D5929-B30F-452F-A853-AEF3B907D1C2}"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1F1FF90F-A7AC-4E28-8C6C-77590444F939}" type="datetime">
              <a:rPr b="0" lang="en-US" sz="1200" spc="-1" strike="noStrike">
                <a:solidFill>
                  <a:srgbClr val="8b8b8b"/>
                </a:solidFill>
                <a:latin typeface="Calibri"/>
              </a:rPr>
              <a:t>2/10/20</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259DB0CB-4EC5-40AC-A99E-8252A77C9C2A}"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noAutofit/>
          </a:bodyPr>
          <a:p>
            <a:pPr algn="ctr">
              <a:lnSpc>
                <a:spcPct val="90000"/>
              </a:lnSpc>
            </a:pPr>
            <a:r>
              <a:rPr b="0" lang="en-US" sz="6000" spc="-1" strike="noStrike">
                <a:solidFill>
                  <a:srgbClr val="000000"/>
                </a:solidFill>
                <a:latin typeface="Calibri Light"/>
              </a:rPr>
              <a:t>6372 Midterm Study Guide</a:t>
            </a:r>
            <a:endParaRPr b="0" lang="en-US"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95364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MSDS 6372 Midterm1</a:t>
            </a:r>
            <a:endParaRPr b="0" lang="en-US" sz="4400" spc="-1" strike="noStrike">
              <a:solidFill>
                <a:srgbClr val="000000"/>
              </a:solidFill>
              <a:latin typeface="Calibri"/>
            </a:endParaRPr>
          </a:p>
        </p:txBody>
      </p:sp>
      <p:sp>
        <p:nvSpPr>
          <p:cNvPr id="85" name="TextShape 2"/>
          <p:cNvSpPr txBox="1"/>
          <p:nvPr/>
        </p:nvSpPr>
        <p:spPr>
          <a:xfrm>
            <a:off x="838080" y="1199160"/>
            <a:ext cx="10515240" cy="5538600"/>
          </a:xfrm>
          <a:prstGeom prst="rect">
            <a:avLst/>
          </a:prstGeom>
          <a:noFill/>
          <a:ln>
            <a:noFill/>
          </a:ln>
        </p:spPr>
        <p:txBody>
          <a:bodyPr>
            <a:normAutofit fontScale="33000"/>
          </a:bodyPr>
          <a:p>
            <a:pPr>
              <a:lnSpc>
                <a:spcPct val="90000"/>
              </a:lnSpc>
              <a:spcBef>
                <a:spcPts val="1001"/>
              </a:spcBef>
            </a:pPr>
            <a:r>
              <a:rPr b="0" lang="en-US" sz="2800" spc="-1" strike="noStrike">
                <a:solidFill>
                  <a:srgbClr val="000000"/>
                </a:solidFill>
                <a:latin typeface="Calibri"/>
              </a:rPr>
              <a:t>Date: Saturday June 22 11am – 2pm Central Time</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Format:  Mixture of conceptual questions (Multiple choice, short answer) and small analysis questions (short answer.  Code and output will be given.  The focus will be on communicating what the output is saying).</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Key methods and concepts</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Methods</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Arial"/>
              <a:buAutoNum type="arabicPeriod"/>
            </a:pPr>
            <a:r>
              <a:rPr b="0" lang="en-US" sz="2800" spc="-1" strike="noStrike">
                <a:solidFill>
                  <a:srgbClr val="000000"/>
                </a:solidFill>
                <a:latin typeface="Calibri"/>
              </a:rPr>
              <a:t>Multiple linear regression (by now with project 1 behind you, you should be pretty comfortable with this procedure)</a:t>
            </a:r>
            <a:endParaRPr b="0" lang="en-US" sz="28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Make sure you know what the ASE is.  How is it computed.</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Comfortable with model adequacy diagnostics</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Comfortable with interpretation of regression coefficients</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Concept of multicollinearity (when is it a problem and when is it not)</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Concept of LASSO versus OLS.  </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Concept of k-fold cross validation</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Importance of feature selection.  When would feature selection / LASSO actually hurt you</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Bias/Variance trade off</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Benefits of CV and test sets</a:t>
            </a:r>
            <a:endParaRPr b="0" lang="en-US" sz="2400" spc="-1" strike="noStrike">
              <a:solidFill>
                <a:srgbClr val="000000"/>
              </a:solidFill>
              <a:latin typeface="Calibri"/>
            </a:endParaRPr>
          </a:p>
          <a:p>
            <a:pPr marL="514440" indent="-514080">
              <a:lnSpc>
                <a:spcPct val="90000"/>
              </a:lnSpc>
              <a:spcBef>
                <a:spcPts val="1001"/>
              </a:spcBef>
              <a:buClr>
                <a:srgbClr val="000000"/>
              </a:buClr>
              <a:buFont typeface="Arial"/>
              <a:buAutoNum type="arabicPeriod"/>
            </a:pPr>
            <a:r>
              <a:rPr b="0" lang="en-US" sz="2800" spc="-1" strike="noStrike">
                <a:solidFill>
                  <a:srgbClr val="000000"/>
                </a:solidFill>
                <a:latin typeface="Calibri"/>
              </a:rPr>
              <a:t>Two Way Anova </a:t>
            </a:r>
            <a:endParaRPr b="0" lang="en-US" sz="28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General workflow of analysis.  </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What is the purpose of the F-tests?  Contrasts?</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Definition of interaction.  </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Do outliers matter in Two Way ANOVA?  What about Leverage?</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95364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MSDS 6372 Midterm1</a:t>
            </a:r>
            <a:endParaRPr b="0" lang="en-US" sz="4400" spc="-1" strike="noStrike">
              <a:solidFill>
                <a:srgbClr val="000000"/>
              </a:solidFill>
              <a:latin typeface="Calibri"/>
            </a:endParaRPr>
          </a:p>
        </p:txBody>
      </p:sp>
      <p:sp>
        <p:nvSpPr>
          <p:cNvPr id="87" name="TextShape 2"/>
          <p:cNvSpPr txBox="1"/>
          <p:nvPr/>
        </p:nvSpPr>
        <p:spPr>
          <a:xfrm>
            <a:off x="838080" y="1199160"/>
            <a:ext cx="10515240" cy="5538600"/>
          </a:xfrm>
          <a:prstGeom prst="rect">
            <a:avLst/>
          </a:prstGeom>
          <a:noFill/>
          <a:ln>
            <a:noFill/>
          </a:ln>
        </p:spPr>
        <p:txBody>
          <a:bodyPr>
            <a:normAutofit fontScale="18000"/>
          </a:bodyPr>
          <a:p>
            <a:pPr>
              <a:lnSpc>
                <a:spcPct val="90000"/>
              </a:lnSpc>
              <a:spcBef>
                <a:spcPts val="1001"/>
              </a:spcBef>
            </a:pPr>
            <a:r>
              <a:rPr b="0" lang="en-US" sz="2800" spc="-1" strike="noStrike">
                <a:solidFill>
                  <a:srgbClr val="000000"/>
                </a:solidFill>
                <a:latin typeface="Calibri"/>
              </a:rPr>
              <a:t>Date: Saturday Feb 24 11am – 2pm</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Format:  Mixture of conceptual questions (Multiple choice, short answer) and small analysis questions (short answer).</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Key methods and concepts</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Methods</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Arial"/>
              <a:buAutoNum type="arabicPeriod"/>
            </a:pPr>
            <a:r>
              <a:rPr b="0" lang="en-US" sz="2800" spc="-1" strike="noStrike">
                <a:solidFill>
                  <a:srgbClr val="000000"/>
                </a:solidFill>
                <a:latin typeface="Calibri"/>
              </a:rPr>
              <a:t>Time Series</a:t>
            </a:r>
            <a:endParaRPr b="0" lang="en-US" sz="28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What is the major pitfall of not appropriately identifying a data set that is time series?</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What is the major advantage of appropriately identifying a data set that is time series?</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Comfortable with interpretation of ACF, PACF plots.  Revisit the Durbin Watson test.  We did not really cover it in class, but it may creep up in the midterm.</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If a time series model include predictors, then is the original time series stationary or not?</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General understanding of stationarity.</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There will be no ARIMA type concepts other than just suggesting models based on rules of thumb.</a:t>
            </a:r>
            <a:endParaRPr b="0" lang="en-US" sz="2400" spc="-1" strike="noStrike">
              <a:solidFill>
                <a:srgbClr val="000000"/>
              </a:solidFill>
              <a:latin typeface="Calibri"/>
            </a:endParaRPr>
          </a:p>
          <a:p>
            <a:endParaRPr b="0" lang="en-US" sz="2400" spc="-1" strike="noStrike">
              <a:solidFill>
                <a:srgbClr val="000000"/>
              </a:solidFill>
              <a:latin typeface="Calibri"/>
            </a:endParaRPr>
          </a:p>
          <a:p>
            <a:pPr marL="514440" indent="-514080">
              <a:lnSpc>
                <a:spcPct val="90000"/>
              </a:lnSpc>
              <a:spcBef>
                <a:spcPts val="1001"/>
              </a:spcBef>
              <a:buClr>
                <a:srgbClr val="000000"/>
              </a:buClr>
              <a:buFont typeface="Arial"/>
              <a:buAutoNum type="arabicPeriod"/>
            </a:pPr>
            <a:r>
              <a:rPr b="0" lang="en-US" sz="2800" spc="-1" strike="noStrike">
                <a:solidFill>
                  <a:srgbClr val="000000"/>
                </a:solidFill>
                <a:latin typeface="Calibri"/>
              </a:rPr>
              <a:t>Repeated measures</a:t>
            </a:r>
            <a:endParaRPr b="0" lang="en-US" sz="28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Same question #1 from time series.</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Do repeated measures have to look like two way ANOVA analysis?</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Arial"/>
              <a:buAutoNum type="arabicPeriod"/>
            </a:pPr>
            <a:r>
              <a:rPr b="0" lang="en-US" sz="2400" spc="-1" strike="noStrike">
                <a:solidFill>
                  <a:srgbClr val="000000"/>
                </a:solidFill>
                <a:latin typeface="Calibri"/>
              </a:rPr>
              <a:t>Can you identify a data set is repeated measures through simply looking at the data set and model diagnostics or do you need to have a good understanding of the study design?</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Calibri Light"/>
              <a:buAutoNum type="arabicPeriod"/>
            </a:pPr>
            <a:r>
              <a:rPr b="0" lang="en-US" sz="2400" spc="-1" strike="noStrike">
                <a:solidFill>
                  <a:srgbClr val="000000"/>
                </a:solidFill>
                <a:latin typeface="Calibri"/>
              </a:rPr>
              <a:t>Know the basic idea of a covariance matrix.</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Calibri Light"/>
              <a:buAutoNum type="arabicPeriod"/>
            </a:pPr>
            <a:r>
              <a:rPr b="0" lang="en-US" sz="2400" spc="-1" strike="noStrike">
                <a:solidFill>
                  <a:srgbClr val="000000"/>
                </a:solidFill>
                <a:latin typeface="Calibri"/>
              </a:rPr>
              <a:t>Know that the correlation is the standardized covariance (covariance divided by the standard deviations of each variable.)</a:t>
            </a: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Calibri Light"/>
              <a:buAutoNum type="arabicPeriod"/>
            </a:pPr>
            <a:r>
              <a:rPr b="0" lang="en-US" sz="2400" spc="-1" strike="noStrike">
                <a:solidFill>
                  <a:srgbClr val="000000"/>
                </a:solidFill>
                <a:latin typeface="Calibri"/>
              </a:rPr>
              <a:t>When we have repeated measures over time, we may need to account for a non zero covariance for observations from the same subject.</a:t>
            </a:r>
            <a:endParaRPr b="0" lang="en-US" sz="2400" spc="-1" strike="noStrike">
              <a:solidFill>
                <a:srgbClr val="000000"/>
              </a:solidFill>
              <a:latin typeface="Calibri"/>
            </a:endParaRPr>
          </a:p>
          <a:p>
            <a:pPr marL="457200">
              <a:lnSpc>
                <a:spcPct val="90000"/>
              </a:lnSpc>
              <a:spcBef>
                <a:spcPts val="499"/>
              </a:spcBef>
            </a:pPr>
            <a:r>
              <a:rPr b="0" lang="en-US" sz="2400" spc="-1" strike="noStrike">
                <a:solidFill>
                  <a:srgbClr val="000000"/>
                </a:solidFill>
                <a:latin typeface="Calibri"/>
              </a:rPr>
              <a:t>                 </a:t>
            </a:r>
            <a:r>
              <a:rPr b="0" lang="en-US" sz="2400" spc="-1" strike="noStrike">
                <a:solidFill>
                  <a:srgbClr val="000000"/>
                </a:solidFill>
                <a:latin typeface="Calibri"/>
              </a:rPr>
              <a:t>This non zero covariance may be modeled by using one of several variance covariance structures.  Be familiar with:  </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Compound Symmetry</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Unstructured </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Independent</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AR(1)</a:t>
            </a:r>
            <a:endParaRPr b="0" lang="en-US" sz="2000" spc="-1" strike="noStrike">
              <a:solidFill>
                <a:srgbClr val="000000"/>
              </a:solidFill>
              <a:latin typeface="Calibri"/>
            </a:endParaRPr>
          </a:p>
          <a:p>
            <a:pPr marL="457200">
              <a:lnSpc>
                <a:spcPct val="90000"/>
              </a:lnSpc>
              <a:spcBef>
                <a:spcPts val="499"/>
              </a:spcBef>
            </a:pPr>
            <a:r>
              <a:rPr b="0" lang="en-US" sz="2400" spc="-1" strike="noStrike">
                <a:solidFill>
                  <a:srgbClr val="000000"/>
                </a:solidFill>
                <a:latin typeface="Calibri"/>
              </a:rPr>
              <a:t>7.  </a:t>
            </a:r>
            <a:r>
              <a:rPr b="0" lang="en-US" sz="2400" spc="-1" strike="noStrike">
                <a:solidFill>
                  <a:srgbClr val="000000"/>
                </a:solidFill>
                <a:latin typeface="Calibri"/>
              </a:rPr>
              <a:t>	</a:t>
            </a:r>
            <a:r>
              <a:rPr b="0" lang="en-US" sz="2400" spc="-1" strike="noStrike">
                <a:solidFill>
                  <a:srgbClr val="000000"/>
                </a:solidFill>
                <a:latin typeface="Calibri"/>
              </a:rPr>
              <a:t>Be able to determine an appropriate covariance structure to use on a given dataset.  Model workflow using AIC to help make decisions.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Analysis Questions</a:t>
            </a:r>
            <a:endParaRPr b="0" lang="en-US" sz="4400" spc="-1" strike="noStrike">
              <a:solidFill>
                <a:srgbClr val="000000"/>
              </a:solidFill>
              <a:latin typeface="Calibri"/>
            </a:endParaRPr>
          </a:p>
        </p:txBody>
      </p:sp>
      <p:sp>
        <p:nvSpPr>
          <p:cNvPr id="89"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 comfortable with the general workflow of the analysis for each of the 4 previous methods.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You can expect to see analysis output provided (perhaps even multiple outputs with different models).  It will be up to you to determine the most appropriate one and provide information on model assumptions, hypothesis testing, confidence intervals, and interpretation.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3300</TotalTime>
  <Application>LibreOffice/6.3.2.2$Linux_X86_64 LibreOffice_project/30$Build-2</Application>
  <Words>542</Words>
  <Paragraphs>53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2018-02-16T15:20:06Z</dcterms:created>
  <dc:creator>Microsoft Office User</dc:creator>
  <dc:description/>
  <dc:language>en-US</dc:language>
  <cp:lastModifiedBy>Jacob Turner</cp:lastModifiedBy>
  <dcterms:modified xsi:type="dcterms:W3CDTF">2019-09-26T00:19:34Z</dcterms:modified>
  <cp:revision>22</cp:revision>
  <dc:subject/>
  <dc:title>6372 Midterm Study Sheet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