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31" r:id="rId3"/>
    <p:sldId id="321" r:id="rId4"/>
    <p:sldId id="332" r:id="rId5"/>
    <p:sldId id="322" r:id="rId6"/>
    <p:sldId id="323" r:id="rId7"/>
    <p:sldId id="324" r:id="rId8"/>
    <p:sldId id="333" r:id="rId9"/>
    <p:sldId id="325" r:id="rId10"/>
    <p:sldId id="334" r:id="rId11"/>
    <p:sldId id="335" r:id="rId12"/>
    <p:sldId id="346" r:id="rId13"/>
    <p:sldId id="336" r:id="rId14"/>
    <p:sldId id="337" r:id="rId15"/>
    <p:sldId id="338" r:id="rId16"/>
    <p:sldId id="327" r:id="rId17"/>
    <p:sldId id="342" r:id="rId18"/>
    <p:sldId id="343" r:id="rId19"/>
    <p:sldId id="344" r:id="rId20"/>
    <p:sldId id="339" r:id="rId21"/>
    <p:sldId id="340" r:id="rId22"/>
    <p:sldId id="341" r:id="rId23"/>
    <p:sldId id="289" r:id="rId24"/>
    <p:sldId id="262" r:id="rId25"/>
    <p:sldId id="270" r:id="rId26"/>
    <p:sldId id="267" r:id="rId27"/>
    <p:sldId id="309" r:id="rId28"/>
    <p:sldId id="312" r:id="rId29"/>
    <p:sldId id="269" r:id="rId30"/>
    <p:sldId id="345" r:id="rId31"/>
    <p:sldId id="302" r:id="rId32"/>
    <p:sldId id="303" r:id="rId33"/>
    <p:sldId id="304" r:id="rId34"/>
    <p:sldId id="305" r:id="rId35"/>
    <p:sldId id="306" r:id="rId36"/>
    <p:sldId id="307" r:id="rId37"/>
    <p:sldId id="308" r:id="rId38"/>
    <p:sldId id="298" r:id="rId39"/>
    <p:sldId id="31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9F5"/>
    <a:srgbClr val="0AF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7" autoAdjust="0"/>
    <p:restoredTop sz="94694" autoAdjust="0"/>
  </p:normalViewPr>
  <p:slideViewPr>
    <p:cSldViewPr>
      <p:cViewPr varScale="1">
        <p:scale>
          <a:sx n="121" d="100"/>
          <a:sy n="121" d="100"/>
        </p:scale>
        <p:origin x="1400"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64540-753F-1144-8162-064ABF5C27D6}" type="datetimeFigureOut">
              <a:rPr lang="en-US" smtClean="0"/>
              <a:t>1/5/20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683C0-3633-AB4E-AFC7-5A2CDD091469}" type="slidenum">
              <a:rPr lang="en-US" smtClean="0"/>
              <a:t>‹#›</a:t>
            </a:fld>
            <a:endParaRPr lang="en-US"/>
          </a:p>
        </p:txBody>
      </p:sp>
    </p:spTree>
    <p:extLst>
      <p:ext uri="{BB962C8B-B14F-4D97-AF65-F5344CB8AC3E}">
        <p14:creationId xmlns:p14="http://schemas.microsoft.com/office/powerpoint/2010/main" val="4520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001B6A5-B810-471C-A705-90EEBCFE2ADB}" type="datetimeFigureOut">
              <a:rPr lang="en-US" smtClean="0"/>
              <a:t>1/5/20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2EB5053-7CA3-4C6C-915E-F81FF7D1BA7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1B6A5-B810-471C-A705-90EEBCFE2ADB}" type="datetimeFigureOut">
              <a:rPr lang="en-US" smtClean="0"/>
              <a:t>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2EB5053-7CA3-4C6C-915E-F81FF7D1BA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001B6A5-B810-471C-A705-90EEBCFE2ADB}" type="datetimeFigureOut">
              <a:rPr lang="en-US" smtClean="0"/>
              <a:t>1/5/20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2EB5053-7CA3-4C6C-915E-F81FF7D1BA7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1B6A5-B810-471C-A705-90EEBCFE2ADB}" type="datetimeFigureOut">
              <a:rPr lang="en-US" smtClean="0"/>
              <a:t>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1B6A5-B810-471C-A705-90EEBCFE2ADB}" type="datetimeFigureOut">
              <a:rPr lang="en-US" smtClean="0"/>
              <a:t>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01B6A5-B810-471C-A705-90EEBCFE2ADB}" type="datetimeFigureOut">
              <a:rPr lang="en-US" smtClean="0"/>
              <a:t>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B5053-7CA3-4C6C-915E-F81FF7D1BA7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01B6A5-B810-471C-A705-90EEBCFE2ADB}" type="datetimeFigureOut">
              <a:rPr lang="en-US" smtClean="0"/>
              <a:t>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2EB5053-7CA3-4C6C-915E-F81FF7D1BA74}"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001B6A5-B810-471C-A705-90EEBCFE2ADB}" type="datetimeFigureOut">
              <a:rPr lang="en-US" smtClean="0"/>
              <a:t>1/5/20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2EB5053-7CA3-4C6C-915E-F81FF7D1BA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ired.com/2015/10/can-learn-epic-failure-google-flu-tren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dash.harvard.edu/handle/1/1201683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theanalysisfactor.com/when-listwise-deletion-work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91000"/>
            <a:ext cx="6400800" cy="1752600"/>
          </a:xfrm>
        </p:spPr>
        <p:txBody>
          <a:bodyPr/>
          <a:lstStyle/>
          <a:p>
            <a:r>
              <a:rPr lang="en-US" dirty="0"/>
              <a:t>Instructor:  </a:t>
            </a:r>
          </a:p>
          <a:p>
            <a:r>
              <a:rPr lang="en-US" dirty="0"/>
              <a:t>Jacob Turner, Ph.D.</a:t>
            </a:r>
          </a:p>
        </p:txBody>
      </p:sp>
      <p:sp>
        <p:nvSpPr>
          <p:cNvPr id="2" name="Title 1"/>
          <p:cNvSpPr>
            <a:spLocks noGrp="1"/>
          </p:cNvSpPr>
          <p:nvPr>
            <p:ph type="title"/>
          </p:nvPr>
        </p:nvSpPr>
        <p:spPr>
          <a:xfrm>
            <a:off x="76200" y="2052960"/>
            <a:ext cx="6705600" cy="1828800"/>
          </a:xfrm>
        </p:spPr>
        <p:txBody>
          <a:bodyPr>
            <a:normAutofit fontScale="90000"/>
          </a:bodyPr>
          <a:lstStyle/>
          <a:p>
            <a:r>
              <a:rPr lang="en-US" dirty="0"/>
              <a:t>Welcome to </a:t>
            </a:r>
            <a:br>
              <a:rPr lang="en-US" dirty="0"/>
            </a:br>
            <a:r>
              <a:rPr lang="en-US" dirty="0"/>
              <a:t>APPLIED STATISTICS</a:t>
            </a:r>
            <a:br>
              <a:rPr lang="en-US" dirty="0"/>
            </a:br>
            <a:r>
              <a:rPr lang="en-US" dirty="0"/>
              <a:t>MSDS 6372</a:t>
            </a:r>
          </a:p>
        </p:txBody>
      </p:sp>
    </p:spTree>
    <p:extLst>
      <p:ext uri="{BB962C8B-B14F-4D97-AF65-F5344CB8AC3E}">
        <p14:creationId xmlns:p14="http://schemas.microsoft.com/office/powerpoint/2010/main" val="169862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Homework</a:t>
            </a:r>
          </a:p>
          <a:p>
            <a:pPr lvl="1"/>
            <a:r>
              <a:rPr lang="en-US" dirty="0"/>
              <a:t>HW will be provided by Turner in the Files Folder (not 2ds)</a:t>
            </a:r>
          </a:p>
          <a:p>
            <a:pPr lvl="1"/>
            <a:r>
              <a:rPr lang="en-US" dirty="0"/>
              <a:t>The homework is meant for you to go back and test your knowledge after live session.  They are usually not full blown analysis from start to finish but various tasks and applications that are typically used in the complete analysis workflow. </a:t>
            </a:r>
          </a:p>
          <a:p>
            <a:pPr lvl="1"/>
            <a:r>
              <a:rPr lang="en-US" dirty="0"/>
              <a:t>If you can do these type analysis, understand when it is appropriate to apply a model, and explain what the models are saying and doing, then you should be pretty good for the midterm.</a:t>
            </a:r>
          </a:p>
          <a:p>
            <a:pPr lvl="1"/>
            <a:r>
              <a:rPr lang="en-US" dirty="0"/>
              <a:t>This semester, the HWs are structured to teach you how to do things in R.  The HW will look daunting in terms of their page count, but much of it is tutorial stuff to lead you into the actual HW.  I would like for you guys to do the HW in R, if you are just hell bent on using SAS it should still be fine to do it that way.</a:t>
            </a:r>
          </a:p>
          <a:p>
            <a:pPr lvl="1"/>
            <a:r>
              <a:rPr lang="en-US" dirty="0"/>
              <a:t>I need feedback here, early and often.  If the group feels like they are taking too long to complete I need to know, if they are not as helpful as I thought they were going to be I need to know.  </a:t>
            </a:r>
          </a:p>
          <a:p>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7171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Projects</a:t>
            </a:r>
          </a:p>
          <a:p>
            <a:pPr lvl="1"/>
            <a:r>
              <a:rPr lang="en-US" dirty="0"/>
              <a:t>The idea here is to work with something a little more complex with issues and concerns that often pop up in reality.  This semester your groups are going to pick their own data sets. I can help a little.</a:t>
            </a:r>
          </a:p>
          <a:p>
            <a:pPr lvl="1"/>
            <a:r>
              <a:rPr lang="en-US" u="sng" dirty="0"/>
              <a:t>Effective communication of analysis strategy and implementation is key here.  Do not let the graphics and analysis output speak for themselves.</a:t>
            </a:r>
          </a:p>
          <a:p>
            <a:pPr lvl="1"/>
            <a:r>
              <a:rPr lang="en-US" dirty="0"/>
              <a:t>Also good practice for midterm.</a:t>
            </a:r>
          </a:p>
          <a:p>
            <a:pPr lvl="1"/>
            <a:endParaRPr lang="en-US" dirty="0"/>
          </a:p>
          <a:p>
            <a:pPr marL="45720" indent="0">
              <a:buNone/>
            </a:pPr>
            <a:r>
              <a:rPr lang="en-US" dirty="0"/>
              <a:t>Midterm Exam</a:t>
            </a:r>
          </a:p>
          <a:p>
            <a:pPr lvl="1"/>
            <a:r>
              <a:rPr lang="en-US" dirty="0"/>
              <a:t>Test will be MC and or free response with a focus on high level workflows, knowing what each method gets you, and correct interpretation, and other key statistical concepts.</a:t>
            </a:r>
          </a:p>
          <a:p>
            <a:pPr lvl="1"/>
            <a:r>
              <a:rPr lang="en-US" dirty="0"/>
              <a:t>There is no coding on this exam.  You will however be provided with various outputs from an analysis and given questions on what the tables are saying, or extracting certain bits to conduct a hypothesis test.</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86961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Final Exam </a:t>
            </a:r>
            <a:r>
              <a:rPr lang="en-US" dirty="0" err="1"/>
              <a:t>Projet</a:t>
            </a:r>
            <a:r>
              <a:rPr lang="en-US" dirty="0"/>
              <a:t>. -  “The Cheat Sheet Project”</a:t>
            </a:r>
          </a:p>
          <a:p>
            <a:pPr lvl="1"/>
            <a:r>
              <a:rPr lang="en-US" dirty="0"/>
              <a:t>Alternative to a timed final</a:t>
            </a:r>
          </a:p>
          <a:p>
            <a:pPr lvl="1"/>
            <a:r>
              <a:rPr lang="en-US" dirty="0"/>
              <a:t>Word document is already located in the files folder.  </a:t>
            </a:r>
          </a:p>
          <a:p>
            <a:pPr lvl="1"/>
            <a:r>
              <a:rPr lang="en-US" dirty="0"/>
              <a:t>Your job is too fill out the required components listed in the table of contents.</a:t>
            </a:r>
          </a:p>
          <a:p>
            <a:pPr lvl="1"/>
            <a:r>
              <a:rPr lang="en-US" dirty="0"/>
              <a:t>Turn in during the Week of Unit 14 (Project 2 due Unit 15)</a:t>
            </a:r>
          </a:p>
          <a:p>
            <a:pPr lvl="1"/>
            <a:endParaRPr lang="en-US" dirty="0"/>
          </a:p>
          <a:p>
            <a:pPr marL="45720" indent="0">
              <a:buNone/>
            </a:pPr>
            <a:r>
              <a:rPr lang="en-US" dirty="0"/>
              <a:t>What you get out of it.</a:t>
            </a:r>
          </a:p>
          <a:p>
            <a:pPr lvl="1"/>
            <a:r>
              <a:rPr lang="en-US" dirty="0"/>
              <a:t>Good way to start studying for the midterm.  2 Birds 1 stone.</a:t>
            </a:r>
          </a:p>
          <a:p>
            <a:pPr lvl="1"/>
            <a:r>
              <a:rPr lang="en-US" dirty="0"/>
              <a:t>The questions you are answering about each topic is questions you should be answering about any type of predictive model you read and learn about in the future.</a:t>
            </a:r>
          </a:p>
          <a:p>
            <a:pPr lvl="1"/>
            <a:r>
              <a:rPr lang="en-US" dirty="0"/>
              <a:t>You walk away with a nice ”cheat sheet” document as a reference when you start doing some of these things in practice and you’ve slept (or drank) quite a bit since this course.</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99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Explanatory modeling</a:t>
            </a:r>
          </a:p>
          <a:p>
            <a:r>
              <a:rPr lang="en-US" dirty="0"/>
              <a:t>Testing of causal theory</a:t>
            </a:r>
          </a:p>
          <a:p>
            <a:r>
              <a:rPr lang="en-US" dirty="0"/>
              <a:t>A set of underlying factors measured by variable X that are assumed to cause an underlying effect measured by variable Y</a:t>
            </a:r>
          </a:p>
          <a:p>
            <a:pPr lvl="1"/>
            <a:r>
              <a:rPr lang="en-US" u="sng" dirty="0"/>
              <a:t>Observational studies</a:t>
            </a:r>
            <a:r>
              <a:rPr lang="en-US" dirty="0"/>
              <a:t>, whether statisticians like it or not, are used to test for causality.  There are usually strong theoretical arguments to be made before drawing this type of conclusion.  Replicated studies is another way to help “validate” a causal relationship.</a:t>
            </a:r>
          </a:p>
          <a:p>
            <a:pPr lvl="1"/>
            <a:endParaRPr lang="en-US" dirty="0"/>
          </a:p>
          <a:p>
            <a:pPr lvl="1"/>
            <a:r>
              <a:rPr lang="en-US" u="sng" dirty="0"/>
              <a:t>Controlled experiments and randomization,</a:t>
            </a:r>
            <a:r>
              <a:rPr lang="en-US" dirty="0"/>
              <a:t> allow for causal inferences or direct inference to a larger population to be made.</a:t>
            </a:r>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9881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Predictive modeling</a:t>
            </a:r>
          </a:p>
          <a:p>
            <a:r>
              <a:rPr lang="en-US" dirty="0"/>
              <a:t>The process of applying a statistical model or data mining algorithm to data for the purpose of predicting new or future observations</a:t>
            </a:r>
          </a:p>
          <a:p>
            <a:endParaRPr lang="en-US" dirty="0"/>
          </a:p>
          <a:p>
            <a:r>
              <a:rPr lang="en-US" dirty="0"/>
              <a:t>The scientific value of predictive modeling</a:t>
            </a:r>
            <a:r>
              <a:rPr lang="is-IS" dirty="0"/>
              <a:t>….just a mere tool?  </a:t>
            </a:r>
          </a:p>
          <a:p>
            <a:pPr lvl="1"/>
            <a:r>
              <a:rPr lang="is-IS" dirty="0"/>
              <a:t>Some argue, that without proper study design, random sampling etc, there is nothing “scientific” about predictive modeling.  </a:t>
            </a:r>
          </a:p>
          <a:p>
            <a:pPr lvl="1"/>
            <a:r>
              <a:rPr lang="is-IS" dirty="0"/>
              <a:t>I’d argue that PM has a damn fine suite of tools, just as is any tool, when applied to the right settings and goals.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254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Learning through statistical text books</a:t>
            </a:r>
          </a:p>
          <a:p>
            <a:pPr marL="45720" indent="0">
              <a:buNone/>
            </a:pPr>
            <a:r>
              <a:rPr lang="is-IS" dirty="0"/>
              <a:t>Statistics education is large part embedded in explanatory modeling versus predictive modeling.  This of course has changed quite a bit over the last few years.</a:t>
            </a:r>
          </a:p>
          <a:p>
            <a:pPr marL="45720" indent="0">
              <a:buNone/>
            </a:pPr>
            <a:endParaRPr lang="is-IS" dirty="0"/>
          </a:p>
          <a:p>
            <a:pPr marL="45720" indent="0">
              <a:buNone/>
            </a:pPr>
            <a:r>
              <a:rPr lang="is-IS" dirty="0"/>
              <a:t>When we are discussing issues of hypothesis testing, assumption checking, sample sizes, etc, this is all in the name of explanatory modeling.    </a:t>
            </a:r>
          </a:p>
          <a:p>
            <a:pPr marL="45720" indent="0">
              <a:buNone/>
            </a:pPr>
            <a:endParaRPr lang="is-IS" dirty="0"/>
          </a:p>
          <a:p>
            <a:pPr marL="45720" indent="0">
              <a:buNone/>
            </a:pPr>
            <a:r>
              <a:rPr lang="is-IS" dirty="0"/>
              <a:t>These issues can have an impact in prediction as well, but depending on the situation, it may not be that big of a deal. We have other topics and tools that can help us make decisions.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5146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UNIT 1!!!</a:t>
            </a:r>
          </a:p>
        </p:txBody>
      </p:sp>
    </p:spTree>
    <p:extLst>
      <p:ext uri="{BB962C8B-B14F-4D97-AF65-F5344CB8AC3E}">
        <p14:creationId xmlns:p14="http://schemas.microsoft.com/office/powerpoint/2010/main" val="19206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Short read here: </a:t>
            </a:r>
            <a:r>
              <a:rPr lang="en-US" dirty="0">
                <a:hlinkClick r:id="rId2"/>
              </a:rPr>
              <a:t>https://www.wired.com/2015/10/can-learn-epic-failure-google-flu-trends/</a:t>
            </a:r>
            <a:endParaRPr lang="en-US" dirty="0"/>
          </a:p>
          <a:p>
            <a:endParaRPr lang="en-US" dirty="0"/>
          </a:p>
          <a:p>
            <a:r>
              <a:rPr lang="en-US" dirty="0"/>
              <a:t>One spark to the Big Data craze</a:t>
            </a:r>
          </a:p>
          <a:p>
            <a:pPr lvl="1"/>
            <a:r>
              <a:rPr lang="en-US" dirty="0"/>
              <a:t>Could effectively predict flu outbreaks across the US two weeks faster that the CDC could</a:t>
            </a:r>
          </a:p>
          <a:p>
            <a:pPr lvl="1"/>
            <a:endParaRPr lang="en-US" dirty="0"/>
          </a:p>
          <a:p>
            <a:r>
              <a:rPr lang="en-US" dirty="0"/>
              <a:t>Problem</a:t>
            </a:r>
          </a:p>
          <a:p>
            <a:pPr lvl="1"/>
            <a:r>
              <a:rPr lang="en-US" dirty="0"/>
              <a:t>Predictions of future flu seasons were, to put it lightly, not very good</a:t>
            </a:r>
            <a:endParaRPr lang="en-US" b="1" dirty="0"/>
          </a:p>
          <a:p>
            <a:pPr lvl="1"/>
            <a:r>
              <a:rPr lang="en-US" dirty="0"/>
              <a:t>Many of the issues that GFT had, could have been explained and caught up front if a statistician was in the room.  </a:t>
            </a:r>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176490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92500" lnSpcReduction="10000"/>
          </a:bodyPr>
          <a:lstStyle/>
          <a:p>
            <a:pPr marL="45720" indent="0">
              <a:buNone/>
            </a:pPr>
            <a:r>
              <a:rPr lang="en-US" dirty="0"/>
              <a:t>Design concepts that could explain why GFT was doomed to fail</a:t>
            </a:r>
          </a:p>
          <a:p>
            <a:endParaRPr lang="en-US" dirty="0"/>
          </a:p>
          <a:p>
            <a:r>
              <a:rPr lang="en-US" dirty="0"/>
              <a:t>Big Data Hubris – Assuming that big data is a substitute for traditional data collection via random samples or other scheme.</a:t>
            </a:r>
          </a:p>
          <a:p>
            <a:pPr lvl="1"/>
            <a:r>
              <a:rPr lang="en-US" dirty="0"/>
              <a:t>Measurements in which the data is collected is often times suspect to large measurement error.</a:t>
            </a:r>
          </a:p>
          <a:p>
            <a:pPr lvl="1"/>
            <a:r>
              <a:rPr lang="en-US" dirty="0"/>
              <a:t>Confounding variables, dependencies among predictors</a:t>
            </a:r>
          </a:p>
          <a:p>
            <a:pPr lvl="2"/>
            <a:r>
              <a:rPr lang="en-US" dirty="0"/>
              <a:t>Aka-  Searching information on high school basketball correlates well with the time flu season hits.  Is basketball hits ”structurally” related?</a:t>
            </a:r>
          </a:p>
          <a:p>
            <a:pPr lvl="2"/>
            <a:r>
              <a:rPr lang="en-US" dirty="0"/>
              <a:t>Large set of predictors relative to sample size combined with predictors above lead to overfitting issues (poor predictions on future observations)</a:t>
            </a:r>
          </a:p>
          <a:p>
            <a:pPr lvl="2"/>
            <a:r>
              <a:rPr lang="en-US" dirty="0"/>
              <a:t>Predictors included in the model were part Flu detectors and part Winter detectors.  They did not consider that their model was predicting a slightly different response, a response that is correlated to the true response but not the same.</a:t>
            </a:r>
          </a:p>
          <a:p>
            <a:pPr lvl="2"/>
            <a:r>
              <a:rPr lang="en-US" dirty="0"/>
              <a:t>Overlooking of correlated residuals (time series topics)</a:t>
            </a:r>
          </a:p>
          <a:p>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59285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85000" lnSpcReduction="20000"/>
          </a:bodyPr>
          <a:lstStyle/>
          <a:p>
            <a:pPr marL="45720" indent="0">
              <a:buNone/>
            </a:pPr>
            <a:r>
              <a:rPr lang="en-US" dirty="0"/>
              <a:t>Design concepts that could explain why GFT was doomed to fail</a:t>
            </a:r>
          </a:p>
          <a:p>
            <a:endParaRPr lang="en-US" dirty="0"/>
          </a:p>
          <a:p>
            <a:r>
              <a:rPr lang="en-US" dirty="0"/>
              <a:t>Algorithm dynamics</a:t>
            </a:r>
          </a:p>
          <a:p>
            <a:pPr lvl="1"/>
            <a:endParaRPr lang="en-US" dirty="0"/>
          </a:p>
          <a:p>
            <a:pPr lvl="1"/>
            <a:r>
              <a:rPr lang="en-US" dirty="0"/>
              <a:t>The search algorithm itself is not a static entity</a:t>
            </a:r>
          </a:p>
          <a:p>
            <a:pPr lvl="1"/>
            <a:r>
              <a:rPr lang="en-US" dirty="0"/>
              <a:t>The search algorithm is what created the data to build the models</a:t>
            </a:r>
          </a:p>
          <a:p>
            <a:pPr lvl="1"/>
            <a:endParaRPr lang="en-US" dirty="0"/>
          </a:p>
          <a:p>
            <a:pPr lvl="1"/>
            <a:r>
              <a:rPr lang="en-US" dirty="0"/>
              <a:t>Statistically speaking:  A model was built on a sample from population A, but future predictions are being made for population B thinking it is population A.  If the population has changed, a new predictive model needs to be built to accommodate.</a:t>
            </a:r>
          </a:p>
          <a:p>
            <a:endParaRPr lang="en-US" dirty="0"/>
          </a:p>
          <a:p>
            <a:r>
              <a:rPr lang="en-US" dirty="0"/>
              <a:t>The full article by </a:t>
            </a:r>
            <a:r>
              <a:rPr lang="en-US" dirty="0" err="1"/>
              <a:t>Lazer</a:t>
            </a:r>
            <a:r>
              <a:rPr lang="en-US" dirty="0"/>
              <a:t>, D., R. Kennedy, G. King, and A. </a:t>
            </a:r>
            <a:r>
              <a:rPr lang="en-US" dirty="0" err="1"/>
              <a:t>Vespignani</a:t>
            </a:r>
            <a:r>
              <a:rPr lang="en-US" dirty="0"/>
              <a:t>. 2014 (Science) can be found here</a:t>
            </a:r>
          </a:p>
          <a:p>
            <a:endParaRPr lang="en-US" dirty="0"/>
          </a:p>
          <a:p>
            <a:pPr marL="45720" indent="0">
              <a:buNone/>
            </a:pPr>
            <a:r>
              <a:rPr lang="en-US" dirty="0">
                <a:hlinkClick r:id="rId2"/>
              </a:rPr>
              <a:t>https://dash.harvard.edu/handle/1/12016836</a:t>
            </a:r>
            <a:endParaRPr lang="en-US" dirty="0"/>
          </a:p>
          <a:p>
            <a:pPr marL="45720" indent="0">
              <a:buNone/>
            </a:pPr>
            <a:r>
              <a:rPr lang="en-US" dirty="0"/>
              <a:t> </a:t>
            </a:r>
          </a:p>
          <a:p>
            <a:pPr lvl="1"/>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pic>
        <p:nvPicPr>
          <p:cNvPr id="4" name="Picture 3">
            <a:extLst>
              <a:ext uri="{FF2B5EF4-FFF2-40B4-BE49-F238E27FC236}">
                <a16:creationId xmlns:a16="http://schemas.microsoft.com/office/drawing/2014/main" id="{C1527C2E-E884-0E41-8377-964BF9EC193A}"/>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3414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 indent="0">
              <a:buNone/>
            </a:pPr>
            <a:r>
              <a:rPr lang="en-US" dirty="0"/>
              <a:t>Jacob Turner, Ph.D.</a:t>
            </a:r>
          </a:p>
          <a:p>
            <a:pPr lvl="1"/>
            <a:r>
              <a:rPr lang="en-US" dirty="0"/>
              <a:t>BS Applied Math  Texas A&amp;M</a:t>
            </a:r>
          </a:p>
          <a:p>
            <a:pPr lvl="1"/>
            <a:r>
              <a:rPr lang="en-US" dirty="0"/>
              <a:t>MS Statistics   Sam Houston State</a:t>
            </a:r>
          </a:p>
          <a:p>
            <a:pPr lvl="1"/>
            <a:r>
              <a:rPr lang="en-US" dirty="0"/>
              <a:t>PhD Statistics SMU</a:t>
            </a:r>
          </a:p>
          <a:p>
            <a:endParaRPr lang="en-US" dirty="0"/>
          </a:p>
          <a:p>
            <a:pPr marL="45720" indent="0">
              <a:buNone/>
            </a:pPr>
            <a:r>
              <a:rPr lang="en-US" dirty="0"/>
              <a:t>Career</a:t>
            </a:r>
          </a:p>
          <a:p>
            <a:pPr lvl="1"/>
            <a:r>
              <a:rPr lang="en-US" u="sng" dirty="0"/>
              <a:t>2013-2017</a:t>
            </a:r>
            <a:r>
              <a:rPr lang="en-US" dirty="0"/>
              <a:t> Biostatistician at Baylor Scott &amp; White Research Institute</a:t>
            </a:r>
          </a:p>
          <a:p>
            <a:pPr lvl="1"/>
            <a:r>
              <a:rPr lang="en-US" u="sng" dirty="0"/>
              <a:t>2017-Present</a:t>
            </a:r>
            <a:r>
              <a:rPr lang="en-US" dirty="0"/>
              <a:t>   </a:t>
            </a:r>
            <a:r>
              <a:rPr lang="en-US" dirty="0" err="1"/>
              <a:t>Ast</a:t>
            </a:r>
            <a:r>
              <a:rPr lang="en-US" dirty="0"/>
              <a:t>. Prof. Math &amp; Stat Dept. at Stephen F Austin State University</a:t>
            </a:r>
          </a:p>
          <a:p>
            <a:pPr lvl="1"/>
            <a:endParaRPr lang="en-US" dirty="0"/>
          </a:p>
          <a:p>
            <a:pPr marL="45720" indent="0">
              <a:buNone/>
            </a:pPr>
            <a:r>
              <a:rPr lang="en-US" dirty="0"/>
              <a:t>Interests</a:t>
            </a:r>
          </a:p>
          <a:p>
            <a:pPr lvl="1"/>
            <a:r>
              <a:rPr lang="en-US" dirty="0"/>
              <a:t>Modeling of biological data:  Transcriptional profiling, flow cytometry, noninvasive cancer prediction</a:t>
            </a:r>
          </a:p>
          <a:p>
            <a:pPr lvl="1"/>
            <a:r>
              <a:rPr lang="en-US" dirty="0"/>
              <a:t>Repeated Measures (Unit 5)</a:t>
            </a:r>
          </a:p>
          <a:p>
            <a:pPr lvl="1"/>
            <a:r>
              <a:rPr lang="en-US" dirty="0"/>
              <a:t>Statistical Planning and Clinical Trials</a:t>
            </a:r>
          </a:p>
          <a:p>
            <a:pPr lvl="1"/>
            <a:r>
              <a:rPr lang="en-US" dirty="0" err="1"/>
              <a:t>Saddlepoint</a:t>
            </a:r>
            <a:r>
              <a:rPr lang="en-US" dirty="0"/>
              <a:t> Approximations and their Applications</a:t>
            </a:r>
          </a:p>
          <a:p>
            <a:pPr lvl="1"/>
            <a:r>
              <a:rPr lang="en-US" dirty="0"/>
              <a:t>Sequential multiple testing on extremely large number of tests </a:t>
            </a:r>
          </a:p>
        </p:txBody>
      </p:sp>
      <p:sp>
        <p:nvSpPr>
          <p:cNvPr id="3" name="Title 2"/>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54780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Defining the question before analyzing the data</a:t>
            </a:r>
          </a:p>
          <a:p>
            <a:pPr lvl="1"/>
            <a:endParaRPr lang="en-US" dirty="0"/>
          </a:p>
          <a:p>
            <a:pPr lvl="1"/>
            <a:r>
              <a:rPr lang="en-US" dirty="0"/>
              <a:t>Problematic in some real world scenarios</a:t>
            </a:r>
          </a:p>
          <a:p>
            <a:pPr lvl="2"/>
            <a:r>
              <a:rPr lang="en-US" dirty="0"/>
              <a:t>Big Data (Data snooping)</a:t>
            </a:r>
          </a:p>
          <a:p>
            <a:pPr lvl="2"/>
            <a:r>
              <a:rPr lang="en-US" dirty="0"/>
              <a:t>Do enough hypothesis testing and your bound to find something </a:t>
            </a:r>
          </a:p>
          <a:p>
            <a:pPr lvl="2"/>
            <a:r>
              <a:rPr lang="en-US" dirty="0"/>
              <a:t>If Ho is true and there is no effect at all, 100 tests will give you (on average) 5 false positives (rejections of Ho) (at the alpha = .05 level)</a:t>
            </a:r>
          </a:p>
          <a:p>
            <a:pPr lvl="1"/>
            <a:endParaRPr lang="en-US" dirty="0"/>
          </a:p>
          <a:p>
            <a:pPr lvl="1"/>
            <a:r>
              <a:rPr lang="en-US" dirty="0"/>
              <a:t>Other ways to get around it</a:t>
            </a:r>
          </a:p>
          <a:p>
            <a:pPr lvl="2"/>
            <a:r>
              <a:rPr lang="en-US" b="1" dirty="0"/>
              <a:t>Cross Validation techniques</a:t>
            </a:r>
          </a:p>
          <a:p>
            <a:pPr lvl="2"/>
            <a:r>
              <a:rPr lang="en-US" dirty="0"/>
              <a:t>Verifying with a completely new data sets</a:t>
            </a:r>
          </a:p>
          <a:p>
            <a:pPr lvl="2"/>
            <a:r>
              <a:rPr lang="en-US" dirty="0"/>
              <a:t>Multiple Testing Corrections: Can you name a few?</a:t>
            </a:r>
          </a:p>
          <a:p>
            <a:endParaRPr lang="en-US" dirty="0"/>
          </a:p>
        </p:txBody>
      </p:sp>
      <p:sp>
        <p:nvSpPr>
          <p:cNvPr id="3" name="Title 2"/>
          <p:cNvSpPr>
            <a:spLocks noGrp="1"/>
          </p:cNvSpPr>
          <p:nvPr>
            <p:ph type="title"/>
          </p:nvPr>
        </p:nvSpPr>
        <p:spPr/>
        <p:txBody>
          <a:bodyPr/>
          <a:lstStyle/>
          <a:p>
            <a:r>
              <a:rPr lang="en-US" dirty="0"/>
              <a:t>Specific Design Considerations</a:t>
            </a:r>
          </a:p>
        </p:txBody>
      </p:sp>
    </p:spTree>
    <p:extLst>
      <p:ext uri="{BB962C8B-B14F-4D97-AF65-F5344CB8AC3E}">
        <p14:creationId xmlns:p14="http://schemas.microsoft.com/office/powerpoint/2010/main" val="63929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sz="2200" dirty="0"/>
              <a:t>Sometimes there is a misconception that an observational study has no design considerations since you can’t control things</a:t>
            </a:r>
          </a:p>
          <a:p>
            <a:endParaRPr lang="en-US" sz="2400" dirty="0"/>
          </a:p>
          <a:p>
            <a:pPr lvl="1"/>
            <a:r>
              <a:rPr lang="en-US" sz="2200" dirty="0"/>
              <a:t>Analyses coming from databases</a:t>
            </a:r>
          </a:p>
          <a:p>
            <a:pPr lvl="2"/>
            <a:r>
              <a:rPr lang="en-US" sz="2000" dirty="0"/>
              <a:t>Sampling techniques, population definition  (Hospital records)</a:t>
            </a:r>
          </a:p>
          <a:p>
            <a:pPr lvl="2"/>
            <a:r>
              <a:rPr lang="en-US" sz="2000" dirty="0"/>
              <a:t>Adequately powered sample sizes</a:t>
            </a:r>
          </a:p>
          <a:p>
            <a:pPr lvl="2"/>
            <a:r>
              <a:rPr lang="en-US" sz="2000" dirty="0"/>
              <a:t>What to observe? </a:t>
            </a:r>
          </a:p>
          <a:p>
            <a:pPr lvl="3"/>
            <a:r>
              <a:rPr lang="en-US" sz="1800" dirty="0"/>
              <a:t>Sources of variability</a:t>
            </a:r>
          </a:p>
          <a:p>
            <a:pPr lvl="3"/>
            <a:r>
              <a:rPr lang="en-US" sz="1800" dirty="0"/>
              <a:t>Potential confounders</a:t>
            </a:r>
          </a:p>
          <a:p>
            <a:pPr lvl="3"/>
            <a:r>
              <a:rPr lang="en-US" sz="1800" dirty="0"/>
              <a:t>Theoretical justification of explanatory variables</a:t>
            </a:r>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812749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85000" lnSpcReduction="20000"/>
          </a:bodyPr>
          <a:lstStyle/>
          <a:p>
            <a:pPr marL="45720" indent="0">
              <a:buNone/>
            </a:pPr>
            <a:r>
              <a:rPr lang="en-US" sz="2800" dirty="0"/>
              <a:t>Missing data</a:t>
            </a:r>
          </a:p>
          <a:p>
            <a:r>
              <a:rPr lang="en-US" sz="2800" dirty="0"/>
              <a:t>How does it happen?</a:t>
            </a:r>
          </a:p>
          <a:p>
            <a:pPr lvl="1"/>
            <a:r>
              <a:rPr lang="en-US" sz="2000" dirty="0"/>
              <a:t>Naturally- Truly missing</a:t>
            </a:r>
          </a:p>
          <a:p>
            <a:pPr lvl="1"/>
            <a:r>
              <a:rPr lang="en-US" sz="2000" dirty="0"/>
              <a:t>Human subjects are smart </a:t>
            </a:r>
            <a:r>
              <a:rPr lang="is-IS" sz="2000" dirty="0"/>
              <a:t>… refuse to answer / pass</a:t>
            </a:r>
            <a:endParaRPr lang="en-US" sz="2000" dirty="0"/>
          </a:p>
          <a:p>
            <a:pPr lvl="1"/>
            <a:r>
              <a:rPr lang="en-US" sz="2000" dirty="0"/>
              <a:t>Data entry</a:t>
            </a:r>
          </a:p>
          <a:p>
            <a:pPr lvl="1"/>
            <a:r>
              <a:rPr lang="en-US" sz="2000" dirty="0"/>
              <a:t>Other: Samples are collected but do not pass QC</a:t>
            </a:r>
          </a:p>
          <a:p>
            <a:pPr lvl="1"/>
            <a:endParaRPr lang="en-US" sz="2000" dirty="0"/>
          </a:p>
          <a:p>
            <a:r>
              <a:rPr lang="en-US" sz="2800" dirty="0"/>
              <a:t>What to do when it happens</a:t>
            </a:r>
          </a:p>
          <a:p>
            <a:pPr lvl="1"/>
            <a:r>
              <a:rPr lang="en-US" sz="1800" dirty="0"/>
              <a:t>Many variations </a:t>
            </a:r>
            <a:r>
              <a:rPr lang="is-IS" sz="1800" dirty="0"/>
              <a:t>… identify type of missingness</a:t>
            </a:r>
            <a:r>
              <a:rPr lang="en-US" sz="1800" dirty="0"/>
              <a:t>: MCAR </a:t>
            </a:r>
            <a:r>
              <a:rPr lang="en-US" dirty="0"/>
              <a:t>M</a:t>
            </a:r>
            <a:r>
              <a:rPr lang="en-US" sz="1800" dirty="0"/>
              <a:t>AR NMAR</a:t>
            </a:r>
          </a:p>
          <a:p>
            <a:pPr lvl="1"/>
            <a:r>
              <a:rPr lang="en-US" dirty="0"/>
              <a:t>Many techniques:</a:t>
            </a:r>
          </a:p>
          <a:p>
            <a:pPr lvl="2"/>
            <a:r>
              <a:rPr lang="en-US" dirty="0"/>
              <a:t>Observation Removal ( Only with MCAR </a:t>
            </a:r>
            <a:r>
              <a:rPr lang="is-IS" dirty="0"/>
              <a:t>… but still reduces power)</a:t>
            </a:r>
          </a:p>
          <a:p>
            <a:pPr lvl="3"/>
            <a:r>
              <a:rPr lang="en-US" sz="1800" dirty="0">
                <a:hlinkClick r:id="rId2"/>
              </a:rPr>
              <a:t>http://www.theanalysisfactor.com/when-listwise-deletion-works/</a:t>
            </a:r>
            <a:endParaRPr lang="en-US" sz="1800" dirty="0"/>
          </a:p>
          <a:p>
            <a:pPr lvl="3"/>
            <a:r>
              <a:rPr lang="en-US" sz="1800" dirty="0"/>
              <a:t>May introduce Bias</a:t>
            </a:r>
          </a:p>
          <a:p>
            <a:pPr lvl="2"/>
            <a:r>
              <a:rPr lang="en-US" sz="2000" dirty="0"/>
              <a:t>Imputation</a:t>
            </a:r>
          </a:p>
          <a:p>
            <a:pPr lvl="3"/>
            <a:r>
              <a:rPr lang="en-US" sz="1800" dirty="0"/>
              <a:t>Last one forward (Time Series / Longitudinal Data)</a:t>
            </a:r>
          </a:p>
          <a:p>
            <a:pPr lvl="3"/>
            <a:r>
              <a:rPr lang="en-US" sz="1800" dirty="0"/>
              <a:t>Mean / Median / Mode</a:t>
            </a:r>
          </a:p>
          <a:p>
            <a:pPr lvl="3"/>
            <a:r>
              <a:rPr lang="en-US" sz="1800" dirty="0"/>
              <a:t>Linear and Nonlinear Models (Regression / Logistic Regression)</a:t>
            </a:r>
          </a:p>
          <a:p>
            <a:pPr lvl="3"/>
            <a:endParaRPr lang="en-US" sz="1800" dirty="0"/>
          </a:p>
          <a:p>
            <a:pPr lvl="4"/>
            <a:endParaRPr lang="en-US" sz="1700" dirty="0"/>
          </a:p>
          <a:p>
            <a:pPr lvl="1"/>
            <a:endParaRPr lang="en-US" sz="2000" dirty="0"/>
          </a:p>
          <a:p>
            <a:pPr marL="365760" lvl="1" indent="0">
              <a:buNone/>
            </a:pPr>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188495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are focusing on study design.  This key piece of statistical thinking is needed for every analysis method that we learn this semester.</a:t>
            </a:r>
          </a:p>
          <a:p>
            <a:endParaRPr lang="en-US" dirty="0"/>
          </a:p>
          <a:p>
            <a:r>
              <a:rPr lang="en-US" dirty="0"/>
              <a:t>Before data is even collected, we should always seek out every piece of information and understanding of the </a:t>
            </a:r>
            <a:r>
              <a:rPr lang="en-US" u="sng" dirty="0"/>
              <a:t>type of questions</a:t>
            </a:r>
            <a:r>
              <a:rPr lang="en-US" dirty="0"/>
              <a:t> the researcher wants to investigate</a:t>
            </a:r>
          </a:p>
          <a:p>
            <a:pPr marL="45720" indent="0">
              <a:buNone/>
            </a:pPr>
            <a:endParaRPr lang="en-US" dirty="0"/>
          </a:p>
          <a:p>
            <a:r>
              <a:rPr lang="en-US" dirty="0"/>
              <a:t>Basically, think about DESIGN before you analyze. </a:t>
            </a:r>
          </a:p>
          <a:p>
            <a:endParaRPr lang="en-US" dirty="0"/>
          </a:p>
          <a:p>
            <a:r>
              <a:rPr lang="en-US" dirty="0"/>
              <a:t>Helps identify what type of statistical analysis we are going to conduct</a:t>
            </a:r>
          </a:p>
          <a:p>
            <a:pPr lvl="1"/>
            <a:r>
              <a:rPr lang="en-US" dirty="0"/>
              <a:t>Can lead into the sample size needed to have a high chance of seeing a </a:t>
            </a:r>
            <a:r>
              <a:rPr lang="en-US" u="sng" dirty="0"/>
              <a:t>practically significant </a:t>
            </a:r>
            <a:r>
              <a:rPr lang="en-US" dirty="0"/>
              <a:t>result to a specific hypothesis.</a:t>
            </a:r>
          </a:p>
          <a:p>
            <a:pPr lvl="1"/>
            <a:r>
              <a:rPr lang="en-US" dirty="0"/>
              <a:t>Can identify when new predictive models should be updated as key aspects of a population has changed or new predictors (data) become available</a:t>
            </a:r>
          </a:p>
        </p:txBody>
      </p:sp>
      <p:sp>
        <p:nvSpPr>
          <p:cNvPr id="3" name="Title 2"/>
          <p:cNvSpPr>
            <a:spLocks noGrp="1"/>
          </p:cNvSpPr>
          <p:nvPr>
            <p:ph type="title"/>
          </p:nvPr>
        </p:nvSpPr>
        <p:spPr/>
        <p:txBody>
          <a:bodyPr/>
          <a:lstStyle/>
          <a:p>
            <a:r>
              <a:rPr lang="en-US" dirty="0"/>
              <a:t>Unit 1 Recap and My 2 cents</a:t>
            </a:r>
            <a:br>
              <a:rPr lang="en-US" dirty="0"/>
            </a:br>
            <a:r>
              <a:rPr lang="en-US" dirty="0"/>
              <a:t>STUDY DESIGN</a:t>
            </a:r>
          </a:p>
        </p:txBody>
      </p:sp>
    </p:spTree>
    <p:extLst>
      <p:ext uri="{BB962C8B-B14F-4D97-AF65-F5344CB8AC3E}">
        <p14:creationId xmlns:p14="http://schemas.microsoft.com/office/powerpoint/2010/main" val="346169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Subjects / Units:  plants, animals, or objects for which effect is measured or observed</a:t>
            </a:r>
          </a:p>
          <a:p>
            <a:endParaRPr lang="en-US" dirty="0"/>
          </a:p>
          <a:p>
            <a:r>
              <a:rPr lang="en-US" dirty="0"/>
              <a:t>Factors: Categorical explanatory variables thought to affect response</a:t>
            </a:r>
          </a:p>
          <a:p>
            <a:endParaRPr lang="en-US" dirty="0"/>
          </a:p>
          <a:p>
            <a:r>
              <a:rPr lang="en-US" dirty="0"/>
              <a:t>Levels: individual categories of factors</a:t>
            </a:r>
          </a:p>
          <a:p>
            <a:endParaRPr lang="en-US" dirty="0"/>
          </a:p>
          <a:p>
            <a:r>
              <a:rPr lang="en-US" dirty="0"/>
              <a:t>Treatments: Combinations of levels applied to subjects, randomized in experiments, etc.</a:t>
            </a:r>
          </a:p>
        </p:txBody>
      </p:sp>
      <p:sp>
        <p:nvSpPr>
          <p:cNvPr id="3" name="Title 2"/>
          <p:cNvSpPr>
            <a:spLocks noGrp="1"/>
          </p:cNvSpPr>
          <p:nvPr>
            <p:ph type="title"/>
          </p:nvPr>
        </p:nvSpPr>
        <p:spPr/>
        <p:txBody>
          <a:bodyPr/>
          <a:lstStyle/>
          <a:p>
            <a:r>
              <a:rPr lang="en-US" dirty="0"/>
              <a:t>Key Terms</a:t>
            </a:r>
          </a:p>
        </p:txBody>
      </p:sp>
    </p:spTree>
    <p:extLst>
      <p:ext uri="{BB962C8B-B14F-4D97-AF65-F5344CB8AC3E}">
        <p14:creationId xmlns:p14="http://schemas.microsoft.com/office/powerpoint/2010/main" val="421468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are the factors and what are their levels?</a:t>
            </a:r>
          </a:p>
          <a:p>
            <a:pPr marL="0" indent="0">
              <a:buNone/>
            </a:pPr>
            <a:endParaRPr lang="en-US" dirty="0"/>
          </a:p>
          <a:p>
            <a:pPr marL="0" indent="0">
              <a:buNone/>
            </a:pPr>
            <a:r>
              <a:rPr lang="en-US" dirty="0"/>
              <a:t>What are the treatments?</a:t>
            </a:r>
          </a:p>
          <a:p>
            <a:pPr marL="0" indent="0">
              <a:buNone/>
            </a:pPr>
            <a:endParaRPr lang="en-US" dirty="0"/>
          </a:p>
          <a:p>
            <a:pPr marL="0" indent="0">
              <a:buNone/>
            </a:pPr>
            <a:r>
              <a:rPr lang="en-US" dirty="0"/>
              <a:t>Are there any blocks in this design?</a:t>
            </a:r>
          </a:p>
          <a:p>
            <a:pPr marL="0" indent="0">
              <a:buNone/>
            </a:pPr>
            <a:endParaRPr lang="en-US" dirty="0"/>
          </a:p>
          <a:p>
            <a:pPr marL="0" indent="0">
              <a:buNone/>
            </a:pPr>
            <a:endParaRPr lang="en-US" dirty="0"/>
          </a:p>
          <a:p>
            <a:pPr marL="0" indent="0">
              <a:buNone/>
            </a:pPr>
            <a:endParaRPr lang="en-US" dirty="0"/>
          </a:p>
          <a:p>
            <a:pPr marL="0" indent="0">
              <a:buNone/>
            </a:pPr>
            <a:r>
              <a:rPr lang="en-US" dirty="0"/>
              <a:t>Critique the design in anyway you see fit.  Have fun with it.  For any criticism, provide an alternative solution that could help it out in some way.</a:t>
            </a:r>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a:t>Live Session Discussion</a:t>
            </a:r>
          </a:p>
        </p:txBody>
      </p:sp>
    </p:spTree>
    <p:extLst>
      <p:ext uri="{BB962C8B-B14F-4D97-AF65-F5344CB8AC3E}">
        <p14:creationId xmlns:p14="http://schemas.microsoft.com/office/powerpoint/2010/main" val="122285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metal company wants to test if any any one of 3 different brands of a particular ingredient to make their metal is the best in terms of improving strength.  It is known that all 3 will improve the strength to some degree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assembly line will be using 1 of the 3 brands and will produce 10 metal samples. They will measure the strength via an appropriate tool and record it for statistical analysis.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6569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a:t>A metal company wants to test if any any one of 3 different components to their metal making procedure will improve the strength.  It is known that all 3 will improve the strength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line will be using 1 of the 3 components and will produce 10 metal samples each for strength measurements.</a:t>
            </a:r>
          </a:p>
          <a:p>
            <a:pPr marL="0" indent="0">
              <a:buNone/>
            </a:pPr>
            <a:endParaRPr lang="en-US" dirty="0"/>
          </a:p>
          <a:p>
            <a:pPr marL="0" indent="0">
              <a:buNone/>
            </a:pPr>
            <a:r>
              <a:rPr lang="en-US" dirty="0"/>
              <a:t>Factors: Components               Blocks: Assembly Lines</a:t>
            </a:r>
          </a:p>
          <a:p>
            <a:pPr marL="0" indent="0">
              <a:buNone/>
            </a:pPr>
            <a:r>
              <a:rPr lang="en-US" dirty="0"/>
              <a:t>	Component1			AL 1</a:t>
            </a:r>
          </a:p>
          <a:p>
            <a:pPr marL="0" indent="0">
              <a:buNone/>
            </a:pPr>
            <a:r>
              <a:rPr lang="en-US" dirty="0"/>
              <a:t>	Component2			AL 2</a:t>
            </a:r>
          </a:p>
          <a:p>
            <a:pPr marL="0" indent="0">
              <a:buNone/>
            </a:pPr>
            <a:r>
              <a:rPr lang="en-US" dirty="0"/>
              <a:t>	Component3			AL 3</a:t>
            </a:r>
          </a:p>
          <a:p>
            <a:pPr marL="0" indent="0">
              <a:buNone/>
            </a:pPr>
            <a:endParaRPr lang="en-US" dirty="0"/>
          </a:p>
          <a:p>
            <a:pPr marL="0" indent="0">
              <a:buNone/>
            </a:pPr>
            <a:r>
              <a:rPr lang="en-US" dirty="0"/>
              <a:t>Treatments: Component1, Component2, Component3</a:t>
            </a:r>
          </a:p>
          <a:p>
            <a:pPr marL="0" indent="0">
              <a:buNone/>
            </a:pPr>
            <a:endParaRPr lang="en-US" dirty="0"/>
          </a:p>
          <a:p>
            <a:pPr marL="0" indent="0">
              <a:buNone/>
            </a:pPr>
            <a:r>
              <a:rPr lang="en-US" dirty="0"/>
              <a:t>We could include the assembly line levels in the treatments except they are redundant here.  In statistics we say that the Component factor is “confounded” or “aliased” with the block levels.  If we see a significant difference, is it because of the differences in the assembly lines or in the components?  Impossible to tell with this flawed experimental design.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341029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dirty="0"/>
              <a:t>Bowling Study</a:t>
            </a:r>
          </a:p>
          <a:p>
            <a:pPr marL="0" indent="0">
              <a:buNone/>
            </a:pPr>
            <a:endParaRPr lang="en-US" dirty="0"/>
          </a:p>
          <a:p>
            <a:pPr marL="0" indent="0">
              <a:buNone/>
            </a:pPr>
            <a:r>
              <a:rPr lang="en-US" dirty="0"/>
              <a:t>I’m a big bowling fan and I just bought a brand new bowling ball and wanted to know if it performed better than my old one.  I also noticed that professional bowlers make sure to clean the oil off their ball after every roll.  I was curious if this truly had an effect and whether the combination of either cleaning the ball or not  and what ball I used works better for me in terms of my score. </a:t>
            </a:r>
          </a:p>
          <a:p>
            <a:pPr marL="0" indent="0">
              <a:buNone/>
            </a:pPr>
            <a:r>
              <a:rPr lang="en-US" dirty="0"/>
              <a:t> </a:t>
            </a:r>
          </a:p>
          <a:p>
            <a:pPr marL="0" indent="0">
              <a:buNone/>
            </a:pPr>
            <a:r>
              <a:rPr lang="en-US" dirty="0"/>
              <a:t>Since I wanted to assess if an interaction existed between cleaning bowling balls and which ball I bowled with, I made sure I bowled a game with each treatment 4 times. I ran the entire experiment on a Saturday afternoon. I then conducted the analysis using a two way ANOVA model.</a:t>
            </a:r>
          </a:p>
          <a:p>
            <a:pPr marL="45720" indent="0">
              <a:buNone/>
            </a:pPr>
            <a:endParaRPr lang="en-US" dirty="0"/>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64714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30"/>
          </a:xfrm>
        </p:spPr>
        <p:txBody>
          <a:bodyPr>
            <a:normAutofit fontScale="92500" lnSpcReduction="20000"/>
          </a:bodyPr>
          <a:lstStyle/>
          <a:p>
            <a:pPr marL="0" indent="0">
              <a:buNone/>
            </a:pPr>
            <a:r>
              <a:rPr lang="en-US" dirty="0"/>
              <a:t>Bowling study</a:t>
            </a:r>
          </a:p>
          <a:p>
            <a:pPr marL="0" indent="0">
              <a:buNone/>
            </a:pPr>
            <a:endParaRPr lang="en-US" dirty="0"/>
          </a:p>
          <a:p>
            <a:pPr marL="0" indent="0">
              <a:buNone/>
            </a:pPr>
            <a:r>
              <a:rPr lang="en-US" dirty="0"/>
              <a:t>Factors:</a:t>
            </a:r>
          </a:p>
          <a:p>
            <a:pPr marL="0" indent="0">
              <a:buNone/>
            </a:pPr>
            <a:r>
              <a:rPr lang="en-US" dirty="0"/>
              <a:t>Ball: New and Old</a:t>
            </a:r>
          </a:p>
          <a:p>
            <a:pPr marL="0" indent="0">
              <a:buNone/>
            </a:pPr>
            <a:r>
              <a:rPr lang="en-US" dirty="0"/>
              <a:t>Cleaning: Yes and No</a:t>
            </a:r>
          </a:p>
          <a:p>
            <a:pPr marL="0" indent="0">
              <a:buNone/>
            </a:pPr>
            <a:endParaRPr lang="en-US" dirty="0"/>
          </a:p>
          <a:p>
            <a:pPr marL="0" indent="0">
              <a:buNone/>
            </a:pPr>
            <a:r>
              <a:rPr lang="en-US" dirty="0"/>
              <a:t>No Blocks:  If he would have performed the experiment on two or more lanes or on two or more days, these would have been blocks.  </a:t>
            </a:r>
          </a:p>
          <a:p>
            <a:pPr marL="0" indent="0">
              <a:buNone/>
            </a:pPr>
            <a:endParaRPr lang="en-US" dirty="0"/>
          </a:p>
          <a:p>
            <a:pPr marL="0" indent="0">
              <a:buNone/>
            </a:pPr>
            <a:r>
              <a:rPr lang="en-US" dirty="0"/>
              <a:t>Treatments:  1. New and Yes   2. New and No   3. Old and Yes     4. Old and No</a:t>
            </a:r>
          </a:p>
          <a:p>
            <a:pPr marL="0" indent="0">
              <a:buNone/>
            </a:pPr>
            <a:endParaRPr lang="en-US" dirty="0"/>
          </a:p>
          <a:p>
            <a:pPr marL="0" indent="0">
              <a:buNone/>
            </a:pPr>
            <a:r>
              <a:rPr lang="en-US" dirty="0"/>
              <a:t>We might have considered adding the Game number to the model as a possible covariate or possibly a block if you look at it right (Beginning (1-4), Middle (5-8), Late Middle (9-12), End (13-16).  There is reason to believe that being warmed up or fatigue might be a factor from games 1 to 16 … that’s a lot of games!!!</a:t>
            </a:r>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25281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76800"/>
          </a:xfrm>
        </p:spPr>
        <p:txBody>
          <a:bodyPr>
            <a:normAutofit/>
          </a:bodyPr>
          <a:lstStyle/>
          <a:p>
            <a:pPr marL="502920" indent="-457200">
              <a:buFont typeface="+mj-lt"/>
              <a:buAutoNum type="arabicPeriod"/>
            </a:pPr>
            <a:r>
              <a:rPr lang="en-US" dirty="0"/>
              <a:t>Before Live Session: Do asynchronous materials.</a:t>
            </a:r>
          </a:p>
          <a:p>
            <a:pPr lvl="1"/>
            <a:r>
              <a:rPr lang="en-US" dirty="0"/>
              <a:t>Video</a:t>
            </a:r>
          </a:p>
          <a:p>
            <a:pPr lvl="1"/>
            <a:r>
              <a:rPr lang="en-US" dirty="0"/>
              <a:t>Live Session Assignment (Submit on 2DS)</a:t>
            </a:r>
          </a:p>
          <a:p>
            <a:pPr lvl="1"/>
            <a:r>
              <a:rPr lang="en-US" dirty="0"/>
              <a:t>Post Questions on the Wall</a:t>
            </a:r>
          </a:p>
          <a:p>
            <a:pPr lvl="1"/>
            <a:r>
              <a:rPr lang="en-US" dirty="0"/>
              <a:t>Submit HW assignment from previous week (Submit on 2DS)</a:t>
            </a:r>
          </a:p>
          <a:p>
            <a:pPr marL="502920" indent="-457200">
              <a:buFont typeface="+mj-lt"/>
              <a:buAutoNum type="arabicPeriod"/>
            </a:pPr>
            <a:r>
              <a:rPr lang="en-US" dirty="0"/>
              <a:t>Live Session!</a:t>
            </a:r>
          </a:p>
          <a:p>
            <a:pPr lvl="1"/>
            <a:r>
              <a:rPr lang="en-US" dirty="0"/>
              <a:t>Live session, ready to discuss Live Session Assignment</a:t>
            </a:r>
          </a:p>
          <a:p>
            <a:pPr marL="45720" indent="0">
              <a:buNone/>
            </a:pPr>
            <a:endParaRPr lang="en-US" dirty="0"/>
          </a:p>
          <a:p>
            <a:pPr marL="45720" indent="0">
              <a:buNone/>
            </a:pPr>
            <a:r>
              <a:rPr lang="en-US" dirty="0"/>
              <a:t>The HW and Live Session Assignments will be posted in the 2DS Files folder.  Unit 2 and Unit 3 will be there shortly.  HW solutions will be made available after a unit is submitted.</a:t>
            </a:r>
          </a:p>
          <a:p>
            <a:endParaRPr lang="en-US" dirty="0"/>
          </a:p>
          <a:p>
            <a:r>
              <a:rPr lang="en-US" dirty="0"/>
              <a:t>To help stay on top of it, in terms of what is due and when, see the syllabus!!!</a:t>
            </a:r>
          </a:p>
          <a:p>
            <a:endParaRPr lang="en-US" dirty="0"/>
          </a:p>
        </p:txBody>
      </p:sp>
      <p:sp>
        <p:nvSpPr>
          <p:cNvPr id="3" name="Title 2"/>
          <p:cNvSpPr>
            <a:spLocks noGrp="1"/>
          </p:cNvSpPr>
          <p:nvPr>
            <p:ph type="title"/>
          </p:nvPr>
        </p:nvSpPr>
        <p:spPr/>
        <p:txBody>
          <a:bodyPr/>
          <a:lstStyle/>
          <a:p>
            <a:r>
              <a:rPr lang="en-US" dirty="0"/>
              <a:t>Typical Work Flow for Each Week</a:t>
            </a:r>
          </a:p>
        </p:txBody>
      </p:sp>
    </p:spTree>
    <p:extLst>
      <p:ext uri="{BB962C8B-B14F-4D97-AF65-F5344CB8AC3E}">
        <p14:creationId xmlns:p14="http://schemas.microsoft.com/office/powerpoint/2010/main" val="119781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5936"/>
            <a:ext cx="7886700" cy="994172"/>
          </a:xfrm>
        </p:spPr>
        <p:txBody>
          <a:bodyPr/>
          <a:lstStyle/>
          <a:p>
            <a:r>
              <a:rPr lang="en-US" dirty="0"/>
              <a:t>Discussion 3</a:t>
            </a:r>
          </a:p>
        </p:txBody>
      </p:sp>
      <p:pic>
        <p:nvPicPr>
          <p:cNvPr id="6" name="Picture 5"/>
          <p:cNvPicPr>
            <a:picLocks noChangeAspect="1"/>
          </p:cNvPicPr>
          <p:nvPr/>
        </p:nvPicPr>
        <p:blipFill>
          <a:blip r:embed="rId2"/>
          <a:stretch>
            <a:fillRect/>
          </a:stretch>
        </p:blipFill>
        <p:spPr>
          <a:xfrm>
            <a:off x="1314451" y="2100262"/>
            <a:ext cx="3060533" cy="2357438"/>
          </a:xfrm>
          <a:prstGeom prst="rect">
            <a:avLst/>
          </a:prstGeom>
        </p:spPr>
      </p:pic>
      <p:pic>
        <p:nvPicPr>
          <p:cNvPr id="7" name="Picture 6"/>
          <p:cNvPicPr>
            <a:picLocks noChangeAspect="1"/>
          </p:cNvPicPr>
          <p:nvPr/>
        </p:nvPicPr>
        <p:blipFill>
          <a:blip r:embed="rId3"/>
          <a:stretch>
            <a:fillRect/>
          </a:stretch>
        </p:blipFill>
        <p:spPr>
          <a:xfrm>
            <a:off x="4654163" y="2100262"/>
            <a:ext cx="3060533" cy="2357438"/>
          </a:xfrm>
          <a:prstGeom prst="rect">
            <a:avLst/>
          </a:prstGeom>
        </p:spPr>
      </p:pic>
      <p:sp>
        <p:nvSpPr>
          <p:cNvPr id="9" name="TextBox 8"/>
          <p:cNvSpPr txBox="1"/>
          <p:nvPr/>
        </p:nvSpPr>
        <p:spPr>
          <a:xfrm>
            <a:off x="1103710" y="4457700"/>
            <a:ext cx="6343650" cy="1754326"/>
          </a:xfrm>
          <a:prstGeom prst="rect">
            <a:avLst/>
          </a:prstGeom>
          <a:noFill/>
        </p:spPr>
        <p:txBody>
          <a:bodyPr wrap="square" rtlCol="0">
            <a:spAutoFit/>
          </a:bodyPr>
          <a:lstStyle/>
          <a:p>
            <a:r>
              <a:rPr lang="en-US" sz="1350" dirty="0"/>
              <a:t>Consider an observational study where we are trying to understand what is different between a “sick” population of people versus a healthy one.  A response of interest was measured on the two groups and a two sample pooled t-test was conducted.  (The p-value is &lt;.05.   A 95% CI for difference in means Sick versus Healthy is  (3.04,5.6).</a:t>
            </a:r>
          </a:p>
          <a:p>
            <a:endParaRPr lang="en-US" sz="1350" dirty="0"/>
          </a:p>
          <a:p>
            <a:r>
              <a:rPr lang="en-US" sz="1350" dirty="0"/>
              <a:t>Question:  Use the graphs that display the different aspects of information about the observations to provide reasons as to why this analysis is appropriate or not?</a:t>
            </a:r>
          </a:p>
        </p:txBody>
      </p:sp>
    </p:spTree>
    <p:extLst>
      <p:ext uri="{BB962C8B-B14F-4D97-AF65-F5344CB8AC3E}">
        <p14:creationId xmlns:p14="http://schemas.microsoft.com/office/powerpoint/2010/main" val="854990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2150" y="533400"/>
            <a:ext cx="7759700" cy="647700"/>
          </a:xfrm>
          <a:noFill/>
          <a:ln cap="flat"/>
        </p:spPr>
        <p:txBody>
          <a:bodyPr/>
          <a:lstStyle/>
          <a:p>
            <a:r>
              <a:rPr lang="en-US" altLang="en-US" dirty="0"/>
              <a:t>Blocking / More Depth</a:t>
            </a:r>
          </a:p>
        </p:txBody>
      </p:sp>
      <p:sp>
        <p:nvSpPr>
          <p:cNvPr id="5124" name="Rectangle 4"/>
          <p:cNvSpPr>
            <a:spLocks noChangeArrowheads="1"/>
          </p:cNvSpPr>
          <p:nvPr/>
        </p:nvSpPr>
        <p:spPr bwMode="auto">
          <a:xfrm>
            <a:off x="327024" y="2667000"/>
            <a:ext cx="832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If the researcher knows something about the characteristics of the experimental material,  it is often possible to </a:t>
            </a:r>
            <a:r>
              <a:rPr lang="en-US" altLang="en-US" sz="2000" i="1" baseline="0" dirty="0"/>
              <a:t>group</a:t>
            </a:r>
            <a:r>
              <a:rPr lang="en-US" altLang="en-US" sz="2000" baseline="0" dirty="0"/>
              <a:t> experimental units into </a:t>
            </a:r>
            <a:r>
              <a:rPr lang="en-US" altLang="en-US" sz="2000" b="1" baseline="0" dirty="0"/>
              <a:t>sets of relatively homogenous material</a:t>
            </a:r>
            <a:r>
              <a:rPr lang="en-US" altLang="en-US" sz="2000" baseline="0" dirty="0"/>
              <a:t> (</a:t>
            </a:r>
            <a:r>
              <a:rPr lang="en-US" altLang="en-US" sz="2000" b="1" baseline="0" dirty="0"/>
              <a:t>blocks</a:t>
            </a:r>
            <a:r>
              <a:rPr lang="en-US" altLang="en-US" sz="2000" baseline="0" dirty="0"/>
              <a:t>), and then </a:t>
            </a:r>
            <a:r>
              <a:rPr lang="en-US" altLang="en-US" sz="2000" i="1" u="sng" baseline="0" dirty="0"/>
              <a:t>compare treatment level means within these groups</a:t>
            </a:r>
            <a:r>
              <a:rPr lang="en-US" altLang="en-US" sz="2000" baseline="0" dirty="0"/>
              <a:t>.</a:t>
            </a:r>
          </a:p>
        </p:txBody>
      </p:sp>
    </p:spTree>
    <p:extLst>
      <p:ext uri="{BB962C8B-B14F-4D97-AF65-F5344CB8AC3E}">
        <p14:creationId xmlns:p14="http://schemas.microsoft.com/office/powerpoint/2010/main" val="57287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390595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553200" cy="495404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082388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643313" cy="245821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06" y="1512763"/>
            <a:ext cx="1752600" cy="2009526"/>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68" y="2310192"/>
            <a:ext cx="2828925" cy="581025"/>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606" y="4800600"/>
            <a:ext cx="4014787" cy="1743688"/>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1" y="3962400"/>
            <a:ext cx="3705225" cy="2801049"/>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3657600"/>
            <a:ext cx="4000500" cy="10287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86351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cap="flat"/>
        </p:spPr>
        <p:txBody>
          <a:bodyPr/>
          <a:lstStyle/>
          <a:p>
            <a:r>
              <a:rPr lang="en-US" altLang="en-US"/>
              <a:t>Blocking and Control of Extraneous Variation</a:t>
            </a:r>
          </a:p>
        </p:txBody>
      </p:sp>
      <p:sp>
        <p:nvSpPr>
          <p:cNvPr id="7171" name="Rectangle 3"/>
          <p:cNvSpPr>
            <a:spLocks noChangeArrowheads="1"/>
          </p:cNvSpPr>
          <p:nvPr/>
        </p:nvSpPr>
        <p:spPr bwMode="auto">
          <a:xfrm>
            <a:off x="687388" y="1554163"/>
            <a:ext cx="792321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1" baseline="0" dirty="0"/>
              <a:t>The main interest in the experiment is the comparison of the four Fertilizers.</a:t>
            </a:r>
            <a:r>
              <a:rPr lang="en-US" altLang="en-US" sz="2000" baseline="0" dirty="0"/>
              <a:t> </a:t>
            </a:r>
          </a:p>
        </p:txBody>
      </p:sp>
      <p:sp>
        <p:nvSpPr>
          <p:cNvPr id="7172" name="Rectangle 4"/>
          <p:cNvSpPr>
            <a:spLocks noChangeArrowheads="1"/>
          </p:cNvSpPr>
          <p:nvPr/>
        </p:nvSpPr>
        <p:spPr bwMode="auto">
          <a:xfrm>
            <a:off x="669925" y="2498725"/>
            <a:ext cx="7712075" cy="22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en-US" altLang="en-US" sz="2000" baseline="0" dirty="0"/>
              <a:t> The variation imposed on Fertilization by the 3 different plot/soil types represents a source of </a:t>
            </a:r>
            <a:r>
              <a:rPr lang="en-US" altLang="en-US" sz="2000" i="1" baseline="0" dirty="0"/>
              <a:t>extraneous variation</a:t>
            </a:r>
            <a:r>
              <a:rPr lang="en-US" altLang="en-US" sz="2000" baseline="0" dirty="0"/>
              <a:t>. </a:t>
            </a:r>
          </a:p>
          <a:p>
            <a:pPr>
              <a:buFontTx/>
              <a:buChar char="•"/>
            </a:pPr>
            <a:r>
              <a:rPr lang="en-US" altLang="en-US" sz="2000" baseline="0" dirty="0"/>
              <a:t> Unless </a:t>
            </a:r>
            <a:r>
              <a:rPr lang="en-US" altLang="en-US" sz="2000" i="1" baseline="0" dirty="0"/>
              <a:t>controlled </a:t>
            </a:r>
            <a:r>
              <a:rPr lang="en-US" altLang="en-US" sz="2000" baseline="0" dirty="0"/>
              <a:t>for in the experiment, this variation has the potential to “swamp” or overwhelm the differences among Fertilizers.</a:t>
            </a:r>
          </a:p>
          <a:p>
            <a:pPr>
              <a:buFontTx/>
              <a:buChar char="•"/>
            </a:pPr>
            <a:r>
              <a:rPr lang="en-US" altLang="en-US" sz="2000" baseline="0" dirty="0"/>
              <a:t> High probability of concluding there are no treatment effects when treatment effects are in fact present.</a:t>
            </a:r>
          </a:p>
        </p:txBody>
      </p:sp>
      <p:sp>
        <p:nvSpPr>
          <p:cNvPr id="7173" name="Rectangle 5"/>
          <p:cNvSpPr>
            <a:spLocks noChangeArrowheads="1"/>
          </p:cNvSpPr>
          <p:nvPr/>
        </p:nvSpPr>
        <p:spPr bwMode="auto">
          <a:xfrm>
            <a:off x="228600" y="4953000"/>
            <a:ext cx="892071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baseline="0" dirty="0"/>
              <a:t>Fair comparisons only occur among fertilization within a plot/soil type.  </a:t>
            </a:r>
          </a:p>
        </p:txBody>
      </p:sp>
      <p:sp>
        <p:nvSpPr>
          <p:cNvPr id="7174" name="Rectangle 6"/>
          <p:cNvSpPr>
            <a:spLocks noChangeArrowheads="1"/>
          </p:cNvSpPr>
          <p:nvPr/>
        </p:nvSpPr>
        <p:spPr bwMode="auto">
          <a:xfrm>
            <a:off x="746125" y="5516563"/>
            <a:ext cx="771207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We wish to use the </a:t>
            </a:r>
            <a:r>
              <a:rPr lang="en-US" altLang="en-US" sz="2000" u="sng" baseline="0" dirty="0"/>
              <a:t>combined experience</a:t>
            </a:r>
            <a:r>
              <a:rPr lang="en-US" altLang="en-US" sz="2000" baseline="0" dirty="0"/>
              <a:t> across plot/soil types to make a stronger statement about the differences in fertilizers.</a:t>
            </a:r>
          </a:p>
        </p:txBody>
      </p:sp>
    </p:spTree>
    <p:extLst>
      <p:ext uri="{BB962C8B-B14F-4D97-AF65-F5344CB8AC3E}">
        <p14:creationId xmlns:p14="http://schemas.microsoft.com/office/powerpoint/2010/main" val="137904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 </a:t>
            </a:r>
            <a:br>
              <a:rPr lang="en-US" dirty="0"/>
            </a:br>
            <a:r>
              <a:rPr lang="en-US" dirty="0"/>
              <a:t>BLOCKED!</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accent6">
                    <a:lumMod val="40000"/>
                    <a:lumOff val="60000"/>
                  </a:schemeClr>
                </a:solidFill>
              </a:rPr>
              <a:t>1</a:t>
            </a:r>
            <a:endParaRPr lang="en-US" dirty="0">
              <a:solidFill>
                <a:schemeClr val="accent6">
                  <a:lumMod val="40000"/>
                  <a:lumOff val="60000"/>
                </a:schemeClr>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accent1">
                    <a:lumMod val="40000"/>
                    <a:lumOff val="60000"/>
                  </a:schemeClr>
                </a:solidFill>
              </a:rPr>
              <a:t>1</a:t>
            </a:r>
            <a:endParaRPr lang="en-US" dirty="0">
              <a:solidFill>
                <a:schemeClr val="accent1">
                  <a:lumMod val="40000"/>
                  <a:lumOff val="60000"/>
                </a:schemeClr>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accent6">
                    <a:lumMod val="40000"/>
                    <a:lumOff val="60000"/>
                  </a:schemeClr>
                </a:solidFill>
              </a:rPr>
              <a:t>2</a:t>
            </a:r>
            <a:endParaRPr lang="en-US" dirty="0">
              <a:solidFill>
                <a:schemeClr val="accent6">
                  <a:lumMod val="40000"/>
                  <a:lumOff val="60000"/>
                </a:schemeClr>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rgbClr val="FF0000"/>
                </a:solidFill>
              </a:rPr>
              <a:t>1</a:t>
            </a:r>
            <a:endParaRPr lang="en-US" dirty="0">
              <a:solidFill>
                <a:srgbClr val="FF0000"/>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accent1">
                    <a:lumMod val="40000"/>
                    <a:lumOff val="60000"/>
                  </a:schemeClr>
                </a:solidFill>
              </a:rPr>
              <a:t>2</a:t>
            </a:r>
            <a:endParaRPr lang="en-US" dirty="0">
              <a:solidFill>
                <a:schemeClr val="accent1">
                  <a:lumMod val="40000"/>
                  <a:lumOff val="60000"/>
                </a:schemeClr>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rgbClr val="FF0000"/>
                </a:solidFill>
              </a:rPr>
              <a:t>2</a:t>
            </a:r>
            <a:endParaRPr lang="en-US" dirty="0">
              <a:solidFill>
                <a:srgbClr val="FF0000"/>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accent1">
                    <a:lumMod val="40000"/>
                    <a:lumOff val="60000"/>
                  </a:schemeClr>
                </a:solidFill>
              </a:rPr>
              <a:t>3</a:t>
            </a:r>
            <a:endParaRPr lang="en-US" dirty="0">
              <a:solidFill>
                <a:schemeClr val="accent1">
                  <a:lumMod val="40000"/>
                  <a:lumOff val="60000"/>
                </a:schemeClr>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accent6">
                    <a:lumMod val="40000"/>
                    <a:lumOff val="60000"/>
                  </a:schemeClr>
                </a:solidFill>
              </a:rPr>
              <a:t>3</a:t>
            </a:r>
            <a:endParaRPr lang="en-US" dirty="0">
              <a:solidFill>
                <a:schemeClr val="accent6">
                  <a:lumMod val="40000"/>
                  <a:lumOff val="60000"/>
                </a:schemeClr>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rgbClr val="FF0000"/>
                </a:solidFill>
              </a:rPr>
              <a:t>3</a:t>
            </a:r>
            <a:endParaRPr lang="en-US" dirty="0">
              <a:solidFill>
                <a:srgbClr val="FF0000"/>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accent6">
                    <a:lumMod val="40000"/>
                    <a:lumOff val="60000"/>
                  </a:schemeClr>
                </a:solidFill>
              </a:rPr>
              <a:t>4</a:t>
            </a:r>
            <a:endParaRPr lang="en-US" dirty="0">
              <a:solidFill>
                <a:schemeClr val="accent6">
                  <a:lumMod val="40000"/>
                  <a:lumOff val="60000"/>
                </a:schemeClr>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accent1">
                    <a:lumMod val="40000"/>
                    <a:lumOff val="60000"/>
                  </a:schemeClr>
                </a:solidFill>
              </a:rPr>
              <a:t>4</a:t>
            </a:r>
            <a:endParaRPr lang="en-US" dirty="0">
              <a:solidFill>
                <a:schemeClr val="accent1">
                  <a:lumMod val="40000"/>
                  <a:lumOff val="60000"/>
                </a:schemeClr>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207083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28600"/>
            <a:ext cx="7759700" cy="749300"/>
          </a:xfrm>
        </p:spPr>
        <p:txBody>
          <a:bodyPr/>
          <a:lstStyle/>
          <a:p>
            <a:r>
              <a:rPr lang="en-US" dirty="0"/>
              <a:t>Plant Growth and Fertilizer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340" y="1150652"/>
            <a:ext cx="2204972" cy="204478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26" y="1981200"/>
            <a:ext cx="3228975" cy="685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37348"/>
            <a:ext cx="3657600" cy="2768252"/>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457700"/>
            <a:ext cx="3562350" cy="2209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76600"/>
            <a:ext cx="4019550" cy="104775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618" y="1125252"/>
            <a:ext cx="3752764" cy="253987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850216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I am purposefully choosing not to discuss this in detail.  It is probably what you will encounter the least in practice unless in a controlled experimental design setting, of which, a statistician would probably be there to offer support.</a:t>
            </a:r>
          </a:p>
          <a:p>
            <a:endParaRPr lang="en-US" dirty="0"/>
          </a:p>
          <a:p>
            <a:r>
              <a:rPr lang="en-US" dirty="0"/>
              <a:t>Key High Level Fact to Walk Away with</a:t>
            </a:r>
          </a:p>
          <a:p>
            <a:pPr lvl="1"/>
            <a:r>
              <a:rPr lang="en-US" dirty="0"/>
              <a:t>Sample sizes obtained in power calculations provide some guarantee of rejecting the null hypothesis under certain alternative scenarios (means are different by 10, </a:t>
            </a:r>
            <a:r>
              <a:rPr lang="en-US" dirty="0" err="1"/>
              <a:t>etc</a:t>
            </a:r>
            <a:r>
              <a:rPr lang="en-US" dirty="0"/>
              <a:t>).</a:t>
            </a:r>
          </a:p>
          <a:p>
            <a:pPr lvl="1"/>
            <a:endParaRPr lang="en-US" dirty="0"/>
          </a:p>
          <a:p>
            <a:pPr lvl="1"/>
            <a:r>
              <a:rPr lang="en-US" b="1" i="1" u="sng" dirty="0"/>
              <a:t>Large sample sizes that increase statistical power of a hypothesis test provides no guarantee that a model will predict better.</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Conversation about sample size</a:t>
            </a:r>
          </a:p>
        </p:txBody>
      </p:sp>
    </p:spTree>
    <p:extLst>
      <p:ext uri="{BB962C8B-B14F-4D97-AF65-F5344CB8AC3E}">
        <p14:creationId xmlns:p14="http://schemas.microsoft.com/office/powerpoint/2010/main" val="198353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42870"/>
            <a:ext cx="8534401" cy="5138930"/>
          </a:xfrm>
        </p:spPr>
        <p:txBody>
          <a:bodyPr>
            <a:normAutofit lnSpcReduction="10000"/>
          </a:bodyPr>
          <a:lstStyle/>
          <a:p>
            <a:pPr lvl="1"/>
            <a:endParaRPr lang="en-US" dirty="0"/>
          </a:p>
          <a:p>
            <a:r>
              <a:rPr lang="en-US" dirty="0"/>
              <a:t> Videos. </a:t>
            </a:r>
          </a:p>
          <a:p>
            <a:pPr lvl="1"/>
            <a:r>
              <a:rPr lang="en-US" dirty="0"/>
              <a:t>LARS and LASSO have some complicated portions of the videos.  They are important but I will present to you a general idea of these methods with a simple graph rather than the math. Supplementary literature posted in 2DS supports these methods over the original Forward, Backward, and Stepwise methods  </a:t>
            </a:r>
          </a:p>
          <a:p>
            <a:pPr lvl="1"/>
            <a:r>
              <a:rPr lang="en-US" dirty="0"/>
              <a:t>2.4, 2.6, 2.8 are the main components</a:t>
            </a:r>
          </a:p>
          <a:p>
            <a:pPr lvl="1"/>
            <a:r>
              <a:rPr lang="en-US" dirty="0"/>
              <a:t>2.7 and 2.8 are also helpful but we need more info for 2.8</a:t>
            </a:r>
          </a:p>
          <a:p>
            <a:endParaRPr lang="en-US" dirty="0"/>
          </a:p>
          <a:p>
            <a:r>
              <a:rPr lang="en-US" dirty="0"/>
              <a:t>Live session</a:t>
            </a:r>
          </a:p>
          <a:p>
            <a:pPr lvl="1"/>
            <a:r>
              <a:rPr lang="en-US" dirty="0"/>
              <a:t>General multiple regression analysis concepts, overview (Including VIFs)</a:t>
            </a:r>
          </a:p>
          <a:p>
            <a:pPr lvl="1"/>
            <a:r>
              <a:rPr lang="en-US" dirty="0"/>
              <a:t>Using model selections and a deeper discussion into 2.8 with cross validation</a:t>
            </a:r>
          </a:p>
          <a:p>
            <a:pPr lvl="1"/>
            <a:r>
              <a:rPr lang="en-US" dirty="0"/>
              <a:t>The assignment will start us out with these two components and I will jump into some more discussion from there (Look out for pre live session work assignment and </a:t>
            </a:r>
            <a:r>
              <a:rPr lang="en-US" dirty="0" err="1"/>
              <a:t>hw</a:t>
            </a:r>
            <a:r>
              <a:rPr lang="en-US" dirty="0"/>
              <a:t>)</a:t>
            </a:r>
          </a:p>
          <a:p>
            <a:pPr lvl="1"/>
            <a:endParaRPr lang="en-US" dirty="0"/>
          </a:p>
        </p:txBody>
      </p:sp>
      <p:sp>
        <p:nvSpPr>
          <p:cNvPr id="3" name="Title 2"/>
          <p:cNvSpPr>
            <a:spLocks noGrp="1"/>
          </p:cNvSpPr>
          <p:nvPr>
            <p:ph type="title"/>
          </p:nvPr>
        </p:nvSpPr>
        <p:spPr/>
        <p:txBody>
          <a:bodyPr/>
          <a:lstStyle/>
          <a:p>
            <a:r>
              <a:rPr lang="en-US" dirty="0"/>
              <a:t>Next Week UNIT 2</a:t>
            </a:r>
          </a:p>
        </p:txBody>
      </p:sp>
    </p:spTree>
    <p:extLst>
      <p:ext uri="{BB962C8B-B14F-4D97-AF65-F5344CB8AC3E}">
        <p14:creationId xmlns:p14="http://schemas.microsoft.com/office/powerpoint/2010/main" val="5082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Schedule </a:t>
            </a:r>
            <a:br>
              <a:rPr lang="en-US" dirty="0"/>
            </a:br>
            <a:r>
              <a:rPr lang="en-US" sz="2000" dirty="0"/>
              <a:t>Due: Day of Live </a:t>
            </a:r>
            <a:r>
              <a:rPr lang="en-US" sz="2000" dirty="0" err="1"/>
              <a:t>SesSIon</a:t>
            </a:r>
            <a:endParaRPr lang="en-US" sz="2000" dirty="0"/>
          </a:p>
        </p:txBody>
      </p:sp>
      <p:pic>
        <p:nvPicPr>
          <p:cNvPr id="9" name="Picture 8"/>
          <p:cNvPicPr>
            <a:picLocks noChangeAspect="1"/>
          </p:cNvPicPr>
          <p:nvPr/>
        </p:nvPicPr>
        <p:blipFill>
          <a:blip r:embed="rId2"/>
          <a:stretch>
            <a:fillRect/>
          </a:stretch>
        </p:blipFill>
        <p:spPr>
          <a:xfrm>
            <a:off x="762000" y="1719071"/>
            <a:ext cx="7353300" cy="4991100"/>
          </a:xfrm>
          <a:prstGeom prst="rect">
            <a:avLst/>
          </a:prstGeom>
        </p:spPr>
      </p:pic>
    </p:spTree>
    <p:extLst>
      <p:ext uri="{BB962C8B-B14F-4D97-AF65-F5344CB8AC3E}">
        <p14:creationId xmlns:p14="http://schemas.microsoft.com/office/powerpoint/2010/main" val="95185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153401" cy="4986530"/>
          </a:xfrm>
        </p:spPr>
        <p:txBody>
          <a:bodyPr>
            <a:normAutofit fontScale="70000" lnSpcReduction="20000"/>
          </a:bodyPr>
          <a:lstStyle/>
          <a:p>
            <a:r>
              <a:rPr lang="en-US" dirty="0"/>
              <a:t>Projects (2) 20% Each</a:t>
            </a:r>
          </a:p>
          <a:p>
            <a:pPr lvl="1"/>
            <a:r>
              <a:rPr lang="en-US" dirty="0"/>
              <a:t>These are the most important to show your progress in the course (statistical thinking)</a:t>
            </a:r>
          </a:p>
          <a:p>
            <a:pPr lvl="1"/>
            <a:r>
              <a:rPr lang="en-US" dirty="0"/>
              <a:t>Groups will find their own data sets.  I can help.</a:t>
            </a:r>
          </a:p>
          <a:p>
            <a:pPr lvl="1"/>
            <a:r>
              <a:rPr lang="en-US" dirty="0"/>
              <a:t>Class times that week are converted to optional office hours.</a:t>
            </a:r>
          </a:p>
          <a:p>
            <a:pPr marL="365760" lvl="1" indent="0">
              <a:buNone/>
            </a:pPr>
            <a:endParaRPr lang="en-US" dirty="0"/>
          </a:p>
          <a:p>
            <a:r>
              <a:rPr lang="en-US" dirty="0"/>
              <a:t>Midterm/Final   15% Each</a:t>
            </a:r>
          </a:p>
          <a:p>
            <a:pPr lvl="1"/>
            <a:r>
              <a:rPr lang="en-US" dirty="0"/>
              <a:t>Week/Unit 7 and 14</a:t>
            </a:r>
          </a:p>
          <a:p>
            <a:pPr lvl="1"/>
            <a:r>
              <a:rPr lang="en-US" dirty="0"/>
              <a:t>Week of Unit 7 -  No new material that week.  Class times are converted to optional office hours.</a:t>
            </a:r>
          </a:p>
          <a:p>
            <a:pPr lvl="1"/>
            <a:r>
              <a:rPr lang="en-US" dirty="0"/>
              <a:t>Week of Unit 8 -  Will cover additional topics if students want.  Other wise same as above.</a:t>
            </a:r>
          </a:p>
          <a:p>
            <a:pPr marL="365760" lvl="1" indent="0">
              <a:buNone/>
            </a:pPr>
            <a:endParaRPr lang="en-US" dirty="0"/>
          </a:p>
          <a:p>
            <a:r>
              <a:rPr lang="en-US" dirty="0"/>
              <a:t>Homework 15%</a:t>
            </a:r>
          </a:p>
          <a:p>
            <a:pPr lvl="1"/>
            <a:r>
              <a:rPr lang="en-US" dirty="0"/>
              <a:t>Homework is assigned after live session (some times earlier)</a:t>
            </a:r>
          </a:p>
          <a:p>
            <a:pPr lvl="1"/>
            <a:r>
              <a:rPr lang="en-US" dirty="0"/>
              <a:t>Due the following week submitted through 2DS.  Deliverable is a word document that answers each question.  Feel free to use R markdown if you want.</a:t>
            </a:r>
          </a:p>
          <a:p>
            <a:pPr marL="45720" indent="0">
              <a:buNone/>
            </a:pPr>
            <a:endParaRPr lang="en-US" dirty="0"/>
          </a:p>
          <a:p>
            <a:r>
              <a:rPr lang="en-US" dirty="0"/>
              <a:t>Participation 15% </a:t>
            </a:r>
          </a:p>
          <a:p>
            <a:pPr lvl="1"/>
            <a:r>
              <a:rPr lang="en-US" dirty="0"/>
              <a:t>Self explanatory (this is grad school)</a:t>
            </a:r>
          </a:p>
          <a:p>
            <a:pPr lvl="1"/>
            <a:r>
              <a:rPr lang="en-US" dirty="0"/>
              <a:t>This is pretty much the Pre Live Session assignments</a:t>
            </a:r>
          </a:p>
          <a:p>
            <a:pPr lvl="1"/>
            <a:r>
              <a:rPr lang="en-US" dirty="0"/>
              <a:t>Includes attending every Live Session from start to finish (the schedule hour and a half.)  This includes not using Video Pause excessively.  </a:t>
            </a:r>
          </a:p>
          <a:p>
            <a:pPr lvl="1"/>
            <a:r>
              <a:rPr lang="en-US" dirty="0"/>
              <a:t>You do not need to do the BLT’s or quizzes in 2ds.</a:t>
            </a:r>
          </a:p>
          <a:p>
            <a:pPr marL="365760" lvl="1" indent="0">
              <a:buNone/>
            </a:pPr>
            <a:endParaRPr lang="en-US" dirty="0"/>
          </a:p>
        </p:txBody>
      </p:sp>
      <p:sp>
        <p:nvSpPr>
          <p:cNvPr id="3" name="Title 2"/>
          <p:cNvSpPr>
            <a:spLocks noGrp="1"/>
          </p:cNvSpPr>
          <p:nvPr>
            <p:ph type="title"/>
          </p:nvPr>
        </p:nvSpPr>
        <p:spPr/>
        <p:txBody>
          <a:bodyPr/>
          <a:lstStyle/>
          <a:p>
            <a:r>
              <a:rPr lang="en-US" dirty="0"/>
              <a:t>Grading SCALE</a:t>
            </a:r>
          </a:p>
        </p:txBody>
      </p:sp>
    </p:spTree>
    <p:extLst>
      <p:ext uri="{BB962C8B-B14F-4D97-AF65-F5344CB8AC3E}">
        <p14:creationId xmlns:p14="http://schemas.microsoft.com/office/powerpoint/2010/main" val="11679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910329"/>
          </a:xfrm>
        </p:spPr>
        <p:txBody>
          <a:bodyPr>
            <a:normAutofit/>
          </a:bodyPr>
          <a:lstStyle/>
          <a:p>
            <a:r>
              <a:rPr lang="en-US" dirty="0"/>
              <a:t>Online Videos (Asynchronous material)</a:t>
            </a:r>
          </a:p>
          <a:p>
            <a:pPr lvl="1"/>
            <a:r>
              <a:rPr lang="en-US" dirty="0"/>
              <a:t>Uses data sets included in the text book (some are not)</a:t>
            </a:r>
          </a:p>
          <a:p>
            <a:pPr lvl="1"/>
            <a:r>
              <a:rPr lang="en-US" dirty="0"/>
              <a:t>Provides general information of the topic</a:t>
            </a:r>
          </a:p>
          <a:p>
            <a:pPr lvl="1"/>
            <a:r>
              <a:rPr lang="en-US" dirty="0"/>
              <a:t>Depending on the topic, there may be a lot of mathematical detail and jargon that you may not understand given your background</a:t>
            </a:r>
          </a:p>
          <a:p>
            <a:pPr lvl="1"/>
            <a:r>
              <a:rPr lang="en-US" dirty="0"/>
              <a:t>In all, a ton of content and information</a:t>
            </a:r>
          </a:p>
          <a:p>
            <a:pPr lvl="1"/>
            <a:r>
              <a:rPr lang="en-US" dirty="0"/>
              <a:t>SAS session examples</a:t>
            </a:r>
          </a:p>
          <a:p>
            <a:pPr lvl="1"/>
            <a:endParaRPr lang="en-US" dirty="0"/>
          </a:p>
          <a:p>
            <a:pPr lvl="1"/>
            <a:endParaRPr lang="en-US" dirty="0"/>
          </a:p>
          <a:p>
            <a:r>
              <a:rPr lang="en-US" dirty="0"/>
              <a:t>Pre Live Assignments</a:t>
            </a:r>
          </a:p>
          <a:p>
            <a:pPr lvl="1"/>
            <a:r>
              <a:rPr lang="en-US" dirty="0"/>
              <a:t>Basically a single problem (I will provide a data set, start up SAS and/or R, with a series of questions)</a:t>
            </a:r>
          </a:p>
          <a:p>
            <a:pPr lvl="1"/>
            <a:r>
              <a:rPr lang="en-US" dirty="0"/>
              <a:t>This will be an initial starting point, and typically will be used throughout the live session to illustrate other concepts as you are already familiar with the data set</a:t>
            </a:r>
          </a:p>
          <a:p>
            <a:pPr lvl="1"/>
            <a:endParaRPr lang="en-US" dirty="0"/>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What You are going to see / Feel</a:t>
            </a:r>
          </a:p>
        </p:txBody>
      </p:sp>
    </p:spTree>
    <p:extLst>
      <p:ext uri="{BB962C8B-B14F-4D97-AF65-F5344CB8AC3E}">
        <p14:creationId xmlns:p14="http://schemas.microsoft.com/office/powerpoint/2010/main" val="155439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“Can’t see the forest for the trees”</a:t>
            </a:r>
          </a:p>
          <a:p>
            <a:endParaRPr lang="en-US" dirty="0"/>
          </a:p>
          <a:p>
            <a:pPr marL="45720" indent="0">
              <a:buNone/>
            </a:pPr>
            <a:r>
              <a:rPr lang="en-US" dirty="0"/>
              <a:t>Frustrating/Scary part:  Loads of contents both in the general information of the topics as well as the mathematical components and learning SAS/R and all of its options</a:t>
            </a:r>
          </a:p>
          <a:p>
            <a:pPr lvl="1"/>
            <a:r>
              <a:rPr lang="en-US" dirty="0"/>
              <a:t>I will do my best to pinpoint specific sections of video content that are more important than others.  Your job is to watch and read all the content which I view as “the pieces of the puzzle.” </a:t>
            </a:r>
          </a:p>
          <a:p>
            <a:pPr lvl="1"/>
            <a:r>
              <a:rPr lang="en-US" dirty="0"/>
              <a:t> There is a method to the madness, I promise.</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50675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Our goal is to make sure we have the following nailed down for each topic</a:t>
            </a:r>
          </a:p>
          <a:p>
            <a:pPr lvl="1"/>
            <a:r>
              <a:rPr lang="en-US" dirty="0"/>
              <a:t>What is this technique used for?</a:t>
            </a:r>
          </a:p>
          <a:p>
            <a:pPr lvl="1"/>
            <a:r>
              <a:rPr lang="en-US" dirty="0"/>
              <a:t>When do I use it?</a:t>
            </a:r>
          </a:p>
          <a:p>
            <a:pPr lvl="1"/>
            <a:r>
              <a:rPr lang="en-US" dirty="0"/>
              <a:t>How do I interpret the results from it?</a:t>
            </a:r>
          </a:p>
          <a:p>
            <a:pPr lvl="1"/>
            <a:r>
              <a:rPr lang="en-US" dirty="0"/>
              <a:t>Shortcomings, difficulties, and rules of thumb</a:t>
            </a:r>
          </a:p>
          <a:p>
            <a:pPr lvl="1"/>
            <a:r>
              <a:rPr lang="en-US" dirty="0"/>
              <a:t>SAS/R basics and learning more from SAS help and R Documentation / Blogs (Cross Validated)</a:t>
            </a:r>
          </a:p>
          <a:p>
            <a:pPr marL="45720" indent="0">
              <a:buNone/>
            </a:pPr>
            <a:endParaRPr lang="en-US" dirty="0"/>
          </a:p>
          <a:p>
            <a:pPr marL="45720" indent="0">
              <a:buNone/>
            </a:pPr>
            <a:r>
              <a:rPr lang="en-US" dirty="0"/>
              <a:t>You should go into every week trying to get a handle on these basic questions.  </a:t>
            </a:r>
            <a:r>
              <a:rPr lang="en-US" u="sng" dirty="0"/>
              <a:t>Do not stress the detailed concepts until you are comfortable with these high level questions. </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93829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Pre Live Session Assignment</a:t>
            </a:r>
          </a:p>
          <a:p>
            <a:pPr lvl="1"/>
            <a:r>
              <a:rPr lang="en-US" dirty="0"/>
              <a:t>Produce a 3 to 7 page PowerPoint slide addressing the questions.  </a:t>
            </a:r>
          </a:p>
          <a:p>
            <a:pPr lvl="1"/>
            <a:r>
              <a:rPr lang="en-US" dirty="0"/>
              <a:t>You will submit these to 2DS each week before the live session.</a:t>
            </a:r>
          </a:p>
          <a:p>
            <a:pPr lvl="1"/>
            <a:r>
              <a:rPr lang="en-US" dirty="0"/>
              <a:t>I will cold call or take volunteers to go through their answers.  Everyone should be ready to discuss and ask questions when things come up.</a:t>
            </a:r>
          </a:p>
          <a:p>
            <a:endParaRPr lang="en-US" dirty="0"/>
          </a:p>
          <a:p>
            <a:pPr marL="45720" indent="0">
              <a:buNone/>
            </a:pPr>
            <a:r>
              <a:rPr lang="en-US" dirty="0"/>
              <a:t>Live session  </a:t>
            </a:r>
          </a:p>
          <a:p>
            <a:pPr lvl="1"/>
            <a:r>
              <a:rPr lang="en-US" dirty="0"/>
              <a:t>We will begin most Live Sessions by discussing the pre live session questions.  I will take volunteers or will randomly call someone.</a:t>
            </a:r>
          </a:p>
          <a:p>
            <a:pPr lvl="1"/>
            <a:r>
              <a:rPr lang="en-US" dirty="0"/>
              <a:t>We will continue and extend the discussion of the LS Questions as well as have chalk talks and presentations of examples.  I will always be providing a general structure of the statistical method workflow for each method.  Fair warning, I will go a little off rails with a couple of units because I will cover methods that will get you farther.</a:t>
            </a:r>
          </a:p>
          <a:p>
            <a:pPr lvl="1"/>
            <a:r>
              <a:rPr lang="en-US" dirty="0"/>
              <a:t>And of course </a:t>
            </a:r>
            <a:r>
              <a:rPr lang="mr-IN" dirty="0"/>
              <a:t>…</a:t>
            </a:r>
            <a:r>
              <a:rPr lang="en-US" dirty="0"/>
              <a:t> Answer Your Questions to the best of my ability!</a:t>
            </a:r>
          </a:p>
          <a:p>
            <a:pPr lvl="1"/>
            <a:endParaRPr lang="en-US" dirty="0"/>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72283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23217</TotalTime>
  <Words>3824</Words>
  <Application>Microsoft Macintosh PowerPoint</Application>
  <PresentationFormat>On-screen Show (4:3)</PresentationFormat>
  <Paragraphs>348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Franklin Gothic Medium</vt:lpstr>
      <vt:lpstr>Wingdings</vt:lpstr>
      <vt:lpstr>Wingdings 2</vt:lpstr>
      <vt:lpstr>Grid</vt:lpstr>
      <vt:lpstr>Welcome to  APPLIED STATISTICS MSDS 6372</vt:lpstr>
      <vt:lpstr>Introductions</vt:lpstr>
      <vt:lpstr>Typical Work Flow for Each Week</vt:lpstr>
      <vt:lpstr>Assignment Schedule  Due: Day of Live SesSIon</vt:lpstr>
      <vt:lpstr>Grading SCALE</vt:lpstr>
      <vt:lpstr>What You are going to see / Feel</vt:lpstr>
      <vt:lpstr>OUR class Goal</vt:lpstr>
      <vt:lpstr>OUR class Goal</vt:lpstr>
      <vt:lpstr>How to reach OUR goal</vt:lpstr>
      <vt:lpstr>How to reach OUR goal</vt:lpstr>
      <vt:lpstr>How to reach OUR goal</vt:lpstr>
      <vt:lpstr>How to reach OUR goal</vt:lpstr>
      <vt:lpstr>A Key Discussion Point</vt:lpstr>
      <vt:lpstr>A Key Discussion Point</vt:lpstr>
      <vt:lpstr>A Key Discussion Point</vt:lpstr>
      <vt:lpstr>UNIT 1!!!</vt:lpstr>
      <vt:lpstr>Motivational STORY TIME:   GOOGLE FLU TRENDS</vt:lpstr>
      <vt:lpstr>Motivational STORY TIME:   GOOGLE FLU TRENDS</vt:lpstr>
      <vt:lpstr>Motivational STORY TIME:   GOOGLE FLU TRENDS</vt:lpstr>
      <vt:lpstr>Specific Design Considerations</vt:lpstr>
      <vt:lpstr>Importance of Statistical design concepts</vt:lpstr>
      <vt:lpstr>Importance of Statistical design concepts</vt:lpstr>
      <vt:lpstr>Unit 1 Recap and My 2 cents STUDY DESIGN</vt:lpstr>
      <vt:lpstr>Key Terms</vt:lpstr>
      <vt:lpstr>Live Session Discussion</vt:lpstr>
      <vt:lpstr>Discussion 1</vt:lpstr>
      <vt:lpstr>Discussion 1</vt:lpstr>
      <vt:lpstr>Discussion 2</vt:lpstr>
      <vt:lpstr>Discussion 2</vt:lpstr>
      <vt:lpstr>Discussion 3</vt:lpstr>
      <vt:lpstr>Blocking / More Depth</vt:lpstr>
      <vt:lpstr>Plant Growth and Fertilizer</vt:lpstr>
      <vt:lpstr>Plant Growth and Fertilizer</vt:lpstr>
      <vt:lpstr>Plant Growth and Fertilizer</vt:lpstr>
      <vt:lpstr>Blocking and Control of Extraneous Variation</vt:lpstr>
      <vt:lpstr>Plant Growth and Fertilizer  BLOCKED!</vt:lpstr>
      <vt:lpstr>Plant Growth and Fertilizer</vt:lpstr>
      <vt:lpstr>Conversation about sample size</vt:lpstr>
      <vt:lpstr>Next Week UNIT 2</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Experimental Statistics II</dc:title>
  <dc:creator>Turner, Jacob</dc:creator>
  <cp:lastModifiedBy>Jacob Turner</cp:lastModifiedBy>
  <cp:revision>160</cp:revision>
  <dcterms:created xsi:type="dcterms:W3CDTF">2015-05-09T01:33:27Z</dcterms:created>
  <dcterms:modified xsi:type="dcterms:W3CDTF">2020-01-06T05:46:09Z</dcterms:modified>
</cp:coreProperties>
</file>