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media/image3.png" ContentType="image/png"/>
  <Override PartName="/ppt/media/image5.png" ContentType="image/png"/>
  <Override PartName="/ppt/media/image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37"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6760" cy="1542600"/>
          </a:xfrm>
          <a:prstGeom prst="rect">
            <a:avLst/>
          </a:prstGeom>
          <a:ln>
            <a:noFill/>
          </a:ln>
        </p:spPr>
      </p:pic>
      <p:sp>
        <p:nvSpPr>
          <p:cNvPr id="1" name="PlaceHolder 1"/>
          <p:cNvSpPr>
            <a:spLocks noGrp="1"/>
          </p:cNvSpPr>
          <p:nvPr>
            <p:ph type="title"/>
          </p:nvPr>
        </p:nvSpPr>
        <p:spPr>
          <a:xfrm>
            <a:off x="504360" y="2553840"/>
            <a:ext cx="9071640" cy="162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4536000"/>
            <a:ext cx="9071640" cy="1152000"/>
          </a:xfrm>
          <a:prstGeom prst="rect">
            <a:avLst/>
          </a:prstGeom>
        </p:spPr>
        <p:txBody>
          <a:bodyPr lIns="0" rIns="0" tIns="0" bIns="0">
            <a:normAutofit fontScale="24000"/>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93F8C8A9-EBDF-4006-A1E9-64A58FD5529F}" type="slidenum">
              <a:rPr b="0" lang="en-US" sz="1400" spc="-1" strike="noStrike">
                <a:latin typeface="Arial"/>
              </a:rPr>
              <a:t>&lt;number&gt;</a:t>
            </a:fld>
            <a:endParaRPr b="0" lang="en-US" sz="1400" spc="-1" strike="noStrike">
              <a:latin typeface="Arial"/>
            </a:endParaRPr>
          </a:p>
        </p:txBody>
      </p:sp>
      <p:pic>
        <p:nvPicPr>
          <p:cNvPr id="6" name="" descr=""/>
          <p:cNvPicPr/>
          <p:nvPr/>
        </p:nvPicPr>
        <p:blipFill>
          <a:blip r:embed="rId3"/>
          <a:stretch/>
        </p:blipFill>
        <p:spPr>
          <a:xfrm>
            <a:off x="0" y="0"/>
            <a:ext cx="10077120" cy="1695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0" y="6108480"/>
            <a:ext cx="10076760" cy="1451160"/>
          </a:xfrm>
          <a:prstGeom prst="rect">
            <a:avLst/>
          </a:prstGeom>
          <a:ln>
            <a:noFill/>
          </a:ln>
        </p:spPr>
      </p:pic>
      <p:sp>
        <p:nvSpPr>
          <p:cNvPr id="4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6" name="PlaceHolder 3"/>
          <p:cNvSpPr>
            <a:spLocks noGrp="1"/>
          </p:cNvSpPr>
          <p:nvPr>
            <p:ph type="ftr"/>
          </p:nvPr>
        </p:nvSpPr>
        <p:spPr>
          <a:xfrm>
            <a:off x="3447360" y="6887160"/>
            <a:ext cx="3195000" cy="521280"/>
          </a:xfrm>
          <a:prstGeom prst="rect">
            <a:avLst/>
          </a:prstGeom>
        </p:spPr>
        <p:txBody>
          <a:bodyPr lIns="0" rIns="0" tIns="0" bIns="0" anchor="b">
            <a:noAutofit/>
          </a:bodyPr>
          <a:p>
            <a:pPr algn="ctr"/>
            <a:r>
              <a:rPr b="0" lang="en-US" sz="1400" spc="-1" strike="noStrike">
                <a:latin typeface="Arial"/>
              </a:rPr>
              <a:t>&lt;footer&gt;</a:t>
            </a:r>
            <a:endParaRPr b="0" lang="en-US" sz="1400" spc="-1" strike="noStrike">
              <a:latin typeface="Arial"/>
            </a:endParaRPr>
          </a:p>
        </p:txBody>
      </p:sp>
      <p:sp>
        <p:nvSpPr>
          <p:cNvPr id="47" name="PlaceHolder 4"/>
          <p:cNvSpPr>
            <a:spLocks noGrp="1"/>
          </p:cNvSpPr>
          <p:nvPr>
            <p:ph type="dt"/>
          </p:nvPr>
        </p:nvSpPr>
        <p:spPr>
          <a:xfrm>
            <a:off x="504000" y="6887160"/>
            <a:ext cx="2348280" cy="521280"/>
          </a:xfrm>
          <a:prstGeom prst="rect">
            <a:avLst/>
          </a:prstGeom>
        </p:spPr>
        <p:txBody>
          <a:bodyPr lIns="0" rIns="0" tIns="0" bIns="0" anchor="b">
            <a:noAutofit/>
          </a:bodyPr>
          <a:p>
            <a:r>
              <a:rPr b="0" lang="en-US" sz="1400" spc="-1" strike="noStrike">
                <a:latin typeface="Arial"/>
              </a:rPr>
              <a:t>&lt;date/time&gt;</a:t>
            </a:r>
            <a:endParaRPr b="0" lang="en-US" sz="1400" spc="-1" strike="noStrike">
              <a:latin typeface="Arial"/>
            </a:endParaRPr>
          </a:p>
        </p:txBody>
      </p:sp>
      <p:sp>
        <p:nvSpPr>
          <p:cNvPr id="48" name="PlaceHolder 5"/>
          <p:cNvSpPr>
            <a:spLocks noGrp="1"/>
          </p:cNvSpPr>
          <p:nvPr>
            <p:ph type="sldNum"/>
          </p:nvPr>
        </p:nvSpPr>
        <p:spPr>
          <a:xfrm>
            <a:off x="7227360" y="6887160"/>
            <a:ext cx="2348280" cy="521280"/>
          </a:xfrm>
          <a:prstGeom prst="rect">
            <a:avLst/>
          </a:prstGeom>
        </p:spPr>
        <p:txBody>
          <a:bodyPr lIns="0" rIns="0" tIns="0" bIns="0" anchor="b">
            <a:noAutofit/>
          </a:bodyPr>
          <a:p>
            <a:pPr algn="r"/>
            <a:fld id="{C3E6E6FA-9298-40D7-9048-26434093DA15}"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360" y="2553840"/>
            <a:ext cx="9071640" cy="1622160"/>
          </a:xfrm>
          <a:prstGeom prst="rect">
            <a:avLst/>
          </a:prstGeom>
          <a:noFill/>
          <a:ln>
            <a:noFill/>
          </a:ln>
        </p:spPr>
        <p:txBody>
          <a:bodyPr lIns="0" rIns="0" tIns="0" bIns="0" anchor="ctr">
            <a:spAutoFit/>
          </a:bodyPr>
          <a:p>
            <a:pPr algn="ctr"/>
            <a:r>
              <a:rPr b="0" lang="en-US" sz="4400" spc="-1" strike="noStrike">
                <a:latin typeface="Arial"/>
              </a:rPr>
              <a:t>Pre-Live Session 2</a:t>
            </a:r>
            <a:endParaRPr b="0" lang="en-US" sz="4400" spc="-1" strike="noStrike">
              <a:latin typeface="Arial"/>
            </a:endParaRPr>
          </a:p>
        </p:txBody>
      </p:sp>
      <p:sp>
        <p:nvSpPr>
          <p:cNvPr id="86" name="TextShape 2"/>
          <p:cNvSpPr txBox="1"/>
          <p:nvPr/>
        </p:nvSpPr>
        <p:spPr>
          <a:xfrm>
            <a:off x="504000" y="4536000"/>
            <a:ext cx="9071640" cy="1152000"/>
          </a:xfrm>
          <a:prstGeom prst="rect">
            <a:avLst/>
          </a:prstGeom>
          <a:noFill/>
          <a:ln>
            <a:noFill/>
          </a:ln>
        </p:spPr>
        <p:txBody>
          <a:bodyPr lIns="0" rIns="0" tIns="0" bIns="0" anchor="ctr">
            <a:spAutoFit/>
          </a:bodyPr>
          <a:p>
            <a:pPr algn="ctr"/>
            <a:r>
              <a:rPr b="0" lang="en-US" sz="3200" spc="-1" strike="noStrike">
                <a:latin typeface="Arial"/>
              </a:rPr>
              <a:t>Strategies for Variable Selection in Multiple Regression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glmselect output from the first two proc glmselect </a:t>
            </a:r>
            <a:endParaRPr b="0" lang="en-US" sz="4400" spc="-1" strike="noStrike">
              <a:latin typeface="Arial"/>
            </a:endParaRPr>
          </a:p>
        </p:txBody>
      </p:sp>
      <p:sp>
        <p:nvSpPr>
          <p:cNvPr id="88" name="TextShape 2"/>
          <p:cNvSpPr txBox="1"/>
          <p:nvPr/>
        </p:nvSpPr>
        <p:spPr>
          <a:xfrm>
            <a:off x="504000" y="1769040"/>
            <a:ext cx="9071640" cy="4384440"/>
          </a:xfrm>
          <a:prstGeom prst="rect">
            <a:avLst/>
          </a:prstGeom>
          <a:noFill/>
          <a:ln>
            <a:noFill/>
          </a:ln>
        </p:spPr>
        <p:txBody>
          <a:bodyPr lIns="0" rIns="0" tIns="0" bIns="0">
            <a:normAutofit fontScale="97000"/>
          </a:bodyPr>
          <a:p>
            <a:pPr marL="432000" indent="-324000">
              <a:spcAft>
                <a:spcPts val="1417"/>
              </a:spcAft>
              <a:buClr>
                <a:srgbClr val="000000"/>
              </a:buClr>
              <a:buSzPct val="45000"/>
              <a:buFont typeface="Wingdings" charset="2"/>
              <a:buChar char=""/>
            </a:pPr>
            <a:r>
              <a:rPr b="0" lang="en-US" sz="2400" spc="-1" strike="noStrike">
                <a:latin typeface="Arial"/>
              </a:rPr>
              <a:t>What is different between the two OLS models in terms of the </a:t>
            </a:r>
            <a:r>
              <a:rPr b="0" lang="en-US" sz="2400" spc="-1" strike="noStrike">
                <a:latin typeface="Arial"/>
              </a:rPr>
              <a:t>predictors?  (note we have tricked glmselct in doing OLS by </a:t>
            </a:r>
            <a:r>
              <a:rPr b="0" lang="en-US" sz="2400" spc="-1" strike="noStrike">
                <a:latin typeface="Arial"/>
              </a:rPr>
              <a:t>specifying Forward feature selection with no stopping criterion)?</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400" spc="-1" strike="noStrike">
                <a:latin typeface="Arial"/>
              </a:rPr>
              <a:t>There are 94 predictors used for the first models vs 94 used in </a:t>
            </a:r>
            <a:r>
              <a:rPr b="0" lang="en-US" sz="2400" spc="-1" strike="noStrike">
                <a:latin typeface="Arial"/>
              </a:rPr>
              <a:t>the other which is the same.</a:t>
            </a:r>
            <a:endParaRPr b="0" lang="en-US" sz="2400" spc="-1" strike="noStrike">
              <a:latin typeface="Arial"/>
            </a:endParaRPr>
          </a:p>
          <a:p>
            <a:pPr marL="432000" indent="-324000">
              <a:spcAft>
                <a:spcPts val="1417"/>
              </a:spcAft>
              <a:buClr>
                <a:srgbClr val="000000"/>
              </a:buClr>
              <a:buSzPct val="45000"/>
              <a:buFont typeface="Wingdings" charset="2"/>
              <a:buChar char=""/>
            </a:pPr>
            <a:r>
              <a:rPr b="0" lang="en-US" sz="2400" spc="-1" strike="noStrike">
                <a:latin typeface="Arial"/>
              </a:rPr>
              <a:t>What are the two models R-square values and adjusted R-</a:t>
            </a:r>
            <a:r>
              <a:rPr b="0" lang="en-US" sz="2400" spc="-1" strike="noStrike">
                <a:latin typeface="Arial"/>
              </a:rPr>
              <a:t>squared values?</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400" spc="-1" strike="noStrike">
                <a:latin typeface="Arial"/>
              </a:rPr>
              <a:t>M1 R-Square and adj R-square values are 0.635 and 0.6098 </a:t>
            </a:r>
            <a:r>
              <a:rPr b="0" lang="en-US" sz="2400" spc="-1" strike="noStrike">
                <a:latin typeface="Arial"/>
              </a:rPr>
              <a:t>respectively.</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400" spc="-1" strike="noStrike">
                <a:latin typeface="Arial"/>
              </a:rPr>
              <a:t>M2 R-Square and adj R-square values are 0.6977 and 0.5804 </a:t>
            </a:r>
            <a:r>
              <a:rPr b="0" lang="en-US" sz="2400" spc="-1" strike="noStrike">
                <a:latin typeface="Arial"/>
              </a:rPr>
              <a:t>respectively. The higher the R-Squared the better.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glmselect output from the first two proc glmselect </a:t>
            </a:r>
            <a:endParaRPr b="0" lang="en-US" sz="4400" spc="-1" strike="noStrike">
              <a:latin typeface="Arial"/>
            </a:endParaRPr>
          </a:p>
        </p:txBody>
      </p:sp>
      <p:sp>
        <p:nvSpPr>
          <p:cNvPr id="90"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2400" spc="-1" strike="noStrike">
                <a:latin typeface="Arial"/>
              </a:rPr>
              <a:t>Examine the Fit criteria and ASE plots.  In terms of prediction do you think there is much harm in using all of the predictors versus using a feature selection approach to reduce the model down?</a:t>
            </a:r>
            <a:endParaRPr b="0" lang="en-US" sz="2400" spc="-1" strike="noStrike">
              <a:latin typeface="Arial"/>
            </a:endParaRPr>
          </a:p>
          <a:p>
            <a:pPr lvl="1" marL="864000" indent="-324000">
              <a:spcAft>
                <a:spcPts val="1134"/>
              </a:spcAft>
              <a:buClr>
                <a:srgbClr val="000000"/>
              </a:buClr>
              <a:buSzPct val="75000"/>
              <a:buFont typeface="Symbol" charset="2"/>
              <a:buChar char=""/>
            </a:pPr>
            <a:r>
              <a:rPr b="0" lang="en-US" sz="2400" spc="-1" strike="noStrike">
                <a:latin typeface="Arial"/>
              </a:rPr>
              <a:t>From the fit criteria and ASE plot, it seems like there is no harm in reducing the model down.</a:t>
            </a:r>
            <a:endParaRPr b="0" lang="en-US" sz="2400" spc="-1" strike="noStrike">
              <a:latin typeface="Arial"/>
            </a:endParaRPr>
          </a:p>
        </p:txBody>
      </p:sp>
      <p:pic>
        <p:nvPicPr>
          <p:cNvPr id="91" name="" descr=""/>
          <p:cNvPicPr/>
          <p:nvPr/>
        </p:nvPicPr>
        <p:blipFill>
          <a:blip r:embed="rId1"/>
          <a:stretch/>
        </p:blipFill>
        <p:spPr>
          <a:xfrm>
            <a:off x="663120" y="4220280"/>
            <a:ext cx="4366080" cy="3277800"/>
          </a:xfrm>
          <a:prstGeom prst="rect">
            <a:avLst/>
          </a:prstGeom>
          <a:ln>
            <a:noFill/>
          </a:ln>
        </p:spPr>
      </p:pic>
      <p:pic>
        <p:nvPicPr>
          <p:cNvPr id="92" name="" descr=""/>
          <p:cNvPicPr/>
          <p:nvPr/>
        </p:nvPicPr>
        <p:blipFill>
          <a:blip r:embed="rId2"/>
          <a:stretch/>
        </p:blipFill>
        <p:spPr>
          <a:xfrm>
            <a:off x="5303520" y="4206240"/>
            <a:ext cx="4512600" cy="3291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glmselect output from the second and third proc glmselect</a:t>
            </a:r>
            <a:endParaRPr b="0" lang="en-US" sz="4400" spc="-1" strike="noStrike">
              <a:latin typeface="Arial"/>
            </a:endParaRPr>
          </a:p>
        </p:txBody>
      </p:sp>
      <p:sp>
        <p:nvSpPr>
          <p:cNvPr id="94" name="TextShape 2"/>
          <p:cNvSpPr txBox="1"/>
          <p:nvPr/>
        </p:nvSpPr>
        <p:spPr>
          <a:xfrm>
            <a:off x="504000" y="1769040"/>
            <a:ext cx="9071640" cy="4384440"/>
          </a:xfrm>
          <a:prstGeom prst="rect">
            <a:avLst/>
          </a:prstGeom>
          <a:noFill/>
          <a:ln>
            <a:noFill/>
          </a:ln>
        </p:spPr>
        <p:txBody>
          <a:bodyPr lIns="0" rIns="0" tIns="0" bIns="0">
            <a:normAutofit fontScale="91000"/>
          </a:bodyPr>
          <a:p>
            <a:pPr marL="432000" indent="-324000">
              <a:spcAft>
                <a:spcPts val="1417"/>
              </a:spcAft>
              <a:buClr>
                <a:srgbClr val="000000"/>
              </a:buClr>
              <a:buSzPct val="45000"/>
              <a:buFont typeface="Wingdings" charset="2"/>
              <a:buChar char=""/>
            </a:pPr>
            <a:r>
              <a:rPr b="0" lang="en-US" sz="2200" spc="-1" strike="noStrike">
                <a:latin typeface="Arial"/>
              </a:rPr>
              <a:t>Compare the second and third proc glmselct calls (M2, M3).  These both have the same predictors but one is OLS and the other is using LASSO feature selection using cross validation.</a:t>
            </a:r>
            <a:endParaRPr b="0" lang="en-US" sz="2200" spc="-1" strike="noStrike">
              <a:latin typeface="Arial"/>
            </a:endParaRPr>
          </a:p>
          <a:p>
            <a:pPr marL="432000" indent="-324000">
              <a:spcAft>
                <a:spcPts val="1417"/>
              </a:spcAft>
              <a:buClr>
                <a:srgbClr val="000000"/>
              </a:buClr>
              <a:buSzPct val="45000"/>
              <a:buFont typeface="Wingdings" charset="2"/>
              <a:buChar char=""/>
            </a:pPr>
            <a:r>
              <a:rPr b="0" lang="en-US" sz="2200" spc="-1" strike="noStrike">
                <a:latin typeface="Arial"/>
              </a:rPr>
              <a:t>What are the two models R-square values and adjusted R-squared values?</a:t>
            </a:r>
            <a:endParaRPr b="0" lang="en-US" sz="2200" spc="-1" strike="noStrike">
              <a:latin typeface="Arial"/>
            </a:endParaRPr>
          </a:p>
          <a:p>
            <a:pPr lvl="1" marL="864000" indent="-324000">
              <a:spcAft>
                <a:spcPts val="1134"/>
              </a:spcAft>
              <a:buClr>
                <a:srgbClr val="000000"/>
              </a:buClr>
              <a:buSzPct val="75000"/>
              <a:buFont typeface="Symbol" charset="2"/>
              <a:buChar char=""/>
            </a:pPr>
            <a:r>
              <a:rPr b="0" lang="en-US" sz="2200" spc="-1" strike="noStrike">
                <a:latin typeface="Arial"/>
              </a:rPr>
              <a:t>M3 R-Square and adj R-square values are 0.583 and 0.5564 </a:t>
            </a:r>
            <a:r>
              <a:rPr b="0" lang="en-US" sz="2200" spc="-1" strike="noStrike">
                <a:latin typeface="Arial"/>
              </a:rPr>
              <a:t>respectively.</a:t>
            </a:r>
            <a:endParaRPr b="0" lang="en-US" sz="2200" spc="-1" strike="noStrike">
              <a:latin typeface="Arial"/>
            </a:endParaRPr>
          </a:p>
          <a:p>
            <a:pPr lvl="1" marL="864000" indent="-324000">
              <a:spcAft>
                <a:spcPts val="1134"/>
              </a:spcAft>
              <a:buClr>
                <a:srgbClr val="000000"/>
              </a:buClr>
              <a:buSzPct val="75000"/>
              <a:buFont typeface="Symbol" charset="2"/>
              <a:buChar char=""/>
            </a:pPr>
            <a:r>
              <a:rPr b="0" lang="en-US" sz="2200" spc="-1" strike="noStrike">
                <a:latin typeface="Arial"/>
              </a:rPr>
              <a:t>M2 R-Square and adj R-square values are 0.6977 and 0.5804 respectively.</a:t>
            </a:r>
            <a:endParaRPr b="0" lang="en-US" sz="2200" spc="-1" strike="noStrike">
              <a:latin typeface="Arial"/>
            </a:endParaRPr>
          </a:p>
          <a:p>
            <a:pPr marL="432000" indent="-324000">
              <a:spcAft>
                <a:spcPts val="1417"/>
              </a:spcAft>
              <a:buClr>
                <a:srgbClr val="000000"/>
              </a:buClr>
              <a:buSzPct val="45000"/>
              <a:buFont typeface="Wingdings" charset="2"/>
              <a:buChar char=""/>
            </a:pPr>
            <a:r>
              <a:rPr b="0" lang="en-US" sz="2200" spc="-1" strike="noStrike">
                <a:latin typeface="Arial"/>
              </a:rPr>
              <a:t>What variables are included using the LASSO as a feature selection technique?</a:t>
            </a:r>
            <a:endParaRPr b="0" lang="en-US" sz="2200" spc="-1" strike="noStrike">
              <a:latin typeface="Arial"/>
            </a:endParaRPr>
          </a:p>
          <a:p>
            <a:pPr lvl="1" marL="864000" indent="-324000">
              <a:spcAft>
                <a:spcPts val="1134"/>
              </a:spcAft>
              <a:buClr>
                <a:srgbClr val="000000"/>
              </a:buClr>
              <a:buSzPct val="75000"/>
              <a:buFont typeface="Symbol" charset="2"/>
              <a:buChar char=""/>
            </a:pPr>
            <a:r>
              <a:rPr b="0" lang="en-US" sz="2200" spc="-1" strike="noStrike">
                <a:latin typeface="Arial"/>
              </a:rPr>
              <a:t>All 25 variables that were used for the second model.</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spAutoFit/>
          </a:bodyPr>
          <a:p>
            <a:pPr algn="ctr"/>
            <a:r>
              <a:rPr b="0" lang="en-US" sz="4400" spc="-1" strike="noStrike">
                <a:latin typeface="Arial"/>
              </a:rPr>
              <a:t>glmselect output from the second and third proc glmselect</a:t>
            </a:r>
            <a:endParaRPr b="0" lang="en-US" sz="4400" spc="-1" strike="noStrike">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normAutofit/>
          </a:bodyPr>
          <a:p>
            <a:pPr marL="806400">
              <a:spcAft>
                <a:spcPts val="1409"/>
              </a:spcAft>
              <a:buClr>
                <a:srgbClr val="000000"/>
              </a:buClr>
              <a:buSzPct val="45000"/>
              <a:buFont typeface="Wingdings" charset="2"/>
              <a:buChar char=""/>
            </a:pPr>
            <a:r>
              <a:rPr b="0" lang="en-US" sz="2400" spc="-1" strike="noStrike">
                <a:latin typeface="Arial"/>
              </a:rPr>
              <a:t>Suppose now that I told you that all of the predictors with generic </a:t>
            </a:r>
            <a:r>
              <a:rPr b="0" lang="en-US" sz="2200" spc="-1" strike="noStrike">
                <a:latin typeface=""/>
              </a:rPr>
              <a:t>names are just a bunch of random numbers, how does that piece of information potentially change your feeling on whether it matters or not to do feature selection.</a:t>
            </a:r>
            <a:endParaRPr b="0" lang="en-US" sz="2200" spc="-1" strike="noStrike">
              <a:latin typeface="Arial"/>
            </a:endParaRPr>
          </a:p>
          <a:p>
            <a:pPr lvl="1" marL="806400">
              <a:spcAft>
                <a:spcPts val="1409"/>
              </a:spcAft>
              <a:buClr>
                <a:srgbClr val="000000"/>
              </a:buClr>
              <a:buSzPct val="45000"/>
              <a:buFont typeface="Wingdings" charset="2"/>
              <a:buChar char=""/>
            </a:pPr>
            <a:r>
              <a:rPr b="0" lang="en-US" sz="2200" spc="-1" strike="noStrike">
                <a:latin typeface=""/>
              </a:rPr>
              <a:t>Yes because variables chosen should be what is statistically related to the predictor.</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LibreOffice/6.3.2.2$Linux_X86_64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2020-01-13T17:49:10Z</dcterms:created>
  <dc:creator/>
  <dc:description/>
  <dc:language>en-US</dc:language>
  <cp:lastModifiedBy/>
  <dcterms:modified xsi:type="dcterms:W3CDTF">2020-01-13T18:36:56Z</dcterms:modified>
  <cp:revision>9</cp:revision>
  <dc:subject/>
  <dc:title>Beehive</dc:title>
</cp:coreProperties>
</file>