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_rels/slideLayout46.xml.rels" ContentType="application/vnd.openxmlformats-package.relationships+xml"/>
  <Override PartName="/ppt/slideLayouts/_rels/slideLayout22.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1.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_rels/presentation.xml.rels" ContentType="application/vnd.openxmlformats-package.relationships+xml"/>
  <Override PartName="/ppt/media/image97.png" ContentType="image/png"/>
  <Override PartName="/ppt/media/image102.png" ContentType="image/png"/>
  <Override PartName="/ppt/media/image96.png" ContentType="image/png"/>
  <Override PartName="/ppt/media/image47.tif" ContentType="image/tiff"/>
  <Override PartName="/ppt/media/image101.png" ContentType="image/png"/>
  <Override PartName="/ppt/media/image95.png" ContentType="image/png"/>
  <Override PartName="/ppt/media/image100.png" ContentType="image/png"/>
  <Override PartName="/ppt/media/image88.png" ContentType="image/png"/>
  <Override PartName="/ppt/media/image87.tif" ContentType="image/tiff"/>
  <Override PartName="/ppt/media/image86.png" ContentType="image/png"/>
  <Override PartName="/ppt/media/image84.png" ContentType="image/png"/>
  <Override PartName="/ppt/media/image35.tif" ContentType="image/tiff"/>
  <Override PartName="/ppt/media/image82.png" ContentType="image/png"/>
  <Override PartName="/ppt/media/image81.png" ContentType="image/png"/>
  <Override PartName="/ppt/media/image32.tif" ContentType="image/tiff"/>
  <Override PartName="/ppt/media/image79.jpeg" ContentType="image/jpeg"/>
  <Override PartName="/ppt/media/image41.tif" ContentType="image/tiff"/>
  <Override PartName="/ppt/media/image78.png" ContentType="image/png"/>
  <Override PartName="/ppt/media/image29.tif" ContentType="image/tiff"/>
  <Override PartName="/ppt/media/image77.png" ContentType="image/png"/>
  <Override PartName="/ppt/media/image76.png" ContentType="image/png"/>
  <Override PartName="/ppt/media/image27.tif" ContentType="image/tiff"/>
  <Override PartName="/ppt/media/image75.png" ContentType="image/png"/>
  <Override PartName="/ppt/media/image73.png" ContentType="image/png"/>
  <Override PartName="/ppt/media/image71.png" ContentType="image/png"/>
  <Override PartName="/ppt/media/image2.png" ContentType="image/png"/>
  <Override PartName="/ppt/media/image52.png" ContentType="image/png"/>
  <Override PartName="/ppt/media/image58.png" ContentType="image/png"/>
  <Override PartName="/ppt/media/image114.png" ContentType="image/png"/>
  <Override PartName="/ppt/media/image14.png" ContentType="image/png"/>
  <Override PartName="/ppt/media/image56.png" ContentType="image/png"/>
  <Override PartName="/ppt/media/image6.png" ContentType="image/png"/>
  <Override PartName="/ppt/media/image112.png" ContentType="image/png"/>
  <Override PartName="/ppt/media/image9.tif" ContentType="image/tiff"/>
  <Override PartName="/ppt/media/image10.png" ContentType="image/png"/>
  <Override PartName="/ppt/media/image69.png" ContentType="image/png"/>
  <Override PartName="/ppt/media/image92.png" ContentType="image/png"/>
  <Override PartName="/ppt/media/image28.png" ContentType="image/png"/>
  <Override PartName="/ppt/media/image74.png" ContentType="image/png"/>
  <Override PartName="/ppt/media/image89.png" ContentType="image/png"/>
  <Override PartName="/ppt/media/image30.png" ContentType="image/png"/>
  <Override PartName="/ppt/media/image33.png" ContentType="image/png"/>
  <Override PartName="/ppt/media/image34.png" ContentType="image/png"/>
  <Override PartName="/ppt/media/image83.png" ContentType="image/png"/>
  <Override PartName="/ppt/media/image38.tif" ContentType="image/tiff"/>
  <Override PartName="/ppt/media/image113.png" ContentType="image/png"/>
  <Override PartName="/ppt/media/image116.png" ContentType="image/png"/>
  <Override PartName="/ppt/media/image25.png" ContentType="image/png"/>
  <Override PartName="/ppt/media/image122.png" ContentType="image/png"/>
  <Override PartName="/ppt/media/image43.png" ContentType="image/png"/>
  <Override PartName="/ppt/media/image107.png" ContentType="image/png"/>
  <Override PartName="/ppt/media/image117.png" ContentType="image/png"/>
  <Override PartName="/ppt/media/image26.png" ContentType="image/png"/>
  <Override PartName="/ppt/media/image123.png" ContentType="image/png"/>
  <Override PartName="/ppt/media/image67.png" ContentType="image/png"/>
  <Override PartName="/ppt/media/image108.png" ContentType="image/png"/>
  <Override PartName="/ppt/media/image23.tif" ContentType="image/tiff"/>
  <Override PartName="/ppt/media/image24.png" ContentType="image/png"/>
  <Override PartName="/ppt/media/image37.png" ContentType="image/png"/>
  <Override PartName="/ppt/media/image4.tif" ContentType="image/tiff"/>
  <Override PartName="/ppt/media/image121.png" ContentType="image/png"/>
  <Override PartName="/ppt/media/image118.png" ContentType="image/png"/>
  <Override PartName="/ppt/media/image106.png" ContentType="image/png"/>
  <Override PartName="/ppt/media/image70.png" ContentType="image/png"/>
  <Override PartName="/ppt/media/image21.tif" ContentType="image/tiff"/>
  <Override PartName="/ppt/media/image42.png" ContentType="image/png"/>
  <Override PartName="/ppt/media/image72.tif" ContentType="image/tiff"/>
  <Override PartName="/ppt/media/image120.png" ContentType="image/png"/>
  <Override PartName="/ppt/media/image105.png" ContentType="image/png"/>
  <Override PartName="/ppt/media/image110.png" ContentType="image/png"/>
  <Override PartName="/ppt/media/image54.png" ContentType="image/png"/>
  <Override PartName="/ppt/media/image115.png" ContentType="image/png"/>
  <Override PartName="/ppt/media/image59.png" ContentType="image/png"/>
  <Override PartName="/ppt/media/image99.png" ContentType="image/png"/>
  <Override PartName="/ppt/media/image104.png" ContentType="image/png"/>
  <Override PartName="/ppt/media/image48.png" ContentType="image/png"/>
  <Override PartName="/ppt/media/image46.png" ContentType="image/png"/>
  <Override PartName="/ppt/media/image40.png" ContentType="image/png"/>
  <Override PartName="/ppt/media/image109.png" ContentType="image/png"/>
  <Override PartName="/ppt/media/image22.png" ContentType="image/png"/>
  <Override PartName="/ppt/media/image7.tif" ContentType="image/tiff"/>
  <Override PartName="/ppt/media/image57.tif" ContentType="image/tiff"/>
  <Override PartName="/ppt/media/image111.png" ContentType="image/png"/>
  <Override PartName="/ppt/media/image55.png" ContentType="image/png"/>
  <Override PartName="/ppt/media/image85.tif" ContentType="image/tiff"/>
  <Override PartName="/ppt/media/image3.png" ContentType="image/png"/>
  <Override PartName="/ppt/media/image53.png" ContentType="image/png"/>
  <Override PartName="/ppt/media/image36.png" ContentType="image/png"/>
  <Override PartName="/ppt/media/image1.png" ContentType="image/png"/>
  <Override PartName="/ppt/media/image12.png" ContentType="image/png"/>
  <Override PartName="/ppt/media/image45.png" ContentType="image/png"/>
  <Override PartName="/ppt/media/image80.png" ContentType="image/png"/>
  <Override PartName="/ppt/media/image11.tif" ContentType="image/tiff"/>
  <Override PartName="/ppt/media/image60.png" ContentType="image/png"/>
  <Override PartName="/ppt/media/image5.tif" ContentType="image/tiff"/>
  <Override PartName="/ppt/media/image90.tif" ContentType="image/tiff"/>
  <Override PartName="/ppt/media/image64.png" ContentType="image/png"/>
  <Override PartName="/ppt/media/image15.tif" ContentType="image/tiff"/>
  <Override PartName="/ppt/media/image16.png" ContentType="image/png"/>
  <Override PartName="/ppt/media/image13.tif" ContentType="image/tiff"/>
  <Override PartName="/ppt/media/image62.png" ContentType="image/png"/>
  <Override PartName="/ppt/media/image66.png" ContentType="image/png"/>
  <Override PartName="/ppt/media/image17.tif" ContentType="image/tiff"/>
  <Override PartName="/ppt/media/image18.png" ContentType="image/png"/>
  <Override PartName="/ppt/media/image8.png" ContentType="image/png"/>
  <Override PartName="/ppt/media/image44.tif" ContentType="image/tiff"/>
  <Override PartName="/ppt/media/image93.png" ContentType="image/png"/>
  <Override PartName="/ppt/media/image31.png" ContentType="image/png"/>
  <Override PartName="/ppt/media/image20.png" ContentType="image/png"/>
  <Override PartName="/ppt/media/image103.png" ContentType="image/png"/>
  <Override PartName="/ppt/media/image98.png" ContentType="image/png"/>
  <Override PartName="/ppt/media/image49.tif" ContentType="image/tiff"/>
  <Override PartName="/ppt/media/image94.png" ContentType="image/png"/>
  <Override PartName="/ppt/media/image119.png" ContentType="image/png"/>
  <Override PartName="/ppt/media/image50.png" ContentType="image/png"/>
  <Override PartName="/ppt/media/image51.tif" ContentType="image/tiff"/>
  <Override PartName="/ppt/media/image61.png" ContentType="image/png"/>
  <Override PartName="/ppt/media/image91.tif" ContentType="image/tiff"/>
  <Override PartName="/ppt/media/image39.png" ContentType="image/png"/>
  <Override PartName="/ppt/media/image63.png" ContentType="image/png"/>
  <Override PartName="/ppt/media/image65.tif" ContentType="image/tiff"/>
  <Override PartName="/ppt/media/image19.tif" ContentType="image/tiff"/>
  <Override PartName="/ppt/media/image68.png" ContentType="image/png"/>
  <Override PartName="/ppt/notesSlides/_rels/notesSlide27.xml.rels" ContentType="application/vnd.openxmlformats-package.relationships+xml"/>
  <Override PartName="/ppt/notesSlides/_rels/notesSlide50.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32.xml.rels" ContentType="application/vnd.openxmlformats-package.relationships+xml"/>
  <Override PartName="/ppt/notesSlides/_rels/notesSlide7.xml.rels" ContentType="application/vnd.openxmlformats-package.relationships+xml"/>
  <Override PartName="/ppt/notesSlides/_rels/notesSlide34.xml.rels" ContentType="application/vnd.openxmlformats-package.relationships+xml"/>
  <Override PartName="/ppt/notesSlides/_rels/notesSlide38.xml.rels" ContentType="application/vnd.openxmlformats-package.relationships+xml"/>
  <Override PartName="/ppt/notesSlides/notesSlide32.xml" ContentType="application/vnd.openxmlformats-officedocument.presentationml.notesSlide+xml"/>
  <Override PartName="/ppt/notesSlides/notesSlide20.xml" ContentType="application/vnd.openxmlformats-officedocument.presentationml.notesSlide+xml"/>
  <Override PartName="/ppt/notesSlides/notesSlide7.xml" ContentType="application/vnd.openxmlformats-officedocument.presentationml.notesSlide+xml"/>
  <Override PartName="/ppt/notesSlides/notesSlide38.xml" ContentType="application/vnd.openxmlformats-officedocument.presentationml.notesSlide+xml"/>
  <Override PartName="/ppt/notesSlides/notesSlide50.xml" ContentType="application/vnd.openxmlformats-officedocument.presentationml.notesSlide+xml"/>
  <Override PartName="/ppt/notesSlides/notesSlide34.xml" ContentType="application/vnd.openxmlformats-officedocument.presentationml.notesSlide+xml"/>
  <Override PartName="/ppt/notesSlides/notesSlide19.xml" ContentType="application/vnd.openxmlformats-officedocument.presentationml.notesSlide+xml"/>
  <Override PartName="/ppt/notesSlides/notesSlide27.xml" ContentType="application/vnd.openxmlformats-officedocument.presentationml.notes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52.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60.xml" ContentType="application/vnd.openxmlformats-officedocument.presentationml.slide+xml"/>
  <Override PartName="/ppt/slides/_rels/slide22.xml.rels" ContentType="application/vnd.openxmlformats-package.relationships+xml"/>
  <Override PartName="/ppt/slides/_rels/slide55.xml.rels" ContentType="application/vnd.openxmlformats-package.relationships+xml"/>
  <Override PartName="/ppt/slides/_rels/slide21.xml.rels" ContentType="application/vnd.openxmlformats-package.relationships+xml"/>
  <Override PartName="/ppt/slides/_rels/slide54.xml.rels" ContentType="application/vnd.openxmlformats-package.relationships+xml"/>
  <Override PartName="/ppt/slides/_rels/slide20.xml.rels" ContentType="application/vnd.openxmlformats-package.relationships+xml"/>
  <Override PartName="/ppt/slides/_rels/slide9.xml.rels" ContentType="application/vnd.openxmlformats-package.relationships+xml"/>
  <Override PartName="/ppt/slides/_rels/slide57.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56.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19.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61.xml.rels" ContentType="application/vnd.openxmlformats-package.relationships+xml"/>
  <Override PartName="/ppt/slides/_rels/slide17.xml.rels" ContentType="application/vnd.openxmlformats-package.relationships+xml"/>
  <Override PartName="/ppt/slides/_rels/slide60.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32.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63.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59.xml.rels" ContentType="application/vnd.openxmlformats-package.relationships+xml"/>
  <Override PartName="/ppt/slides/_rels/slide30.xml.rels" ContentType="application/vnd.openxmlformats-package.relationships+xml"/>
  <Override PartName="/ppt/slides/_rels/slide49.xml.rels" ContentType="application/vnd.openxmlformats-package.relationships+xml"/>
  <Override PartName="/ppt/slides/_rels/slide64.xml.rels" ContentType="application/vnd.openxmlformats-package.relationships+xml"/>
  <Override PartName="/ppt/slides/_rels/slide8.xml.rels" ContentType="application/vnd.openxmlformats-package.relationships+xml"/>
  <Override PartName="/ppt/slides/_rels/slide48.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slide5.xml" ContentType="application/vnd.openxmlformats-officedocument.presentationml.slide+xml"/>
  <Override PartName="/ppt/slides/slide53.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61.xml" ContentType="application/vnd.openxmlformats-officedocument.presentationml.slide+xml"/>
  <Override PartName="/ppt/slides/slide28.xml" ContentType="application/vnd.openxmlformats-officedocument.presentationml.slide+xml"/>
  <Override PartName="/ppt/slides/slide13.xml" ContentType="application/vnd.openxmlformats-officedocument.presentationml.slide+xml"/>
  <Override PartName="/ppt/slides/slide62.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49.xml" ContentType="application/vnd.openxmlformats-officedocument.presentationml.slide+xml"/>
  <Override PartName="/ppt/slides/slide64.xml" ContentType="application/vnd.openxmlformats-officedocument.presentationml.slide+xml"/>
  <Override PartName="/ppt/slides/slide11.xml" ContentType="application/vnd.openxmlformats-officedocument.presentationml.slide+xml"/>
  <Override PartName="/ppt/slides/slide58.xml" ContentType="application/vnd.openxmlformats-officedocument.presentationml.slide+xml"/>
  <Override PartName="/ppt/slides/slide14.xml" ContentType="application/vnd.openxmlformats-officedocument.presentationml.slide+xml"/>
  <Override PartName="/ppt/slides/slide48.xml" ContentType="application/vnd.openxmlformats-officedocument.presentationml.slide+xml"/>
  <Override PartName="/ppt/slides/slide63.xml" ContentType="application/vnd.openxmlformats-officedocument.presentationml.slide+xml"/>
  <Override PartName="/ppt/slides/slide10.xml" ContentType="application/vnd.openxmlformats-officedocument.presentationml.slide+xml"/>
  <Override PartName="/ppt/slides/slide59.xml" ContentType="application/vnd.openxmlformats-officedocument.presentationml.slide+xml"/>
  <Override PartName="/ppt/slides/slide17.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8.xml" ContentType="application/vnd.openxmlformats-officedocument.presentationml.slide+xml"/>
  <Override PartName="/ppt/slides/slide56.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9.xml" ContentType="application/vnd.openxmlformats-officedocument.presentationml.slide+xml"/>
  <Override PartName="/ppt/slides/slide5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55.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4.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3200" spc="-1" strike="noStrike">
                <a:solidFill>
                  <a:srgbClr val="000000"/>
                </a:solidFill>
                <a:latin typeface="Franklin Gothic Medium"/>
              </a:rPr>
              <a:t>Click to move the slide</a:t>
            </a:r>
            <a:endParaRPr b="0" lang="en-US" sz="3200" spc="-1" strike="noStrike">
              <a:solidFill>
                <a:srgbClr val="000000"/>
              </a:solidFill>
              <a:latin typeface="Franklin Gothic Medium"/>
            </a:endParaRPr>
          </a:p>
        </p:txBody>
      </p:sp>
      <p:sp>
        <p:nvSpPr>
          <p:cNvPr id="176"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77"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78"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79"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8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911316DC-A249-4BEF-89A2-A4B91362958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type="sldImg"/>
          </p:nvPr>
        </p:nvSpPr>
        <p:spPr>
          <a:xfrm>
            <a:off x="1143000" y="685800"/>
            <a:ext cx="4571640" cy="3428640"/>
          </a:xfrm>
          <a:prstGeom prst="rect">
            <a:avLst/>
          </a:prstGeom>
        </p:spPr>
      </p:sp>
      <p:sp>
        <p:nvSpPr>
          <p:cNvPr id="726"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72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D6BF1D8-2D11-4872-99C9-790353A83E8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PlaceHolder 1"/>
          <p:cNvSpPr>
            <a:spLocks noGrp="1"/>
          </p:cNvSpPr>
          <p:nvPr>
            <p:ph type="sldImg"/>
          </p:nvPr>
        </p:nvSpPr>
        <p:spPr>
          <a:xfrm>
            <a:off x="1143000" y="685800"/>
            <a:ext cx="4571640" cy="3428640"/>
          </a:xfrm>
          <a:prstGeom prst="rect">
            <a:avLst/>
          </a:prstGeom>
        </p:spPr>
      </p:sp>
      <p:sp>
        <p:nvSpPr>
          <p:cNvPr id="729"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Arial"/>
              </a:rPr>
              <a:t>Double check </a:t>
            </a:r>
            <a:endParaRPr b="0" lang="en-US" sz="2000" spc="-1" strike="noStrike">
              <a:latin typeface="Arial"/>
            </a:endParaRPr>
          </a:p>
        </p:txBody>
      </p:sp>
      <p:sp>
        <p:nvSpPr>
          <p:cNvPr id="73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D87619F-9076-4FA3-A247-105AADD8A4C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PlaceHolder 1"/>
          <p:cNvSpPr>
            <a:spLocks noGrp="1"/>
          </p:cNvSpPr>
          <p:nvPr>
            <p:ph type="sldImg"/>
          </p:nvPr>
        </p:nvSpPr>
        <p:spPr>
          <a:xfrm>
            <a:off x="1143000" y="685800"/>
            <a:ext cx="4571640" cy="3428640"/>
          </a:xfrm>
          <a:prstGeom prst="rect">
            <a:avLst/>
          </a:prstGeom>
        </p:spPr>
      </p:sp>
      <p:sp>
        <p:nvSpPr>
          <p:cNvPr id="732"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Arial"/>
              </a:rPr>
              <a:t>Lag(5) Autocorrelation on title of right plot.   ERROR ………………  video  Check</a:t>
            </a:r>
            <a:endParaRPr b="0" lang="en-US" sz="2000" spc="-1" strike="noStrike">
              <a:latin typeface="Arial"/>
            </a:endParaRPr>
          </a:p>
        </p:txBody>
      </p:sp>
      <p:sp>
        <p:nvSpPr>
          <p:cNvPr id="73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C2DE63F-89AF-4545-9CD4-95B49FCAC23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4" name="PlaceHolder 1"/>
          <p:cNvSpPr>
            <a:spLocks noGrp="1"/>
          </p:cNvSpPr>
          <p:nvPr>
            <p:ph type="sldImg"/>
          </p:nvPr>
        </p:nvSpPr>
        <p:spPr>
          <a:xfrm>
            <a:off x="1143000" y="685800"/>
            <a:ext cx="4571640" cy="3428640"/>
          </a:xfrm>
          <a:prstGeom prst="rect">
            <a:avLst/>
          </a:prstGeom>
        </p:spPr>
      </p:sp>
      <p:sp>
        <p:nvSpPr>
          <p:cNvPr id="735"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Arial"/>
              </a:rPr>
              <a:t>We may refer students to an optional discussion (video) of xbar being ergotic for mu here.    </a:t>
            </a:r>
            <a:endParaRPr b="0" lang="en-US" sz="2000" spc="-1" strike="noStrike">
              <a:latin typeface="Arial"/>
            </a:endParaRPr>
          </a:p>
          <a:p>
            <a:pPr marL="216000" indent="-216000">
              <a:lnSpc>
                <a:spcPct val="100000"/>
              </a:lnSpc>
            </a:pPr>
            <a:r>
              <a:rPr b="0" lang="en-US" sz="2000" spc="-1" strike="noStrike">
                <a:latin typeface="Arial"/>
              </a:rPr>
              <a:t>Need smaller data set … maybe 40 – 60?</a:t>
            </a:r>
            <a:endParaRPr b="0" lang="en-US" sz="2000" spc="-1" strike="noStrike">
              <a:latin typeface="Arial"/>
            </a:endParaRPr>
          </a:p>
        </p:txBody>
      </p:sp>
      <p:sp>
        <p:nvSpPr>
          <p:cNvPr id="73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9892B14-FE5B-40E2-8E7F-EE9F169064D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PlaceHolder 1"/>
          <p:cNvSpPr>
            <a:spLocks noGrp="1"/>
          </p:cNvSpPr>
          <p:nvPr>
            <p:ph type="sldImg"/>
          </p:nvPr>
        </p:nvSpPr>
        <p:spPr>
          <a:xfrm>
            <a:off x="1143000" y="685800"/>
            <a:ext cx="4571640" cy="3428640"/>
          </a:xfrm>
          <a:prstGeom prst="rect">
            <a:avLst/>
          </a:prstGeom>
        </p:spPr>
      </p:sp>
      <p:sp>
        <p:nvSpPr>
          <p:cNvPr id="738"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Arial"/>
              </a:rPr>
              <a:t>Add formula for the sample variance with n in the denominator.  </a:t>
            </a:r>
            <a:endParaRPr b="0" lang="en-US" sz="2000" spc="-1" strike="noStrike">
              <a:latin typeface="Arial"/>
            </a:endParaRPr>
          </a:p>
        </p:txBody>
      </p:sp>
      <p:sp>
        <p:nvSpPr>
          <p:cNvPr id="73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338B111-7AD2-48A0-9BF6-330CCFAC033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type="sldImg"/>
          </p:nvPr>
        </p:nvSpPr>
        <p:spPr>
          <a:xfrm>
            <a:off x="1143000" y="685800"/>
            <a:ext cx="4571640" cy="3428640"/>
          </a:xfrm>
          <a:prstGeom prst="rect">
            <a:avLst/>
          </a:prstGeom>
        </p:spPr>
      </p:sp>
      <p:sp>
        <p:nvSpPr>
          <p:cNvPr id="741"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Arial"/>
              </a:rPr>
              <a:t>CHANGE LAG.MAX = 500 AND ALWAYS DO FIRST HALF V. SECOND HALF.</a:t>
            </a:r>
            <a:endParaRPr b="0" lang="en-US" sz="2000" spc="-1" strike="noStrike">
              <a:latin typeface="Arial"/>
            </a:endParaRPr>
          </a:p>
        </p:txBody>
      </p:sp>
      <p:sp>
        <p:nvSpPr>
          <p:cNvPr id="74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5800BC1-8D87-4941-9E95-F547B35ACBD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PlaceHolder 1"/>
          <p:cNvSpPr>
            <a:spLocks noGrp="1"/>
          </p:cNvSpPr>
          <p:nvPr>
            <p:ph type="sldImg"/>
          </p:nvPr>
        </p:nvSpPr>
        <p:spPr>
          <a:xfrm>
            <a:off x="1143000" y="685800"/>
            <a:ext cx="4571640" cy="3428640"/>
          </a:xfrm>
          <a:prstGeom prst="rect">
            <a:avLst/>
          </a:prstGeom>
        </p:spPr>
      </p:sp>
      <p:sp>
        <p:nvSpPr>
          <p:cNvPr id="744"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74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6CD337C-8913-40B5-B565-45E56DF89D75}"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PlaceHolder 1"/>
          <p:cNvSpPr>
            <a:spLocks noGrp="1"/>
          </p:cNvSpPr>
          <p:nvPr>
            <p:ph type="sldImg"/>
          </p:nvPr>
        </p:nvSpPr>
        <p:spPr>
          <a:xfrm>
            <a:off x="1143000" y="685800"/>
            <a:ext cx="4571640" cy="3428640"/>
          </a:xfrm>
          <a:prstGeom prst="rect">
            <a:avLst/>
          </a:prstGeom>
        </p:spPr>
      </p:sp>
      <p:sp>
        <p:nvSpPr>
          <p:cNvPr id="723"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72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FD23D15-5B83-489C-9B20-C159263EF787}"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31" name="PlaceHolder 2"/>
          <p:cNvSpPr>
            <a:spLocks noGrp="1"/>
          </p:cNvSpPr>
          <p:nvPr>
            <p:ph type="body"/>
          </p:nvPr>
        </p:nvSpPr>
        <p:spPr>
          <a:xfrm>
            <a:off x="380880" y="1719360"/>
            <a:ext cx="840708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32" name="PlaceHolder 3"/>
          <p:cNvSpPr>
            <a:spLocks noGrp="1"/>
          </p:cNvSpPr>
          <p:nvPr>
            <p:ph type="body"/>
          </p:nvPr>
        </p:nvSpPr>
        <p:spPr>
          <a:xfrm>
            <a:off x="380880" y="4021200"/>
            <a:ext cx="840708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34" name="PlaceHolder 2"/>
          <p:cNvSpPr>
            <a:spLocks noGrp="1"/>
          </p:cNvSpPr>
          <p:nvPr>
            <p:ph type="body"/>
          </p:nvPr>
        </p:nvSpPr>
        <p:spPr>
          <a:xfrm>
            <a:off x="38088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35" name="PlaceHolder 3"/>
          <p:cNvSpPr>
            <a:spLocks noGrp="1"/>
          </p:cNvSpPr>
          <p:nvPr>
            <p:ph type="body"/>
          </p:nvPr>
        </p:nvSpPr>
        <p:spPr>
          <a:xfrm>
            <a:off x="468900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36" name="PlaceHolder 4"/>
          <p:cNvSpPr>
            <a:spLocks noGrp="1"/>
          </p:cNvSpPr>
          <p:nvPr>
            <p:ph type="body"/>
          </p:nvPr>
        </p:nvSpPr>
        <p:spPr>
          <a:xfrm>
            <a:off x="38088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37" name="PlaceHolder 5"/>
          <p:cNvSpPr>
            <a:spLocks noGrp="1"/>
          </p:cNvSpPr>
          <p:nvPr>
            <p:ph type="body"/>
          </p:nvPr>
        </p:nvSpPr>
        <p:spPr>
          <a:xfrm>
            <a:off x="468900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39" name="PlaceHolder 2"/>
          <p:cNvSpPr>
            <a:spLocks noGrp="1"/>
          </p:cNvSpPr>
          <p:nvPr>
            <p:ph type="body"/>
          </p:nvPr>
        </p:nvSpPr>
        <p:spPr>
          <a:xfrm>
            <a:off x="380880" y="171936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40" name="PlaceHolder 3"/>
          <p:cNvSpPr>
            <a:spLocks noGrp="1"/>
          </p:cNvSpPr>
          <p:nvPr>
            <p:ph type="body"/>
          </p:nvPr>
        </p:nvSpPr>
        <p:spPr>
          <a:xfrm>
            <a:off x="3223440" y="171936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41" name="PlaceHolder 4"/>
          <p:cNvSpPr>
            <a:spLocks noGrp="1"/>
          </p:cNvSpPr>
          <p:nvPr>
            <p:ph type="body"/>
          </p:nvPr>
        </p:nvSpPr>
        <p:spPr>
          <a:xfrm>
            <a:off x="6066000" y="171936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42" name="PlaceHolder 5"/>
          <p:cNvSpPr>
            <a:spLocks noGrp="1"/>
          </p:cNvSpPr>
          <p:nvPr>
            <p:ph type="body"/>
          </p:nvPr>
        </p:nvSpPr>
        <p:spPr>
          <a:xfrm>
            <a:off x="380880" y="402120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43" name="PlaceHolder 6"/>
          <p:cNvSpPr>
            <a:spLocks noGrp="1"/>
          </p:cNvSpPr>
          <p:nvPr>
            <p:ph type="body"/>
          </p:nvPr>
        </p:nvSpPr>
        <p:spPr>
          <a:xfrm>
            <a:off x="3223440" y="402120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44" name="PlaceHolder 7"/>
          <p:cNvSpPr>
            <a:spLocks noGrp="1"/>
          </p:cNvSpPr>
          <p:nvPr>
            <p:ph type="body"/>
          </p:nvPr>
        </p:nvSpPr>
        <p:spPr>
          <a:xfrm>
            <a:off x="6066000" y="402120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56" name="PlaceHolder 2"/>
          <p:cNvSpPr>
            <a:spLocks noGrp="1"/>
          </p:cNvSpPr>
          <p:nvPr>
            <p:ph type="subTitle"/>
          </p:nvPr>
        </p:nvSpPr>
        <p:spPr>
          <a:xfrm>
            <a:off x="380880" y="1719360"/>
            <a:ext cx="8407080" cy="4406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58" name="PlaceHolder 2"/>
          <p:cNvSpPr>
            <a:spLocks noGrp="1"/>
          </p:cNvSpPr>
          <p:nvPr>
            <p:ph type="body"/>
          </p:nvPr>
        </p:nvSpPr>
        <p:spPr>
          <a:xfrm>
            <a:off x="380880" y="1719360"/>
            <a:ext cx="840708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60" name="PlaceHolder 2"/>
          <p:cNvSpPr>
            <a:spLocks noGrp="1"/>
          </p:cNvSpPr>
          <p:nvPr>
            <p:ph type="body"/>
          </p:nvPr>
        </p:nvSpPr>
        <p:spPr>
          <a:xfrm>
            <a:off x="38088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61" name="PlaceHolder 3"/>
          <p:cNvSpPr>
            <a:spLocks noGrp="1"/>
          </p:cNvSpPr>
          <p:nvPr>
            <p:ph type="body"/>
          </p:nvPr>
        </p:nvSpPr>
        <p:spPr>
          <a:xfrm>
            <a:off x="468900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380880" y="355680"/>
            <a:ext cx="8381520" cy="4885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65" name="PlaceHolder 2"/>
          <p:cNvSpPr>
            <a:spLocks noGrp="1"/>
          </p:cNvSpPr>
          <p:nvPr>
            <p:ph type="body"/>
          </p:nvPr>
        </p:nvSpPr>
        <p:spPr>
          <a:xfrm>
            <a:off x="38088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66" name="PlaceHolder 3"/>
          <p:cNvSpPr>
            <a:spLocks noGrp="1"/>
          </p:cNvSpPr>
          <p:nvPr>
            <p:ph type="body"/>
          </p:nvPr>
        </p:nvSpPr>
        <p:spPr>
          <a:xfrm>
            <a:off x="468900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67" name="PlaceHolder 4"/>
          <p:cNvSpPr>
            <a:spLocks noGrp="1"/>
          </p:cNvSpPr>
          <p:nvPr>
            <p:ph type="body"/>
          </p:nvPr>
        </p:nvSpPr>
        <p:spPr>
          <a:xfrm>
            <a:off x="38088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0" name="PlaceHolder 2"/>
          <p:cNvSpPr>
            <a:spLocks noGrp="1"/>
          </p:cNvSpPr>
          <p:nvPr>
            <p:ph type="subTitle"/>
          </p:nvPr>
        </p:nvSpPr>
        <p:spPr>
          <a:xfrm>
            <a:off x="380880" y="1719360"/>
            <a:ext cx="8407080" cy="4406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69" name="PlaceHolder 2"/>
          <p:cNvSpPr>
            <a:spLocks noGrp="1"/>
          </p:cNvSpPr>
          <p:nvPr>
            <p:ph type="body"/>
          </p:nvPr>
        </p:nvSpPr>
        <p:spPr>
          <a:xfrm>
            <a:off x="38088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70" name="PlaceHolder 3"/>
          <p:cNvSpPr>
            <a:spLocks noGrp="1"/>
          </p:cNvSpPr>
          <p:nvPr>
            <p:ph type="body"/>
          </p:nvPr>
        </p:nvSpPr>
        <p:spPr>
          <a:xfrm>
            <a:off x="468900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71" name="PlaceHolder 4"/>
          <p:cNvSpPr>
            <a:spLocks noGrp="1"/>
          </p:cNvSpPr>
          <p:nvPr>
            <p:ph type="body"/>
          </p:nvPr>
        </p:nvSpPr>
        <p:spPr>
          <a:xfrm>
            <a:off x="468900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73" name="PlaceHolder 2"/>
          <p:cNvSpPr>
            <a:spLocks noGrp="1"/>
          </p:cNvSpPr>
          <p:nvPr>
            <p:ph type="body"/>
          </p:nvPr>
        </p:nvSpPr>
        <p:spPr>
          <a:xfrm>
            <a:off x="38088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74" name="PlaceHolder 3"/>
          <p:cNvSpPr>
            <a:spLocks noGrp="1"/>
          </p:cNvSpPr>
          <p:nvPr>
            <p:ph type="body"/>
          </p:nvPr>
        </p:nvSpPr>
        <p:spPr>
          <a:xfrm>
            <a:off x="468900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75" name="PlaceHolder 4"/>
          <p:cNvSpPr>
            <a:spLocks noGrp="1"/>
          </p:cNvSpPr>
          <p:nvPr>
            <p:ph type="body"/>
          </p:nvPr>
        </p:nvSpPr>
        <p:spPr>
          <a:xfrm>
            <a:off x="380880" y="4021200"/>
            <a:ext cx="840708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77" name="PlaceHolder 2"/>
          <p:cNvSpPr>
            <a:spLocks noGrp="1"/>
          </p:cNvSpPr>
          <p:nvPr>
            <p:ph type="body"/>
          </p:nvPr>
        </p:nvSpPr>
        <p:spPr>
          <a:xfrm>
            <a:off x="380880" y="1719360"/>
            <a:ext cx="840708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78" name="PlaceHolder 3"/>
          <p:cNvSpPr>
            <a:spLocks noGrp="1"/>
          </p:cNvSpPr>
          <p:nvPr>
            <p:ph type="body"/>
          </p:nvPr>
        </p:nvSpPr>
        <p:spPr>
          <a:xfrm>
            <a:off x="380880" y="4021200"/>
            <a:ext cx="840708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80" name="PlaceHolder 2"/>
          <p:cNvSpPr>
            <a:spLocks noGrp="1"/>
          </p:cNvSpPr>
          <p:nvPr>
            <p:ph type="body"/>
          </p:nvPr>
        </p:nvSpPr>
        <p:spPr>
          <a:xfrm>
            <a:off x="38088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81" name="PlaceHolder 3"/>
          <p:cNvSpPr>
            <a:spLocks noGrp="1"/>
          </p:cNvSpPr>
          <p:nvPr>
            <p:ph type="body"/>
          </p:nvPr>
        </p:nvSpPr>
        <p:spPr>
          <a:xfrm>
            <a:off x="468900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82" name="PlaceHolder 4"/>
          <p:cNvSpPr>
            <a:spLocks noGrp="1"/>
          </p:cNvSpPr>
          <p:nvPr>
            <p:ph type="body"/>
          </p:nvPr>
        </p:nvSpPr>
        <p:spPr>
          <a:xfrm>
            <a:off x="38088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83" name="PlaceHolder 5"/>
          <p:cNvSpPr>
            <a:spLocks noGrp="1"/>
          </p:cNvSpPr>
          <p:nvPr>
            <p:ph type="body"/>
          </p:nvPr>
        </p:nvSpPr>
        <p:spPr>
          <a:xfrm>
            <a:off x="468900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85" name="PlaceHolder 2"/>
          <p:cNvSpPr>
            <a:spLocks noGrp="1"/>
          </p:cNvSpPr>
          <p:nvPr>
            <p:ph type="body"/>
          </p:nvPr>
        </p:nvSpPr>
        <p:spPr>
          <a:xfrm>
            <a:off x="380880" y="171936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86" name="PlaceHolder 3"/>
          <p:cNvSpPr>
            <a:spLocks noGrp="1"/>
          </p:cNvSpPr>
          <p:nvPr>
            <p:ph type="body"/>
          </p:nvPr>
        </p:nvSpPr>
        <p:spPr>
          <a:xfrm>
            <a:off x="3223440" y="171936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87" name="PlaceHolder 4"/>
          <p:cNvSpPr>
            <a:spLocks noGrp="1"/>
          </p:cNvSpPr>
          <p:nvPr>
            <p:ph type="body"/>
          </p:nvPr>
        </p:nvSpPr>
        <p:spPr>
          <a:xfrm>
            <a:off x="6066000" y="171936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88" name="PlaceHolder 5"/>
          <p:cNvSpPr>
            <a:spLocks noGrp="1"/>
          </p:cNvSpPr>
          <p:nvPr>
            <p:ph type="body"/>
          </p:nvPr>
        </p:nvSpPr>
        <p:spPr>
          <a:xfrm>
            <a:off x="380880" y="402120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89" name="PlaceHolder 6"/>
          <p:cNvSpPr>
            <a:spLocks noGrp="1"/>
          </p:cNvSpPr>
          <p:nvPr>
            <p:ph type="body"/>
          </p:nvPr>
        </p:nvSpPr>
        <p:spPr>
          <a:xfrm>
            <a:off x="3223440" y="402120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90" name="PlaceHolder 7"/>
          <p:cNvSpPr>
            <a:spLocks noGrp="1"/>
          </p:cNvSpPr>
          <p:nvPr>
            <p:ph type="body"/>
          </p:nvPr>
        </p:nvSpPr>
        <p:spPr>
          <a:xfrm>
            <a:off x="6066000" y="402120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99" name="PlaceHolder 2"/>
          <p:cNvSpPr>
            <a:spLocks noGrp="1"/>
          </p:cNvSpPr>
          <p:nvPr>
            <p:ph type="subTitle"/>
          </p:nvPr>
        </p:nvSpPr>
        <p:spPr>
          <a:xfrm>
            <a:off x="380880" y="1719360"/>
            <a:ext cx="8407080" cy="4406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01" name="PlaceHolder 2"/>
          <p:cNvSpPr>
            <a:spLocks noGrp="1"/>
          </p:cNvSpPr>
          <p:nvPr>
            <p:ph type="body"/>
          </p:nvPr>
        </p:nvSpPr>
        <p:spPr>
          <a:xfrm>
            <a:off x="380880" y="1719360"/>
            <a:ext cx="840708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03" name="PlaceHolder 2"/>
          <p:cNvSpPr>
            <a:spLocks noGrp="1"/>
          </p:cNvSpPr>
          <p:nvPr>
            <p:ph type="body"/>
          </p:nvPr>
        </p:nvSpPr>
        <p:spPr>
          <a:xfrm>
            <a:off x="38088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04" name="PlaceHolder 3"/>
          <p:cNvSpPr>
            <a:spLocks noGrp="1"/>
          </p:cNvSpPr>
          <p:nvPr>
            <p:ph type="body"/>
          </p:nvPr>
        </p:nvSpPr>
        <p:spPr>
          <a:xfrm>
            <a:off x="468900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2" name="PlaceHolder 2"/>
          <p:cNvSpPr>
            <a:spLocks noGrp="1"/>
          </p:cNvSpPr>
          <p:nvPr>
            <p:ph type="body"/>
          </p:nvPr>
        </p:nvSpPr>
        <p:spPr>
          <a:xfrm>
            <a:off x="380880" y="1719360"/>
            <a:ext cx="840708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380880" y="355680"/>
            <a:ext cx="8381520" cy="4885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08" name="PlaceHolder 2"/>
          <p:cNvSpPr>
            <a:spLocks noGrp="1"/>
          </p:cNvSpPr>
          <p:nvPr>
            <p:ph type="body"/>
          </p:nvPr>
        </p:nvSpPr>
        <p:spPr>
          <a:xfrm>
            <a:off x="38088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09" name="PlaceHolder 3"/>
          <p:cNvSpPr>
            <a:spLocks noGrp="1"/>
          </p:cNvSpPr>
          <p:nvPr>
            <p:ph type="body"/>
          </p:nvPr>
        </p:nvSpPr>
        <p:spPr>
          <a:xfrm>
            <a:off x="468900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10" name="PlaceHolder 4"/>
          <p:cNvSpPr>
            <a:spLocks noGrp="1"/>
          </p:cNvSpPr>
          <p:nvPr>
            <p:ph type="body"/>
          </p:nvPr>
        </p:nvSpPr>
        <p:spPr>
          <a:xfrm>
            <a:off x="38088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12" name="PlaceHolder 2"/>
          <p:cNvSpPr>
            <a:spLocks noGrp="1"/>
          </p:cNvSpPr>
          <p:nvPr>
            <p:ph type="body"/>
          </p:nvPr>
        </p:nvSpPr>
        <p:spPr>
          <a:xfrm>
            <a:off x="38088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13" name="PlaceHolder 3"/>
          <p:cNvSpPr>
            <a:spLocks noGrp="1"/>
          </p:cNvSpPr>
          <p:nvPr>
            <p:ph type="body"/>
          </p:nvPr>
        </p:nvSpPr>
        <p:spPr>
          <a:xfrm>
            <a:off x="468900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14" name="PlaceHolder 4"/>
          <p:cNvSpPr>
            <a:spLocks noGrp="1"/>
          </p:cNvSpPr>
          <p:nvPr>
            <p:ph type="body"/>
          </p:nvPr>
        </p:nvSpPr>
        <p:spPr>
          <a:xfrm>
            <a:off x="468900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16" name="PlaceHolder 2"/>
          <p:cNvSpPr>
            <a:spLocks noGrp="1"/>
          </p:cNvSpPr>
          <p:nvPr>
            <p:ph type="body"/>
          </p:nvPr>
        </p:nvSpPr>
        <p:spPr>
          <a:xfrm>
            <a:off x="38088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17" name="PlaceHolder 3"/>
          <p:cNvSpPr>
            <a:spLocks noGrp="1"/>
          </p:cNvSpPr>
          <p:nvPr>
            <p:ph type="body"/>
          </p:nvPr>
        </p:nvSpPr>
        <p:spPr>
          <a:xfrm>
            <a:off x="468900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18" name="PlaceHolder 4"/>
          <p:cNvSpPr>
            <a:spLocks noGrp="1"/>
          </p:cNvSpPr>
          <p:nvPr>
            <p:ph type="body"/>
          </p:nvPr>
        </p:nvSpPr>
        <p:spPr>
          <a:xfrm>
            <a:off x="380880" y="4021200"/>
            <a:ext cx="840708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20" name="PlaceHolder 2"/>
          <p:cNvSpPr>
            <a:spLocks noGrp="1"/>
          </p:cNvSpPr>
          <p:nvPr>
            <p:ph type="body"/>
          </p:nvPr>
        </p:nvSpPr>
        <p:spPr>
          <a:xfrm>
            <a:off x="380880" y="1719360"/>
            <a:ext cx="840708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21" name="PlaceHolder 3"/>
          <p:cNvSpPr>
            <a:spLocks noGrp="1"/>
          </p:cNvSpPr>
          <p:nvPr>
            <p:ph type="body"/>
          </p:nvPr>
        </p:nvSpPr>
        <p:spPr>
          <a:xfrm>
            <a:off x="380880" y="4021200"/>
            <a:ext cx="840708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23" name="PlaceHolder 2"/>
          <p:cNvSpPr>
            <a:spLocks noGrp="1"/>
          </p:cNvSpPr>
          <p:nvPr>
            <p:ph type="body"/>
          </p:nvPr>
        </p:nvSpPr>
        <p:spPr>
          <a:xfrm>
            <a:off x="38088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24" name="PlaceHolder 3"/>
          <p:cNvSpPr>
            <a:spLocks noGrp="1"/>
          </p:cNvSpPr>
          <p:nvPr>
            <p:ph type="body"/>
          </p:nvPr>
        </p:nvSpPr>
        <p:spPr>
          <a:xfrm>
            <a:off x="468900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25" name="PlaceHolder 4"/>
          <p:cNvSpPr>
            <a:spLocks noGrp="1"/>
          </p:cNvSpPr>
          <p:nvPr>
            <p:ph type="body"/>
          </p:nvPr>
        </p:nvSpPr>
        <p:spPr>
          <a:xfrm>
            <a:off x="38088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26" name="PlaceHolder 5"/>
          <p:cNvSpPr>
            <a:spLocks noGrp="1"/>
          </p:cNvSpPr>
          <p:nvPr>
            <p:ph type="body"/>
          </p:nvPr>
        </p:nvSpPr>
        <p:spPr>
          <a:xfrm>
            <a:off x="468900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28" name="PlaceHolder 2"/>
          <p:cNvSpPr>
            <a:spLocks noGrp="1"/>
          </p:cNvSpPr>
          <p:nvPr>
            <p:ph type="body"/>
          </p:nvPr>
        </p:nvSpPr>
        <p:spPr>
          <a:xfrm>
            <a:off x="380880" y="171936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29" name="PlaceHolder 3"/>
          <p:cNvSpPr>
            <a:spLocks noGrp="1"/>
          </p:cNvSpPr>
          <p:nvPr>
            <p:ph type="body"/>
          </p:nvPr>
        </p:nvSpPr>
        <p:spPr>
          <a:xfrm>
            <a:off x="3223440" y="171936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30" name="PlaceHolder 4"/>
          <p:cNvSpPr>
            <a:spLocks noGrp="1"/>
          </p:cNvSpPr>
          <p:nvPr>
            <p:ph type="body"/>
          </p:nvPr>
        </p:nvSpPr>
        <p:spPr>
          <a:xfrm>
            <a:off x="6066000" y="171936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31" name="PlaceHolder 5"/>
          <p:cNvSpPr>
            <a:spLocks noGrp="1"/>
          </p:cNvSpPr>
          <p:nvPr>
            <p:ph type="body"/>
          </p:nvPr>
        </p:nvSpPr>
        <p:spPr>
          <a:xfrm>
            <a:off x="380880" y="402120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32" name="PlaceHolder 6"/>
          <p:cNvSpPr>
            <a:spLocks noGrp="1"/>
          </p:cNvSpPr>
          <p:nvPr>
            <p:ph type="body"/>
          </p:nvPr>
        </p:nvSpPr>
        <p:spPr>
          <a:xfrm>
            <a:off x="3223440" y="402120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33" name="PlaceHolder 7"/>
          <p:cNvSpPr>
            <a:spLocks noGrp="1"/>
          </p:cNvSpPr>
          <p:nvPr>
            <p:ph type="body"/>
          </p:nvPr>
        </p:nvSpPr>
        <p:spPr>
          <a:xfrm>
            <a:off x="6066000" y="402120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40" name="PlaceHolder 2"/>
          <p:cNvSpPr>
            <a:spLocks noGrp="1"/>
          </p:cNvSpPr>
          <p:nvPr>
            <p:ph type="subTitle"/>
          </p:nvPr>
        </p:nvSpPr>
        <p:spPr>
          <a:xfrm>
            <a:off x="380880" y="1719360"/>
            <a:ext cx="8407080" cy="4406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42" name="PlaceHolder 2"/>
          <p:cNvSpPr>
            <a:spLocks noGrp="1"/>
          </p:cNvSpPr>
          <p:nvPr>
            <p:ph type="body"/>
          </p:nvPr>
        </p:nvSpPr>
        <p:spPr>
          <a:xfrm>
            <a:off x="380880" y="1719360"/>
            <a:ext cx="840708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4" name="PlaceHolder 2"/>
          <p:cNvSpPr>
            <a:spLocks noGrp="1"/>
          </p:cNvSpPr>
          <p:nvPr>
            <p:ph type="body"/>
          </p:nvPr>
        </p:nvSpPr>
        <p:spPr>
          <a:xfrm>
            <a:off x="38088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5" name="PlaceHolder 3"/>
          <p:cNvSpPr>
            <a:spLocks noGrp="1"/>
          </p:cNvSpPr>
          <p:nvPr>
            <p:ph type="body"/>
          </p:nvPr>
        </p:nvSpPr>
        <p:spPr>
          <a:xfrm>
            <a:off x="468900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44" name="PlaceHolder 2"/>
          <p:cNvSpPr>
            <a:spLocks noGrp="1"/>
          </p:cNvSpPr>
          <p:nvPr>
            <p:ph type="body"/>
          </p:nvPr>
        </p:nvSpPr>
        <p:spPr>
          <a:xfrm>
            <a:off x="38088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45" name="PlaceHolder 3"/>
          <p:cNvSpPr>
            <a:spLocks noGrp="1"/>
          </p:cNvSpPr>
          <p:nvPr>
            <p:ph type="body"/>
          </p:nvPr>
        </p:nvSpPr>
        <p:spPr>
          <a:xfrm>
            <a:off x="468900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380880" y="355680"/>
            <a:ext cx="8381520" cy="4885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49" name="PlaceHolder 2"/>
          <p:cNvSpPr>
            <a:spLocks noGrp="1"/>
          </p:cNvSpPr>
          <p:nvPr>
            <p:ph type="body"/>
          </p:nvPr>
        </p:nvSpPr>
        <p:spPr>
          <a:xfrm>
            <a:off x="38088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50" name="PlaceHolder 3"/>
          <p:cNvSpPr>
            <a:spLocks noGrp="1"/>
          </p:cNvSpPr>
          <p:nvPr>
            <p:ph type="body"/>
          </p:nvPr>
        </p:nvSpPr>
        <p:spPr>
          <a:xfrm>
            <a:off x="468900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51" name="PlaceHolder 4"/>
          <p:cNvSpPr>
            <a:spLocks noGrp="1"/>
          </p:cNvSpPr>
          <p:nvPr>
            <p:ph type="body"/>
          </p:nvPr>
        </p:nvSpPr>
        <p:spPr>
          <a:xfrm>
            <a:off x="38088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53" name="PlaceHolder 2"/>
          <p:cNvSpPr>
            <a:spLocks noGrp="1"/>
          </p:cNvSpPr>
          <p:nvPr>
            <p:ph type="body"/>
          </p:nvPr>
        </p:nvSpPr>
        <p:spPr>
          <a:xfrm>
            <a:off x="38088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54" name="PlaceHolder 3"/>
          <p:cNvSpPr>
            <a:spLocks noGrp="1"/>
          </p:cNvSpPr>
          <p:nvPr>
            <p:ph type="body"/>
          </p:nvPr>
        </p:nvSpPr>
        <p:spPr>
          <a:xfrm>
            <a:off x="468900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55" name="PlaceHolder 4"/>
          <p:cNvSpPr>
            <a:spLocks noGrp="1"/>
          </p:cNvSpPr>
          <p:nvPr>
            <p:ph type="body"/>
          </p:nvPr>
        </p:nvSpPr>
        <p:spPr>
          <a:xfrm>
            <a:off x="468900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57" name="PlaceHolder 2"/>
          <p:cNvSpPr>
            <a:spLocks noGrp="1"/>
          </p:cNvSpPr>
          <p:nvPr>
            <p:ph type="body"/>
          </p:nvPr>
        </p:nvSpPr>
        <p:spPr>
          <a:xfrm>
            <a:off x="38088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58" name="PlaceHolder 3"/>
          <p:cNvSpPr>
            <a:spLocks noGrp="1"/>
          </p:cNvSpPr>
          <p:nvPr>
            <p:ph type="body"/>
          </p:nvPr>
        </p:nvSpPr>
        <p:spPr>
          <a:xfrm>
            <a:off x="468900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59" name="PlaceHolder 4"/>
          <p:cNvSpPr>
            <a:spLocks noGrp="1"/>
          </p:cNvSpPr>
          <p:nvPr>
            <p:ph type="body"/>
          </p:nvPr>
        </p:nvSpPr>
        <p:spPr>
          <a:xfrm>
            <a:off x="380880" y="4021200"/>
            <a:ext cx="840708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61" name="PlaceHolder 2"/>
          <p:cNvSpPr>
            <a:spLocks noGrp="1"/>
          </p:cNvSpPr>
          <p:nvPr>
            <p:ph type="body"/>
          </p:nvPr>
        </p:nvSpPr>
        <p:spPr>
          <a:xfrm>
            <a:off x="380880" y="1719360"/>
            <a:ext cx="840708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62" name="PlaceHolder 3"/>
          <p:cNvSpPr>
            <a:spLocks noGrp="1"/>
          </p:cNvSpPr>
          <p:nvPr>
            <p:ph type="body"/>
          </p:nvPr>
        </p:nvSpPr>
        <p:spPr>
          <a:xfrm>
            <a:off x="380880" y="4021200"/>
            <a:ext cx="840708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64" name="PlaceHolder 2"/>
          <p:cNvSpPr>
            <a:spLocks noGrp="1"/>
          </p:cNvSpPr>
          <p:nvPr>
            <p:ph type="body"/>
          </p:nvPr>
        </p:nvSpPr>
        <p:spPr>
          <a:xfrm>
            <a:off x="38088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65" name="PlaceHolder 3"/>
          <p:cNvSpPr>
            <a:spLocks noGrp="1"/>
          </p:cNvSpPr>
          <p:nvPr>
            <p:ph type="body"/>
          </p:nvPr>
        </p:nvSpPr>
        <p:spPr>
          <a:xfrm>
            <a:off x="468900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66" name="PlaceHolder 4"/>
          <p:cNvSpPr>
            <a:spLocks noGrp="1"/>
          </p:cNvSpPr>
          <p:nvPr>
            <p:ph type="body"/>
          </p:nvPr>
        </p:nvSpPr>
        <p:spPr>
          <a:xfrm>
            <a:off x="38088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67" name="PlaceHolder 5"/>
          <p:cNvSpPr>
            <a:spLocks noGrp="1"/>
          </p:cNvSpPr>
          <p:nvPr>
            <p:ph type="body"/>
          </p:nvPr>
        </p:nvSpPr>
        <p:spPr>
          <a:xfrm>
            <a:off x="468900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69" name="PlaceHolder 2"/>
          <p:cNvSpPr>
            <a:spLocks noGrp="1"/>
          </p:cNvSpPr>
          <p:nvPr>
            <p:ph type="body"/>
          </p:nvPr>
        </p:nvSpPr>
        <p:spPr>
          <a:xfrm>
            <a:off x="380880" y="171936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70" name="PlaceHolder 3"/>
          <p:cNvSpPr>
            <a:spLocks noGrp="1"/>
          </p:cNvSpPr>
          <p:nvPr>
            <p:ph type="body"/>
          </p:nvPr>
        </p:nvSpPr>
        <p:spPr>
          <a:xfrm>
            <a:off x="3223440" y="171936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71" name="PlaceHolder 4"/>
          <p:cNvSpPr>
            <a:spLocks noGrp="1"/>
          </p:cNvSpPr>
          <p:nvPr>
            <p:ph type="body"/>
          </p:nvPr>
        </p:nvSpPr>
        <p:spPr>
          <a:xfrm>
            <a:off x="6066000" y="171936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72" name="PlaceHolder 5"/>
          <p:cNvSpPr>
            <a:spLocks noGrp="1"/>
          </p:cNvSpPr>
          <p:nvPr>
            <p:ph type="body"/>
          </p:nvPr>
        </p:nvSpPr>
        <p:spPr>
          <a:xfrm>
            <a:off x="380880" y="402120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73" name="PlaceHolder 6"/>
          <p:cNvSpPr>
            <a:spLocks noGrp="1"/>
          </p:cNvSpPr>
          <p:nvPr>
            <p:ph type="body"/>
          </p:nvPr>
        </p:nvSpPr>
        <p:spPr>
          <a:xfrm>
            <a:off x="3223440" y="402120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174" name="PlaceHolder 7"/>
          <p:cNvSpPr>
            <a:spLocks noGrp="1"/>
          </p:cNvSpPr>
          <p:nvPr>
            <p:ph type="body"/>
          </p:nvPr>
        </p:nvSpPr>
        <p:spPr>
          <a:xfrm>
            <a:off x="6066000" y="4021200"/>
            <a:ext cx="270684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80880" y="355680"/>
            <a:ext cx="8381520" cy="4885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19" name="PlaceHolder 2"/>
          <p:cNvSpPr>
            <a:spLocks noGrp="1"/>
          </p:cNvSpPr>
          <p:nvPr>
            <p:ph type="body"/>
          </p:nvPr>
        </p:nvSpPr>
        <p:spPr>
          <a:xfrm>
            <a:off x="38088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20" name="PlaceHolder 3"/>
          <p:cNvSpPr>
            <a:spLocks noGrp="1"/>
          </p:cNvSpPr>
          <p:nvPr>
            <p:ph type="body"/>
          </p:nvPr>
        </p:nvSpPr>
        <p:spPr>
          <a:xfrm>
            <a:off x="468900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21" name="PlaceHolder 4"/>
          <p:cNvSpPr>
            <a:spLocks noGrp="1"/>
          </p:cNvSpPr>
          <p:nvPr>
            <p:ph type="body"/>
          </p:nvPr>
        </p:nvSpPr>
        <p:spPr>
          <a:xfrm>
            <a:off x="38088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23" name="PlaceHolder 2"/>
          <p:cNvSpPr>
            <a:spLocks noGrp="1"/>
          </p:cNvSpPr>
          <p:nvPr>
            <p:ph type="body"/>
          </p:nvPr>
        </p:nvSpPr>
        <p:spPr>
          <a:xfrm>
            <a:off x="380880" y="1719360"/>
            <a:ext cx="4102560" cy="440640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24" name="PlaceHolder 3"/>
          <p:cNvSpPr>
            <a:spLocks noGrp="1"/>
          </p:cNvSpPr>
          <p:nvPr>
            <p:ph type="body"/>
          </p:nvPr>
        </p:nvSpPr>
        <p:spPr>
          <a:xfrm>
            <a:off x="468900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25" name="PlaceHolder 4"/>
          <p:cNvSpPr>
            <a:spLocks noGrp="1"/>
          </p:cNvSpPr>
          <p:nvPr>
            <p:ph type="body"/>
          </p:nvPr>
        </p:nvSpPr>
        <p:spPr>
          <a:xfrm>
            <a:off x="4689000" y="402120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80880" y="355680"/>
            <a:ext cx="8381520" cy="1053720"/>
          </a:xfrm>
          <a:prstGeom prst="rect">
            <a:avLst/>
          </a:prstGeom>
        </p:spPr>
        <p:txBody>
          <a:bodyPr lIns="0" rIns="0" tIns="0" bIns="0" anchor="ctr">
            <a:spAutoFit/>
          </a:bodyPr>
          <a:p>
            <a:endParaRPr b="0" lang="en-US" sz="3200" spc="-1" strike="noStrike">
              <a:solidFill>
                <a:srgbClr val="000000"/>
              </a:solidFill>
              <a:latin typeface="Franklin Gothic Medium"/>
            </a:endParaRPr>
          </a:p>
        </p:txBody>
      </p:sp>
      <p:sp>
        <p:nvSpPr>
          <p:cNvPr id="27" name="PlaceHolder 2"/>
          <p:cNvSpPr>
            <a:spLocks noGrp="1"/>
          </p:cNvSpPr>
          <p:nvPr>
            <p:ph type="body"/>
          </p:nvPr>
        </p:nvSpPr>
        <p:spPr>
          <a:xfrm>
            <a:off x="38088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28" name="PlaceHolder 3"/>
          <p:cNvSpPr>
            <a:spLocks noGrp="1"/>
          </p:cNvSpPr>
          <p:nvPr>
            <p:ph type="body"/>
          </p:nvPr>
        </p:nvSpPr>
        <p:spPr>
          <a:xfrm>
            <a:off x="4689000" y="1719360"/>
            <a:ext cx="410256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
        <p:nvSpPr>
          <p:cNvPr id="29" name="PlaceHolder 4"/>
          <p:cNvSpPr>
            <a:spLocks noGrp="1"/>
          </p:cNvSpPr>
          <p:nvPr>
            <p:ph type="body"/>
          </p:nvPr>
        </p:nvSpPr>
        <p:spPr>
          <a:xfrm>
            <a:off x="380880" y="4021200"/>
            <a:ext cx="8407080" cy="2101680"/>
          </a:xfrm>
          <a:prstGeom prst="rect">
            <a:avLst/>
          </a:prstGeom>
        </p:spPr>
        <p:txBody>
          <a:bodyPr lIns="0" rIns="0" tIns="0" bIns="0">
            <a:normAutofit/>
          </a:bodyPr>
          <a:p>
            <a:endParaRPr b="0" lang="en-US" sz="2000" spc="148" strike="noStrike">
              <a:solidFill>
                <a:srgbClr val="534949"/>
              </a:solidFill>
              <a:latin typeface="Franklin Gothic Medium"/>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152280" y="1635120"/>
            <a:ext cx="8830800" cy="50446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152280" y="152280"/>
            <a:ext cx="8813520" cy="1345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7010280" y="152280"/>
            <a:ext cx="1980720" cy="6555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152280" y="154080"/>
            <a:ext cx="6705360" cy="6552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 name="PlaceHolder 5"/>
          <p:cNvSpPr>
            <a:spLocks noGrp="1"/>
          </p:cNvSpPr>
          <p:nvPr>
            <p:ph type="title"/>
          </p:nvPr>
        </p:nvSpPr>
        <p:spPr>
          <a:xfrm>
            <a:off x="457200" y="2053080"/>
            <a:ext cx="6324120" cy="1828440"/>
          </a:xfrm>
          <a:prstGeom prst="rect">
            <a:avLst/>
          </a:prstGeom>
        </p:spPr>
        <p:txBody>
          <a:bodyPr anchor="ctr">
            <a:noAutofit/>
          </a:bodyPr>
          <a:p>
            <a:pPr algn="r">
              <a:lnSpc>
                <a:spcPct val="100000"/>
              </a:lnSpc>
            </a:pPr>
            <a:r>
              <a:rPr b="0" lang="en-US" sz="4200" spc="148" strike="noStrike" cap="all">
                <a:solidFill>
                  <a:srgbClr val="ffffff"/>
                </a:solidFill>
                <a:latin typeface="Franklin Gothic Medium"/>
              </a:rPr>
              <a:t>Clic</a:t>
            </a:r>
            <a:r>
              <a:rPr b="0" lang="en-US" sz="4200" spc="148" strike="noStrike" cap="all">
                <a:solidFill>
                  <a:srgbClr val="ffffff"/>
                </a:solidFill>
                <a:latin typeface="Franklin Gothic Medium"/>
              </a:rPr>
              <a:t>k to </a:t>
            </a:r>
            <a:r>
              <a:rPr b="0" lang="en-US" sz="4200" spc="148" strike="noStrike" cap="all">
                <a:solidFill>
                  <a:srgbClr val="ffffff"/>
                </a:solidFill>
                <a:latin typeface="Franklin Gothic Medium"/>
              </a:rPr>
              <a:t>edit </a:t>
            </a:r>
            <a:r>
              <a:rPr b="0" lang="en-US" sz="4200" spc="148" strike="noStrike" cap="all">
                <a:solidFill>
                  <a:srgbClr val="ffffff"/>
                </a:solidFill>
                <a:latin typeface="Franklin Gothic Medium"/>
              </a:rPr>
              <a:t>Mas</a:t>
            </a:r>
            <a:r>
              <a:rPr b="0" lang="en-US" sz="4200" spc="148" strike="noStrike" cap="all">
                <a:solidFill>
                  <a:srgbClr val="ffffff"/>
                </a:solidFill>
                <a:latin typeface="Franklin Gothic Medium"/>
              </a:rPr>
              <a:t>ter </a:t>
            </a:r>
            <a:r>
              <a:rPr b="0" lang="en-US" sz="4200" spc="148" strike="noStrike" cap="all">
                <a:solidFill>
                  <a:srgbClr val="ffffff"/>
                </a:solidFill>
                <a:latin typeface="Franklin Gothic Medium"/>
              </a:rPr>
              <a:t>titl</a:t>
            </a:r>
            <a:r>
              <a:rPr b="0" lang="en-US" sz="4200" spc="148" strike="noStrike" cap="all">
                <a:solidFill>
                  <a:srgbClr val="ffffff"/>
                </a:solidFill>
                <a:latin typeface="Franklin Gothic Medium"/>
              </a:rPr>
              <a:t>e </a:t>
            </a:r>
            <a:r>
              <a:rPr b="0" lang="en-US" sz="4200" spc="148" strike="noStrike" cap="all">
                <a:solidFill>
                  <a:srgbClr val="ffffff"/>
                </a:solidFill>
                <a:latin typeface="Franklin Gothic Medium"/>
              </a:rPr>
              <a:t>styl</a:t>
            </a:r>
            <a:r>
              <a:rPr b="0" lang="en-US" sz="4200" spc="148" strike="noStrike" cap="all">
                <a:solidFill>
                  <a:srgbClr val="ffffff"/>
                </a:solidFill>
                <a:latin typeface="Franklin Gothic Medium"/>
              </a:rPr>
              <a:t>e</a:t>
            </a:r>
            <a:endParaRPr b="0" lang="en-US" sz="4200" spc="-1" strike="noStrike">
              <a:solidFill>
                <a:srgbClr val="000000"/>
              </a:solidFill>
              <a:latin typeface="Franklin Gothic Medium"/>
            </a:endParaRPr>
          </a:p>
        </p:txBody>
      </p:sp>
      <p:sp>
        <p:nvSpPr>
          <p:cNvPr id="5" name="PlaceHolder 6"/>
          <p:cNvSpPr>
            <a:spLocks noGrp="1"/>
          </p:cNvSpPr>
          <p:nvPr>
            <p:ph type="dt"/>
          </p:nvPr>
        </p:nvSpPr>
        <p:spPr>
          <a:xfrm>
            <a:off x="371520" y="6356520"/>
            <a:ext cx="2133360" cy="274320"/>
          </a:xfrm>
          <a:prstGeom prst="rect">
            <a:avLst/>
          </a:prstGeom>
        </p:spPr>
        <p:txBody>
          <a:bodyPr anchor="ctr">
            <a:noAutofit/>
          </a:bodyPr>
          <a:p>
            <a:pPr>
              <a:lnSpc>
                <a:spcPct val="100000"/>
              </a:lnSpc>
            </a:pPr>
            <a:fld id="{009AFB11-D720-4C43-BA00-210724FD3272}" type="datetime">
              <a:rPr b="0" lang="en-US" sz="1100" spc="-1" strike="noStrike">
                <a:solidFill>
                  <a:srgbClr val="ccd1b9"/>
                </a:solidFill>
                <a:latin typeface="Franklin Gothic Medium"/>
              </a:rPr>
              <a:t>2/1/20</a:t>
            </a:fld>
            <a:endParaRPr b="0" lang="en-US" sz="1100" spc="-1" strike="noStrike">
              <a:latin typeface="Times New Roman"/>
            </a:endParaRPr>
          </a:p>
        </p:txBody>
      </p:sp>
      <p:sp>
        <p:nvSpPr>
          <p:cNvPr id="6" name="PlaceHolder 7"/>
          <p:cNvSpPr>
            <a:spLocks noGrp="1"/>
          </p:cNvSpPr>
          <p:nvPr>
            <p:ph type="sldNum"/>
          </p:nvPr>
        </p:nvSpPr>
        <p:spPr>
          <a:xfrm>
            <a:off x="8234280" y="6354720"/>
            <a:ext cx="582120" cy="274320"/>
          </a:xfrm>
          <a:prstGeom prst="rect">
            <a:avLst/>
          </a:prstGeom>
        </p:spPr>
        <p:txBody>
          <a:bodyPr anchor="ctr">
            <a:noAutofit/>
          </a:bodyPr>
          <a:p>
            <a:pPr algn="ctr">
              <a:lnSpc>
                <a:spcPct val="100000"/>
              </a:lnSpc>
            </a:pPr>
            <a:fld id="{5A8A224D-F0AF-4197-A25F-43C72DD6FDDA}" type="slidenum">
              <a:rPr b="0" lang="en-US" sz="1100" spc="-1" strike="noStrike">
                <a:solidFill>
                  <a:srgbClr val="ffffff"/>
                </a:solidFill>
                <a:latin typeface="Franklin Gothic Medium"/>
              </a:rPr>
              <a:t>&lt;number&gt;</a:t>
            </a:fld>
            <a:endParaRPr b="0" lang="en-US" sz="1100" spc="-1" strike="noStrike">
              <a:latin typeface="Times New Roman"/>
            </a:endParaRPr>
          </a:p>
        </p:txBody>
      </p:sp>
      <p:sp>
        <p:nvSpPr>
          <p:cNvPr id="7" name="PlaceHolder 8"/>
          <p:cNvSpPr>
            <a:spLocks noGrp="1"/>
          </p:cNvSpPr>
          <p:nvPr>
            <p:ph type="ftr"/>
          </p:nvPr>
        </p:nvSpPr>
        <p:spPr>
          <a:xfrm>
            <a:off x="3048120" y="6356520"/>
            <a:ext cx="3352320" cy="274320"/>
          </a:xfrm>
          <a:prstGeom prst="rect">
            <a:avLst/>
          </a:prstGeom>
        </p:spPr>
        <p:txBody>
          <a:bodyPr anchor="ctr">
            <a:noAutofit/>
          </a:bodyPr>
          <a:p>
            <a:endParaRPr b="0" lang="en-US" sz="2400" spc="-1" strike="noStrike">
              <a:latin typeface="Times New Roman"/>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48" strike="noStrike">
                <a:solidFill>
                  <a:srgbClr val="534949"/>
                </a:solidFill>
                <a:latin typeface="Franklin Gothic Medium"/>
              </a:rPr>
              <a:t>Click to edit the outline text format</a:t>
            </a:r>
            <a:endParaRPr b="0" lang="en-US" sz="2000" spc="148" strike="noStrike">
              <a:solidFill>
                <a:srgbClr val="534949"/>
              </a:solidFill>
              <a:latin typeface="Franklin Gothic Medium"/>
            </a:endParaRPr>
          </a:p>
          <a:p>
            <a:pPr lvl="1" marL="864000" indent="-324000">
              <a:spcBef>
                <a:spcPts val="1134"/>
              </a:spcBef>
              <a:buClr>
                <a:srgbClr val="000000"/>
              </a:buClr>
              <a:buSzPct val="75000"/>
              <a:buFont typeface="Symbol" charset="2"/>
              <a:buChar char=""/>
            </a:pPr>
            <a:r>
              <a:rPr b="0" lang="en-US" sz="1600" spc="97" strike="noStrike">
                <a:solidFill>
                  <a:srgbClr val="534949"/>
                </a:solidFill>
                <a:latin typeface="Franklin Gothic Medium"/>
              </a:rPr>
              <a:t>Second Outline Level</a:t>
            </a:r>
            <a:endParaRPr b="0" lang="en-US" sz="1600" spc="97" strike="noStrike">
              <a:solidFill>
                <a:srgbClr val="534949"/>
              </a:solidFill>
              <a:latin typeface="Franklin Gothic Medium"/>
            </a:endParaRPr>
          </a:p>
          <a:p>
            <a:pPr lvl="2" marL="1296000" indent="-288000">
              <a:spcBef>
                <a:spcPts val="850"/>
              </a:spcBef>
              <a:buClr>
                <a:srgbClr val="000000"/>
              </a:buClr>
              <a:buSzPct val="45000"/>
              <a:buFont typeface="Wingdings" charset="2"/>
              <a:buChar char=""/>
            </a:pPr>
            <a:r>
              <a:rPr b="0" lang="en-US" sz="1400" spc="-1" strike="noStrike">
                <a:solidFill>
                  <a:srgbClr val="534949"/>
                </a:solidFill>
                <a:latin typeface="Franklin Gothic Medium"/>
              </a:rPr>
              <a:t>Third Outline Level</a:t>
            </a:r>
            <a:endParaRPr b="0" lang="en-US" sz="1400" spc="-1" strike="noStrike">
              <a:solidFill>
                <a:srgbClr val="534949"/>
              </a:solidFill>
              <a:latin typeface="Franklin Gothic Medium"/>
            </a:endParaRPr>
          </a:p>
          <a:p>
            <a:pPr lvl="3" marL="1728000" indent="-216000">
              <a:spcBef>
                <a:spcPts val="567"/>
              </a:spcBef>
              <a:buClr>
                <a:srgbClr val="000000"/>
              </a:buClr>
              <a:buSzPct val="75000"/>
              <a:buFont typeface="Symbol" charset="2"/>
              <a:buChar char=""/>
            </a:pPr>
            <a:r>
              <a:rPr b="0" lang="en-US" sz="1300" spc="97" strike="noStrike">
                <a:solidFill>
                  <a:srgbClr val="534949"/>
                </a:solidFill>
                <a:latin typeface="Franklin Gothic Medium"/>
              </a:rPr>
              <a:t>Fourth Outline Level</a:t>
            </a:r>
            <a:endParaRPr b="0" lang="en-US" sz="1300" spc="97" strike="noStrike">
              <a:solidFill>
                <a:srgbClr val="534949"/>
              </a:solidFill>
              <a:latin typeface="Franklin Gothic Medium"/>
            </a:endParaRPr>
          </a:p>
          <a:p>
            <a:pPr lvl="4" marL="2160000" indent="-216000">
              <a:spcBef>
                <a:spcPts val="283"/>
              </a:spcBef>
              <a:buClr>
                <a:srgbClr val="000000"/>
              </a:buClr>
              <a:buSzPct val="45000"/>
              <a:buFont typeface="Wingdings" charset="2"/>
              <a:buChar char=""/>
            </a:pPr>
            <a:r>
              <a:rPr b="0" lang="en-US" sz="2000" spc="97" strike="noStrike">
                <a:solidFill>
                  <a:srgbClr val="534949"/>
                </a:solidFill>
                <a:latin typeface="Franklin Gothic Medium"/>
              </a:rPr>
              <a:t>Fifth Outline Level</a:t>
            </a:r>
            <a:endParaRPr b="0" lang="en-US" sz="2000" spc="97" strike="noStrike">
              <a:solidFill>
                <a:srgbClr val="534949"/>
              </a:solidFill>
              <a:latin typeface="Franklin Gothic Medium"/>
            </a:endParaRPr>
          </a:p>
          <a:p>
            <a:pPr lvl="5" marL="2592000" indent="-216000">
              <a:spcBef>
                <a:spcPts val="283"/>
              </a:spcBef>
              <a:buClr>
                <a:srgbClr val="000000"/>
              </a:buClr>
              <a:buSzPct val="45000"/>
              <a:buFont typeface="Wingdings" charset="2"/>
              <a:buChar char=""/>
            </a:pPr>
            <a:r>
              <a:rPr b="0" lang="en-US" sz="2000" spc="97" strike="noStrike">
                <a:solidFill>
                  <a:srgbClr val="534949"/>
                </a:solidFill>
                <a:latin typeface="Franklin Gothic Medium"/>
              </a:rPr>
              <a:t>Sixth Outline Level</a:t>
            </a:r>
            <a:endParaRPr b="0" lang="en-US" sz="2000" spc="97" strike="noStrike">
              <a:solidFill>
                <a:srgbClr val="534949"/>
              </a:solidFill>
              <a:latin typeface="Franklin Gothic Medium"/>
            </a:endParaRPr>
          </a:p>
          <a:p>
            <a:pPr lvl="6" marL="3024000" indent="-216000">
              <a:spcBef>
                <a:spcPts val="283"/>
              </a:spcBef>
              <a:buClr>
                <a:srgbClr val="000000"/>
              </a:buClr>
              <a:buSzPct val="45000"/>
              <a:buFont typeface="Wingdings" charset="2"/>
              <a:buChar char=""/>
            </a:pPr>
            <a:r>
              <a:rPr b="0" lang="en-US" sz="2000" spc="97" strike="noStrike">
                <a:solidFill>
                  <a:srgbClr val="534949"/>
                </a:solidFill>
                <a:latin typeface="Franklin Gothic Medium"/>
              </a:rPr>
              <a:t>Seventh Outline Level</a:t>
            </a:r>
            <a:endParaRPr b="0" lang="en-US" sz="2000" spc="97" strike="noStrike">
              <a:solidFill>
                <a:srgbClr val="534949"/>
              </a:solidFill>
              <a:latin typeface="Franklin Gothic Medium"/>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34949"/>
        </a:solidFill>
      </p:bgPr>
    </p:bg>
    <p:spTree>
      <p:nvGrpSpPr>
        <p:cNvPr id="1" name=""/>
        <p:cNvGrpSpPr/>
        <p:nvPr/>
      </p:nvGrpSpPr>
      <p:grpSpPr>
        <a:xfrm>
          <a:off x="0" y="0"/>
          <a:ext cx="0" cy="0"/>
          <a:chOff x="0" y="0"/>
          <a:chExt cx="0" cy="0"/>
        </a:xfrm>
      </p:grpSpPr>
      <p:sp>
        <p:nvSpPr>
          <p:cNvPr id="45" name="CustomShape 1" hidden="1"/>
          <p:cNvSpPr/>
          <p:nvPr/>
        </p:nvSpPr>
        <p:spPr>
          <a:xfrm>
            <a:off x="152280" y="1635120"/>
            <a:ext cx="8830800" cy="50446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6" name="CustomShape 2" hidden="1"/>
          <p:cNvSpPr/>
          <p:nvPr/>
        </p:nvSpPr>
        <p:spPr>
          <a:xfrm>
            <a:off x="152280" y="152280"/>
            <a:ext cx="8813520" cy="1345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7" name="CustomShape 3"/>
          <p:cNvSpPr/>
          <p:nvPr/>
        </p:nvSpPr>
        <p:spPr>
          <a:xfrm>
            <a:off x="0" y="0"/>
            <a:ext cx="914364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48" name="CustomShape 4"/>
          <p:cNvSpPr/>
          <p:nvPr/>
        </p:nvSpPr>
        <p:spPr>
          <a:xfrm>
            <a:off x="7010280" y="150840"/>
            <a:ext cx="1980720" cy="65559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9" name="PlaceHolder 5"/>
          <p:cNvSpPr>
            <a:spLocks noGrp="1"/>
          </p:cNvSpPr>
          <p:nvPr>
            <p:ph type="body"/>
          </p:nvPr>
        </p:nvSpPr>
        <p:spPr>
          <a:xfrm>
            <a:off x="152280" y="152280"/>
            <a:ext cx="6705360" cy="6552720"/>
          </a:xfrm>
          <a:prstGeom prst="rect">
            <a:avLst/>
          </a:prstGeom>
        </p:spPr>
        <p:txBody>
          <a:bodyPr lIns="90000" rIns="90000" tIns="45000" bIns="45000" anchor="ctr">
            <a:noAutofit/>
          </a:bodyPr>
          <a:p>
            <a:pPr algn="ctr">
              <a:lnSpc>
                <a:spcPct val="100000"/>
              </a:lnSpc>
            </a:pPr>
            <a:r>
              <a:rPr b="0" lang="en-US" sz="3200" spc="-1" strike="noStrike">
                <a:solidFill>
                  <a:srgbClr val="ffffff"/>
                </a:solidFill>
                <a:latin typeface="Franklin Gothic Medium"/>
              </a:rPr>
              <a:t>Click icon to add picture</a:t>
            </a:r>
            <a:endParaRPr b="0" lang="en-US" sz="3200" spc="148" strike="noStrike">
              <a:solidFill>
                <a:srgbClr val="ccd1b9"/>
              </a:solidFill>
              <a:latin typeface="Franklin Gothic Medium"/>
            </a:endParaRPr>
          </a:p>
        </p:txBody>
      </p:sp>
      <p:sp>
        <p:nvSpPr>
          <p:cNvPr id="50" name="PlaceHolder 6"/>
          <p:cNvSpPr>
            <a:spLocks noGrp="1"/>
          </p:cNvSpPr>
          <p:nvPr>
            <p:ph type="body"/>
          </p:nvPr>
        </p:nvSpPr>
        <p:spPr>
          <a:xfrm>
            <a:off x="7162920" y="2133720"/>
            <a:ext cx="1676160" cy="2971440"/>
          </a:xfrm>
          <a:prstGeom prst="rect">
            <a:avLst/>
          </a:prstGeom>
        </p:spPr>
        <p:txBody>
          <a:bodyPr tIns="0">
            <a:noAutofit/>
          </a:bodyPr>
          <a:p>
            <a:pPr>
              <a:lnSpc>
                <a:spcPct val="100000"/>
              </a:lnSpc>
              <a:spcBef>
                <a:spcPts val="281"/>
              </a:spcBef>
            </a:pPr>
            <a:r>
              <a:rPr b="0" lang="en-US" sz="1400" spc="148" strike="noStrike">
                <a:solidFill>
                  <a:srgbClr val="ffffff"/>
                </a:solidFill>
                <a:latin typeface="Franklin Gothic Medium"/>
              </a:rPr>
              <a:t>Click to edit Master text styles</a:t>
            </a:r>
            <a:endParaRPr b="0" lang="en-US" sz="1400" spc="148" strike="noStrike">
              <a:solidFill>
                <a:srgbClr val="ccd1b9"/>
              </a:solidFill>
              <a:latin typeface="Franklin Gothic Medium"/>
            </a:endParaRPr>
          </a:p>
        </p:txBody>
      </p:sp>
      <p:sp>
        <p:nvSpPr>
          <p:cNvPr id="51" name="PlaceHolder 7"/>
          <p:cNvSpPr>
            <a:spLocks noGrp="1"/>
          </p:cNvSpPr>
          <p:nvPr>
            <p:ph type="title"/>
          </p:nvPr>
        </p:nvSpPr>
        <p:spPr>
          <a:xfrm>
            <a:off x="7162920" y="460080"/>
            <a:ext cx="1676160" cy="1672920"/>
          </a:xfrm>
          <a:prstGeom prst="rect">
            <a:avLst/>
          </a:prstGeom>
        </p:spPr>
        <p:txBody>
          <a:bodyPr anchor="b">
            <a:noAutofit/>
          </a:bodyPr>
          <a:p>
            <a:pPr>
              <a:lnSpc>
                <a:spcPct val="100000"/>
              </a:lnSpc>
            </a:pPr>
            <a:r>
              <a:rPr b="0" lang="en-US" sz="2000" spc="148" strike="noStrike" cap="all">
                <a:solidFill>
                  <a:srgbClr val="ccd1b9"/>
                </a:solidFill>
                <a:latin typeface="Franklin Gothic Medium"/>
              </a:rPr>
              <a:t>Click to edit Master title style</a:t>
            </a:r>
            <a:endParaRPr b="0" lang="en-US" sz="2000" spc="-1" strike="noStrike">
              <a:solidFill>
                <a:srgbClr val="ffffff"/>
              </a:solidFill>
              <a:latin typeface="Franklin Gothic Medium"/>
            </a:endParaRPr>
          </a:p>
        </p:txBody>
      </p:sp>
      <p:sp>
        <p:nvSpPr>
          <p:cNvPr id="52" name="PlaceHolder 8"/>
          <p:cNvSpPr>
            <a:spLocks noGrp="1"/>
          </p:cNvSpPr>
          <p:nvPr>
            <p:ph type="dt"/>
          </p:nvPr>
        </p:nvSpPr>
        <p:spPr>
          <a:xfrm>
            <a:off x="371520" y="6356520"/>
            <a:ext cx="2133360" cy="274320"/>
          </a:xfrm>
          <a:prstGeom prst="rect">
            <a:avLst/>
          </a:prstGeom>
        </p:spPr>
        <p:txBody>
          <a:bodyPr anchor="ctr">
            <a:noAutofit/>
          </a:bodyPr>
          <a:p>
            <a:pPr>
              <a:lnSpc>
                <a:spcPct val="100000"/>
              </a:lnSpc>
            </a:pPr>
            <a:fld id="{9AF05863-3888-4791-A31C-4D66E0F3E521}" type="datetime">
              <a:rPr b="0" lang="en-US" sz="1100" spc="-1" strike="noStrike">
                <a:solidFill>
                  <a:srgbClr val="ccd1b9"/>
                </a:solidFill>
                <a:latin typeface="Franklin Gothic Medium"/>
              </a:rPr>
              <a:t>2/1/20</a:t>
            </a:fld>
            <a:endParaRPr b="0" lang="en-US" sz="1100" spc="-1" strike="noStrike">
              <a:latin typeface="Times New Roman"/>
            </a:endParaRPr>
          </a:p>
        </p:txBody>
      </p:sp>
      <p:sp>
        <p:nvSpPr>
          <p:cNvPr id="53" name="PlaceHolder 9"/>
          <p:cNvSpPr>
            <a:spLocks noGrp="1"/>
          </p:cNvSpPr>
          <p:nvPr>
            <p:ph type="ftr"/>
          </p:nvPr>
        </p:nvSpPr>
        <p:spPr>
          <a:xfrm>
            <a:off x="3048120" y="6356520"/>
            <a:ext cx="3352320" cy="274320"/>
          </a:xfrm>
          <a:prstGeom prst="rect">
            <a:avLst/>
          </a:prstGeom>
        </p:spPr>
        <p:txBody>
          <a:bodyPr anchor="ctr">
            <a:noAutofit/>
          </a:bodyPr>
          <a:p>
            <a:endParaRPr b="0" lang="en-US" sz="2400" spc="-1" strike="noStrike">
              <a:latin typeface="Times New Roman"/>
            </a:endParaRPr>
          </a:p>
        </p:txBody>
      </p:sp>
      <p:sp>
        <p:nvSpPr>
          <p:cNvPr id="54" name="PlaceHolder 10"/>
          <p:cNvSpPr>
            <a:spLocks noGrp="1"/>
          </p:cNvSpPr>
          <p:nvPr>
            <p:ph type="sldNum"/>
          </p:nvPr>
        </p:nvSpPr>
        <p:spPr>
          <a:xfrm>
            <a:off x="8234280" y="6354720"/>
            <a:ext cx="582120" cy="274320"/>
          </a:xfrm>
          <a:prstGeom prst="rect">
            <a:avLst/>
          </a:prstGeom>
        </p:spPr>
        <p:txBody>
          <a:bodyPr anchor="ctr">
            <a:noAutofit/>
          </a:bodyPr>
          <a:p>
            <a:pPr algn="ctr">
              <a:lnSpc>
                <a:spcPct val="100000"/>
              </a:lnSpc>
            </a:pPr>
            <a:fld id="{68303C77-BF64-47BD-95F1-506D294EF099}" type="slidenum">
              <a:rPr b="0" lang="en-US" sz="1100" spc="-1" strike="noStrike">
                <a:solidFill>
                  <a:srgbClr val="ccd1b9"/>
                </a:solidFill>
                <a:latin typeface="Franklin Gothic Medium"/>
              </a:rPr>
              <a:t>&lt;number&gt;</a:t>
            </a:fld>
            <a:endParaRPr b="0" lang="en-US"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152280" y="1635120"/>
            <a:ext cx="8830800" cy="50446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152280" y="152280"/>
            <a:ext cx="8813520" cy="1345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93" name="PlaceHolder 3"/>
          <p:cNvSpPr>
            <a:spLocks noGrp="1"/>
          </p:cNvSpPr>
          <p:nvPr>
            <p:ph type="body"/>
          </p:nvPr>
        </p:nvSpPr>
        <p:spPr>
          <a:xfrm>
            <a:off x="380880" y="1719360"/>
            <a:ext cx="8407080" cy="4406400"/>
          </a:xfrm>
          <a:prstGeom prst="rect">
            <a:avLst/>
          </a:prstGeom>
        </p:spPr>
        <p:txBody>
          <a:bodyPr>
            <a:noAutofit/>
          </a:bodyPr>
          <a:p>
            <a:pPr marL="27288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Click to edit Master text styles</a:t>
            </a:r>
            <a:endParaRPr b="0" lang="en-US" sz="2000" spc="148" strike="noStrike">
              <a:solidFill>
                <a:srgbClr val="534949"/>
              </a:solidFill>
              <a:latin typeface="Franklin Gothic Medium"/>
            </a:endParaRPr>
          </a:p>
          <a:p>
            <a:pPr lvl="1" marL="547560" indent="-18216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Second level</a:t>
            </a:r>
            <a:endParaRPr b="0" lang="en-US" sz="1800" spc="97" strike="noStrike">
              <a:solidFill>
                <a:srgbClr val="534949"/>
              </a:solidFill>
              <a:latin typeface="Franklin Gothic Medium"/>
            </a:endParaRPr>
          </a:p>
          <a:p>
            <a:pPr lvl="2" marL="822240" indent="-18216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Third level</a:t>
            </a:r>
            <a:endParaRPr b="0" lang="en-US" sz="1600" spc="-1" strike="noStrike">
              <a:solidFill>
                <a:srgbClr val="534949"/>
              </a:solidFill>
              <a:latin typeface="Franklin Gothic Medium"/>
            </a:endParaRPr>
          </a:p>
          <a:p>
            <a:pPr lvl="3" marL="1096920" indent="-182160">
              <a:lnSpc>
                <a:spcPct val="100000"/>
              </a:lnSpc>
              <a:spcBef>
                <a:spcPts val="281"/>
              </a:spcBef>
              <a:buClr>
                <a:srgbClr val="87706b"/>
              </a:buClr>
              <a:buFont typeface="Wingdings" charset="2"/>
              <a:buChar char=""/>
            </a:pPr>
            <a:r>
              <a:rPr b="0" lang="en-US" sz="1400" spc="-1" strike="noStrike">
                <a:solidFill>
                  <a:srgbClr val="534949"/>
                </a:solidFill>
                <a:latin typeface="Franklin Gothic Medium"/>
              </a:rPr>
              <a:t>Fourth level</a:t>
            </a:r>
            <a:endParaRPr b="0" lang="en-US" sz="1400" spc="97" strike="noStrike">
              <a:solidFill>
                <a:srgbClr val="534949"/>
              </a:solidFill>
              <a:latin typeface="Franklin Gothic Medium"/>
            </a:endParaRPr>
          </a:p>
          <a:p>
            <a:pPr lvl="4" marL="1279440" indent="-182160">
              <a:lnSpc>
                <a:spcPct val="100000"/>
              </a:lnSpc>
              <a:spcBef>
                <a:spcPts val="261"/>
              </a:spcBef>
              <a:buClr>
                <a:srgbClr val="6f777d"/>
              </a:buClr>
              <a:buFont typeface="Wingdings" charset="2"/>
              <a:buChar char=""/>
            </a:pPr>
            <a:r>
              <a:rPr b="0" lang="en-US" sz="1300" spc="97" strike="noStrike">
                <a:solidFill>
                  <a:srgbClr val="534949"/>
                </a:solidFill>
                <a:latin typeface="Franklin Gothic Medium"/>
              </a:rPr>
              <a:t>Fifth level</a:t>
            </a:r>
            <a:endParaRPr b="0" lang="en-US" sz="1300" spc="97" strike="noStrike">
              <a:solidFill>
                <a:srgbClr val="534949"/>
              </a:solidFill>
              <a:latin typeface="Franklin Gothic Medium"/>
            </a:endParaRPr>
          </a:p>
        </p:txBody>
      </p:sp>
      <p:sp>
        <p:nvSpPr>
          <p:cNvPr id="94" name="PlaceHolder 4"/>
          <p:cNvSpPr>
            <a:spLocks noGrp="1"/>
          </p:cNvSpPr>
          <p:nvPr>
            <p:ph type="title"/>
          </p:nvPr>
        </p:nvSpPr>
        <p:spPr>
          <a:xfrm>
            <a:off x="380880" y="355680"/>
            <a:ext cx="8381520" cy="1053720"/>
          </a:xfrm>
          <a:prstGeom prst="rect">
            <a:avLst/>
          </a:prstGeom>
        </p:spPr>
        <p:txBody>
          <a:bodyPr anchor="ctr">
            <a:noAutofit/>
          </a:bodyPr>
          <a:p>
            <a:pPr algn="ctr">
              <a:lnSpc>
                <a:spcPct val="100000"/>
              </a:lnSpc>
            </a:pPr>
            <a:r>
              <a:rPr b="0" lang="en-US" sz="3200" spc="199" strike="noStrike" cap="all">
                <a:solidFill>
                  <a:srgbClr val="ffffff"/>
                </a:solidFill>
                <a:latin typeface="Franklin Gothic Medium"/>
              </a:rPr>
              <a:t>Click to edit Master title style</a:t>
            </a:r>
            <a:endParaRPr b="0" lang="en-US" sz="3200" spc="-1" strike="noStrike">
              <a:solidFill>
                <a:srgbClr val="000000"/>
              </a:solidFill>
              <a:latin typeface="Franklin Gothic Medium"/>
            </a:endParaRPr>
          </a:p>
        </p:txBody>
      </p:sp>
      <p:sp>
        <p:nvSpPr>
          <p:cNvPr id="95" name="PlaceHolder 5"/>
          <p:cNvSpPr>
            <a:spLocks noGrp="1"/>
          </p:cNvSpPr>
          <p:nvPr>
            <p:ph type="dt"/>
          </p:nvPr>
        </p:nvSpPr>
        <p:spPr>
          <a:xfrm>
            <a:off x="371520" y="6356520"/>
            <a:ext cx="2133360" cy="274320"/>
          </a:xfrm>
          <a:prstGeom prst="rect">
            <a:avLst/>
          </a:prstGeom>
        </p:spPr>
        <p:txBody>
          <a:bodyPr anchor="ctr">
            <a:noAutofit/>
          </a:bodyPr>
          <a:p>
            <a:pPr>
              <a:lnSpc>
                <a:spcPct val="100000"/>
              </a:lnSpc>
            </a:pPr>
            <a:fld id="{302476B1-9312-4B04-9F77-8623BA9FAD29}" type="datetime">
              <a:rPr b="0" lang="en-US" sz="1100" spc="-1" strike="noStrike">
                <a:solidFill>
                  <a:srgbClr val="534949"/>
                </a:solidFill>
                <a:latin typeface="Franklin Gothic Medium"/>
              </a:rPr>
              <a:t>2/1/20</a:t>
            </a:fld>
            <a:endParaRPr b="0" lang="en-US" sz="1100" spc="-1" strike="noStrike">
              <a:latin typeface="Times New Roman"/>
            </a:endParaRPr>
          </a:p>
        </p:txBody>
      </p:sp>
      <p:sp>
        <p:nvSpPr>
          <p:cNvPr id="96" name="PlaceHolder 6"/>
          <p:cNvSpPr>
            <a:spLocks noGrp="1"/>
          </p:cNvSpPr>
          <p:nvPr>
            <p:ph type="ftr"/>
          </p:nvPr>
        </p:nvSpPr>
        <p:spPr>
          <a:xfrm>
            <a:off x="3048120" y="6356520"/>
            <a:ext cx="3352320" cy="274320"/>
          </a:xfrm>
          <a:prstGeom prst="rect">
            <a:avLst/>
          </a:prstGeom>
        </p:spPr>
        <p:txBody>
          <a:bodyPr anchor="ctr">
            <a:noAutofit/>
          </a:bodyPr>
          <a:p>
            <a:endParaRPr b="0" lang="en-US" sz="2400" spc="-1" strike="noStrike">
              <a:latin typeface="Times New Roman"/>
            </a:endParaRPr>
          </a:p>
        </p:txBody>
      </p:sp>
      <p:sp>
        <p:nvSpPr>
          <p:cNvPr id="97" name="PlaceHolder 7"/>
          <p:cNvSpPr>
            <a:spLocks noGrp="1"/>
          </p:cNvSpPr>
          <p:nvPr>
            <p:ph type="sldNum"/>
          </p:nvPr>
        </p:nvSpPr>
        <p:spPr>
          <a:xfrm>
            <a:off x="8234280" y="6354720"/>
            <a:ext cx="582120" cy="274320"/>
          </a:xfrm>
          <a:prstGeom prst="rect">
            <a:avLst/>
          </a:prstGeom>
        </p:spPr>
        <p:txBody>
          <a:bodyPr anchor="ctr">
            <a:noAutofit/>
          </a:bodyPr>
          <a:p>
            <a:pPr algn="ctr">
              <a:lnSpc>
                <a:spcPct val="100000"/>
              </a:lnSpc>
            </a:pPr>
            <a:fld id="{944144D0-AD4E-4CE9-967E-8FA3ABA66A19}" type="slidenum">
              <a:rPr b="0" lang="en-US" sz="1100" spc="-1" strike="noStrike">
                <a:solidFill>
                  <a:srgbClr val="534949"/>
                </a:solidFill>
                <a:latin typeface="Franklin Gothic Medium"/>
              </a:rPr>
              <a:t>&lt;number&gt;</a:t>
            </a:fld>
            <a:endParaRPr b="0" lang="en-US"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PlaceHolder 1"/>
          <p:cNvSpPr>
            <a:spLocks noGrp="1"/>
          </p:cNvSpPr>
          <p:nvPr>
            <p:ph type="title"/>
          </p:nvPr>
        </p:nvSpPr>
        <p:spPr>
          <a:xfrm>
            <a:off x="628560" y="365040"/>
            <a:ext cx="7886520" cy="1325160"/>
          </a:xfrm>
          <a:prstGeom prst="rect">
            <a:avLst/>
          </a:prstGeom>
        </p:spPr>
        <p:txBody>
          <a:bodyPr anchor="ctr">
            <a:noAutofit/>
          </a:bodyPr>
          <a:p>
            <a:pPr>
              <a:lnSpc>
                <a:spcPct val="90000"/>
              </a:lnSpc>
            </a:pPr>
            <a:r>
              <a:rPr b="0" lang="en-US" sz="3300" spc="-1" strike="noStrike">
                <a:solidFill>
                  <a:srgbClr val="000000"/>
                </a:solidFill>
                <a:latin typeface="Calibri Light"/>
              </a:rPr>
              <a:t>Click to edit Master title style</a:t>
            </a:r>
            <a:endParaRPr b="0" lang="en-US" sz="3300" spc="-1" strike="noStrike">
              <a:solidFill>
                <a:srgbClr val="000000"/>
              </a:solidFill>
              <a:latin typeface="Franklin Gothic Medium"/>
            </a:endParaRPr>
          </a:p>
        </p:txBody>
      </p:sp>
      <p:sp>
        <p:nvSpPr>
          <p:cNvPr id="135" name="PlaceHolder 2"/>
          <p:cNvSpPr>
            <a:spLocks noGrp="1"/>
          </p:cNvSpPr>
          <p:nvPr>
            <p:ph type="body"/>
          </p:nvPr>
        </p:nvSpPr>
        <p:spPr>
          <a:xfrm>
            <a:off x="628560" y="1825560"/>
            <a:ext cx="7886520" cy="4350960"/>
          </a:xfrm>
          <a:prstGeom prst="rect">
            <a:avLst/>
          </a:prstGeom>
        </p:spPr>
        <p:txBody>
          <a:bodyPr>
            <a:noAutofit/>
          </a:bodyPr>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Click to edit Master text styles</a:t>
            </a:r>
            <a:endParaRPr b="0" lang="en-US" sz="21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800" spc="-1" strike="noStrike">
                <a:solidFill>
                  <a:srgbClr val="000000"/>
                </a:solidFill>
                <a:latin typeface="Calibri"/>
              </a:rPr>
              <a:t>Second level</a:t>
            </a:r>
            <a:endParaRPr b="0" lang="en-US" sz="1800" spc="-1" strike="noStrike">
              <a:solidFill>
                <a:srgbClr val="000000"/>
              </a:solidFill>
              <a:latin typeface="Calibri"/>
            </a:endParaRPr>
          </a:p>
          <a:p>
            <a:pPr lvl="2" marL="857160" indent="-171000">
              <a:lnSpc>
                <a:spcPct val="90000"/>
              </a:lnSpc>
              <a:spcBef>
                <a:spcPts val="374"/>
              </a:spcBef>
              <a:buClr>
                <a:srgbClr val="000000"/>
              </a:buClr>
              <a:buFont typeface="Arial"/>
              <a:buChar char="•"/>
            </a:pPr>
            <a:r>
              <a:rPr b="0" lang="en-US" sz="1500" spc="-1" strike="noStrike">
                <a:solidFill>
                  <a:srgbClr val="000000"/>
                </a:solidFill>
                <a:latin typeface="Calibri"/>
              </a:rPr>
              <a:t>Third level</a:t>
            </a:r>
            <a:endParaRPr b="0" lang="en-US" sz="1500" spc="-1" strike="noStrike">
              <a:solidFill>
                <a:srgbClr val="000000"/>
              </a:solidFill>
              <a:latin typeface="Calibri"/>
            </a:endParaRPr>
          </a:p>
          <a:p>
            <a:pPr lvl="3" marL="1200240" indent="-171000">
              <a:lnSpc>
                <a:spcPct val="90000"/>
              </a:lnSpc>
              <a:spcBef>
                <a:spcPts val="374"/>
              </a:spcBef>
              <a:buClr>
                <a:srgbClr val="000000"/>
              </a:buClr>
              <a:buFont typeface="Arial"/>
              <a:buChar char="•"/>
            </a:pPr>
            <a:r>
              <a:rPr b="0" lang="en-US" sz="1350" spc="-1" strike="noStrike">
                <a:solidFill>
                  <a:srgbClr val="000000"/>
                </a:solidFill>
                <a:latin typeface="Calibri"/>
              </a:rPr>
              <a:t>Fourth level</a:t>
            </a:r>
            <a:endParaRPr b="0" lang="en-US" sz="1350" spc="-1" strike="noStrike">
              <a:solidFill>
                <a:srgbClr val="000000"/>
              </a:solidFill>
              <a:latin typeface="Calibri"/>
            </a:endParaRPr>
          </a:p>
          <a:p>
            <a:pPr lvl="4" marL="1542960" indent="-171000">
              <a:lnSpc>
                <a:spcPct val="90000"/>
              </a:lnSpc>
              <a:spcBef>
                <a:spcPts val="374"/>
              </a:spcBef>
              <a:buClr>
                <a:srgbClr val="000000"/>
              </a:buClr>
              <a:buFont typeface="Arial"/>
              <a:buChar char="•"/>
            </a:pPr>
            <a:r>
              <a:rPr b="0" lang="en-US" sz="1350" spc="-1" strike="noStrike">
                <a:solidFill>
                  <a:srgbClr val="000000"/>
                </a:solidFill>
                <a:latin typeface="Calibri"/>
              </a:rPr>
              <a:t>Fifth level</a:t>
            </a:r>
            <a:endParaRPr b="0" lang="en-US" sz="1350" spc="-1" strike="noStrike">
              <a:solidFill>
                <a:srgbClr val="000000"/>
              </a:solidFill>
              <a:latin typeface="Calibri"/>
            </a:endParaRPr>
          </a:p>
        </p:txBody>
      </p:sp>
      <p:sp>
        <p:nvSpPr>
          <p:cNvPr id="136" name="PlaceHolder 3"/>
          <p:cNvSpPr>
            <a:spLocks noGrp="1"/>
          </p:cNvSpPr>
          <p:nvPr>
            <p:ph type="dt"/>
          </p:nvPr>
        </p:nvSpPr>
        <p:spPr>
          <a:xfrm>
            <a:off x="628560" y="6356520"/>
            <a:ext cx="2057040" cy="364680"/>
          </a:xfrm>
          <a:prstGeom prst="rect">
            <a:avLst/>
          </a:prstGeom>
        </p:spPr>
        <p:txBody>
          <a:bodyPr anchor="ctr">
            <a:noAutofit/>
          </a:bodyPr>
          <a:p>
            <a:endParaRPr b="0" lang="en-US" sz="2400" spc="-1" strike="noStrike">
              <a:latin typeface="Times New Roman"/>
            </a:endParaRPr>
          </a:p>
        </p:txBody>
      </p:sp>
      <p:sp>
        <p:nvSpPr>
          <p:cNvPr id="137" name="PlaceHolder 4"/>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138" name="PlaceHolder 5"/>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415852AB-A76B-4E33-95C6-5064A4E8337E}" type="slidenum">
              <a:rPr b="0" lang="en-US" sz="900" spc="-1" strike="noStrike">
                <a:solidFill>
                  <a:srgbClr val="000000"/>
                </a:solidFill>
                <a:latin typeface="Franklin Gothic Medium"/>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tif"/><Relationship Id="rId2" Type="http://schemas.openxmlformats.org/officeDocument/2006/relationships/image" Target="../media/image5.tif"/><Relationship Id="rId3"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tif"/><Relationship Id="rId3"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tif"/><Relationship Id="rId3"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tif"/><Relationship Id="rId3"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tif"/><Relationship Id="rId3" Type="http://schemas.openxmlformats.org/officeDocument/2006/relationships/slideLayout" Target="../slideLayouts/slideLayout39.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tif"/><Relationship Id="rId3" Type="http://schemas.openxmlformats.org/officeDocument/2006/relationships/slideLayout" Target="../slideLayouts/slideLayout39.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tif"/><Relationship Id="rId3" Type="http://schemas.openxmlformats.org/officeDocument/2006/relationships/slideLayout" Target="../slideLayouts/slideLayout39.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tif"/><Relationship Id="rId3" Type="http://schemas.openxmlformats.org/officeDocument/2006/relationships/slideLayout" Target="../slideLayouts/slideLayout39.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tif"/><Relationship Id="rId3" Type="http://schemas.openxmlformats.org/officeDocument/2006/relationships/slideLayout" Target="../slideLayouts/slideLayout39.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tif"/><Relationship Id="rId3" Type="http://schemas.openxmlformats.org/officeDocument/2006/relationships/image" Target="../media/image24.png"/><Relationship Id="rId4" Type="http://schemas.openxmlformats.org/officeDocument/2006/relationships/slideLayout" Target="../slideLayouts/slideLayout39.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tif"/><Relationship Id="rId4" Type="http://schemas.openxmlformats.org/officeDocument/2006/relationships/slideLayout" Target="../slideLayouts/slideLayout39.xml"/><Relationship Id="rId5"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tif"/><Relationship Id="rId3" Type="http://schemas.openxmlformats.org/officeDocument/2006/relationships/image" Target="../media/image30.png"/><Relationship Id="rId4" Type="http://schemas.openxmlformats.org/officeDocument/2006/relationships/slideLayout" Target="../slideLayouts/slideLayout39.xml"/>
</Relationships>
</file>

<file path=ppt/slides/_rels/slide2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tif"/><Relationship Id="rId3" Type="http://schemas.openxmlformats.org/officeDocument/2006/relationships/image" Target="../media/image33.png"/><Relationship Id="rId4" Type="http://schemas.openxmlformats.org/officeDocument/2006/relationships/slideLayout" Target="../slideLayouts/slideLayout39.xml"/>
</Relationships>
</file>

<file path=ppt/slides/_rels/slide2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tif"/><Relationship Id="rId3" Type="http://schemas.openxmlformats.org/officeDocument/2006/relationships/image" Target="../media/image36.png"/><Relationship Id="rId4" Type="http://schemas.openxmlformats.org/officeDocument/2006/relationships/slideLayout" Target="../slideLayouts/slideLayout39.xml"/>
</Relationships>
</file>

<file path=ppt/slides/_rels/slide24.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tif"/><Relationship Id="rId3" Type="http://schemas.openxmlformats.org/officeDocument/2006/relationships/image" Target="../media/image39.png"/><Relationship Id="rId4" Type="http://schemas.openxmlformats.org/officeDocument/2006/relationships/slideLayout" Target="../slideLayouts/slideLayout39.xml"/>
</Relationships>
</file>

<file path=ppt/slides/_rels/slide2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tif"/><Relationship Id="rId3" Type="http://schemas.openxmlformats.org/officeDocument/2006/relationships/image" Target="../media/image42.png"/><Relationship Id="rId4" Type="http://schemas.openxmlformats.org/officeDocument/2006/relationships/slideLayout" Target="../slideLayouts/slideLayout39.xml"/>
</Relationships>
</file>

<file path=ppt/slides/_rels/slide26.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tif"/><Relationship Id="rId3" Type="http://schemas.openxmlformats.org/officeDocument/2006/relationships/image" Target="../media/image45.png"/><Relationship Id="rId4" Type="http://schemas.openxmlformats.org/officeDocument/2006/relationships/slideLayout" Target="../slideLayouts/slideLayout39.xml"/>
</Relationships>
</file>

<file path=ppt/slides/_rels/slide27.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tif"/><Relationship Id="rId3" Type="http://schemas.openxmlformats.org/officeDocument/2006/relationships/image" Target="../media/image48.png"/><Relationship Id="rId4" Type="http://schemas.openxmlformats.org/officeDocument/2006/relationships/slideLayout" Target="../slideLayouts/slideLayout39.xml"/><Relationship Id="rId5"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49.tif"/><Relationship Id="rId2" Type="http://schemas.openxmlformats.org/officeDocument/2006/relationships/image" Target="../media/image50.png"/><Relationship Id="rId3" Type="http://schemas.openxmlformats.org/officeDocument/2006/relationships/image" Target="../media/image51.tif"/><Relationship Id="rId4" Type="http://schemas.openxmlformats.org/officeDocument/2006/relationships/slideLayout" Target="../slideLayouts/slideLayout39.xml"/>
</Relationships>
</file>

<file path=ppt/slides/_rels/slide29.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slideLayout" Target="../slideLayouts/slideLayout3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57.tif"/><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image" Target="../media/image62.png"/><Relationship Id="rId7" Type="http://schemas.openxmlformats.org/officeDocument/2006/relationships/image" Target="../media/image63.png"/><Relationship Id="rId8" Type="http://schemas.openxmlformats.org/officeDocument/2006/relationships/image" Target="../media/image64.png"/><Relationship Id="rId9" Type="http://schemas.openxmlformats.org/officeDocument/2006/relationships/slideLayout" Target="../slideLayouts/slideLayout39.xml"/><Relationship Id="rId10"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65.tif"/><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image" Target="../media/image69.png"/><Relationship Id="rId6" Type="http://schemas.openxmlformats.org/officeDocument/2006/relationships/image" Target="../media/image70.png"/><Relationship Id="rId7" Type="http://schemas.openxmlformats.org/officeDocument/2006/relationships/image" Target="../media/image71.png"/><Relationship Id="rId8" Type="http://schemas.openxmlformats.org/officeDocument/2006/relationships/slideLayout" Target="../slideLayouts/slideLayout39.xml"/>
</Relationships>
</file>

<file path=ppt/slides/_rels/slide34.xml.rels><?xml version="1.0" encoding="UTF-8"?>
<Relationships xmlns="http://schemas.openxmlformats.org/package/2006/relationships"><Relationship Id="rId1" Type="http://schemas.openxmlformats.org/officeDocument/2006/relationships/image" Target="../media/image72.tif"/><Relationship Id="rId2" Type="http://schemas.openxmlformats.org/officeDocument/2006/relationships/image" Target="../media/image73.png"/><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image" Target="../media/image77.png"/><Relationship Id="rId7" Type="http://schemas.openxmlformats.org/officeDocument/2006/relationships/image" Target="../media/image78.png"/><Relationship Id="rId8" Type="http://schemas.openxmlformats.org/officeDocument/2006/relationships/slideLayout" Target="../slideLayouts/slideLayout39.xml"/><Relationship Id="rId9"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79.jpeg"/><Relationship Id="rId2" Type="http://schemas.openxmlformats.org/officeDocument/2006/relationships/image" Target="../media/image80.png"/><Relationship Id="rId3" Type="http://schemas.openxmlformats.org/officeDocument/2006/relationships/image" Target="../media/image81.png"/><Relationship Id="rId4" Type="http://schemas.openxmlformats.org/officeDocument/2006/relationships/image" Target="../media/image82.png"/><Relationship Id="rId5" Type="http://schemas.openxmlformats.org/officeDocument/2006/relationships/image" Target="../media/image83.png"/><Relationship Id="rId6" Type="http://schemas.openxmlformats.org/officeDocument/2006/relationships/slideLayout" Target="../slideLayouts/slideLayout39.xml"/>
</Relationships>
</file>

<file path=ppt/slides/_rels/slide36.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image" Target="../media/image85.tif"/><Relationship Id="rId3" Type="http://schemas.openxmlformats.org/officeDocument/2006/relationships/image" Target="../media/image86.png"/><Relationship Id="rId4" Type="http://schemas.openxmlformats.org/officeDocument/2006/relationships/slideLayout" Target="../slideLayouts/slideLayout39.xml"/>
</Relationships>
</file>

<file path=ppt/slides/_rels/slide37.xml.rels><?xml version="1.0" encoding="UTF-8"?>
<Relationships xmlns="http://schemas.openxmlformats.org/package/2006/relationships"><Relationship Id="rId1" Type="http://schemas.openxmlformats.org/officeDocument/2006/relationships/image" Target="../media/image87.tif"/><Relationship Id="rId2" Type="http://schemas.openxmlformats.org/officeDocument/2006/relationships/image" Target="../media/image88.png"/><Relationship Id="rId3" Type="http://schemas.openxmlformats.org/officeDocument/2006/relationships/image" Target="../media/image89.png"/><Relationship Id="rId4" Type="http://schemas.openxmlformats.org/officeDocument/2006/relationships/slideLayout" Target="../slideLayouts/slideLayout39.xml"/>
</Relationships>
</file>

<file path=ppt/slides/_rels/slide38.xml.rels><?xml version="1.0" encoding="UTF-8"?>
<Relationships xmlns="http://schemas.openxmlformats.org/package/2006/relationships"><Relationship Id="rId1" Type="http://schemas.openxmlformats.org/officeDocument/2006/relationships/image" Target="../media/image90.tif"/><Relationship Id="rId2" Type="http://schemas.openxmlformats.org/officeDocument/2006/relationships/image" Target="../media/image91.tif"/><Relationship Id="rId3" Type="http://schemas.openxmlformats.org/officeDocument/2006/relationships/image" Target="../media/image92.png"/><Relationship Id="rId4" Type="http://schemas.openxmlformats.org/officeDocument/2006/relationships/slideLayout" Target="../slideLayouts/slideLayout39.xml"/><Relationship Id="rId5"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image" Target="../media/image94.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image" Target="../media/image96.png"/><Relationship Id="rId3" Type="http://schemas.openxmlformats.org/officeDocument/2006/relationships/image" Target="../media/image97.png"/><Relationship Id="rId4" Type="http://schemas.openxmlformats.org/officeDocument/2006/relationships/image" Target="../media/image98.png"/><Relationship Id="rId5"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image" Target="../media/image102.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image" Target="../media/image103.png"/><Relationship Id="rId2" Type="http://schemas.openxmlformats.org/officeDocument/2006/relationships/image" Target="../media/image104.png"/><Relationship Id="rId3" Type="http://schemas.openxmlformats.org/officeDocument/2006/relationships/slideLayout" Target="../slideLayouts/slideLayout25.xml"/><Relationship Id="rId4"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image" Target="../media/image105.png"/><Relationship Id="rId2" Type="http://schemas.openxmlformats.org/officeDocument/2006/relationships/image" Target="../media/image106.png"/><Relationship Id="rId3"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image" Target="../media/image107.png"/><Relationship Id="rId2"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image" Target="../media/image108.png"/><Relationship Id="rId2" Type="http://schemas.openxmlformats.org/officeDocument/2006/relationships/image" Target="../media/image109.png"/><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image" Target="../media/image112.png"/><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image" Target="../media/image113.png"/><Relationship Id="rId2"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image" Target="../media/image114.png"/><Relationship Id="rId2" Type="http://schemas.openxmlformats.org/officeDocument/2006/relationships/image" Target="../media/image115.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image" Target="../media/image116.png"/><Relationship Id="rId2" Type="http://schemas.openxmlformats.org/officeDocument/2006/relationships/image" Target="../media/image117.png"/><Relationship Id="rId3"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image" Target="../media/image118.png"/><Relationship Id="rId2" Type="http://schemas.openxmlformats.org/officeDocument/2006/relationships/image" Target="../media/image119.png"/><Relationship Id="rId3"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image" Target="../media/image120.png"/><Relationship Id="rId2" Type="http://schemas.openxmlformats.org/officeDocument/2006/relationships/image" Target="../media/image121.png"/><Relationship Id="rId3" Type="http://schemas.openxmlformats.org/officeDocument/2006/relationships/image" Target="../media/image122.png"/><Relationship Id="rId4" Type="http://schemas.openxmlformats.org/officeDocument/2006/relationships/image" Target="../media/image123.png"/><Relationship Id="rId5"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7010280" y="2052720"/>
            <a:ext cx="1980720" cy="1828440"/>
          </a:xfrm>
          <a:prstGeom prst="rect">
            <a:avLst/>
          </a:prstGeom>
          <a:noFill/>
          <a:ln>
            <a:noFill/>
          </a:ln>
        </p:spPr>
        <p:txBody>
          <a:bodyPr anchor="ctr">
            <a:noAutofit/>
          </a:bodyPr>
          <a:p>
            <a:pPr>
              <a:lnSpc>
                <a:spcPct val="100000"/>
              </a:lnSpc>
              <a:spcBef>
                <a:spcPts val="380"/>
              </a:spcBef>
            </a:pPr>
            <a:r>
              <a:rPr b="0" lang="en-US" sz="1900" spc="148" strike="noStrike">
                <a:solidFill>
                  <a:srgbClr val="ffffff"/>
                </a:solidFill>
                <a:latin typeface="Franklin Gothic Medium"/>
              </a:rPr>
              <a:t>Experimental Statistics 2</a:t>
            </a:r>
            <a:endParaRPr b="0" lang="en-US" sz="1900" spc="-1" strike="noStrike">
              <a:latin typeface="Arial"/>
            </a:endParaRPr>
          </a:p>
        </p:txBody>
      </p:sp>
      <p:sp>
        <p:nvSpPr>
          <p:cNvPr id="182" name="TextShape 2"/>
          <p:cNvSpPr txBox="1"/>
          <p:nvPr/>
        </p:nvSpPr>
        <p:spPr>
          <a:xfrm>
            <a:off x="457200" y="2052720"/>
            <a:ext cx="6324120" cy="1828440"/>
          </a:xfrm>
          <a:prstGeom prst="rect">
            <a:avLst/>
          </a:prstGeom>
          <a:noFill/>
          <a:ln>
            <a:noFill/>
          </a:ln>
        </p:spPr>
        <p:txBody>
          <a:bodyPr anchor="ctr">
            <a:noAutofit/>
          </a:bodyPr>
          <a:p>
            <a:pPr algn="r">
              <a:lnSpc>
                <a:spcPct val="100000"/>
              </a:lnSpc>
            </a:pPr>
            <a:r>
              <a:rPr b="0" lang="en-US" sz="4200" spc="148" strike="noStrike" cap="all">
                <a:solidFill>
                  <a:srgbClr val="ffffff"/>
                </a:solidFill>
                <a:latin typeface="Franklin Gothic Medium"/>
              </a:rPr>
              <a:t>Live Session 4</a:t>
            </a:r>
            <a:endParaRPr b="0" lang="en-US" sz="4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Recall: Correlation</a:t>
            </a:r>
            <a:endParaRPr b="0" lang="en-US" sz="3300" spc="-1" strike="noStrike">
              <a:solidFill>
                <a:srgbClr val="000000"/>
              </a:solidFill>
              <a:latin typeface="Franklin Gothic Medium"/>
            </a:endParaRPr>
          </a:p>
        </p:txBody>
      </p:sp>
      <p:pic>
        <p:nvPicPr>
          <p:cNvPr id="202" name="Picture 6" descr=""/>
          <p:cNvPicPr/>
          <p:nvPr/>
        </p:nvPicPr>
        <p:blipFill>
          <a:blip r:embed="rId1"/>
          <a:stretch/>
        </p:blipFill>
        <p:spPr>
          <a:xfrm>
            <a:off x="466200" y="1968840"/>
            <a:ext cx="3786480" cy="2870640"/>
          </a:xfrm>
          <a:prstGeom prst="rect">
            <a:avLst/>
          </a:prstGeom>
          <a:ln>
            <a:noFill/>
          </a:ln>
        </p:spPr>
      </p:pic>
      <p:sp>
        <p:nvSpPr>
          <p:cNvPr id="203" name="CustomShape 2"/>
          <p:cNvSpPr/>
          <p:nvPr/>
        </p:nvSpPr>
        <p:spPr>
          <a:xfrm>
            <a:off x="1384920" y="5067720"/>
            <a:ext cx="182844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Franklin Gothic Medium"/>
              </a:rPr>
              <a:t>r = .9686</a:t>
            </a:r>
            <a:endParaRPr b="0" lang="en-US" sz="1800" spc="-1" strike="noStrike">
              <a:latin typeface="Arial"/>
            </a:endParaRPr>
          </a:p>
        </p:txBody>
      </p:sp>
      <p:pic>
        <p:nvPicPr>
          <p:cNvPr id="204" name="Picture 10" descr=""/>
          <p:cNvPicPr/>
          <p:nvPr/>
        </p:nvPicPr>
        <p:blipFill>
          <a:blip r:embed="rId2"/>
          <a:stretch/>
        </p:blipFill>
        <p:spPr>
          <a:xfrm>
            <a:off x="5213880" y="1968840"/>
            <a:ext cx="3786480" cy="2870640"/>
          </a:xfrm>
          <a:prstGeom prst="rect">
            <a:avLst/>
          </a:prstGeom>
          <a:ln>
            <a:noFill/>
          </a:ln>
        </p:spPr>
      </p:pic>
      <p:sp>
        <p:nvSpPr>
          <p:cNvPr id="205" name="CustomShape 3"/>
          <p:cNvSpPr/>
          <p:nvPr/>
        </p:nvSpPr>
        <p:spPr>
          <a:xfrm>
            <a:off x="6332400" y="5067720"/>
            <a:ext cx="182844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Franklin Gothic Medium"/>
              </a:rPr>
              <a:t>r = -.9730</a:t>
            </a:r>
            <a:endParaRPr b="0" lang="en-US" sz="1800" spc="-1" strike="noStrike">
              <a:latin typeface="Arial"/>
            </a:endParaRPr>
          </a:p>
        </p:txBody>
      </p:sp>
      <mc:AlternateContent>
        <mc:Choice xmlns:a14="http://schemas.microsoft.com/office/drawing/2010/main" Requires="a14">
          <p:sp>
            <p:nvSpPr>
              <p:cNvPr id="206" name="Formula 4"/>
              <p:cNvSpPr txBox="1"/>
              <p:nvPr/>
            </p:nvSpPr>
            <p:spPr>
              <a:xfrm>
                <a:off x="2359440" y="4557960"/>
                <a:ext cx="284040" cy="276480"/>
              </a:xfrm>
              <a:prstGeom prst="rect">
                <a:avLst/>
              </a:prstGeom>
            </p:spPr>
            <p:txBody>
              <a:bodyPr/>
              <a:p>
                <a14:m>
                  <m:oMath xmlns:m="http://schemas.openxmlformats.org/officeDocument/2006/math">
                    <m:sSub>
                      <m:e>
                        <m:r>
                          <m:t xml:space="preserve">𝑋</m:t>
                        </m:r>
                      </m:e>
                      <m:sub>
                        <m:r>
                          <m:t xml:space="preserve">𝑡</m:t>
                        </m:r>
                      </m:sub>
                    </m:sSub>
                  </m:oMath>
                </a14:m>
              </a:p>
            </p:txBody>
          </p:sp>
        </mc:Choice>
        <mc:Fallback/>
      </mc:AlternateContent>
      <p:sp>
        <p:nvSpPr>
          <p:cNvPr id="207" name="CustomShape 5"/>
          <p:cNvSpPr/>
          <p:nvPr/>
        </p:nvSpPr>
        <p:spPr>
          <a:xfrm>
            <a:off x="3146040" y="4934160"/>
            <a:ext cx="371880" cy="36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mc:AlternateContent>
        <mc:Choice xmlns:a14="http://schemas.microsoft.com/office/drawing/2010/main" Requires="a14">
          <p:sp>
            <p:nvSpPr>
              <p:cNvPr id="208" name="Formula 6"/>
              <p:cNvSpPr txBox="1"/>
              <p:nvPr/>
            </p:nvSpPr>
            <p:spPr>
              <a:xfrm>
                <a:off x="125280" y="3127320"/>
                <a:ext cx="688320" cy="369000"/>
              </a:xfrm>
              <a:prstGeom prst="rect">
                <a:avLst/>
              </a:prstGeom>
            </p:spPr>
            <p:txBody>
              <a:bodyPr/>
              <a:p>
                <a14:m>
                  <m:oMath xmlns:m="http://schemas.openxmlformats.org/officeDocument/2006/math">
                    <m:sSub>
                      <m:e>
                        <m:r>
                          <m:t xml:space="preserve">𝑋</m:t>
                        </m:r>
                      </m:e>
                      <m:sub>
                        <m:r>
                          <m:t xml:space="preserve">𝑡</m:t>
                        </m:r>
                        <m:r>
                          <m:t xml:space="preserve">+</m:t>
                        </m:r>
                        <m:r>
                          <m:t xml:space="preserve">1</m:t>
                        </m:r>
                      </m:sub>
                    </m:sSub>
                  </m:oMath>
                </a14:m>
              </a:p>
            </p:txBody>
          </p:sp>
        </mc:Choice>
        <mc:Fallback/>
      </mc:AlternateContent>
      <p:sp>
        <p:nvSpPr>
          <p:cNvPr id="209" name="CustomShape 7"/>
          <p:cNvSpPr/>
          <p:nvPr/>
        </p:nvSpPr>
        <p:spPr>
          <a:xfrm>
            <a:off x="167400" y="3026880"/>
            <a:ext cx="849960" cy="46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mc:AlternateContent>
        <mc:Choice xmlns:a14="http://schemas.microsoft.com/office/drawing/2010/main" Requires="a14">
          <p:sp>
            <p:nvSpPr>
              <p:cNvPr id="210" name="Formula 8"/>
              <p:cNvSpPr txBox="1"/>
              <p:nvPr/>
            </p:nvSpPr>
            <p:spPr>
              <a:xfrm>
                <a:off x="7107480" y="4556160"/>
                <a:ext cx="284040" cy="276480"/>
              </a:xfrm>
              <a:prstGeom prst="rect">
                <a:avLst/>
              </a:prstGeom>
            </p:spPr>
            <p:txBody>
              <a:bodyPr/>
              <a:p>
                <a14:m>
                  <m:oMath xmlns:m="http://schemas.openxmlformats.org/officeDocument/2006/math">
                    <m:sSub>
                      <m:e>
                        <m:r>
                          <m:t xml:space="preserve">𝑋</m:t>
                        </m:r>
                      </m:e>
                      <m:sub>
                        <m:r>
                          <m:t xml:space="preserve">𝑡</m:t>
                        </m:r>
                      </m:sub>
                    </m:sSub>
                  </m:oMath>
                </a14:m>
              </a:p>
            </p:txBody>
          </p:sp>
        </mc:Choice>
        <mc:Fallback/>
      </mc:AlternateContent>
      <p:sp>
        <p:nvSpPr>
          <p:cNvPr id="211" name="CustomShape 9"/>
          <p:cNvSpPr/>
          <p:nvPr/>
        </p:nvSpPr>
        <p:spPr>
          <a:xfrm>
            <a:off x="9476280" y="4931640"/>
            <a:ext cx="371880" cy="36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mc:AlternateContent>
        <mc:Choice xmlns:a14="http://schemas.microsoft.com/office/drawing/2010/main" Requires="a14">
          <p:sp>
            <p:nvSpPr>
              <p:cNvPr id="212" name="Formula 10"/>
              <p:cNvSpPr txBox="1"/>
              <p:nvPr/>
            </p:nvSpPr>
            <p:spPr>
              <a:xfrm>
                <a:off x="5024880" y="3170880"/>
                <a:ext cx="503640" cy="276480"/>
              </a:xfrm>
              <a:prstGeom prst="rect">
                <a:avLst/>
              </a:prstGeom>
            </p:spPr>
            <p:txBody>
              <a:bodyPr/>
              <a:p>
                <a14:m>
                  <m:oMath xmlns:m="http://schemas.openxmlformats.org/officeDocument/2006/math">
                    <m:sSub>
                      <m:e>
                        <m:r>
                          <m:t xml:space="preserve">𝑋</m:t>
                        </m:r>
                      </m:e>
                      <m:sub>
                        <m:r>
                          <m:t xml:space="preserve">𝑡</m:t>
                        </m:r>
                        <m:r>
                          <m:t xml:space="preserve">+</m:t>
                        </m:r>
                        <m:r>
                          <m:t xml:space="preserve">1</m:t>
                        </m:r>
                      </m:sub>
                    </m:sSub>
                  </m:oMath>
                </a14:m>
              </a:p>
            </p:txBody>
          </p:sp>
        </mc:Choice>
        <mc:Fallback/>
      </mc:AlternateContent>
      <p:sp>
        <p:nvSpPr>
          <p:cNvPr id="213" name="CustomShape 11"/>
          <p:cNvSpPr/>
          <p:nvPr/>
        </p:nvSpPr>
        <p:spPr>
          <a:xfrm>
            <a:off x="6699960" y="3084840"/>
            <a:ext cx="665280" cy="36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
        <p:nvSpPr>
          <p:cNvPr id="214" name="CustomShape 12"/>
          <p:cNvSpPr/>
          <p:nvPr/>
        </p:nvSpPr>
        <p:spPr>
          <a:xfrm>
            <a:off x="4005000" y="4739040"/>
            <a:ext cx="137556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Franklin Gothic Medium"/>
              </a:rPr>
              <a:t>Lag (1)</a:t>
            </a:r>
            <a:endParaRPr b="0" lang="en-US" sz="1800" spc="-1" strike="noStrike">
              <a:latin typeface="Arial"/>
            </a:endParaRPr>
          </a:p>
          <a:p>
            <a:pPr algn="ctr">
              <a:lnSpc>
                <a:spcPct val="100000"/>
              </a:lnSpc>
            </a:pPr>
            <a:r>
              <a:rPr b="0" lang="en-US" sz="1800" spc="-1" strike="noStrike">
                <a:solidFill>
                  <a:srgbClr val="000000"/>
                </a:solidFill>
                <a:latin typeface="Franklin Gothic Medium"/>
              </a:rPr>
              <a:t>Autocorrelation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203"/>
                                        </p:tgtEl>
                                        <p:attrNameLst>
                                          <p:attrName>style.visibility</p:attrName>
                                        </p:attrNameLst>
                                      </p:cBhvr>
                                      <p:to>
                                        <p:strVal val="visible"/>
                                      </p:to>
                                    </p:set>
                                    <p:animEffect filter="fade" transition="in">
                                      <p:cBhvr additive="repl">
                                        <p:cTn id="7" dur="5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205"/>
                                        </p:tgtEl>
                                        <p:attrNameLst>
                                          <p:attrName>style.visibility</p:attrName>
                                        </p:attrNameLst>
                                      </p:cBhvr>
                                      <p:to>
                                        <p:strVal val="visible"/>
                                      </p:to>
                                    </p:set>
                                    <p:animEffect filter="fade" transition="in">
                                      <p:cBhvr additive="repl">
                                        <p:cTn id="12" dur="500"/>
                                        <p:tgtEl>
                                          <p:spTgt spid="205"/>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209"/>
                                        </p:tgtEl>
                                        <p:attrNameLst>
                                          <p:attrName>style.visibility</p:attrName>
                                        </p:attrNameLst>
                                      </p:cBhvr>
                                      <p:to>
                                        <p:strVal val="visible"/>
                                      </p:to>
                                    </p:set>
                                    <p:animEffect filter="fade" transition="in">
                                      <p:cBhvr additive="repl">
                                        <p:cTn id="17" dur="500"/>
                                        <p:tgtEl>
                                          <p:spTgt spid="209"/>
                                        </p:tgtEl>
                                      </p:cBhvr>
                                    </p:animEffect>
                                  </p:childTnLst>
                                </p:cTn>
                              </p:par>
                              <p:par>
                                <p:cTn id="18" nodeType="withEffect" fill="hold" presetClass="entr" presetID="10">
                                  <p:stCondLst>
                                    <p:cond delay="0"/>
                                  </p:stCondLst>
                                  <p:childTnLst>
                                    <p:set>
                                      <p:cBhvr>
                                        <p:cTn id="19" dur="1" fill="hold">
                                          <p:stCondLst>
                                            <p:cond delay="0"/>
                                          </p:stCondLst>
                                        </p:cTn>
                                        <p:tgtEl>
                                          <p:spTgt spid="207"/>
                                        </p:tgtEl>
                                        <p:attrNameLst>
                                          <p:attrName>style.visibility</p:attrName>
                                        </p:attrNameLst>
                                      </p:cBhvr>
                                      <p:to>
                                        <p:strVal val="visible"/>
                                      </p:to>
                                    </p:set>
                                    <p:animEffect filter="fade" transition="in">
                                      <p:cBhvr additive="repl">
                                        <p:cTn id="20" dur="500"/>
                                        <p:tgtEl>
                                          <p:spTgt spid="207"/>
                                        </p:tgtEl>
                                      </p:cBhvr>
                                    </p:animEffect>
                                  </p:childTnLst>
                                </p:cTn>
                              </p:par>
                              <p:par>
                                <p:cTn id="21" nodeType="withEffect" fill="hold" presetClass="entr" presetID="10">
                                  <p:stCondLst>
                                    <p:cond delay="0"/>
                                  </p:stCondLst>
                                  <p:childTnLst>
                                    <p:set>
                                      <p:cBhvr>
                                        <p:cTn id="22" dur="1" fill="hold">
                                          <p:stCondLst>
                                            <p:cond delay="0"/>
                                          </p:stCondLst>
                                        </p:cTn>
                                        <p:tgtEl>
                                          <p:spTgt spid="213"/>
                                        </p:tgtEl>
                                        <p:attrNameLst>
                                          <p:attrName>style.visibility</p:attrName>
                                        </p:attrNameLst>
                                      </p:cBhvr>
                                      <p:to>
                                        <p:strVal val="visible"/>
                                      </p:to>
                                    </p:set>
                                    <p:animEffect filter="fade" transition="in">
                                      <p:cBhvr additive="repl">
                                        <p:cTn id="23" dur="500"/>
                                        <p:tgtEl>
                                          <p:spTgt spid="213"/>
                                        </p:tgtEl>
                                      </p:cBhvr>
                                    </p:animEffect>
                                  </p:childTnLst>
                                </p:cTn>
                              </p:par>
                              <p:par>
                                <p:cTn id="24" nodeType="withEffect" fill="hold" presetClass="entr" presetID="10">
                                  <p:stCondLst>
                                    <p:cond delay="0"/>
                                  </p:stCondLst>
                                  <p:childTnLst>
                                    <p:set>
                                      <p:cBhvr>
                                        <p:cTn id="25" dur="1" fill="hold">
                                          <p:stCondLst>
                                            <p:cond delay="0"/>
                                          </p:stCondLst>
                                        </p:cTn>
                                        <p:tgtEl>
                                          <p:spTgt spid="211"/>
                                        </p:tgtEl>
                                        <p:attrNameLst>
                                          <p:attrName>style.visibility</p:attrName>
                                        </p:attrNameLst>
                                      </p:cBhvr>
                                      <p:to>
                                        <p:strVal val="visible"/>
                                      </p:to>
                                    </p:set>
                                    <p:animEffect filter="fade" transition="in">
                                      <p:cBhvr additive="repl">
                                        <p:cTn id="26" dur="500"/>
                                        <p:tgtEl>
                                          <p:spTgt spid="211"/>
                                        </p:tgtEl>
                                      </p:cBhvr>
                                    </p:animEffec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0">
                                  <p:stCondLst>
                                    <p:cond delay="0"/>
                                  </p:stCondLst>
                                  <p:childTnLst>
                                    <p:set>
                                      <p:cBhvr>
                                        <p:cTn id="30" dur="1" fill="hold">
                                          <p:stCondLst>
                                            <p:cond delay="0"/>
                                          </p:stCondLst>
                                        </p:cTn>
                                        <p:tgtEl>
                                          <p:spTgt spid="214"/>
                                        </p:tgtEl>
                                        <p:attrNameLst>
                                          <p:attrName>style.visibility</p:attrName>
                                        </p:attrNameLst>
                                      </p:cBhvr>
                                      <p:to>
                                        <p:strVal val="visible"/>
                                      </p:to>
                                    </p:set>
                                    <p:animEffect filter="fade" transition="in">
                                      <p:cBhvr additive="repl">
                                        <p:cTn id="31" dur="5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5" name="Picture 13" descr=""/>
          <p:cNvPicPr/>
          <p:nvPr/>
        </p:nvPicPr>
        <p:blipFill>
          <a:blip r:embed="rId1"/>
          <a:stretch/>
        </p:blipFill>
        <p:spPr>
          <a:xfrm>
            <a:off x="93240" y="2111400"/>
            <a:ext cx="4884120" cy="3035880"/>
          </a:xfrm>
          <a:prstGeom prst="rect">
            <a:avLst/>
          </a:prstGeom>
          <a:ln>
            <a:noFill/>
          </a:ln>
        </p:spPr>
      </p:pic>
      <p:sp>
        <p:nvSpPr>
          <p:cNvPr id="216"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Lag(1) Autocorrelation</a:t>
            </a:r>
            <a:endParaRPr b="0" lang="en-US" sz="3300" spc="-1" strike="noStrike">
              <a:solidFill>
                <a:srgbClr val="000000"/>
              </a:solidFill>
              <a:latin typeface="Franklin Gothic Medium"/>
            </a:endParaRPr>
          </a:p>
        </p:txBody>
      </p:sp>
      <p:pic>
        <p:nvPicPr>
          <p:cNvPr id="217" name="Picture 15" descr=""/>
          <p:cNvPicPr/>
          <p:nvPr/>
        </p:nvPicPr>
        <p:blipFill>
          <a:blip r:embed="rId2"/>
          <a:stretch/>
        </p:blipFill>
        <p:spPr>
          <a:xfrm>
            <a:off x="5009760" y="1790280"/>
            <a:ext cx="3820320" cy="3549960"/>
          </a:xfrm>
          <a:prstGeom prst="rect">
            <a:avLst/>
          </a:prstGeom>
          <a:ln>
            <a:noFill/>
          </a:ln>
        </p:spPr>
      </p:pic>
      <p:sp>
        <p:nvSpPr>
          <p:cNvPr id="218" name="CustomShape 2"/>
          <p:cNvSpPr/>
          <p:nvPr/>
        </p:nvSpPr>
        <p:spPr>
          <a:xfrm>
            <a:off x="752040" y="349920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sp>
        <p:nvSpPr>
          <p:cNvPr id="219" name="CustomShape 3"/>
          <p:cNvSpPr/>
          <p:nvPr/>
        </p:nvSpPr>
        <p:spPr>
          <a:xfrm>
            <a:off x="884160" y="343296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220" name="CustomShape 4"/>
          <p:cNvSpPr/>
          <p:nvPr/>
        </p:nvSpPr>
        <p:spPr>
          <a:xfrm>
            <a:off x="30898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2</a:t>
            </a:r>
            <a:r>
              <a:rPr b="1" lang="en-US" sz="1800" spc="-1" strike="noStrike">
                <a:solidFill>
                  <a:srgbClr val="ff0000"/>
                </a:solidFill>
                <a:latin typeface="Franklin Gothic Medium"/>
              </a:rPr>
              <a:t> = 5.2</a:t>
            </a:r>
            <a:endParaRPr b="0" lang="en-US" sz="1800" spc="-1" strike="noStrike">
              <a:latin typeface="Arial"/>
            </a:endParaRPr>
          </a:p>
        </p:txBody>
      </p:sp>
      <p:sp>
        <p:nvSpPr>
          <p:cNvPr id="221" name="CustomShape 5"/>
          <p:cNvSpPr/>
          <p:nvPr/>
        </p:nvSpPr>
        <p:spPr>
          <a:xfrm>
            <a:off x="16660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1</a:t>
            </a:r>
            <a:r>
              <a:rPr b="1" lang="en-US" sz="1800" spc="-1" strike="noStrike">
                <a:solidFill>
                  <a:srgbClr val="00b050"/>
                </a:solidFill>
                <a:latin typeface="Franklin Gothic Medium"/>
              </a:rPr>
              <a:t> = 5.1</a:t>
            </a:r>
            <a:endParaRPr b="0" lang="en-US" sz="1800" spc="-1" strike="noStrike">
              <a:latin typeface="Arial"/>
            </a:endParaRPr>
          </a:p>
        </p:txBody>
      </p:sp>
      <p:sp>
        <p:nvSpPr>
          <p:cNvPr id="222" name="CustomShape 6"/>
          <p:cNvSpPr/>
          <p:nvPr/>
        </p:nvSpPr>
        <p:spPr>
          <a:xfrm>
            <a:off x="7131600" y="32396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23" name="CustomShape 7"/>
          <p:cNvSpPr/>
          <p:nvPr/>
        </p:nvSpPr>
        <p:spPr>
          <a:xfrm>
            <a:off x="6810120" y="2929320"/>
            <a:ext cx="12664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(5.1,5.2)</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2" dur="indefinite" restart="never" nodeType="tmRoot">
          <p:childTnLst>
            <p:seq>
              <p:cTn id="33" dur="indefinite" nodeType="mainSeq">
                <p:childTnLst>
                  <p:par>
                    <p:cTn id="34" fill="hold">
                      <p:stCondLst>
                        <p:cond delay="indefinite"/>
                      </p:stCondLst>
                      <p:childTnLst>
                        <p:par>
                          <p:cTn id="35" fill="hold">
                            <p:stCondLst>
                              <p:cond delay="0"/>
                            </p:stCondLst>
                            <p:childTnLst>
                              <p:par>
                                <p:cTn id="36" nodeType="clickEffect" fill="hold" presetClass="entr" presetID="10">
                                  <p:stCondLst>
                                    <p:cond delay="0"/>
                                  </p:stCondLst>
                                  <p:childTnLst>
                                    <p:set>
                                      <p:cBhvr>
                                        <p:cTn id="37" dur="1" fill="hold">
                                          <p:stCondLst>
                                            <p:cond delay="0"/>
                                          </p:stCondLst>
                                        </p:cTn>
                                        <p:tgtEl>
                                          <p:spTgt spid="219"/>
                                        </p:tgtEl>
                                        <p:attrNameLst>
                                          <p:attrName>style.visibility</p:attrName>
                                        </p:attrNameLst>
                                      </p:cBhvr>
                                      <p:to>
                                        <p:strVal val="visible"/>
                                      </p:to>
                                    </p:set>
                                    <p:animEffect filter="fade" transition="in">
                                      <p:cBhvr additive="repl">
                                        <p:cTn id="38" dur="500"/>
                                        <p:tgtEl>
                                          <p:spTgt spid="219"/>
                                        </p:tgtEl>
                                      </p:cBhvr>
                                    </p:animEffect>
                                  </p:childTnLst>
                                </p:cTn>
                              </p:par>
                              <p:par>
                                <p:cTn id="39" nodeType="withEffect" fill="hold" presetClass="entr" presetID="10">
                                  <p:stCondLst>
                                    <p:cond delay="0"/>
                                  </p:stCondLst>
                                  <p:childTnLst>
                                    <p:set>
                                      <p:cBhvr>
                                        <p:cTn id="40" dur="1" fill="hold">
                                          <p:stCondLst>
                                            <p:cond delay="0"/>
                                          </p:stCondLst>
                                        </p:cTn>
                                        <p:tgtEl>
                                          <p:spTgt spid="220"/>
                                        </p:tgtEl>
                                        <p:attrNameLst>
                                          <p:attrName>style.visibility</p:attrName>
                                        </p:attrNameLst>
                                      </p:cBhvr>
                                      <p:to>
                                        <p:strVal val="visible"/>
                                      </p:to>
                                    </p:set>
                                    <p:animEffect filter="fade" transition="in">
                                      <p:cBhvr additive="repl">
                                        <p:cTn id="41" dur="500"/>
                                        <p:tgtEl>
                                          <p:spTgt spid="220"/>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10">
                                  <p:stCondLst>
                                    <p:cond delay="0"/>
                                  </p:stCondLst>
                                  <p:childTnLst>
                                    <p:set>
                                      <p:cBhvr>
                                        <p:cTn id="45" dur="1" fill="hold">
                                          <p:stCondLst>
                                            <p:cond delay="0"/>
                                          </p:stCondLst>
                                        </p:cTn>
                                        <p:tgtEl>
                                          <p:spTgt spid="218"/>
                                        </p:tgtEl>
                                        <p:attrNameLst>
                                          <p:attrName>style.visibility</p:attrName>
                                        </p:attrNameLst>
                                      </p:cBhvr>
                                      <p:to>
                                        <p:strVal val="visible"/>
                                      </p:to>
                                    </p:set>
                                    <p:animEffect filter="fade" transition="in">
                                      <p:cBhvr additive="repl">
                                        <p:cTn id="46" dur="500"/>
                                        <p:tgtEl>
                                          <p:spTgt spid="218"/>
                                        </p:tgtEl>
                                      </p:cBhvr>
                                    </p:animEffect>
                                  </p:childTnLst>
                                </p:cTn>
                              </p:par>
                              <p:par>
                                <p:cTn id="47" nodeType="withEffect" fill="hold" presetClass="entr" presetID="10">
                                  <p:stCondLst>
                                    <p:cond delay="0"/>
                                  </p:stCondLst>
                                  <p:childTnLst>
                                    <p:set>
                                      <p:cBhvr>
                                        <p:cTn id="48" dur="1" fill="hold">
                                          <p:stCondLst>
                                            <p:cond delay="0"/>
                                          </p:stCondLst>
                                        </p:cTn>
                                        <p:tgtEl>
                                          <p:spTgt spid="221"/>
                                        </p:tgtEl>
                                        <p:attrNameLst>
                                          <p:attrName>style.visibility</p:attrName>
                                        </p:attrNameLst>
                                      </p:cBhvr>
                                      <p:to>
                                        <p:strVal val="visible"/>
                                      </p:to>
                                    </p:set>
                                    <p:animEffect filter="fade" transition="in">
                                      <p:cBhvr additive="repl">
                                        <p:cTn id="49" dur="500"/>
                                        <p:tgtEl>
                                          <p:spTgt spid="221"/>
                                        </p:tgtEl>
                                      </p:cBhvr>
                                    </p:animEffec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10">
                                  <p:stCondLst>
                                    <p:cond delay="0"/>
                                  </p:stCondLst>
                                  <p:childTnLst>
                                    <p:set>
                                      <p:cBhvr>
                                        <p:cTn id="53" dur="1" fill="hold">
                                          <p:stCondLst>
                                            <p:cond delay="0"/>
                                          </p:stCondLst>
                                        </p:cTn>
                                        <p:tgtEl>
                                          <p:spTgt spid="222"/>
                                        </p:tgtEl>
                                        <p:attrNameLst>
                                          <p:attrName>style.visibility</p:attrName>
                                        </p:attrNameLst>
                                      </p:cBhvr>
                                      <p:to>
                                        <p:strVal val="visible"/>
                                      </p:to>
                                    </p:set>
                                    <p:animEffect filter="fade" transition="in">
                                      <p:cBhvr additive="repl">
                                        <p:cTn id="54" dur="500"/>
                                        <p:tgtEl>
                                          <p:spTgt spid="222"/>
                                        </p:tgtEl>
                                      </p:cBhvr>
                                    </p:animEffect>
                                  </p:childTnLst>
                                </p:cTn>
                              </p:par>
                              <p:par>
                                <p:cTn id="55" nodeType="withEffect" fill="hold" presetClass="entr" presetID="10">
                                  <p:stCondLst>
                                    <p:cond delay="0"/>
                                  </p:stCondLst>
                                  <p:childTnLst>
                                    <p:set>
                                      <p:cBhvr>
                                        <p:cTn id="56" dur="1" fill="hold">
                                          <p:stCondLst>
                                            <p:cond delay="0"/>
                                          </p:stCondLst>
                                        </p:cTn>
                                        <p:tgtEl>
                                          <p:spTgt spid="223"/>
                                        </p:tgtEl>
                                        <p:attrNameLst>
                                          <p:attrName>style.visibility</p:attrName>
                                        </p:attrNameLst>
                                      </p:cBhvr>
                                      <p:to>
                                        <p:strVal val="visible"/>
                                      </p:to>
                                    </p:set>
                                    <p:animEffect filter="fade" transition="in">
                                      <p:cBhvr additive="repl">
                                        <p:cTn id="57"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4" name="Picture 16" descr=""/>
          <p:cNvPicPr/>
          <p:nvPr/>
        </p:nvPicPr>
        <p:blipFill>
          <a:blip r:embed="rId1"/>
          <a:stretch/>
        </p:blipFill>
        <p:spPr>
          <a:xfrm>
            <a:off x="93240" y="2111400"/>
            <a:ext cx="4884120" cy="3035880"/>
          </a:xfrm>
          <a:prstGeom prst="rect">
            <a:avLst/>
          </a:prstGeom>
          <a:ln>
            <a:noFill/>
          </a:ln>
        </p:spPr>
      </p:pic>
      <p:sp>
        <p:nvSpPr>
          <p:cNvPr id="225"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Lag(1) Autocorrelation</a:t>
            </a:r>
            <a:endParaRPr b="0" lang="en-US" sz="3300" spc="-1" strike="noStrike">
              <a:solidFill>
                <a:srgbClr val="000000"/>
              </a:solidFill>
              <a:latin typeface="Franklin Gothic Medium"/>
            </a:endParaRPr>
          </a:p>
        </p:txBody>
      </p:sp>
      <p:pic>
        <p:nvPicPr>
          <p:cNvPr id="226" name="Picture 18" descr=""/>
          <p:cNvPicPr/>
          <p:nvPr/>
        </p:nvPicPr>
        <p:blipFill>
          <a:blip r:embed="rId2"/>
          <a:stretch/>
        </p:blipFill>
        <p:spPr>
          <a:xfrm>
            <a:off x="5009760" y="1790280"/>
            <a:ext cx="3820320" cy="3549960"/>
          </a:xfrm>
          <a:prstGeom prst="rect">
            <a:avLst/>
          </a:prstGeom>
          <a:ln>
            <a:noFill/>
          </a:ln>
        </p:spPr>
      </p:pic>
      <p:sp>
        <p:nvSpPr>
          <p:cNvPr id="227" name="CustomShape 2"/>
          <p:cNvSpPr/>
          <p:nvPr/>
        </p:nvSpPr>
        <p:spPr>
          <a:xfrm>
            <a:off x="878400" y="343296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sp>
        <p:nvSpPr>
          <p:cNvPr id="228" name="CustomShape 3"/>
          <p:cNvSpPr/>
          <p:nvPr/>
        </p:nvSpPr>
        <p:spPr>
          <a:xfrm>
            <a:off x="1010520" y="320688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229" name="CustomShape 4"/>
          <p:cNvSpPr/>
          <p:nvPr/>
        </p:nvSpPr>
        <p:spPr>
          <a:xfrm>
            <a:off x="30898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3</a:t>
            </a:r>
            <a:r>
              <a:rPr b="1" lang="en-US" sz="1800" spc="-1" strike="noStrike">
                <a:solidFill>
                  <a:srgbClr val="ff0000"/>
                </a:solidFill>
                <a:latin typeface="Franklin Gothic Medium"/>
              </a:rPr>
              <a:t> = 5.5</a:t>
            </a:r>
            <a:endParaRPr b="0" lang="en-US" sz="1800" spc="-1" strike="noStrike">
              <a:latin typeface="Arial"/>
            </a:endParaRPr>
          </a:p>
        </p:txBody>
      </p:sp>
      <p:sp>
        <p:nvSpPr>
          <p:cNvPr id="230" name="CustomShape 5"/>
          <p:cNvSpPr/>
          <p:nvPr/>
        </p:nvSpPr>
        <p:spPr>
          <a:xfrm>
            <a:off x="16660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2</a:t>
            </a:r>
            <a:r>
              <a:rPr b="1" lang="en-US" sz="1800" spc="-1" strike="noStrike">
                <a:solidFill>
                  <a:srgbClr val="00b050"/>
                </a:solidFill>
                <a:latin typeface="Franklin Gothic Medium"/>
              </a:rPr>
              <a:t> = 5.2</a:t>
            </a:r>
            <a:endParaRPr b="0" lang="en-US" sz="1800" spc="-1" strike="noStrike">
              <a:latin typeface="Arial"/>
            </a:endParaRPr>
          </a:p>
        </p:txBody>
      </p:sp>
      <p:sp>
        <p:nvSpPr>
          <p:cNvPr id="231" name="CustomShape 6"/>
          <p:cNvSpPr/>
          <p:nvPr/>
        </p:nvSpPr>
        <p:spPr>
          <a:xfrm>
            <a:off x="7319880" y="29228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32" name="CustomShape 7"/>
          <p:cNvSpPr/>
          <p:nvPr/>
        </p:nvSpPr>
        <p:spPr>
          <a:xfrm>
            <a:off x="6972480" y="2645640"/>
            <a:ext cx="11804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(5.2,5.5)</a:t>
            </a:r>
            <a:endParaRPr b="0" lang="en-US" sz="1800" spc="-1" strike="noStrike">
              <a:latin typeface="Arial"/>
            </a:endParaRPr>
          </a:p>
        </p:txBody>
      </p:sp>
      <p:sp>
        <p:nvSpPr>
          <p:cNvPr id="233" name="CustomShape 8"/>
          <p:cNvSpPr/>
          <p:nvPr/>
        </p:nvSpPr>
        <p:spPr>
          <a:xfrm>
            <a:off x="7131600" y="32396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58" dur="indefinite" restart="never" nodeType="tmRoot">
          <p:childTnLst>
            <p:seq>
              <p:cTn id="59" dur="indefinite" nodeType="mainSeq">
                <p:childTnLst>
                  <p:par>
                    <p:cTn id="60" fill="hold">
                      <p:stCondLst>
                        <p:cond delay="indefinite"/>
                      </p:stCondLst>
                      <p:childTnLst>
                        <p:par>
                          <p:cTn id="61" fill="hold">
                            <p:stCondLst>
                              <p:cond delay="0"/>
                            </p:stCondLst>
                            <p:childTnLst>
                              <p:par>
                                <p:cTn id="62" nodeType="clickEffect" fill="hold" presetClass="entr" presetID="10">
                                  <p:stCondLst>
                                    <p:cond delay="0"/>
                                  </p:stCondLst>
                                  <p:childTnLst>
                                    <p:set>
                                      <p:cBhvr>
                                        <p:cTn id="63" dur="1" fill="hold">
                                          <p:stCondLst>
                                            <p:cond delay="0"/>
                                          </p:stCondLst>
                                        </p:cTn>
                                        <p:tgtEl>
                                          <p:spTgt spid="228"/>
                                        </p:tgtEl>
                                        <p:attrNameLst>
                                          <p:attrName>style.visibility</p:attrName>
                                        </p:attrNameLst>
                                      </p:cBhvr>
                                      <p:to>
                                        <p:strVal val="visible"/>
                                      </p:to>
                                    </p:set>
                                    <p:animEffect filter="fade" transition="in">
                                      <p:cBhvr additive="repl">
                                        <p:cTn id="64" dur="500"/>
                                        <p:tgtEl>
                                          <p:spTgt spid="228"/>
                                        </p:tgtEl>
                                      </p:cBhvr>
                                    </p:animEffect>
                                  </p:childTnLst>
                                </p:cTn>
                              </p:par>
                              <p:par>
                                <p:cTn id="65" nodeType="withEffect" fill="hold" presetClass="entr" presetID="10">
                                  <p:stCondLst>
                                    <p:cond delay="0"/>
                                  </p:stCondLst>
                                  <p:childTnLst>
                                    <p:set>
                                      <p:cBhvr>
                                        <p:cTn id="66" dur="1" fill="hold">
                                          <p:stCondLst>
                                            <p:cond delay="0"/>
                                          </p:stCondLst>
                                        </p:cTn>
                                        <p:tgtEl>
                                          <p:spTgt spid="229"/>
                                        </p:tgtEl>
                                        <p:attrNameLst>
                                          <p:attrName>style.visibility</p:attrName>
                                        </p:attrNameLst>
                                      </p:cBhvr>
                                      <p:to>
                                        <p:strVal val="visible"/>
                                      </p:to>
                                    </p:set>
                                    <p:animEffect filter="fade" transition="in">
                                      <p:cBhvr additive="repl">
                                        <p:cTn id="67" dur="500"/>
                                        <p:tgtEl>
                                          <p:spTgt spid="229"/>
                                        </p:tgtEl>
                                      </p:cBhvr>
                                    </p:animEffec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10">
                                  <p:stCondLst>
                                    <p:cond delay="0"/>
                                  </p:stCondLst>
                                  <p:childTnLst>
                                    <p:set>
                                      <p:cBhvr>
                                        <p:cTn id="71" dur="1" fill="hold">
                                          <p:stCondLst>
                                            <p:cond delay="0"/>
                                          </p:stCondLst>
                                        </p:cTn>
                                        <p:tgtEl>
                                          <p:spTgt spid="227"/>
                                        </p:tgtEl>
                                        <p:attrNameLst>
                                          <p:attrName>style.visibility</p:attrName>
                                        </p:attrNameLst>
                                      </p:cBhvr>
                                      <p:to>
                                        <p:strVal val="visible"/>
                                      </p:to>
                                    </p:set>
                                    <p:animEffect filter="fade" transition="in">
                                      <p:cBhvr additive="repl">
                                        <p:cTn id="72" dur="500"/>
                                        <p:tgtEl>
                                          <p:spTgt spid="227"/>
                                        </p:tgtEl>
                                      </p:cBhvr>
                                    </p:animEffect>
                                  </p:childTnLst>
                                </p:cTn>
                              </p:par>
                              <p:par>
                                <p:cTn id="73" nodeType="withEffect" fill="hold" presetClass="entr" presetID="10">
                                  <p:stCondLst>
                                    <p:cond delay="0"/>
                                  </p:stCondLst>
                                  <p:childTnLst>
                                    <p:set>
                                      <p:cBhvr>
                                        <p:cTn id="74" dur="1" fill="hold">
                                          <p:stCondLst>
                                            <p:cond delay="0"/>
                                          </p:stCondLst>
                                        </p:cTn>
                                        <p:tgtEl>
                                          <p:spTgt spid="230"/>
                                        </p:tgtEl>
                                        <p:attrNameLst>
                                          <p:attrName>style.visibility</p:attrName>
                                        </p:attrNameLst>
                                      </p:cBhvr>
                                      <p:to>
                                        <p:strVal val="visible"/>
                                      </p:to>
                                    </p:set>
                                    <p:animEffect filter="fade" transition="in">
                                      <p:cBhvr additive="repl">
                                        <p:cTn id="75" dur="500"/>
                                        <p:tgtEl>
                                          <p:spTgt spid="230"/>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0">
                                  <p:stCondLst>
                                    <p:cond delay="0"/>
                                  </p:stCondLst>
                                  <p:childTnLst>
                                    <p:set>
                                      <p:cBhvr>
                                        <p:cTn id="79" dur="1" fill="hold">
                                          <p:stCondLst>
                                            <p:cond delay="0"/>
                                          </p:stCondLst>
                                        </p:cTn>
                                        <p:tgtEl>
                                          <p:spTgt spid="232"/>
                                        </p:tgtEl>
                                        <p:attrNameLst>
                                          <p:attrName>style.visibility</p:attrName>
                                        </p:attrNameLst>
                                      </p:cBhvr>
                                      <p:to>
                                        <p:strVal val="visible"/>
                                      </p:to>
                                    </p:set>
                                    <p:animEffect filter="fade" transition="in">
                                      <p:cBhvr additive="repl">
                                        <p:cTn id="80" dur="500"/>
                                        <p:tgtEl>
                                          <p:spTgt spid="232"/>
                                        </p:tgtEl>
                                      </p:cBhvr>
                                    </p:animEffect>
                                  </p:childTnLst>
                                </p:cTn>
                              </p:par>
                              <p:par>
                                <p:cTn id="81" nodeType="withEffect" fill="hold" presetClass="entr" presetID="10">
                                  <p:stCondLst>
                                    <p:cond delay="0"/>
                                  </p:stCondLst>
                                  <p:childTnLst>
                                    <p:set>
                                      <p:cBhvr>
                                        <p:cTn id="82" dur="1" fill="hold">
                                          <p:stCondLst>
                                            <p:cond delay="0"/>
                                          </p:stCondLst>
                                        </p:cTn>
                                        <p:tgtEl>
                                          <p:spTgt spid="231"/>
                                        </p:tgtEl>
                                        <p:attrNameLst>
                                          <p:attrName>style.visibility</p:attrName>
                                        </p:attrNameLst>
                                      </p:cBhvr>
                                      <p:to>
                                        <p:strVal val="visible"/>
                                      </p:to>
                                    </p:set>
                                    <p:animEffect filter="fade" transition="in">
                                      <p:cBhvr additive="repl">
                                        <p:cTn id="83" dur="5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Picture 12" descr=""/>
          <p:cNvPicPr/>
          <p:nvPr/>
        </p:nvPicPr>
        <p:blipFill>
          <a:blip r:embed="rId1"/>
          <a:stretch/>
        </p:blipFill>
        <p:spPr>
          <a:xfrm>
            <a:off x="93240" y="2111400"/>
            <a:ext cx="4884120" cy="3035880"/>
          </a:xfrm>
          <a:prstGeom prst="rect">
            <a:avLst/>
          </a:prstGeom>
          <a:ln>
            <a:noFill/>
          </a:ln>
        </p:spPr>
      </p:pic>
      <p:sp>
        <p:nvSpPr>
          <p:cNvPr id="235"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Lag(1) Autocorrelation</a:t>
            </a:r>
            <a:endParaRPr b="0" lang="en-US" sz="3300" spc="-1" strike="noStrike">
              <a:solidFill>
                <a:srgbClr val="000000"/>
              </a:solidFill>
              <a:latin typeface="Franklin Gothic Medium"/>
            </a:endParaRPr>
          </a:p>
        </p:txBody>
      </p:sp>
      <p:sp>
        <p:nvSpPr>
          <p:cNvPr id="236" name="CustomShape 2"/>
          <p:cNvSpPr/>
          <p:nvPr/>
        </p:nvSpPr>
        <p:spPr>
          <a:xfrm>
            <a:off x="1008360" y="320724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pic>
        <p:nvPicPr>
          <p:cNvPr id="237" name="Picture 18" descr=""/>
          <p:cNvPicPr/>
          <p:nvPr/>
        </p:nvPicPr>
        <p:blipFill>
          <a:blip r:embed="rId2"/>
          <a:stretch/>
        </p:blipFill>
        <p:spPr>
          <a:xfrm>
            <a:off x="5009760" y="1790280"/>
            <a:ext cx="3820320" cy="3549960"/>
          </a:xfrm>
          <a:prstGeom prst="rect">
            <a:avLst/>
          </a:prstGeom>
          <a:ln>
            <a:noFill/>
          </a:ln>
        </p:spPr>
      </p:pic>
      <p:sp>
        <p:nvSpPr>
          <p:cNvPr id="238" name="CustomShape 3"/>
          <p:cNvSpPr/>
          <p:nvPr/>
        </p:nvSpPr>
        <p:spPr>
          <a:xfrm>
            <a:off x="1132200" y="336312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239" name="CustomShape 4"/>
          <p:cNvSpPr/>
          <p:nvPr/>
        </p:nvSpPr>
        <p:spPr>
          <a:xfrm>
            <a:off x="30898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4</a:t>
            </a:r>
            <a:r>
              <a:rPr b="1" lang="en-US" sz="1800" spc="-1" strike="noStrike">
                <a:solidFill>
                  <a:srgbClr val="ff0000"/>
                </a:solidFill>
                <a:latin typeface="Franklin Gothic Medium"/>
              </a:rPr>
              <a:t> = 5.3</a:t>
            </a:r>
            <a:endParaRPr b="0" lang="en-US" sz="1800" spc="-1" strike="noStrike">
              <a:latin typeface="Arial"/>
            </a:endParaRPr>
          </a:p>
        </p:txBody>
      </p:sp>
      <p:sp>
        <p:nvSpPr>
          <p:cNvPr id="240" name="CustomShape 5"/>
          <p:cNvSpPr/>
          <p:nvPr/>
        </p:nvSpPr>
        <p:spPr>
          <a:xfrm>
            <a:off x="16660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3</a:t>
            </a:r>
            <a:r>
              <a:rPr b="1" lang="en-US" sz="1800" spc="-1" strike="noStrike">
                <a:solidFill>
                  <a:srgbClr val="00b050"/>
                </a:solidFill>
                <a:latin typeface="Franklin Gothic Medium"/>
              </a:rPr>
              <a:t> = 5.5</a:t>
            </a:r>
            <a:endParaRPr b="0" lang="en-US" sz="1800" spc="-1" strike="noStrike">
              <a:latin typeface="Arial"/>
            </a:endParaRPr>
          </a:p>
        </p:txBody>
      </p:sp>
      <p:sp>
        <p:nvSpPr>
          <p:cNvPr id="241" name="CustomShape 6"/>
          <p:cNvSpPr/>
          <p:nvPr/>
        </p:nvSpPr>
        <p:spPr>
          <a:xfrm>
            <a:off x="7693560" y="30679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42" name="CustomShape 7"/>
          <p:cNvSpPr/>
          <p:nvPr/>
        </p:nvSpPr>
        <p:spPr>
          <a:xfrm>
            <a:off x="7346160" y="2791080"/>
            <a:ext cx="1168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(5.5,5.3)</a:t>
            </a:r>
            <a:endParaRPr b="0" lang="en-US" sz="1800" spc="-1" strike="noStrike">
              <a:latin typeface="Arial"/>
            </a:endParaRPr>
          </a:p>
        </p:txBody>
      </p:sp>
      <p:sp>
        <p:nvSpPr>
          <p:cNvPr id="243" name="CustomShape 8"/>
          <p:cNvSpPr/>
          <p:nvPr/>
        </p:nvSpPr>
        <p:spPr>
          <a:xfrm>
            <a:off x="7319880" y="29228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44" name="CustomShape 9"/>
          <p:cNvSpPr/>
          <p:nvPr/>
        </p:nvSpPr>
        <p:spPr>
          <a:xfrm>
            <a:off x="7131600" y="32396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84" dur="indefinite" restart="never" nodeType="tmRoot">
          <p:childTnLst>
            <p:seq>
              <p:cTn id="85" dur="indefinite" nodeType="mainSeq">
                <p:childTnLst>
                  <p:par>
                    <p:cTn id="86" fill="hold">
                      <p:stCondLst>
                        <p:cond delay="indefinite"/>
                      </p:stCondLst>
                      <p:childTnLst>
                        <p:par>
                          <p:cTn id="87" fill="hold">
                            <p:stCondLst>
                              <p:cond delay="0"/>
                            </p:stCondLst>
                            <p:childTnLst>
                              <p:par>
                                <p:cTn id="88" nodeType="clickEffect" fill="hold" presetClass="entr" presetID="10">
                                  <p:stCondLst>
                                    <p:cond delay="0"/>
                                  </p:stCondLst>
                                  <p:childTnLst>
                                    <p:set>
                                      <p:cBhvr>
                                        <p:cTn id="89" dur="1" fill="hold">
                                          <p:stCondLst>
                                            <p:cond delay="0"/>
                                          </p:stCondLst>
                                        </p:cTn>
                                        <p:tgtEl>
                                          <p:spTgt spid="238"/>
                                        </p:tgtEl>
                                        <p:attrNameLst>
                                          <p:attrName>style.visibility</p:attrName>
                                        </p:attrNameLst>
                                      </p:cBhvr>
                                      <p:to>
                                        <p:strVal val="visible"/>
                                      </p:to>
                                    </p:set>
                                    <p:animEffect filter="fade" transition="in">
                                      <p:cBhvr additive="repl">
                                        <p:cTn id="90" dur="500"/>
                                        <p:tgtEl>
                                          <p:spTgt spid="238"/>
                                        </p:tgtEl>
                                      </p:cBhvr>
                                    </p:animEffect>
                                  </p:childTnLst>
                                </p:cTn>
                              </p:par>
                              <p:par>
                                <p:cTn id="91" nodeType="withEffect" fill="hold" presetClass="entr" presetID="10">
                                  <p:stCondLst>
                                    <p:cond delay="0"/>
                                  </p:stCondLst>
                                  <p:childTnLst>
                                    <p:set>
                                      <p:cBhvr>
                                        <p:cTn id="92" dur="1" fill="hold">
                                          <p:stCondLst>
                                            <p:cond delay="0"/>
                                          </p:stCondLst>
                                        </p:cTn>
                                        <p:tgtEl>
                                          <p:spTgt spid="239"/>
                                        </p:tgtEl>
                                        <p:attrNameLst>
                                          <p:attrName>style.visibility</p:attrName>
                                        </p:attrNameLst>
                                      </p:cBhvr>
                                      <p:to>
                                        <p:strVal val="visible"/>
                                      </p:to>
                                    </p:set>
                                    <p:animEffect filter="fade" transition="in">
                                      <p:cBhvr additive="repl">
                                        <p:cTn id="93" dur="500"/>
                                        <p:tgtEl>
                                          <p:spTgt spid="239"/>
                                        </p:tgtEl>
                                      </p:cBhvr>
                                    </p:animEffect>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10">
                                  <p:stCondLst>
                                    <p:cond delay="0"/>
                                  </p:stCondLst>
                                  <p:childTnLst>
                                    <p:set>
                                      <p:cBhvr>
                                        <p:cTn id="97" dur="1" fill="hold">
                                          <p:stCondLst>
                                            <p:cond delay="0"/>
                                          </p:stCondLst>
                                        </p:cTn>
                                        <p:tgtEl>
                                          <p:spTgt spid="236"/>
                                        </p:tgtEl>
                                        <p:attrNameLst>
                                          <p:attrName>style.visibility</p:attrName>
                                        </p:attrNameLst>
                                      </p:cBhvr>
                                      <p:to>
                                        <p:strVal val="visible"/>
                                      </p:to>
                                    </p:set>
                                    <p:animEffect filter="fade" transition="in">
                                      <p:cBhvr additive="repl">
                                        <p:cTn id="98" dur="500"/>
                                        <p:tgtEl>
                                          <p:spTgt spid="236"/>
                                        </p:tgtEl>
                                      </p:cBhvr>
                                    </p:animEffect>
                                  </p:childTnLst>
                                </p:cTn>
                              </p:par>
                              <p:par>
                                <p:cTn id="99" nodeType="withEffect" fill="hold" presetClass="entr" presetID="10">
                                  <p:stCondLst>
                                    <p:cond delay="0"/>
                                  </p:stCondLst>
                                  <p:childTnLst>
                                    <p:set>
                                      <p:cBhvr>
                                        <p:cTn id="100" dur="1" fill="hold">
                                          <p:stCondLst>
                                            <p:cond delay="0"/>
                                          </p:stCondLst>
                                        </p:cTn>
                                        <p:tgtEl>
                                          <p:spTgt spid="240"/>
                                        </p:tgtEl>
                                        <p:attrNameLst>
                                          <p:attrName>style.visibility</p:attrName>
                                        </p:attrNameLst>
                                      </p:cBhvr>
                                      <p:to>
                                        <p:strVal val="visible"/>
                                      </p:to>
                                    </p:set>
                                    <p:animEffect filter="fade" transition="in">
                                      <p:cBhvr additive="repl">
                                        <p:cTn id="101" dur="500"/>
                                        <p:tgtEl>
                                          <p:spTgt spid="240"/>
                                        </p:tgtEl>
                                      </p:cBhvr>
                                    </p:animEffect>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10">
                                  <p:stCondLst>
                                    <p:cond delay="0"/>
                                  </p:stCondLst>
                                  <p:childTnLst>
                                    <p:set>
                                      <p:cBhvr>
                                        <p:cTn id="105" dur="1" fill="hold">
                                          <p:stCondLst>
                                            <p:cond delay="0"/>
                                          </p:stCondLst>
                                        </p:cTn>
                                        <p:tgtEl>
                                          <p:spTgt spid="242"/>
                                        </p:tgtEl>
                                        <p:attrNameLst>
                                          <p:attrName>style.visibility</p:attrName>
                                        </p:attrNameLst>
                                      </p:cBhvr>
                                      <p:to>
                                        <p:strVal val="visible"/>
                                      </p:to>
                                    </p:set>
                                    <p:animEffect filter="fade" transition="in">
                                      <p:cBhvr additive="repl">
                                        <p:cTn id="106" dur="500"/>
                                        <p:tgtEl>
                                          <p:spTgt spid="242"/>
                                        </p:tgtEl>
                                      </p:cBhvr>
                                    </p:animEffect>
                                  </p:childTnLst>
                                </p:cTn>
                              </p:par>
                              <p:par>
                                <p:cTn id="107" nodeType="withEffect" fill="hold" presetClass="entr" presetID="10">
                                  <p:stCondLst>
                                    <p:cond delay="0"/>
                                  </p:stCondLst>
                                  <p:childTnLst>
                                    <p:set>
                                      <p:cBhvr>
                                        <p:cTn id="108" dur="1" fill="hold">
                                          <p:stCondLst>
                                            <p:cond delay="0"/>
                                          </p:stCondLst>
                                        </p:cTn>
                                        <p:tgtEl>
                                          <p:spTgt spid="241"/>
                                        </p:tgtEl>
                                        <p:attrNameLst>
                                          <p:attrName>style.visibility</p:attrName>
                                        </p:attrNameLst>
                                      </p:cBhvr>
                                      <p:to>
                                        <p:strVal val="visible"/>
                                      </p:to>
                                    </p:set>
                                    <p:animEffect filter="fade" transition="in">
                                      <p:cBhvr additive="repl">
                                        <p:cTn id="109"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5" name="Picture 13" descr=""/>
          <p:cNvPicPr/>
          <p:nvPr/>
        </p:nvPicPr>
        <p:blipFill>
          <a:blip r:embed="rId1"/>
          <a:stretch/>
        </p:blipFill>
        <p:spPr>
          <a:xfrm>
            <a:off x="93240" y="2111400"/>
            <a:ext cx="4884120" cy="3035880"/>
          </a:xfrm>
          <a:prstGeom prst="rect">
            <a:avLst/>
          </a:prstGeom>
          <a:ln>
            <a:noFill/>
          </a:ln>
        </p:spPr>
      </p:pic>
      <p:sp>
        <p:nvSpPr>
          <p:cNvPr id="246"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Lag(1) Autocorrelation</a:t>
            </a:r>
            <a:endParaRPr b="0" lang="en-US" sz="3300" spc="-1" strike="noStrike">
              <a:solidFill>
                <a:srgbClr val="000000"/>
              </a:solidFill>
              <a:latin typeface="Franklin Gothic Medium"/>
            </a:endParaRPr>
          </a:p>
        </p:txBody>
      </p:sp>
      <p:sp>
        <p:nvSpPr>
          <p:cNvPr id="247" name="CustomShape 2"/>
          <p:cNvSpPr/>
          <p:nvPr/>
        </p:nvSpPr>
        <p:spPr>
          <a:xfrm>
            <a:off x="1130040" y="335484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pic>
        <p:nvPicPr>
          <p:cNvPr id="248" name="Picture 18" descr=""/>
          <p:cNvPicPr/>
          <p:nvPr/>
        </p:nvPicPr>
        <p:blipFill>
          <a:blip r:embed="rId2"/>
          <a:stretch/>
        </p:blipFill>
        <p:spPr>
          <a:xfrm>
            <a:off x="5009760" y="1790280"/>
            <a:ext cx="3820320" cy="3549960"/>
          </a:xfrm>
          <a:prstGeom prst="rect">
            <a:avLst/>
          </a:prstGeom>
          <a:ln>
            <a:noFill/>
          </a:ln>
        </p:spPr>
      </p:pic>
      <p:sp>
        <p:nvSpPr>
          <p:cNvPr id="249" name="CustomShape 3"/>
          <p:cNvSpPr/>
          <p:nvPr/>
        </p:nvSpPr>
        <p:spPr>
          <a:xfrm>
            <a:off x="1262520" y="349344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250" name="CustomShape 4"/>
          <p:cNvSpPr/>
          <p:nvPr/>
        </p:nvSpPr>
        <p:spPr>
          <a:xfrm>
            <a:off x="30898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5</a:t>
            </a:r>
            <a:r>
              <a:rPr b="1" lang="en-US" sz="1800" spc="-1" strike="noStrike">
                <a:solidFill>
                  <a:srgbClr val="ff0000"/>
                </a:solidFill>
                <a:latin typeface="Franklin Gothic Medium"/>
              </a:rPr>
              <a:t> = 5.1</a:t>
            </a:r>
            <a:endParaRPr b="0" lang="en-US" sz="1800" spc="-1" strike="noStrike">
              <a:latin typeface="Arial"/>
            </a:endParaRPr>
          </a:p>
        </p:txBody>
      </p:sp>
      <p:sp>
        <p:nvSpPr>
          <p:cNvPr id="251" name="CustomShape 5"/>
          <p:cNvSpPr/>
          <p:nvPr/>
        </p:nvSpPr>
        <p:spPr>
          <a:xfrm>
            <a:off x="16660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4</a:t>
            </a:r>
            <a:r>
              <a:rPr b="1" lang="en-US" sz="1800" spc="-1" strike="noStrike">
                <a:solidFill>
                  <a:srgbClr val="00b050"/>
                </a:solidFill>
                <a:latin typeface="Franklin Gothic Medium"/>
              </a:rPr>
              <a:t> = 5.3</a:t>
            </a:r>
            <a:endParaRPr b="0" lang="en-US" sz="1800" spc="-1" strike="noStrike">
              <a:latin typeface="Arial"/>
            </a:endParaRPr>
          </a:p>
        </p:txBody>
      </p:sp>
      <p:sp>
        <p:nvSpPr>
          <p:cNvPr id="252" name="CustomShape 6"/>
          <p:cNvSpPr/>
          <p:nvPr/>
        </p:nvSpPr>
        <p:spPr>
          <a:xfrm>
            <a:off x="7693560" y="30679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53" name="CustomShape 7"/>
          <p:cNvSpPr/>
          <p:nvPr/>
        </p:nvSpPr>
        <p:spPr>
          <a:xfrm>
            <a:off x="7319880" y="3373560"/>
            <a:ext cx="11952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(5.3,5.1)</a:t>
            </a:r>
            <a:endParaRPr b="0" lang="en-US" sz="1800" spc="-1" strike="noStrike">
              <a:latin typeface="Arial"/>
            </a:endParaRPr>
          </a:p>
        </p:txBody>
      </p:sp>
      <p:sp>
        <p:nvSpPr>
          <p:cNvPr id="254" name="CustomShape 8"/>
          <p:cNvSpPr/>
          <p:nvPr/>
        </p:nvSpPr>
        <p:spPr>
          <a:xfrm>
            <a:off x="7319880" y="29228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55" name="CustomShape 9"/>
          <p:cNvSpPr/>
          <p:nvPr/>
        </p:nvSpPr>
        <p:spPr>
          <a:xfrm>
            <a:off x="7131600" y="32396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56" name="CustomShape 10"/>
          <p:cNvSpPr/>
          <p:nvPr/>
        </p:nvSpPr>
        <p:spPr>
          <a:xfrm>
            <a:off x="7434720" y="32864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10" dur="indefinite" restart="never" nodeType="tmRoot">
          <p:childTnLst>
            <p:seq>
              <p:cTn id="111" dur="indefinite" nodeType="mainSeq">
                <p:childTnLst>
                  <p:par>
                    <p:cTn id="112" fill="hold">
                      <p:stCondLst>
                        <p:cond delay="indefinite"/>
                      </p:stCondLst>
                      <p:childTnLst>
                        <p:par>
                          <p:cTn id="113" fill="hold">
                            <p:stCondLst>
                              <p:cond delay="0"/>
                            </p:stCondLst>
                            <p:childTnLst>
                              <p:par>
                                <p:cTn id="114" nodeType="clickEffect" fill="hold" presetClass="entr" presetID="10">
                                  <p:stCondLst>
                                    <p:cond delay="0"/>
                                  </p:stCondLst>
                                  <p:childTnLst>
                                    <p:set>
                                      <p:cBhvr>
                                        <p:cTn id="115" dur="1" fill="hold">
                                          <p:stCondLst>
                                            <p:cond delay="0"/>
                                          </p:stCondLst>
                                        </p:cTn>
                                        <p:tgtEl>
                                          <p:spTgt spid="249"/>
                                        </p:tgtEl>
                                        <p:attrNameLst>
                                          <p:attrName>style.visibility</p:attrName>
                                        </p:attrNameLst>
                                      </p:cBhvr>
                                      <p:to>
                                        <p:strVal val="visible"/>
                                      </p:to>
                                    </p:set>
                                    <p:animEffect filter="fade" transition="in">
                                      <p:cBhvr additive="repl">
                                        <p:cTn id="116" dur="500"/>
                                        <p:tgtEl>
                                          <p:spTgt spid="249"/>
                                        </p:tgtEl>
                                      </p:cBhvr>
                                    </p:animEffect>
                                  </p:childTnLst>
                                </p:cTn>
                              </p:par>
                              <p:par>
                                <p:cTn id="117" nodeType="withEffect" fill="hold" presetClass="entr" presetID="10">
                                  <p:stCondLst>
                                    <p:cond delay="0"/>
                                  </p:stCondLst>
                                  <p:childTnLst>
                                    <p:set>
                                      <p:cBhvr>
                                        <p:cTn id="118" dur="1" fill="hold">
                                          <p:stCondLst>
                                            <p:cond delay="0"/>
                                          </p:stCondLst>
                                        </p:cTn>
                                        <p:tgtEl>
                                          <p:spTgt spid="250"/>
                                        </p:tgtEl>
                                        <p:attrNameLst>
                                          <p:attrName>style.visibility</p:attrName>
                                        </p:attrNameLst>
                                      </p:cBhvr>
                                      <p:to>
                                        <p:strVal val="visible"/>
                                      </p:to>
                                    </p:set>
                                    <p:animEffect filter="fade" transition="in">
                                      <p:cBhvr additive="repl">
                                        <p:cTn id="119" dur="500"/>
                                        <p:tgtEl>
                                          <p:spTgt spid="250"/>
                                        </p:tgtEl>
                                      </p:cBhvr>
                                    </p:animEffect>
                                  </p:childTnLst>
                                </p:cTn>
                              </p:par>
                            </p:childTnLst>
                          </p:cTn>
                        </p:par>
                      </p:childTnLst>
                    </p:cTn>
                  </p:par>
                  <p:par>
                    <p:cTn id="120" fill="hold">
                      <p:stCondLst>
                        <p:cond delay="indefinite"/>
                      </p:stCondLst>
                      <p:childTnLst>
                        <p:par>
                          <p:cTn id="121" fill="hold">
                            <p:stCondLst>
                              <p:cond delay="0"/>
                            </p:stCondLst>
                            <p:childTnLst>
                              <p:par>
                                <p:cTn id="122" nodeType="clickEffect" fill="hold" presetClass="entr" presetID="10">
                                  <p:stCondLst>
                                    <p:cond delay="0"/>
                                  </p:stCondLst>
                                  <p:childTnLst>
                                    <p:set>
                                      <p:cBhvr>
                                        <p:cTn id="123" dur="1" fill="hold">
                                          <p:stCondLst>
                                            <p:cond delay="0"/>
                                          </p:stCondLst>
                                        </p:cTn>
                                        <p:tgtEl>
                                          <p:spTgt spid="247"/>
                                        </p:tgtEl>
                                        <p:attrNameLst>
                                          <p:attrName>style.visibility</p:attrName>
                                        </p:attrNameLst>
                                      </p:cBhvr>
                                      <p:to>
                                        <p:strVal val="visible"/>
                                      </p:to>
                                    </p:set>
                                    <p:animEffect filter="fade" transition="in">
                                      <p:cBhvr additive="repl">
                                        <p:cTn id="124" dur="500"/>
                                        <p:tgtEl>
                                          <p:spTgt spid="247"/>
                                        </p:tgtEl>
                                      </p:cBhvr>
                                    </p:animEffect>
                                  </p:childTnLst>
                                </p:cTn>
                              </p:par>
                              <p:par>
                                <p:cTn id="125" nodeType="withEffect" fill="hold" presetClass="entr" presetID="10">
                                  <p:stCondLst>
                                    <p:cond delay="0"/>
                                  </p:stCondLst>
                                  <p:childTnLst>
                                    <p:set>
                                      <p:cBhvr>
                                        <p:cTn id="126" dur="1" fill="hold">
                                          <p:stCondLst>
                                            <p:cond delay="0"/>
                                          </p:stCondLst>
                                        </p:cTn>
                                        <p:tgtEl>
                                          <p:spTgt spid="251"/>
                                        </p:tgtEl>
                                        <p:attrNameLst>
                                          <p:attrName>style.visibility</p:attrName>
                                        </p:attrNameLst>
                                      </p:cBhvr>
                                      <p:to>
                                        <p:strVal val="visible"/>
                                      </p:to>
                                    </p:set>
                                    <p:animEffect filter="fade" transition="in">
                                      <p:cBhvr additive="repl">
                                        <p:cTn id="127" dur="500"/>
                                        <p:tgtEl>
                                          <p:spTgt spid="251"/>
                                        </p:tgtEl>
                                      </p:cBhvr>
                                    </p:animEffect>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10">
                                  <p:stCondLst>
                                    <p:cond delay="0"/>
                                  </p:stCondLst>
                                  <p:childTnLst>
                                    <p:set>
                                      <p:cBhvr>
                                        <p:cTn id="131" dur="1" fill="hold">
                                          <p:stCondLst>
                                            <p:cond delay="0"/>
                                          </p:stCondLst>
                                        </p:cTn>
                                        <p:tgtEl>
                                          <p:spTgt spid="253"/>
                                        </p:tgtEl>
                                        <p:attrNameLst>
                                          <p:attrName>style.visibility</p:attrName>
                                        </p:attrNameLst>
                                      </p:cBhvr>
                                      <p:to>
                                        <p:strVal val="visible"/>
                                      </p:to>
                                    </p:set>
                                    <p:animEffect filter="fade" transition="in">
                                      <p:cBhvr additive="repl">
                                        <p:cTn id="132" dur="500"/>
                                        <p:tgtEl>
                                          <p:spTgt spid="253"/>
                                        </p:tgtEl>
                                      </p:cBhvr>
                                    </p:animEffect>
                                  </p:childTnLst>
                                </p:cTn>
                              </p:par>
                              <p:par>
                                <p:cTn id="133" nodeType="withEffect" fill="hold" presetClass="entr" presetID="10">
                                  <p:stCondLst>
                                    <p:cond delay="0"/>
                                  </p:stCondLst>
                                  <p:childTnLst>
                                    <p:set>
                                      <p:cBhvr>
                                        <p:cTn id="134" dur="1" fill="hold">
                                          <p:stCondLst>
                                            <p:cond delay="0"/>
                                          </p:stCondLst>
                                        </p:cTn>
                                        <p:tgtEl>
                                          <p:spTgt spid="256"/>
                                        </p:tgtEl>
                                        <p:attrNameLst>
                                          <p:attrName>style.visibility</p:attrName>
                                        </p:attrNameLst>
                                      </p:cBhvr>
                                      <p:to>
                                        <p:strVal val="visible"/>
                                      </p:to>
                                    </p:set>
                                    <p:animEffect filter="fade" transition="in">
                                      <p:cBhvr additive="repl">
                                        <p:cTn id="135" dur="5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7" name="Picture 16" descr=""/>
          <p:cNvPicPr/>
          <p:nvPr/>
        </p:nvPicPr>
        <p:blipFill>
          <a:blip r:embed="rId1"/>
          <a:stretch/>
        </p:blipFill>
        <p:spPr>
          <a:xfrm>
            <a:off x="93240" y="2111400"/>
            <a:ext cx="4884120" cy="3035880"/>
          </a:xfrm>
          <a:prstGeom prst="rect">
            <a:avLst/>
          </a:prstGeom>
          <a:ln>
            <a:noFill/>
          </a:ln>
        </p:spPr>
      </p:pic>
      <p:sp>
        <p:nvSpPr>
          <p:cNvPr id="258"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Lag(1) Autocorrelation</a:t>
            </a:r>
            <a:endParaRPr b="0" lang="en-US" sz="3300" spc="-1" strike="noStrike">
              <a:solidFill>
                <a:srgbClr val="000000"/>
              </a:solidFill>
              <a:latin typeface="Franklin Gothic Medium"/>
            </a:endParaRPr>
          </a:p>
        </p:txBody>
      </p:sp>
      <p:sp>
        <p:nvSpPr>
          <p:cNvPr id="259" name="CustomShape 2"/>
          <p:cNvSpPr/>
          <p:nvPr/>
        </p:nvSpPr>
        <p:spPr>
          <a:xfrm>
            <a:off x="1260360" y="349380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pic>
        <p:nvPicPr>
          <p:cNvPr id="260" name="Picture 18" descr=""/>
          <p:cNvPicPr/>
          <p:nvPr/>
        </p:nvPicPr>
        <p:blipFill>
          <a:blip r:embed="rId2"/>
          <a:stretch/>
        </p:blipFill>
        <p:spPr>
          <a:xfrm>
            <a:off x="5009760" y="1790280"/>
            <a:ext cx="3820320" cy="3549960"/>
          </a:xfrm>
          <a:prstGeom prst="rect">
            <a:avLst/>
          </a:prstGeom>
          <a:ln>
            <a:noFill/>
          </a:ln>
        </p:spPr>
      </p:pic>
      <p:sp>
        <p:nvSpPr>
          <p:cNvPr id="261" name="CustomShape 3"/>
          <p:cNvSpPr/>
          <p:nvPr/>
        </p:nvSpPr>
        <p:spPr>
          <a:xfrm>
            <a:off x="1383840" y="372780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262" name="CustomShape 4"/>
          <p:cNvSpPr/>
          <p:nvPr/>
        </p:nvSpPr>
        <p:spPr>
          <a:xfrm>
            <a:off x="30898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6</a:t>
            </a:r>
            <a:r>
              <a:rPr b="1" lang="en-US" sz="1800" spc="-1" strike="noStrike">
                <a:solidFill>
                  <a:srgbClr val="ff0000"/>
                </a:solidFill>
                <a:latin typeface="Franklin Gothic Medium"/>
              </a:rPr>
              <a:t> = 4.8</a:t>
            </a:r>
            <a:endParaRPr b="0" lang="en-US" sz="1800" spc="-1" strike="noStrike">
              <a:latin typeface="Arial"/>
            </a:endParaRPr>
          </a:p>
        </p:txBody>
      </p:sp>
      <p:sp>
        <p:nvSpPr>
          <p:cNvPr id="263" name="CustomShape 5"/>
          <p:cNvSpPr/>
          <p:nvPr/>
        </p:nvSpPr>
        <p:spPr>
          <a:xfrm>
            <a:off x="16660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5</a:t>
            </a:r>
            <a:r>
              <a:rPr b="1" lang="en-US" sz="1800" spc="-1" strike="noStrike">
                <a:solidFill>
                  <a:srgbClr val="00b050"/>
                </a:solidFill>
                <a:latin typeface="Franklin Gothic Medium"/>
              </a:rPr>
              <a:t> = 5.1</a:t>
            </a:r>
            <a:endParaRPr b="0" lang="en-US" sz="1800" spc="-1" strike="noStrike">
              <a:latin typeface="Arial"/>
            </a:endParaRPr>
          </a:p>
        </p:txBody>
      </p:sp>
      <p:sp>
        <p:nvSpPr>
          <p:cNvPr id="264" name="CustomShape 6"/>
          <p:cNvSpPr/>
          <p:nvPr/>
        </p:nvSpPr>
        <p:spPr>
          <a:xfrm>
            <a:off x="7693560" y="30679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65" name="CustomShape 7"/>
          <p:cNvSpPr/>
          <p:nvPr/>
        </p:nvSpPr>
        <p:spPr>
          <a:xfrm>
            <a:off x="6972480" y="3683880"/>
            <a:ext cx="11041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(5.1,4.8)</a:t>
            </a:r>
            <a:endParaRPr b="0" lang="en-US" sz="1800" spc="-1" strike="noStrike">
              <a:latin typeface="Arial"/>
            </a:endParaRPr>
          </a:p>
        </p:txBody>
      </p:sp>
      <p:sp>
        <p:nvSpPr>
          <p:cNvPr id="266" name="CustomShape 8"/>
          <p:cNvSpPr/>
          <p:nvPr/>
        </p:nvSpPr>
        <p:spPr>
          <a:xfrm>
            <a:off x="7319880" y="29228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67" name="CustomShape 9"/>
          <p:cNvSpPr/>
          <p:nvPr/>
        </p:nvSpPr>
        <p:spPr>
          <a:xfrm>
            <a:off x="7131600" y="32396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68" name="CustomShape 10"/>
          <p:cNvSpPr/>
          <p:nvPr/>
        </p:nvSpPr>
        <p:spPr>
          <a:xfrm>
            <a:off x="7434720" y="32864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69" name="CustomShape 11"/>
          <p:cNvSpPr/>
          <p:nvPr/>
        </p:nvSpPr>
        <p:spPr>
          <a:xfrm>
            <a:off x="7132320" y="36262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36" dur="indefinite" restart="never" nodeType="tmRoot">
          <p:childTnLst>
            <p:seq>
              <p:cTn id="137" dur="indefinite" nodeType="mainSeq">
                <p:childTnLst>
                  <p:par>
                    <p:cTn id="138" fill="hold">
                      <p:stCondLst>
                        <p:cond delay="indefinite"/>
                      </p:stCondLst>
                      <p:childTnLst>
                        <p:par>
                          <p:cTn id="139" fill="hold">
                            <p:stCondLst>
                              <p:cond delay="0"/>
                            </p:stCondLst>
                            <p:childTnLst>
                              <p:par>
                                <p:cTn id="140" nodeType="clickEffect" fill="hold" presetClass="entr" presetID="10">
                                  <p:stCondLst>
                                    <p:cond delay="0"/>
                                  </p:stCondLst>
                                  <p:childTnLst>
                                    <p:set>
                                      <p:cBhvr>
                                        <p:cTn id="141" dur="1" fill="hold">
                                          <p:stCondLst>
                                            <p:cond delay="0"/>
                                          </p:stCondLst>
                                        </p:cTn>
                                        <p:tgtEl>
                                          <p:spTgt spid="261"/>
                                        </p:tgtEl>
                                        <p:attrNameLst>
                                          <p:attrName>style.visibility</p:attrName>
                                        </p:attrNameLst>
                                      </p:cBhvr>
                                      <p:to>
                                        <p:strVal val="visible"/>
                                      </p:to>
                                    </p:set>
                                    <p:animEffect filter="fade" transition="in">
                                      <p:cBhvr additive="repl">
                                        <p:cTn id="142" dur="500"/>
                                        <p:tgtEl>
                                          <p:spTgt spid="261"/>
                                        </p:tgtEl>
                                      </p:cBhvr>
                                    </p:animEffect>
                                  </p:childTnLst>
                                </p:cTn>
                              </p:par>
                              <p:par>
                                <p:cTn id="143" nodeType="withEffect" fill="hold" presetClass="entr" presetID="10">
                                  <p:stCondLst>
                                    <p:cond delay="0"/>
                                  </p:stCondLst>
                                  <p:childTnLst>
                                    <p:set>
                                      <p:cBhvr>
                                        <p:cTn id="144" dur="1" fill="hold">
                                          <p:stCondLst>
                                            <p:cond delay="0"/>
                                          </p:stCondLst>
                                        </p:cTn>
                                        <p:tgtEl>
                                          <p:spTgt spid="262"/>
                                        </p:tgtEl>
                                        <p:attrNameLst>
                                          <p:attrName>style.visibility</p:attrName>
                                        </p:attrNameLst>
                                      </p:cBhvr>
                                      <p:to>
                                        <p:strVal val="visible"/>
                                      </p:to>
                                    </p:set>
                                    <p:animEffect filter="fade" transition="in">
                                      <p:cBhvr additive="repl">
                                        <p:cTn id="145" dur="500"/>
                                        <p:tgtEl>
                                          <p:spTgt spid="262"/>
                                        </p:tgtEl>
                                      </p:cBhvr>
                                    </p:animEffec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10">
                                  <p:stCondLst>
                                    <p:cond delay="0"/>
                                  </p:stCondLst>
                                  <p:childTnLst>
                                    <p:set>
                                      <p:cBhvr>
                                        <p:cTn id="149" dur="1" fill="hold">
                                          <p:stCondLst>
                                            <p:cond delay="0"/>
                                          </p:stCondLst>
                                        </p:cTn>
                                        <p:tgtEl>
                                          <p:spTgt spid="259"/>
                                        </p:tgtEl>
                                        <p:attrNameLst>
                                          <p:attrName>style.visibility</p:attrName>
                                        </p:attrNameLst>
                                      </p:cBhvr>
                                      <p:to>
                                        <p:strVal val="visible"/>
                                      </p:to>
                                    </p:set>
                                    <p:animEffect filter="fade" transition="in">
                                      <p:cBhvr additive="repl">
                                        <p:cTn id="150" dur="500"/>
                                        <p:tgtEl>
                                          <p:spTgt spid="259"/>
                                        </p:tgtEl>
                                      </p:cBhvr>
                                    </p:animEffect>
                                  </p:childTnLst>
                                </p:cTn>
                              </p:par>
                              <p:par>
                                <p:cTn id="151" nodeType="withEffect" fill="hold" presetClass="entr" presetID="10">
                                  <p:stCondLst>
                                    <p:cond delay="0"/>
                                  </p:stCondLst>
                                  <p:childTnLst>
                                    <p:set>
                                      <p:cBhvr>
                                        <p:cTn id="152" dur="1" fill="hold">
                                          <p:stCondLst>
                                            <p:cond delay="0"/>
                                          </p:stCondLst>
                                        </p:cTn>
                                        <p:tgtEl>
                                          <p:spTgt spid="263"/>
                                        </p:tgtEl>
                                        <p:attrNameLst>
                                          <p:attrName>style.visibility</p:attrName>
                                        </p:attrNameLst>
                                      </p:cBhvr>
                                      <p:to>
                                        <p:strVal val="visible"/>
                                      </p:to>
                                    </p:set>
                                    <p:animEffect filter="fade" transition="in">
                                      <p:cBhvr additive="repl">
                                        <p:cTn id="153" dur="500"/>
                                        <p:tgtEl>
                                          <p:spTgt spid="263"/>
                                        </p:tgtEl>
                                      </p:cBhvr>
                                    </p:animEffect>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10">
                                  <p:stCondLst>
                                    <p:cond delay="0"/>
                                  </p:stCondLst>
                                  <p:childTnLst>
                                    <p:set>
                                      <p:cBhvr>
                                        <p:cTn id="157" dur="1" fill="hold">
                                          <p:stCondLst>
                                            <p:cond delay="0"/>
                                          </p:stCondLst>
                                        </p:cTn>
                                        <p:tgtEl>
                                          <p:spTgt spid="265"/>
                                        </p:tgtEl>
                                        <p:attrNameLst>
                                          <p:attrName>style.visibility</p:attrName>
                                        </p:attrNameLst>
                                      </p:cBhvr>
                                      <p:to>
                                        <p:strVal val="visible"/>
                                      </p:to>
                                    </p:set>
                                    <p:animEffect filter="fade" transition="in">
                                      <p:cBhvr additive="repl">
                                        <p:cTn id="158" dur="500"/>
                                        <p:tgtEl>
                                          <p:spTgt spid="265"/>
                                        </p:tgtEl>
                                      </p:cBhvr>
                                    </p:animEffect>
                                  </p:childTnLst>
                                </p:cTn>
                              </p:par>
                              <p:par>
                                <p:cTn id="159" nodeType="withEffect" fill="hold" presetClass="entr" presetID="10">
                                  <p:stCondLst>
                                    <p:cond delay="0"/>
                                  </p:stCondLst>
                                  <p:childTnLst>
                                    <p:set>
                                      <p:cBhvr>
                                        <p:cTn id="160" dur="1" fill="hold">
                                          <p:stCondLst>
                                            <p:cond delay="0"/>
                                          </p:stCondLst>
                                        </p:cTn>
                                        <p:tgtEl>
                                          <p:spTgt spid="269"/>
                                        </p:tgtEl>
                                        <p:attrNameLst>
                                          <p:attrName>style.visibility</p:attrName>
                                        </p:attrNameLst>
                                      </p:cBhvr>
                                      <p:to>
                                        <p:strVal val="visible"/>
                                      </p:to>
                                    </p:set>
                                    <p:animEffect filter="fade" transition="in">
                                      <p:cBhvr additive="repl">
                                        <p:cTn id="161" dur="5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0" name="Picture 21" descr=""/>
          <p:cNvPicPr/>
          <p:nvPr/>
        </p:nvPicPr>
        <p:blipFill>
          <a:blip r:embed="rId1"/>
          <a:stretch/>
        </p:blipFill>
        <p:spPr>
          <a:xfrm>
            <a:off x="93240" y="2111400"/>
            <a:ext cx="4884120" cy="3035880"/>
          </a:xfrm>
          <a:prstGeom prst="rect">
            <a:avLst/>
          </a:prstGeom>
          <a:ln>
            <a:noFill/>
          </a:ln>
        </p:spPr>
      </p:pic>
      <p:sp>
        <p:nvSpPr>
          <p:cNvPr id="271"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Lag(1) Autocorrelation</a:t>
            </a:r>
            <a:endParaRPr b="0" lang="en-US" sz="3300" spc="-1" strike="noStrike">
              <a:solidFill>
                <a:srgbClr val="000000"/>
              </a:solidFill>
              <a:latin typeface="Franklin Gothic Medium"/>
            </a:endParaRPr>
          </a:p>
        </p:txBody>
      </p:sp>
      <p:sp>
        <p:nvSpPr>
          <p:cNvPr id="272" name="CustomShape 2"/>
          <p:cNvSpPr/>
          <p:nvPr/>
        </p:nvSpPr>
        <p:spPr>
          <a:xfrm>
            <a:off x="1381680" y="372816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pic>
        <p:nvPicPr>
          <p:cNvPr id="273" name="Picture 18" descr=""/>
          <p:cNvPicPr/>
          <p:nvPr/>
        </p:nvPicPr>
        <p:blipFill>
          <a:blip r:embed="rId2"/>
          <a:stretch/>
        </p:blipFill>
        <p:spPr>
          <a:xfrm>
            <a:off x="5009760" y="1790280"/>
            <a:ext cx="3820320" cy="3549960"/>
          </a:xfrm>
          <a:prstGeom prst="rect">
            <a:avLst/>
          </a:prstGeom>
          <a:ln>
            <a:noFill/>
          </a:ln>
        </p:spPr>
      </p:pic>
      <p:sp>
        <p:nvSpPr>
          <p:cNvPr id="274" name="CustomShape 3"/>
          <p:cNvSpPr/>
          <p:nvPr/>
        </p:nvSpPr>
        <p:spPr>
          <a:xfrm>
            <a:off x="1514160" y="395352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275" name="CustomShape 4"/>
          <p:cNvSpPr/>
          <p:nvPr/>
        </p:nvSpPr>
        <p:spPr>
          <a:xfrm>
            <a:off x="30898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7</a:t>
            </a:r>
            <a:r>
              <a:rPr b="1" lang="en-US" sz="1800" spc="-1" strike="noStrike">
                <a:solidFill>
                  <a:srgbClr val="ff0000"/>
                </a:solidFill>
                <a:latin typeface="Franklin Gothic Medium"/>
              </a:rPr>
              <a:t> = 4.5</a:t>
            </a:r>
            <a:endParaRPr b="0" lang="en-US" sz="1800" spc="-1" strike="noStrike">
              <a:latin typeface="Arial"/>
            </a:endParaRPr>
          </a:p>
        </p:txBody>
      </p:sp>
      <p:sp>
        <p:nvSpPr>
          <p:cNvPr id="276" name="CustomShape 5"/>
          <p:cNvSpPr/>
          <p:nvPr/>
        </p:nvSpPr>
        <p:spPr>
          <a:xfrm>
            <a:off x="16660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6</a:t>
            </a:r>
            <a:r>
              <a:rPr b="1" lang="en-US" sz="1800" spc="-1" strike="noStrike">
                <a:solidFill>
                  <a:srgbClr val="00b050"/>
                </a:solidFill>
                <a:latin typeface="Franklin Gothic Medium"/>
              </a:rPr>
              <a:t> = 4.8</a:t>
            </a:r>
            <a:endParaRPr b="0" lang="en-US" sz="1800" spc="-1" strike="noStrike">
              <a:latin typeface="Arial"/>
            </a:endParaRPr>
          </a:p>
        </p:txBody>
      </p:sp>
      <p:sp>
        <p:nvSpPr>
          <p:cNvPr id="277" name="CustomShape 6"/>
          <p:cNvSpPr/>
          <p:nvPr/>
        </p:nvSpPr>
        <p:spPr>
          <a:xfrm>
            <a:off x="7693560" y="30679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78" name="CustomShape 7"/>
          <p:cNvSpPr/>
          <p:nvPr/>
        </p:nvSpPr>
        <p:spPr>
          <a:xfrm>
            <a:off x="6625440" y="3947400"/>
            <a:ext cx="10677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(4.8,4.5)</a:t>
            </a:r>
            <a:endParaRPr b="0" lang="en-US" sz="1800" spc="-1" strike="noStrike">
              <a:latin typeface="Arial"/>
            </a:endParaRPr>
          </a:p>
        </p:txBody>
      </p:sp>
      <p:sp>
        <p:nvSpPr>
          <p:cNvPr id="279" name="CustomShape 8"/>
          <p:cNvSpPr/>
          <p:nvPr/>
        </p:nvSpPr>
        <p:spPr>
          <a:xfrm>
            <a:off x="7319880" y="29228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80" name="CustomShape 9"/>
          <p:cNvSpPr/>
          <p:nvPr/>
        </p:nvSpPr>
        <p:spPr>
          <a:xfrm>
            <a:off x="7131600" y="32396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81" name="CustomShape 10"/>
          <p:cNvSpPr/>
          <p:nvPr/>
        </p:nvSpPr>
        <p:spPr>
          <a:xfrm>
            <a:off x="7434720" y="32864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82" name="CustomShape 11"/>
          <p:cNvSpPr/>
          <p:nvPr/>
        </p:nvSpPr>
        <p:spPr>
          <a:xfrm>
            <a:off x="7132320" y="36262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83" name="CustomShape 12"/>
          <p:cNvSpPr/>
          <p:nvPr/>
        </p:nvSpPr>
        <p:spPr>
          <a:xfrm>
            <a:off x="6829920" y="389700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62" dur="indefinite" restart="never" nodeType="tmRoot">
          <p:childTnLst>
            <p:seq>
              <p:cTn id="163" dur="indefinite" nodeType="mainSeq">
                <p:childTnLst>
                  <p:par>
                    <p:cTn id="164" fill="hold">
                      <p:stCondLst>
                        <p:cond delay="indefinite"/>
                      </p:stCondLst>
                      <p:childTnLst>
                        <p:par>
                          <p:cTn id="165" fill="hold">
                            <p:stCondLst>
                              <p:cond delay="0"/>
                            </p:stCondLst>
                            <p:childTnLst>
                              <p:par>
                                <p:cTn id="166" nodeType="clickEffect" fill="hold" presetClass="entr" presetID="10">
                                  <p:stCondLst>
                                    <p:cond delay="0"/>
                                  </p:stCondLst>
                                  <p:childTnLst>
                                    <p:set>
                                      <p:cBhvr>
                                        <p:cTn id="167" dur="1" fill="hold">
                                          <p:stCondLst>
                                            <p:cond delay="0"/>
                                          </p:stCondLst>
                                        </p:cTn>
                                        <p:tgtEl>
                                          <p:spTgt spid="274"/>
                                        </p:tgtEl>
                                        <p:attrNameLst>
                                          <p:attrName>style.visibility</p:attrName>
                                        </p:attrNameLst>
                                      </p:cBhvr>
                                      <p:to>
                                        <p:strVal val="visible"/>
                                      </p:to>
                                    </p:set>
                                    <p:animEffect filter="fade" transition="in">
                                      <p:cBhvr additive="repl">
                                        <p:cTn id="168" dur="500"/>
                                        <p:tgtEl>
                                          <p:spTgt spid="274"/>
                                        </p:tgtEl>
                                      </p:cBhvr>
                                    </p:animEffect>
                                  </p:childTnLst>
                                </p:cTn>
                              </p:par>
                              <p:par>
                                <p:cTn id="169" nodeType="withEffect" fill="hold" presetClass="entr" presetID="10">
                                  <p:stCondLst>
                                    <p:cond delay="0"/>
                                  </p:stCondLst>
                                  <p:childTnLst>
                                    <p:set>
                                      <p:cBhvr>
                                        <p:cTn id="170" dur="1" fill="hold">
                                          <p:stCondLst>
                                            <p:cond delay="0"/>
                                          </p:stCondLst>
                                        </p:cTn>
                                        <p:tgtEl>
                                          <p:spTgt spid="275"/>
                                        </p:tgtEl>
                                        <p:attrNameLst>
                                          <p:attrName>style.visibility</p:attrName>
                                        </p:attrNameLst>
                                      </p:cBhvr>
                                      <p:to>
                                        <p:strVal val="visible"/>
                                      </p:to>
                                    </p:set>
                                    <p:animEffect filter="fade" transition="in">
                                      <p:cBhvr additive="repl">
                                        <p:cTn id="171" dur="500"/>
                                        <p:tgtEl>
                                          <p:spTgt spid="275"/>
                                        </p:tgtEl>
                                      </p:cBhvr>
                                    </p:animEffect>
                                  </p:childTnLst>
                                </p:cTn>
                              </p:par>
                            </p:childTnLst>
                          </p:cTn>
                        </p:par>
                      </p:childTnLst>
                    </p:cTn>
                  </p:par>
                  <p:par>
                    <p:cTn id="172" fill="hold">
                      <p:stCondLst>
                        <p:cond delay="indefinite"/>
                      </p:stCondLst>
                      <p:childTnLst>
                        <p:par>
                          <p:cTn id="173" fill="hold">
                            <p:stCondLst>
                              <p:cond delay="0"/>
                            </p:stCondLst>
                            <p:childTnLst>
                              <p:par>
                                <p:cTn id="174" nodeType="clickEffect" fill="hold" presetClass="entr" presetID="10">
                                  <p:stCondLst>
                                    <p:cond delay="0"/>
                                  </p:stCondLst>
                                  <p:childTnLst>
                                    <p:set>
                                      <p:cBhvr>
                                        <p:cTn id="175" dur="1" fill="hold">
                                          <p:stCondLst>
                                            <p:cond delay="0"/>
                                          </p:stCondLst>
                                        </p:cTn>
                                        <p:tgtEl>
                                          <p:spTgt spid="272"/>
                                        </p:tgtEl>
                                        <p:attrNameLst>
                                          <p:attrName>style.visibility</p:attrName>
                                        </p:attrNameLst>
                                      </p:cBhvr>
                                      <p:to>
                                        <p:strVal val="visible"/>
                                      </p:to>
                                    </p:set>
                                    <p:animEffect filter="fade" transition="in">
                                      <p:cBhvr additive="repl">
                                        <p:cTn id="176" dur="500"/>
                                        <p:tgtEl>
                                          <p:spTgt spid="272"/>
                                        </p:tgtEl>
                                      </p:cBhvr>
                                    </p:animEffect>
                                  </p:childTnLst>
                                </p:cTn>
                              </p:par>
                              <p:par>
                                <p:cTn id="177" nodeType="withEffect" fill="hold" presetClass="entr" presetID="10">
                                  <p:stCondLst>
                                    <p:cond delay="0"/>
                                  </p:stCondLst>
                                  <p:childTnLst>
                                    <p:set>
                                      <p:cBhvr>
                                        <p:cTn id="178" dur="1" fill="hold">
                                          <p:stCondLst>
                                            <p:cond delay="0"/>
                                          </p:stCondLst>
                                        </p:cTn>
                                        <p:tgtEl>
                                          <p:spTgt spid="276"/>
                                        </p:tgtEl>
                                        <p:attrNameLst>
                                          <p:attrName>style.visibility</p:attrName>
                                        </p:attrNameLst>
                                      </p:cBhvr>
                                      <p:to>
                                        <p:strVal val="visible"/>
                                      </p:to>
                                    </p:set>
                                    <p:animEffect filter="fade" transition="in">
                                      <p:cBhvr additive="repl">
                                        <p:cTn id="179" dur="500"/>
                                        <p:tgtEl>
                                          <p:spTgt spid="276"/>
                                        </p:tgtEl>
                                      </p:cBhvr>
                                    </p:animEffect>
                                  </p:childTnLst>
                                </p:cTn>
                              </p:par>
                            </p:childTnLst>
                          </p:cTn>
                        </p:par>
                      </p:childTnLst>
                    </p:cTn>
                  </p:par>
                  <p:par>
                    <p:cTn id="180" fill="hold">
                      <p:stCondLst>
                        <p:cond delay="indefinite"/>
                      </p:stCondLst>
                      <p:childTnLst>
                        <p:par>
                          <p:cTn id="181" fill="hold">
                            <p:stCondLst>
                              <p:cond delay="0"/>
                            </p:stCondLst>
                            <p:childTnLst>
                              <p:par>
                                <p:cTn id="182" nodeType="clickEffect" fill="hold" presetClass="entr" presetID="10">
                                  <p:stCondLst>
                                    <p:cond delay="0"/>
                                  </p:stCondLst>
                                  <p:childTnLst>
                                    <p:set>
                                      <p:cBhvr>
                                        <p:cTn id="183" dur="1" fill="hold">
                                          <p:stCondLst>
                                            <p:cond delay="0"/>
                                          </p:stCondLst>
                                        </p:cTn>
                                        <p:tgtEl>
                                          <p:spTgt spid="278"/>
                                        </p:tgtEl>
                                        <p:attrNameLst>
                                          <p:attrName>style.visibility</p:attrName>
                                        </p:attrNameLst>
                                      </p:cBhvr>
                                      <p:to>
                                        <p:strVal val="visible"/>
                                      </p:to>
                                    </p:set>
                                    <p:animEffect filter="fade" transition="in">
                                      <p:cBhvr additive="repl">
                                        <p:cTn id="184" dur="500"/>
                                        <p:tgtEl>
                                          <p:spTgt spid="278"/>
                                        </p:tgtEl>
                                      </p:cBhvr>
                                    </p:animEffect>
                                  </p:childTnLst>
                                </p:cTn>
                              </p:par>
                              <p:par>
                                <p:cTn id="185" nodeType="withEffect" fill="hold" presetClass="entr" presetID="10">
                                  <p:stCondLst>
                                    <p:cond delay="0"/>
                                  </p:stCondLst>
                                  <p:childTnLst>
                                    <p:set>
                                      <p:cBhvr>
                                        <p:cTn id="186" dur="1" fill="hold">
                                          <p:stCondLst>
                                            <p:cond delay="0"/>
                                          </p:stCondLst>
                                        </p:cTn>
                                        <p:tgtEl>
                                          <p:spTgt spid="283"/>
                                        </p:tgtEl>
                                        <p:attrNameLst>
                                          <p:attrName>style.visibility</p:attrName>
                                        </p:attrNameLst>
                                      </p:cBhvr>
                                      <p:to>
                                        <p:strVal val="visible"/>
                                      </p:to>
                                    </p:set>
                                    <p:animEffect filter="fade" transition="in">
                                      <p:cBhvr additive="repl">
                                        <p:cTn id="187" dur="5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4" name="Picture 21" descr=""/>
          <p:cNvPicPr/>
          <p:nvPr/>
        </p:nvPicPr>
        <p:blipFill>
          <a:blip r:embed="rId1"/>
          <a:stretch/>
        </p:blipFill>
        <p:spPr>
          <a:xfrm>
            <a:off x="93240" y="2111400"/>
            <a:ext cx="4884120" cy="3035880"/>
          </a:xfrm>
          <a:prstGeom prst="rect">
            <a:avLst/>
          </a:prstGeom>
          <a:ln>
            <a:noFill/>
          </a:ln>
        </p:spPr>
      </p:pic>
      <p:sp>
        <p:nvSpPr>
          <p:cNvPr id="285"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Lag(1) Autocorrelation</a:t>
            </a:r>
            <a:endParaRPr b="0" lang="en-US" sz="3300" spc="-1" strike="noStrike">
              <a:solidFill>
                <a:srgbClr val="000000"/>
              </a:solidFill>
              <a:latin typeface="Franklin Gothic Medium"/>
            </a:endParaRPr>
          </a:p>
        </p:txBody>
      </p:sp>
      <p:sp>
        <p:nvSpPr>
          <p:cNvPr id="286" name="CustomShape 2"/>
          <p:cNvSpPr/>
          <p:nvPr/>
        </p:nvSpPr>
        <p:spPr>
          <a:xfrm>
            <a:off x="1512000" y="393624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pic>
        <p:nvPicPr>
          <p:cNvPr id="287" name="Picture 18" descr=""/>
          <p:cNvPicPr/>
          <p:nvPr/>
        </p:nvPicPr>
        <p:blipFill>
          <a:blip r:embed="rId2"/>
          <a:stretch/>
        </p:blipFill>
        <p:spPr>
          <a:xfrm>
            <a:off x="5009760" y="1790280"/>
            <a:ext cx="3820320" cy="3549960"/>
          </a:xfrm>
          <a:prstGeom prst="rect">
            <a:avLst/>
          </a:prstGeom>
          <a:ln>
            <a:noFill/>
          </a:ln>
        </p:spPr>
      </p:pic>
      <p:sp>
        <p:nvSpPr>
          <p:cNvPr id="288" name="CustomShape 3"/>
          <p:cNvSpPr/>
          <p:nvPr/>
        </p:nvSpPr>
        <p:spPr>
          <a:xfrm>
            <a:off x="1644480" y="402300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289" name="CustomShape 4"/>
          <p:cNvSpPr/>
          <p:nvPr/>
        </p:nvSpPr>
        <p:spPr>
          <a:xfrm>
            <a:off x="30898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8</a:t>
            </a:r>
            <a:r>
              <a:rPr b="1" lang="en-US" sz="1800" spc="-1" strike="noStrike">
                <a:solidFill>
                  <a:srgbClr val="ff0000"/>
                </a:solidFill>
                <a:latin typeface="Franklin Gothic Medium"/>
              </a:rPr>
              <a:t> = 4.4</a:t>
            </a:r>
            <a:endParaRPr b="0" lang="en-US" sz="1800" spc="-1" strike="noStrike">
              <a:latin typeface="Arial"/>
            </a:endParaRPr>
          </a:p>
        </p:txBody>
      </p:sp>
      <p:sp>
        <p:nvSpPr>
          <p:cNvPr id="290" name="CustomShape 5"/>
          <p:cNvSpPr/>
          <p:nvPr/>
        </p:nvSpPr>
        <p:spPr>
          <a:xfrm>
            <a:off x="16660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7</a:t>
            </a:r>
            <a:r>
              <a:rPr b="1" lang="en-US" sz="1800" spc="-1" strike="noStrike">
                <a:solidFill>
                  <a:srgbClr val="00b050"/>
                </a:solidFill>
                <a:latin typeface="Franklin Gothic Medium"/>
              </a:rPr>
              <a:t> = 4.5</a:t>
            </a:r>
            <a:endParaRPr b="0" lang="en-US" sz="1800" spc="-1" strike="noStrike">
              <a:latin typeface="Arial"/>
            </a:endParaRPr>
          </a:p>
        </p:txBody>
      </p:sp>
      <p:sp>
        <p:nvSpPr>
          <p:cNvPr id="291" name="CustomShape 6"/>
          <p:cNvSpPr/>
          <p:nvPr/>
        </p:nvSpPr>
        <p:spPr>
          <a:xfrm>
            <a:off x="7693560" y="30679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92" name="CustomShape 7"/>
          <p:cNvSpPr/>
          <p:nvPr/>
        </p:nvSpPr>
        <p:spPr>
          <a:xfrm>
            <a:off x="6100920" y="4114440"/>
            <a:ext cx="12186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(4.5,4.4)</a:t>
            </a:r>
            <a:endParaRPr b="0" lang="en-US" sz="1800" spc="-1" strike="noStrike">
              <a:latin typeface="Arial"/>
            </a:endParaRPr>
          </a:p>
        </p:txBody>
      </p:sp>
      <p:sp>
        <p:nvSpPr>
          <p:cNvPr id="293" name="CustomShape 8"/>
          <p:cNvSpPr/>
          <p:nvPr/>
        </p:nvSpPr>
        <p:spPr>
          <a:xfrm>
            <a:off x="7319880" y="29228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94" name="CustomShape 9"/>
          <p:cNvSpPr/>
          <p:nvPr/>
        </p:nvSpPr>
        <p:spPr>
          <a:xfrm>
            <a:off x="7131600" y="32396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95" name="CustomShape 10"/>
          <p:cNvSpPr/>
          <p:nvPr/>
        </p:nvSpPr>
        <p:spPr>
          <a:xfrm>
            <a:off x="7434720" y="32864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96" name="CustomShape 11"/>
          <p:cNvSpPr/>
          <p:nvPr/>
        </p:nvSpPr>
        <p:spPr>
          <a:xfrm>
            <a:off x="7132320" y="36262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97" name="CustomShape 12"/>
          <p:cNvSpPr/>
          <p:nvPr/>
        </p:nvSpPr>
        <p:spPr>
          <a:xfrm>
            <a:off x="6829920" y="389700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298" name="CustomShape 13"/>
          <p:cNvSpPr/>
          <p:nvPr/>
        </p:nvSpPr>
        <p:spPr>
          <a:xfrm>
            <a:off x="6379920" y="40460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88" dur="indefinite" restart="never" nodeType="tmRoot">
          <p:childTnLst>
            <p:seq>
              <p:cTn id="189" dur="indefinite" nodeType="mainSeq">
                <p:childTnLst>
                  <p:par>
                    <p:cTn id="190" fill="hold">
                      <p:stCondLst>
                        <p:cond delay="indefinite"/>
                      </p:stCondLst>
                      <p:childTnLst>
                        <p:par>
                          <p:cTn id="191" fill="hold">
                            <p:stCondLst>
                              <p:cond delay="0"/>
                            </p:stCondLst>
                            <p:childTnLst>
                              <p:par>
                                <p:cTn id="192" nodeType="clickEffect" fill="hold" presetClass="entr" presetID="10">
                                  <p:stCondLst>
                                    <p:cond delay="0"/>
                                  </p:stCondLst>
                                  <p:childTnLst>
                                    <p:set>
                                      <p:cBhvr>
                                        <p:cTn id="193" dur="1" fill="hold">
                                          <p:stCondLst>
                                            <p:cond delay="0"/>
                                          </p:stCondLst>
                                        </p:cTn>
                                        <p:tgtEl>
                                          <p:spTgt spid="288"/>
                                        </p:tgtEl>
                                        <p:attrNameLst>
                                          <p:attrName>style.visibility</p:attrName>
                                        </p:attrNameLst>
                                      </p:cBhvr>
                                      <p:to>
                                        <p:strVal val="visible"/>
                                      </p:to>
                                    </p:set>
                                    <p:animEffect filter="fade" transition="in">
                                      <p:cBhvr additive="repl">
                                        <p:cTn id="194" dur="500"/>
                                        <p:tgtEl>
                                          <p:spTgt spid="288"/>
                                        </p:tgtEl>
                                      </p:cBhvr>
                                    </p:animEffect>
                                  </p:childTnLst>
                                </p:cTn>
                              </p:par>
                              <p:par>
                                <p:cTn id="195" nodeType="withEffect" fill="hold" presetClass="entr" presetID="10">
                                  <p:stCondLst>
                                    <p:cond delay="0"/>
                                  </p:stCondLst>
                                  <p:childTnLst>
                                    <p:set>
                                      <p:cBhvr>
                                        <p:cTn id="196" dur="1" fill="hold">
                                          <p:stCondLst>
                                            <p:cond delay="0"/>
                                          </p:stCondLst>
                                        </p:cTn>
                                        <p:tgtEl>
                                          <p:spTgt spid="289"/>
                                        </p:tgtEl>
                                        <p:attrNameLst>
                                          <p:attrName>style.visibility</p:attrName>
                                        </p:attrNameLst>
                                      </p:cBhvr>
                                      <p:to>
                                        <p:strVal val="visible"/>
                                      </p:to>
                                    </p:set>
                                    <p:animEffect filter="fade" transition="in">
                                      <p:cBhvr additive="repl">
                                        <p:cTn id="197" dur="500"/>
                                        <p:tgtEl>
                                          <p:spTgt spid="289"/>
                                        </p:tgtEl>
                                      </p:cBhvr>
                                    </p:animEffec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10">
                                  <p:stCondLst>
                                    <p:cond delay="0"/>
                                  </p:stCondLst>
                                  <p:childTnLst>
                                    <p:set>
                                      <p:cBhvr>
                                        <p:cTn id="201" dur="1" fill="hold">
                                          <p:stCondLst>
                                            <p:cond delay="0"/>
                                          </p:stCondLst>
                                        </p:cTn>
                                        <p:tgtEl>
                                          <p:spTgt spid="286"/>
                                        </p:tgtEl>
                                        <p:attrNameLst>
                                          <p:attrName>style.visibility</p:attrName>
                                        </p:attrNameLst>
                                      </p:cBhvr>
                                      <p:to>
                                        <p:strVal val="visible"/>
                                      </p:to>
                                    </p:set>
                                    <p:animEffect filter="fade" transition="in">
                                      <p:cBhvr additive="repl">
                                        <p:cTn id="202" dur="500"/>
                                        <p:tgtEl>
                                          <p:spTgt spid="286"/>
                                        </p:tgtEl>
                                      </p:cBhvr>
                                    </p:animEffect>
                                  </p:childTnLst>
                                </p:cTn>
                              </p:par>
                              <p:par>
                                <p:cTn id="203" nodeType="withEffect" fill="hold" presetClass="entr" presetID="10">
                                  <p:stCondLst>
                                    <p:cond delay="0"/>
                                  </p:stCondLst>
                                  <p:childTnLst>
                                    <p:set>
                                      <p:cBhvr>
                                        <p:cTn id="204" dur="1" fill="hold">
                                          <p:stCondLst>
                                            <p:cond delay="0"/>
                                          </p:stCondLst>
                                        </p:cTn>
                                        <p:tgtEl>
                                          <p:spTgt spid="290"/>
                                        </p:tgtEl>
                                        <p:attrNameLst>
                                          <p:attrName>style.visibility</p:attrName>
                                        </p:attrNameLst>
                                      </p:cBhvr>
                                      <p:to>
                                        <p:strVal val="visible"/>
                                      </p:to>
                                    </p:set>
                                    <p:animEffect filter="fade" transition="in">
                                      <p:cBhvr additive="repl">
                                        <p:cTn id="205" dur="500"/>
                                        <p:tgtEl>
                                          <p:spTgt spid="290"/>
                                        </p:tgtEl>
                                      </p:cBhvr>
                                    </p:animEffect>
                                  </p:childTnLst>
                                </p:cTn>
                              </p:par>
                            </p:childTnLst>
                          </p:cTn>
                        </p:par>
                      </p:childTnLst>
                    </p:cTn>
                  </p:par>
                  <p:par>
                    <p:cTn id="206" fill="hold">
                      <p:stCondLst>
                        <p:cond delay="indefinite"/>
                      </p:stCondLst>
                      <p:childTnLst>
                        <p:par>
                          <p:cTn id="207" fill="hold">
                            <p:stCondLst>
                              <p:cond delay="0"/>
                            </p:stCondLst>
                            <p:childTnLst>
                              <p:par>
                                <p:cTn id="208" nodeType="clickEffect" fill="hold" presetClass="entr" presetID="10">
                                  <p:stCondLst>
                                    <p:cond delay="0"/>
                                  </p:stCondLst>
                                  <p:childTnLst>
                                    <p:set>
                                      <p:cBhvr>
                                        <p:cTn id="209" dur="1" fill="hold">
                                          <p:stCondLst>
                                            <p:cond delay="0"/>
                                          </p:stCondLst>
                                        </p:cTn>
                                        <p:tgtEl>
                                          <p:spTgt spid="292"/>
                                        </p:tgtEl>
                                        <p:attrNameLst>
                                          <p:attrName>style.visibility</p:attrName>
                                        </p:attrNameLst>
                                      </p:cBhvr>
                                      <p:to>
                                        <p:strVal val="visible"/>
                                      </p:to>
                                    </p:set>
                                    <p:animEffect filter="fade" transition="in">
                                      <p:cBhvr additive="repl">
                                        <p:cTn id="210" dur="500"/>
                                        <p:tgtEl>
                                          <p:spTgt spid="292"/>
                                        </p:tgtEl>
                                      </p:cBhvr>
                                    </p:animEffect>
                                  </p:childTnLst>
                                </p:cTn>
                              </p:par>
                              <p:par>
                                <p:cTn id="211" nodeType="withEffect" fill="hold" presetClass="entr" presetID="10">
                                  <p:stCondLst>
                                    <p:cond delay="0"/>
                                  </p:stCondLst>
                                  <p:childTnLst>
                                    <p:set>
                                      <p:cBhvr>
                                        <p:cTn id="212" dur="1" fill="hold">
                                          <p:stCondLst>
                                            <p:cond delay="0"/>
                                          </p:stCondLst>
                                        </p:cTn>
                                        <p:tgtEl>
                                          <p:spTgt spid="298"/>
                                        </p:tgtEl>
                                        <p:attrNameLst>
                                          <p:attrName>style.visibility</p:attrName>
                                        </p:attrNameLst>
                                      </p:cBhvr>
                                      <p:to>
                                        <p:strVal val="visible"/>
                                      </p:to>
                                    </p:set>
                                    <p:animEffect filter="fade" transition="in">
                                      <p:cBhvr additive="repl">
                                        <p:cTn id="213"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9" name="Picture 27" descr=""/>
          <p:cNvPicPr/>
          <p:nvPr/>
        </p:nvPicPr>
        <p:blipFill>
          <a:blip r:embed="rId1"/>
          <a:stretch/>
        </p:blipFill>
        <p:spPr>
          <a:xfrm>
            <a:off x="93240" y="2111400"/>
            <a:ext cx="4884120" cy="3035880"/>
          </a:xfrm>
          <a:prstGeom prst="rect">
            <a:avLst/>
          </a:prstGeom>
          <a:ln>
            <a:noFill/>
          </a:ln>
        </p:spPr>
      </p:pic>
      <p:sp>
        <p:nvSpPr>
          <p:cNvPr id="300"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Lag(1) Autocorrelation</a:t>
            </a:r>
            <a:endParaRPr b="0" lang="en-US" sz="3300" spc="-1" strike="noStrike">
              <a:solidFill>
                <a:srgbClr val="000000"/>
              </a:solidFill>
              <a:latin typeface="Franklin Gothic Medium"/>
            </a:endParaRPr>
          </a:p>
        </p:txBody>
      </p:sp>
      <p:sp>
        <p:nvSpPr>
          <p:cNvPr id="301" name="CustomShape 2"/>
          <p:cNvSpPr/>
          <p:nvPr/>
        </p:nvSpPr>
        <p:spPr>
          <a:xfrm>
            <a:off x="2286720" y="327672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pic>
        <p:nvPicPr>
          <p:cNvPr id="302" name="Picture 18" descr=""/>
          <p:cNvPicPr/>
          <p:nvPr/>
        </p:nvPicPr>
        <p:blipFill>
          <a:blip r:embed="rId2"/>
          <a:stretch/>
        </p:blipFill>
        <p:spPr>
          <a:xfrm>
            <a:off x="5009760" y="1790280"/>
            <a:ext cx="3820320" cy="3549960"/>
          </a:xfrm>
          <a:prstGeom prst="rect">
            <a:avLst/>
          </a:prstGeom>
          <a:ln>
            <a:noFill/>
          </a:ln>
        </p:spPr>
      </p:pic>
      <p:sp>
        <p:nvSpPr>
          <p:cNvPr id="303" name="CustomShape 3"/>
          <p:cNvSpPr/>
          <p:nvPr/>
        </p:nvSpPr>
        <p:spPr>
          <a:xfrm>
            <a:off x="2422440" y="313740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304" name="CustomShape 4"/>
          <p:cNvSpPr/>
          <p:nvPr/>
        </p:nvSpPr>
        <p:spPr>
          <a:xfrm>
            <a:off x="3089880" y="2791080"/>
            <a:ext cx="762840" cy="95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14</a:t>
            </a:r>
            <a:r>
              <a:rPr b="1" lang="en-US" sz="1800" spc="-1" strike="noStrike">
                <a:solidFill>
                  <a:srgbClr val="ff0000"/>
                </a:solidFill>
                <a:latin typeface="Franklin Gothic Medium"/>
              </a:rPr>
              <a:t> = 5.6</a:t>
            </a:r>
            <a:endParaRPr b="0" lang="en-US" sz="1800" spc="-1" strike="noStrike">
              <a:latin typeface="Arial"/>
            </a:endParaRPr>
          </a:p>
        </p:txBody>
      </p:sp>
      <p:sp>
        <p:nvSpPr>
          <p:cNvPr id="305" name="CustomShape 5"/>
          <p:cNvSpPr/>
          <p:nvPr/>
        </p:nvSpPr>
        <p:spPr>
          <a:xfrm>
            <a:off x="1666080" y="2791080"/>
            <a:ext cx="762840" cy="95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13</a:t>
            </a:r>
            <a:r>
              <a:rPr b="1" lang="en-US" sz="1800" spc="-1" strike="noStrike">
                <a:solidFill>
                  <a:srgbClr val="00b050"/>
                </a:solidFill>
                <a:latin typeface="Franklin Gothic Medium"/>
              </a:rPr>
              <a:t> = 5.5</a:t>
            </a:r>
            <a:endParaRPr b="0" lang="en-US" sz="1800" spc="-1" strike="noStrike">
              <a:latin typeface="Arial"/>
            </a:endParaRPr>
          </a:p>
        </p:txBody>
      </p:sp>
      <p:sp>
        <p:nvSpPr>
          <p:cNvPr id="306" name="CustomShape 6"/>
          <p:cNvSpPr/>
          <p:nvPr/>
        </p:nvSpPr>
        <p:spPr>
          <a:xfrm>
            <a:off x="7693560" y="30679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07" name="CustomShape 7"/>
          <p:cNvSpPr/>
          <p:nvPr/>
        </p:nvSpPr>
        <p:spPr>
          <a:xfrm>
            <a:off x="7779600" y="2755440"/>
            <a:ext cx="10825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(5.5,5.6)</a:t>
            </a:r>
            <a:endParaRPr b="0" lang="en-US" sz="1800" spc="-1" strike="noStrike">
              <a:latin typeface="Arial"/>
            </a:endParaRPr>
          </a:p>
        </p:txBody>
      </p:sp>
      <p:sp>
        <p:nvSpPr>
          <p:cNvPr id="308" name="CustomShape 8"/>
          <p:cNvSpPr/>
          <p:nvPr/>
        </p:nvSpPr>
        <p:spPr>
          <a:xfrm>
            <a:off x="7319880" y="29228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09" name="CustomShape 9"/>
          <p:cNvSpPr/>
          <p:nvPr/>
        </p:nvSpPr>
        <p:spPr>
          <a:xfrm>
            <a:off x="7131600" y="32396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10" name="CustomShape 10"/>
          <p:cNvSpPr/>
          <p:nvPr/>
        </p:nvSpPr>
        <p:spPr>
          <a:xfrm>
            <a:off x="7434720" y="32864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11" name="CustomShape 11"/>
          <p:cNvSpPr/>
          <p:nvPr/>
        </p:nvSpPr>
        <p:spPr>
          <a:xfrm>
            <a:off x="7132320" y="36262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12" name="CustomShape 12"/>
          <p:cNvSpPr/>
          <p:nvPr/>
        </p:nvSpPr>
        <p:spPr>
          <a:xfrm>
            <a:off x="6829920" y="389700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13" name="CustomShape 13"/>
          <p:cNvSpPr/>
          <p:nvPr/>
        </p:nvSpPr>
        <p:spPr>
          <a:xfrm>
            <a:off x="6379920" y="40460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14" name="CustomShape 14"/>
          <p:cNvSpPr/>
          <p:nvPr/>
        </p:nvSpPr>
        <p:spPr>
          <a:xfrm>
            <a:off x="7440480" y="329220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15" name="CustomShape 15"/>
          <p:cNvSpPr/>
          <p:nvPr/>
        </p:nvSpPr>
        <p:spPr>
          <a:xfrm>
            <a:off x="6944040" y="36291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16" name="CustomShape 16"/>
          <p:cNvSpPr/>
          <p:nvPr/>
        </p:nvSpPr>
        <p:spPr>
          <a:xfrm>
            <a:off x="6607080" y="37436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17" name="CustomShape 17"/>
          <p:cNvSpPr/>
          <p:nvPr/>
        </p:nvSpPr>
        <p:spPr>
          <a:xfrm>
            <a:off x="7710840" y="27554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18" name="CustomShape 18"/>
          <p:cNvSpPr/>
          <p:nvPr/>
        </p:nvSpPr>
        <p:spPr>
          <a:xfrm>
            <a:off x="6837840" y="34059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19" name="CustomShape 19"/>
          <p:cNvSpPr/>
          <p:nvPr/>
        </p:nvSpPr>
        <p:spPr>
          <a:xfrm>
            <a:off x="7203960" y="33987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214" dur="indefinite" restart="never" nodeType="tmRoot">
          <p:childTnLst>
            <p:seq>
              <p:cTn id="215" dur="indefinite" nodeType="mainSeq">
                <p:childTnLst>
                  <p:par>
                    <p:cTn id="216" fill="hold">
                      <p:stCondLst>
                        <p:cond delay="indefinite"/>
                      </p:stCondLst>
                      <p:childTnLst>
                        <p:par>
                          <p:cTn id="217" fill="hold">
                            <p:stCondLst>
                              <p:cond delay="0"/>
                            </p:stCondLst>
                            <p:childTnLst>
                              <p:par>
                                <p:cTn id="218" nodeType="clickEffect" fill="hold" presetClass="entr" presetID="10">
                                  <p:stCondLst>
                                    <p:cond delay="0"/>
                                  </p:stCondLst>
                                  <p:childTnLst>
                                    <p:set>
                                      <p:cBhvr>
                                        <p:cTn id="219" dur="1" fill="hold">
                                          <p:stCondLst>
                                            <p:cond delay="0"/>
                                          </p:stCondLst>
                                        </p:cTn>
                                        <p:tgtEl>
                                          <p:spTgt spid="303"/>
                                        </p:tgtEl>
                                        <p:attrNameLst>
                                          <p:attrName>style.visibility</p:attrName>
                                        </p:attrNameLst>
                                      </p:cBhvr>
                                      <p:to>
                                        <p:strVal val="visible"/>
                                      </p:to>
                                    </p:set>
                                    <p:animEffect filter="fade" transition="in">
                                      <p:cBhvr additive="repl">
                                        <p:cTn id="220" dur="500"/>
                                        <p:tgtEl>
                                          <p:spTgt spid="303"/>
                                        </p:tgtEl>
                                      </p:cBhvr>
                                    </p:animEffect>
                                  </p:childTnLst>
                                </p:cTn>
                              </p:par>
                              <p:par>
                                <p:cTn id="221" nodeType="withEffect" fill="hold" presetClass="entr" presetID="10">
                                  <p:stCondLst>
                                    <p:cond delay="0"/>
                                  </p:stCondLst>
                                  <p:childTnLst>
                                    <p:set>
                                      <p:cBhvr>
                                        <p:cTn id="222" dur="1" fill="hold">
                                          <p:stCondLst>
                                            <p:cond delay="0"/>
                                          </p:stCondLst>
                                        </p:cTn>
                                        <p:tgtEl>
                                          <p:spTgt spid="304"/>
                                        </p:tgtEl>
                                        <p:attrNameLst>
                                          <p:attrName>style.visibility</p:attrName>
                                        </p:attrNameLst>
                                      </p:cBhvr>
                                      <p:to>
                                        <p:strVal val="visible"/>
                                      </p:to>
                                    </p:set>
                                    <p:animEffect filter="fade" transition="in">
                                      <p:cBhvr additive="repl">
                                        <p:cTn id="223" dur="500"/>
                                        <p:tgtEl>
                                          <p:spTgt spid="304"/>
                                        </p:tgtEl>
                                      </p:cBhvr>
                                    </p:animEffect>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10">
                                  <p:stCondLst>
                                    <p:cond delay="0"/>
                                  </p:stCondLst>
                                  <p:childTnLst>
                                    <p:set>
                                      <p:cBhvr>
                                        <p:cTn id="227" dur="1" fill="hold">
                                          <p:stCondLst>
                                            <p:cond delay="0"/>
                                          </p:stCondLst>
                                        </p:cTn>
                                        <p:tgtEl>
                                          <p:spTgt spid="301"/>
                                        </p:tgtEl>
                                        <p:attrNameLst>
                                          <p:attrName>style.visibility</p:attrName>
                                        </p:attrNameLst>
                                      </p:cBhvr>
                                      <p:to>
                                        <p:strVal val="visible"/>
                                      </p:to>
                                    </p:set>
                                    <p:animEffect filter="fade" transition="in">
                                      <p:cBhvr additive="repl">
                                        <p:cTn id="228" dur="500"/>
                                        <p:tgtEl>
                                          <p:spTgt spid="301"/>
                                        </p:tgtEl>
                                      </p:cBhvr>
                                    </p:animEffect>
                                  </p:childTnLst>
                                </p:cTn>
                              </p:par>
                              <p:par>
                                <p:cTn id="229" nodeType="withEffect" fill="hold" presetClass="entr" presetID="10">
                                  <p:stCondLst>
                                    <p:cond delay="0"/>
                                  </p:stCondLst>
                                  <p:childTnLst>
                                    <p:set>
                                      <p:cBhvr>
                                        <p:cTn id="230" dur="1" fill="hold">
                                          <p:stCondLst>
                                            <p:cond delay="0"/>
                                          </p:stCondLst>
                                        </p:cTn>
                                        <p:tgtEl>
                                          <p:spTgt spid="305"/>
                                        </p:tgtEl>
                                        <p:attrNameLst>
                                          <p:attrName>style.visibility</p:attrName>
                                        </p:attrNameLst>
                                      </p:cBhvr>
                                      <p:to>
                                        <p:strVal val="visible"/>
                                      </p:to>
                                    </p:set>
                                    <p:animEffect filter="fade" transition="in">
                                      <p:cBhvr additive="repl">
                                        <p:cTn id="231" dur="500"/>
                                        <p:tgtEl>
                                          <p:spTgt spid="305"/>
                                        </p:tgtEl>
                                      </p:cBhvr>
                                    </p:animEffect>
                                  </p:childTnLst>
                                </p:cTn>
                              </p:par>
                            </p:childTnLst>
                          </p:cTn>
                        </p:par>
                      </p:childTnLst>
                    </p:cTn>
                  </p:par>
                  <p:par>
                    <p:cTn id="232" fill="hold">
                      <p:stCondLst>
                        <p:cond delay="indefinite"/>
                      </p:stCondLst>
                      <p:childTnLst>
                        <p:par>
                          <p:cTn id="233" fill="hold">
                            <p:stCondLst>
                              <p:cond delay="0"/>
                            </p:stCondLst>
                            <p:childTnLst>
                              <p:par>
                                <p:cTn id="234" nodeType="clickEffect" fill="hold" presetClass="entr" presetID="10">
                                  <p:stCondLst>
                                    <p:cond delay="0"/>
                                  </p:stCondLst>
                                  <p:childTnLst>
                                    <p:set>
                                      <p:cBhvr>
                                        <p:cTn id="235" dur="1" fill="hold">
                                          <p:stCondLst>
                                            <p:cond delay="0"/>
                                          </p:stCondLst>
                                        </p:cTn>
                                        <p:tgtEl>
                                          <p:spTgt spid="307"/>
                                        </p:tgtEl>
                                        <p:attrNameLst>
                                          <p:attrName>style.visibility</p:attrName>
                                        </p:attrNameLst>
                                      </p:cBhvr>
                                      <p:to>
                                        <p:strVal val="visible"/>
                                      </p:to>
                                    </p:set>
                                    <p:animEffect filter="fade" transition="in">
                                      <p:cBhvr additive="repl">
                                        <p:cTn id="236" dur="500"/>
                                        <p:tgtEl>
                                          <p:spTgt spid="307"/>
                                        </p:tgtEl>
                                      </p:cBhvr>
                                    </p:animEffect>
                                  </p:childTnLst>
                                </p:cTn>
                              </p:par>
                              <p:par>
                                <p:cTn id="237" nodeType="withEffect" fill="hold" presetClass="entr" presetID="10">
                                  <p:stCondLst>
                                    <p:cond delay="0"/>
                                  </p:stCondLst>
                                  <p:childTnLst>
                                    <p:set>
                                      <p:cBhvr>
                                        <p:cTn id="238" dur="1" fill="hold">
                                          <p:stCondLst>
                                            <p:cond delay="0"/>
                                          </p:stCondLst>
                                        </p:cTn>
                                        <p:tgtEl>
                                          <p:spTgt spid="317"/>
                                        </p:tgtEl>
                                        <p:attrNameLst>
                                          <p:attrName>style.visibility</p:attrName>
                                        </p:attrNameLst>
                                      </p:cBhvr>
                                      <p:to>
                                        <p:strVal val="visible"/>
                                      </p:to>
                                    </p:set>
                                    <p:animEffect filter="fade" transition="in">
                                      <p:cBhvr additive="repl">
                                        <p:cTn id="239" dur="5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0" name="Picture 37" descr=""/>
          <p:cNvPicPr/>
          <p:nvPr/>
        </p:nvPicPr>
        <p:blipFill>
          <a:blip r:embed="rId1"/>
          <a:stretch/>
        </p:blipFill>
        <p:spPr>
          <a:xfrm>
            <a:off x="93240" y="2111400"/>
            <a:ext cx="4884120" cy="3035880"/>
          </a:xfrm>
          <a:prstGeom prst="rect">
            <a:avLst/>
          </a:prstGeom>
          <a:ln>
            <a:noFill/>
          </a:ln>
        </p:spPr>
      </p:pic>
      <p:sp>
        <p:nvSpPr>
          <p:cNvPr id="321"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Lag(1) Autocorrelation</a:t>
            </a:r>
            <a:endParaRPr b="0" lang="en-US" sz="3300" spc="-1" strike="noStrike">
              <a:solidFill>
                <a:srgbClr val="000000"/>
              </a:solidFill>
              <a:latin typeface="Franklin Gothic Medium"/>
            </a:endParaRPr>
          </a:p>
        </p:txBody>
      </p:sp>
      <p:sp>
        <p:nvSpPr>
          <p:cNvPr id="322" name="CustomShape 2"/>
          <p:cNvSpPr/>
          <p:nvPr/>
        </p:nvSpPr>
        <p:spPr>
          <a:xfrm>
            <a:off x="4321440" y="320724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pic>
        <p:nvPicPr>
          <p:cNvPr id="323" name="Picture 18" descr=""/>
          <p:cNvPicPr/>
          <p:nvPr/>
        </p:nvPicPr>
        <p:blipFill>
          <a:blip r:embed="rId2"/>
          <a:stretch/>
        </p:blipFill>
        <p:spPr>
          <a:xfrm>
            <a:off x="5009760" y="1790280"/>
            <a:ext cx="3820320" cy="3549960"/>
          </a:xfrm>
          <a:prstGeom prst="rect">
            <a:avLst/>
          </a:prstGeom>
          <a:ln>
            <a:noFill/>
          </a:ln>
        </p:spPr>
      </p:pic>
      <p:sp>
        <p:nvSpPr>
          <p:cNvPr id="324" name="CustomShape 3"/>
          <p:cNvSpPr/>
          <p:nvPr/>
        </p:nvSpPr>
        <p:spPr>
          <a:xfrm>
            <a:off x="4467600" y="320688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325" name="CustomShape 4"/>
          <p:cNvSpPr/>
          <p:nvPr/>
        </p:nvSpPr>
        <p:spPr>
          <a:xfrm>
            <a:off x="3089880" y="2791080"/>
            <a:ext cx="762840" cy="95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30</a:t>
            </a:r>
            <a:r>
              <a:rPr b="1" lang="en-US" sz="1800" spc="-1" strike="noStrike">
                <a:solidFill>
                  <a:srgbClr val="ff0000"/>
                </a:solidFill>
                <a:latin typeface="Franklin Gothic Medium"/>
              </a:rPr>
              <a:t> = 5.3</a:t>
            </a:r>
            <a:endParaRPr b="0" lang="en-US" sz="1800" spc="-1" strike="noStrike">
              <a:latin typeface="Arial"/>
            </a:endParaRPr>
          </a:p>
        </p:txBody>
      </p:sp>
      <p:sp>
        <p:nvSpPr>
          <p:cNvPr id="326" name="CustomShape 5"/>
          <p:cNvSpPr/>
          <p:nvPr/>
        </p:nvSpPr>
        <p:spPr>
          <a:xfrm>
            <a:off x="1666080" y="2791080"/>
            <a:ext cx="762840" cy="95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29</a:t>
            </a:r>
            <a:r>
              <a:rPr b="1" lang="en-US" sz="1800" spc="-1" strike="noStrike">
                <a:solidFill>
                  <a:srgbClr val="00b050"/>
                </a:solidFill>
                <a:latin typeface="Franklin Gothic Medium"/>
              </a:rPr>
              <a:t> = 5.3</a:t>
            </a:r>
            <a:endParaRPr b="0" lang="en-US" sz="1800" spc="-1" strike="noStrike">
              <a:latin typeface="Arial"/>
            </a:endParaRPr>
          </a:p>
        </p:txBody>
      </p:sp>
      <p:sp>
        <p:nvSpPr>
          <p:cNvPr id="327" name="CustomShape 6"/>
          <p:cNvSpPr/>
          <p:nvPr/>
        </p:nvSpPr>
        <p:spPr>
          <a:xfrm>
            <a:off x="7693560" y="30679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28" name="CustomShape 7"/>
          <p:cNvSpPr/>
          <p:nvPr/>
        </p:nvSpPr>
        <p:spPr>
          <a:xfrm>
            <a:off x="7482240" y="3136320"/>
            <a:ext cx="11275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(5.3,5.3)</a:t>
            </a:r>
            <a:endParaRPr b="0" lang="en-US" sz="1800" spc="-1" strike="noStrike">
              <a:latin typeface="Arial"/>
            </a:endParaRPr>
          </a:p>
        </p:txBody>
      </p:sp>
      <p:sp>
        <p:nvSpPr>
          <p:cNvPr id="329" name="CustomShape 8"/>
          <p:cNvSpPr/>
          <p:nvPr/>
        </p:nvSpPr>
        <p:spPr>
          <a:xfrm>
            <a:off x="7319880" y="29228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30" name="CustomShape 9"/>
          <p:cNvSpPr/>
          <p:nvPr/>
        </p:nvSpPr>
        <p:spPr>
          <a:xfrm>
            <a:off x="7131600" y="32396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31" name="CustomShape 10"/>
          <p:cNvSpPr/>
          <p:nvPr/>
        </p:nvSpPr>
        <p:spPr>
          <a:xfrm>
            <a:off x="7434720" y="32864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32" name="CustomShape 11"/>
          <p:cNvSpPr/>
          <p:nvPr/>
        </p:nvSpPr>
        <p:spPr>
          <a:xfrm>
            <a:off x="7132320" y="36262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33" name="CustomShape 12"/>
          <p:cNvSpPr/>
          <p:nvPr/>
        </p:nvSpPr>
        <p:spPr>
          <a:xfrm>
            <a:off x="6829920" y="389700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34" name="CustomShape 13"/>
          <p:cNvSpPr/>
          <p:nvPr/>
        </p:nvSpPr>
        <p:spPr>
          <a:xfrm>
            <a:off x="6379920" y="40460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35" name="CustomShape 14"/>
          <p:cNvSpPr/>
          <p:nvPr/>
        </p:nvSpPr>
        <p:spPr>
          <a:xfrm>
            <a:off x="7440480" y="329220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36" name="CustomShape 15"/>
          <p:cNvSpPr/>
          <p:nvPr/>
        </p:nvSpPr>
        <p:spPr>
          <a:xfrm>
            <a:off x="6944040" y="36291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37" name="CustomShape 16"/>
          <p:cNvSpPr/>
          <p:nvPr/>
        </p:nvSpPr>
        <p:spPr>
          <a:xfrm>
            <a:off x="6607080" y="37436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38" name="CustomShape 17"/>
          <p:cNvSpPr/>
          <p:nvPr/>
        </p:nvSpPr>
        <p:spPr>
          <a:xfrm>
            <a:off x="7710840" y="27554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39" name="CustomShape 18"/>
          <p:cNvSpPr/>
          <p:nvPr/>
        </p:nvSpPr>
        <p:spPr>
          <a:xfrm>
            <a:off x="6837840" y="34059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40" name="CustomShape 19"/>
          <p:cNvSpPr/>
          <p:nvPr/>
        </p:nvSpPr>
        <p:spPr>
          <a:xfrm>
            <a:off x="7203960" y="33987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41" name="CustomShape 20"/>
          <p:cNvSpPr/>
          <p:nvPr/>
        </p:nvSpPr>
        <p:spPr>
          <a:xfrm>
            <a:off x="7443360" y="31039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42" name="CustomShape 21"/>
          <p:cNvSpPr/>
          <p:nvPr/>
        </p:nvSpPr>
        <p:spPr>
          <a:xfrm>
            <a:off x="6778440" y="360720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43" name="CustomShape 22"/>
          <p:cNvSpPr/>
          <p:nvPr/>
        </p:nvSpPr>
        <p:spPr>
          <a:xfrm>
            <a:off x="6641280" y="39038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44" name="CustomShape 23"/>
          <p:cNvSpPr/>
          <p:nvPr/>
        </p:nvSpPr>
        <p:spPr>
          <a:xfrm>
            <a:off x="6390720" y="418320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45" name="CustomShape 24"/>
          <p:cNvSpPr/>
          <p:nvPr/>
        </p:nvSpPr>
        <p:spPr>
          <a:xfrm>
            <a:off x="6192720" y="38980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46" name="CustomShape 25"/>
          <p:cNvSpPr/>
          <p:nvPr/>
        </p:nvSpPr>
        <p:spPr>
          <a:xfrm>
            <a:off x="6402600" y="37346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47" name="CustomShape 26"/>
          <p:cNvSpPr/>
          <p:nvPr/>
        </p:nvSpPr>
        <p:spPr>
          <a:xfrm>
            <a:off x="6586200" y="34930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48" name="CustomShape 27"/>
          <p:cNvSpPr/>
          <p:nvPr/>
        </p:nvSpPr>
        <p:spPr>
          <a:xfrm>
            <a:off x="7325640" y="35377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49" name="CustomShape 28"/>
          <p:cNvSpPr/>
          <p:nvPr/>
        </p:nvSpPr>
        <p:spPr>
          <a:xfrm>
            <a:off x="7014600" y="34437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50" name="CustomShape 29"/>
          <p:cNvSpPr/>
          <p:nvPr/>
        </p:nvSpPr>
        <p:spPr>
          <a:xfrm>
            <a:off x="7545600" y="29937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51" name="CustomShape 30"/>
          <p:cNvSpPr/>
          <p:nvPr/>
        </p:nvSpPr>
        <p:spPr>
          <a:xfrm>
            <a:off x="437400" y="5144040"/>
            <a:ext cx="5407920" cy="57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580" spc="-1" strike="noStrike">
                <a:solidFill>
                  <a:srgbClr val="000000"/>
                </a:solidFill>
                <a:latin typeface="Franklin Gothic Medium"/>
              </a:rPr>
              <a:t>There is strong evidence that Xt and Xt+1 are positively correlated and thus not independent. </a:t>
            </a:r>
            <a:endParaRPr b="0" lang="en-US" sz="1580" spc="-1" strike="noStrike">
              <a:latin typeface="Arial"/>
            </a:endParaRPr>
          </a:p>
        </p:txBody>
      </p:sp>
      <mc:AlternateContent>
        <mc:Choice xmlns:a14="http://schemas.microsoft.com/office/drawing/2010/main" Requires="a14">
          <p:sp>
            <p:nvSpPr>
              <p:cNvPr id="352" name="Formula 31"/>
              <p:cNvSpPr txBox="1"/>
              <p:nvPr/>
            </p:nvSpPr>
            <p:spPr>
              <a:xfrm>
                <a:off x="5526360" y="5337360"/>
                <a:ext cx="3112920" cy="445680"/>
              </a:xfrm>
              <a:prstGeom prst="rect">
                <a:avLst/>
              </a:prstGeom>
            </p:spPr>
            <p:txBody>
              <a:bodyPr/>
              <a:p>
                <a14:m>
                  <m:oMath xmlns:m="http://schemas.openxmlformats.org/officeDocument/2006/math">
                    <m:sSub>
                      <m:e>
                        <m:sSub>
                          <m:e>
                            <m:acc>
                              <m:accPr>
                                <m:chr m:val="^"/>
                              </m:accPr>
                              <m:e>
                                <m:r>
                                  <m:t xml:space="preserve">𝜌</m:t>
                                </m:r>
                              </m:e>
                            </m:acc>
                          </m:e>
                          <m:sub>
                            <m:sSub>
                              <m:e>
                                <m:r>
                                  <m:t xml:space="preserve">𝑋</m:t>
                                </m:r>
                              </m:e>
                              <m:sub>
                                <m:r>
                                  <m:t xml:space="preserve">𝑡</m:t>
                                </m:r>
                              </m:sub>
                            </m:sSub>
                            <m:r>
                              <m:t xml:space="preserve">,</m:t>
                            </m:r>
                            <m:sSub>
                              <m:e>
                                <m:r>
                                  <m:t xml:space="preserve">𝑋</m:t>
                                </m:r>
                              </m:e>
                              <m:sub>
                                <m:r>
                                  <m:t xml:space="preserve">𝑡</m:t>
                                </m:r>
                                <m:r>
                                  <m:t xml:space="preserve">+</m:t>
                                </m:r>
                                <m:r>
                                  <m:t xml:space="preserve">1</m:t>
                                </m:r>
                              </m:sub>
                            </m:sSub>
                          </m:sub>
                        </m:sSub>
                        <m:r>
                          <m:t xml:space="preserve">=</m:t>
                        </m:r>
                        <m:acc>
                          <m:accPr>
                            <m:chr m:val="^"/>
                          </m:accPr>
                          <m:e>
                            <m:r>
                              <m:t xml:space="preserve">ρ</m:t>
                            </m:r>
                          </m:e>
                        </m:acc>
                      </m:e>
                      <m:sub>
                        <m:r>
                          <m:t xml:space="preserve">1</m:t>
                        </m:r>
                      </m:sub>
                    </m:sSub>
                    <m:r>
                      <m:t xml:space="preserve">=</m:t>
                    </m:r>
                    <m:sSub>
                      <m:e>
                        <m:r>
                          <m:t xml:space="preserve">𝑟</m:t>
                        </m:r>
                      </m:e>
                      <m:sub>
                        <m:r>
                          <m:t xml:space="preserve">1</m:t>
                        </m:r>
                      </m:sub>
                    </m:sSub>
                    <m:r>
                      <m:t xml:space="preserve">=</m:t>
                    </m:r>
                    <m:r>
                      <m:t xml:space="preserve">.827</m:t>
                    </m:r>
                  </m:oMath>
                </a14:m>
              </a:p>
            </p:txBody>
          </p:sp>
        </mc:Choice>
        <mc:Fallback/>
      </mc:AlternateContent>
      <p:sp>
        <p:nvSpPr>
          <p:cNvPr id="353" name="CustomShape 32"/>
          <p:cNvSpPr/>
          <p:nvPr/>
        </p:nvSpPr>
        <p:spPr>
          <a:xfrm>
            <a:off x="5526360" y="5337360"/>
            <a:ext cx="3112920" cy="445680"/>
          </a:xfrm>
          <a:prstGeom prst="rect">
            <a:avLst/>
          </a:prstGeom>
          <a:blipFill rotWithShape="0">
            <a:blip r:embed="rId3"/>
            <a:stretch>
              <a:fillRect l="0" t="-2686" r="0" b="-2686"/>
            </a:stretch>
          </a:blip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40" dur="indefinite" restart="never" nodeType="tmRoot">
          <p:childTnLst>
            <p:seq>
              <p:cTn id="241" dur="indefinite" nodeType="mainSeq">
                <p:childTnLst>
                  <p:par>
                    <p:cTn id="242" fill="hold">
                      <p:stCondLst>
                        <p:cond delay="indefinite"/>
                      </p:stCondLst>
                      <p:childTnLst>
                        <p:par>
                          <p:cTn id="243" fill="hold">
                            <p:stCondLst>
                              <p:cond delay="0"/>
                            </p:stCondLst>
                            <p:childTnLst>
                              <p:par>
                                <p:cTn id="244" nodeType="clickEffect" fill="hold" presetClass="entr" presetID="10">
                                  <p:stCondLst>
                                    <p:cond delay="0"/>
                                  </p:stCondLst>
                                  <p:childTnLst>
                                    <p:set>
                                      <p:cBhvr>
                                        <p:cTn id="245" dur="1" fill="hold">
                                          <p:stCondLst>
                                            <p:cond delay="0"/>
                                          </p:stCondLst>
                                        </p:cTn>
                                        <p:tgtEl>
                                          <p:spTgt spid="324"/>
                                        </p:tgtEl>
                                        <p:attrNameLst>
                                          <p:attrName>style.visibility</p:attrName>
                                        </p:attrNameLst>
                                      </p:cBhvr>
                                      <p:to>
                                        <p:strVal val="visible"/>
                                      </p:to>
                                    </p:set>
                                    <p:animEffect filter="fade" transition="in">
                                      <p:cBhvr additive="repl">
                                        <p:cTn id="246" dur="500"/>
                                        <p:tgtEl>
                                          <p:spTgt spid="324"/>
                                        </p:tgtEl>
                                      </p:cBhvr>
                                    </p:animEffect>
                                  </p:childTnLst>
                                </p:cTn>
                              </p:par>
                              <p:par>
                                <p:cTn id="247" nodeType="withEffect" fill="hold" presetClass="entr" presetID="10">
                                  <p:stCondLst>
                                    <p:cond delay="0"/>
                                  </p:stCondLst>
                                  <p:childTnLst>
                                    <p:set>
                                      <p:cBhvr>
                                        <p:cTn id="248" dur="1" fill="hold">
                                          <p:stCondLst>
                                            <p:cond delay="0"/>
                                          </p:stCondLst>
                                        </p:cTn>
                                        <p:tgtEl>
                                          <p:spTgt spid="325"/>
                                        </p:tgtEl>
                                        <p:attrNameLst>
                                          <p:attrName>style.visibility</p:attrName>
                                        </p:attrNameLst>
                                      </p:cBhvr>
                                      <p:to>
                                        <p:strVal val="visible"/>
                                      </p:to>
                                    </p:set>
                                    <p:animEffect filter="fade" transition="in">
                                      <p:cBhvr additive="repl">
                                        <p:cTn id="249" dur="500"/>
                                        <p:tgtEl>
                                          <p:spTgt spid="325"/>
                                        </p:tgtEl>
                                      </p:cBhvr>
                                    </p:animEffect>
                                  </p:childTnLst>
                                </p:cTn>
                              </p:par>
                            </p:childTnLst>
                          </p:cTn>
                        </p:par>
                      </p:childTnLst>
                    </p:cTn>
                  </p:par>
                  <p:par>
                    <p:cTn id="250" fill="hold">
                      <p:stCondLst>
                        <p:cond delay="indefinite"/>
                      </p:stCondLst>
                      <p:childTnLst>
                        <p:par>
                          <p:cTn id="251" fill="hold">
                            <p:stCondLst>
                              <p:cond delay="0"/>
                            </p:stCondLst>
                            <p:childTnLst>
                              <p:par>
                                <p:cTn id="252" nodeType="clickEffect" fill="hold" presetClass="entr" presetID="10">
                                  <p:stCondLst>
                                    <p:cond delay="0"/>
                                  </p:stCondLst>
                                  <p:childTnLst>
                                    <p:set>
                                      <p:cBhvr>
                                        <p:cTn id="253" dur="1" fill="hold">
                                          <p:stCondLst>
                                            <p:cond delay="0"/>
                                          </p:stCondLst>
                                        </p:cTn>
                                        <p:tgtEl>
                                          <p:spTgt spid="322"/>
                                        </p:tgtEl>
                                        <p:attrNameLst>
                                          <p:attrName>style.visibility</p:attrName>
                                        </p:attrNameLst>
                                      </p:cBhvr>
                                      <p:to>
                                        <p:strVal val="visible"/>
                                      </p:to>
                                    </p:set>
                                    <p:animEffect filter="fade" transition="in">
                                      <p:cBhvr additive="repl">
                                        <p:cTn id="254" dur="500"/>
                                        <p:tgtEl>
                                          <p:spTgt spid="322"/>
                                        </p:tgtEl>
                                      </p:cBhvr>
                                    </p:animEffect>
                                  </p:childTnLst>
                                </p:cTn>
                              </p:par>
                              <p:par>
                                <p:cTn id="255" nodeType="withEffect" fill="hold" presetClass="entr" presetID="10">
                                  <p:stCondLst>
                                    <p:cond delay="0"/>
                                  </p:stCondLst>
                                  <p:childTnLst>
                                    <p:set>
                                      <p:cBhvr>
                                        <p:cTn id="256" dur="1" fill="hold">
                                          <p:stCondLst>
                                            <p:cond delay="0"/>
                                          </p:stCondLst>
                                        </p:cTn>
                                        <p:tgtEl>
                                          <p:spTgt spid="326"/>
                                        </p:tgtEl>
                                        <p:attrNameLst>
                                          <p:attrName>style.visibility</p:attrName>
                                        </p:attrNameLst>
                                      </p:cBhvr>
                                      <p:to>
                                        <p:strVal val="visible"/>
                                      </p:to>
                                    </p:set>
                                    <p:animEffect filter="fade" transition="in">
                                      <p:cBhvr additive="repl">
                                        <p:cTn id="257" dur="500"/>
                                        <p:tgtEl>
                                          <p:spTgt spid="326"/>
                                        </p:tgtEl>
                                      </p:cBhvr>
                                    </p:animEffect>
                                  </p:childTnLst>
                                </p:cTn>
                              </p:par>
                            </p:childTnLst>
                          </p:cTn>
                        </p:par>
                      </p:childTnLst>
                    </p:cTn>
                  </p:par>
                  <p:par>
                    <p:cTn id="258" fill="hold">
                      <p:stCondLst>
                        <p:cond delay="indefinite"/>
                      </p:stCondLst>
                      <p:childTnLst>
                        <p:par>
                          <p:cTn id="259" fill="hold">
                            <p:stCondLst>
                              <p:cond delay="0"/>
                            </p:stCondLst>
                            <p:childTnLst>
                              <p:par>
                                <p:cTn id="260" nodeType="clickEffect" fill="hold" presetClass="entr" presetID="10">
                                  <p:stCondLst>
                                    <p:cond delay="0"/>
                                  </p:stCondLst>
                                  <p:childTnLst>
                                    <p:set>
                                      <p:cBhvr>
                                        <p:cTn id="261" dur="1" fill="hold">
                                          <p:stCondLst>
                                            <p:cond delay="0"/>
                                          </p:stCondLst>
                                        </p:cTn>
                                        <p:tgtEl>
                                          <p:spTgt spid="328"/>
                                        </p:tgtEl>
                                        <p:attrNameLst>
                                          <p:attrName>style.visibility</p:attrName>
                                        </p:attrNameLst>
                                      </p:cBhvr>
                                      <p:to>
                                        <p:strVal val="visible"/>
                                      </p:to>
                                    </p:set>
                                    <p:animEffect filter="fade" transition="in">
                                      <p:cBhvr additive="repl">
                                        <p:cTn id="262" dur="500"/>
                                        <p:tgtEl>
                                          <p:spTgt spid="328"/>
                                        </p:tgtEl>
                                      </p:cBhvr>
                                    </p:animEffect>
                                  </p:childTnLst>
                                </p:cTn>
                              </p:par>
                              <p:par>
                                <p:cTn id="263" nodeType="withEffect" fill="hold" presetClass="entr" presetID="10">
                                  <p:stCondLst>
                                    <p:cond delay="0"/>
                                  </p:stCondLst>
                                  <p:childTnLst>
                                    <p:set>
                                      <p:cBhvr>
                                        <p:cTn id="264" dur="1" fill="hold">
                                          <p:stCondLst>
                                            <p:cond delay="0"/>
                                          </p:stCondLst>
                                        </p:cTn>
                                        <p:tgtEl>
                                          <p:spTgt spid="341"/>
                                        </p:tgtEl>
                                        <p:attrNameLst>
                                          <p:attrName>style.visibility</p:attrName>
                                        </p:attrNameLst>
                                      </p:cBhvr>
                                      <p:to>
                                        <p:strVal val="visible"/>
                                      </p:to>
                                    </p:set>
                                    <p:animEffect filter="fade" transition="in">
                                      <p:cBhvr additive="repl">
                                        <p:cTn id="265" dur="500"/>
                                        <p:tgtEl>
                                          <p:spTgt spid="341"/>
                                        </p:tgtEl>
                                      </p:cBhvr>
                                    </p:animEffect>
                                  </p:childTnLst>
                                </p:cTn>
                              </p:par>
                            </p:childTnLst>
                          </p:cTn>
                        </p:par>
                      </p:childTnLst>
                    </p:cTn>
                  </p:par>
                  <p:par>
                    <p:cTn id="266" fill="hold">
                      <p:stCondLst>
                        <p:cond delay="indefinite"/>
                      </p:stCondLst>
                      <p:childTnLst>
                        <p:par>
                          <p:cTn id="267" fill="hold">
                            <p:stCondLst>
                              <p:cond delay="0"/>
                            </p:stCondLst>
                            <p:childTnLst>
                              <p:par>
                                <p:cTn id="268" nodeType="clickEffect" fill="hold" presetClass="entr" presetID="10">
                                  <p:stCondLst>
                                    <p:cond delay="0"/>
                                  </p:stCondLst>
                                  <p:childTnLst>
                                    <p:set>
                                      <p:cBhvr>
                                        <p:cTn id="269" dur="1" fill="hold">
                                          <p:stCondLst>
                                            <p:cond delay="0"/>
                                          </p:stCondLst>
                                        </p:cTn>
                                        <p:tgtEl>
                                          <p:spTgt spid="351"/>
                                        </p:tgtEl>
                                        <p:attrNameLst>
                                          <p:attrName>style.visibility</p:attrName>
                                        </p:attrNameLst>
                                      </p:cBhvr>
                                      <p:to>
                                        <p:strVal val="visible"/>
                                      </p:to>
                                    </p:set>
                                    <p:animEffect filter="fade" transition="in">
                                      <p:cBhvr additive="repl">
                                        <p:cTn id="270" dur="500"/>
                                        <p:tgtEl>
                                          <p:spTgt spid="351"/>
                                        </p:tgtEl>
                                      </p:cBhvr>
                                    </p:animEffect>
                                  </p:childTnLst>
                                </p:cTn>
                              </p:par>
                              <p:par>
                                <p:cTn id="271" nodeType="withEffect" fill="hold" presetClass="entr" presetID="10">
                                  <p:stCondLst>
                                    <p:cond delay="0"/>
                                  </p:stCondLst>
                                  <p:childTnLst>
                                    <p:set>
                                      <p:cBhvr>
                                        <p:cTn id="272" dur="1" fill="hold">
                                          <p:stCondLst>
                                            <p:cond delay="0"/>
                                          </p:stCondLst>
                                        </p:cTn>
                                        <p:tgtEl>
                                          <p:spTgt spid="353"/>
                                        </p:tgtEl>
                                        <p:attrNameLst>
                                          <p:attrName>style.visibility</p:attrName>
                                        </p:attrNameLst>
                                      </p:cBhvr>
                                      <p:to>
                                        <p:strVal val="visible"/>
                                      </p:to>
                                    </p:set>
                                    <p:animEffect filter="fade" transition="in">
                                      <p:cBhvr additive="repl">
                                        <p:cTn id="273" dur="5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7162920" y="460440"/>
            <a:ext cx="1676160" cy="1672920"/>
          </a:xfrm>
          <a:prstGeom prst="rect">
            <a:avLst/>
          </a:prstGeom>
          <a:noFill/>
          <a:ln>
            <a:noFill/>
          </a:ln>
        </p:spPr>
        <p:txBody>
          <a:bodyPr anchor="b">
            <a:noAutofit/>
          </a:bodyPr>
          <a:p>
            <a:pPr>
              <a:lnSpc>
                <a:spcPct val="100000"/>
              </a:lnSpc>
            </a:pPr>
            <a:r>
              <a:rPr b="0" lang="en-US" sz="2000" spc="148" strike="noStrike" cap="all">
                <a:solidFill>
                  <a:srgbClr val="ccd1b9"/>
                </a:solidFill>
                <a:latin typeface="Franklin Gothic Medium"/>
              </a:rPr>
              <a:t>A High Level View</a:t>
            </a:r>
            <a:endParaRPr b="0" lang="en-US" sz="2000" spc="-1" strike="noStrike">
              <a:solidFill>
                <a:srgbClr val="ffffff"/>
              </a:solidFill>
              <a:latin typeface="Franklin Gothic Medium"/>
            </a:endParaRPr>
          </a:p>
        </p:txBody>
      </p:sp>
      <p:sp>
        <p:nvSpPr>
          <p:cNvPr id="184" name="CustomShape 2"/>
          <p:cNvSpPr/>
          <p:nvPr/>
        </p:nvSpPr>
        <p:spPr>
          <a:xfrm>
            <a:off x="4187880" y="76320"/>
            <a:ext cx="2590560" cy="820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Franklin Gothic Medium"/>
              </a:rPr>
              <a:t>Key assumptions:</a:t>
            </a:r>
            <a:endParaRPr b="0" lang="en-US" sz="1600" spc="-1" strike="noStrike">
              <a:latin typeface="Arial"/>
            </a:endParaRPr>
          </a:p>
          <a:p>
            <a:pPr>
              <a:lnSpc>
                <a:spcPct val="100000"/>
              </a:lnSpc>
            </a:pPr>
            <a:r>
              <a:rPr b="0" lang="en-US" sz="1600" spc="-1" strike="noStrike">
                <a:solidFill>
                  <a:srgbClr val="000000"/>
                </a:solidFill>
                <a:latin typeface="Franklin Gothic Medium"/>
              </a:rPr>
              <a:t>Normality of residuals</a:t>
            </a:r>
            <a:endParaRPr b="0" lang="en-US" sz="1600" spc="-1" strike="noStrike">
              <a:latin typeface="Arial"/>
            </a:endParaRPr>
          </a:p>
          <a:p>
            <a:pPr>
              <a:lnSpc>
                <a:spcPct val="100000"/>
              </a:lnSpc>
            </a:pPr>
            <a:r>
              <a:rPr b="0" lang="en-US" sz="1600" spc="-1" strike="noStrike">
                <a:solidFill>
                  <a:srgbClr val="000000"/>
                </a:solidFill>
                <a:latin typeface="Franklin Gothic Medium"/>
              </a:rPr>
              <a:t>Constant variance</a:t>
            </a:r>
            <a:endParaRPr b="0" lang="en-US" sz="1600" spc="-1" strike="noStrike">
              <a:latin typeface="Arial"/>
            </a:endParaRPr>
          </a:p>
        </p:txBody>
      </p:sp>
      <p:pic>
        <p:nvPicPr>
          <p:cNvPr id="185" name="Picture 3" descr=""/>
          <p:cNvPicPr/>
          <p:nvPr/>
        </p:nvPicPr>
        <p:blipFill>
          <a:blip r:embed="rId1"/>
          <a:stretch/>
        </p:blipFill>
        <p:spPr>
          <a:xfrm>
            <a:off x="-28440" y="0"/>
            <a:ext cx="7060680" cy="678132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Autocorrelation of Time Series with Dependent Observations (Lag = 1)</a:t>
            </a:r>
            <a:endParaRPr b="0" lang="en-US" sz="3300" spc="-1" strike="noStrike">
              <a:solidFill>
                <a:srgbClr val="000000"/>
              </a:solidFill>
              <a:latin typeface="Franklin Gothic Medium"/>
            </a:endParaRPr>
          </a:p>
        </p:txBody>
      </p:sp>
      <p:pic>
        <p:nvPicPr>
          <p:cNvPr id="355" name="Picture 7" descr=""/>
          <p:cNvPicPr/>
          <p:nvPr/>
        </p:nvPicPr>
        <p:blipFill>
          <a:blip r:embed="rId1"/>
          <a:stretch/>
        </p:blipFill>
        <p:spPr>
          <a:xfrm>
            <a:off x="5206320" y="2160000"/>
            <a:ext cx="3646440" cy="902160"/>
          </a:xfrm>
          <a:prstGeom prst="rect">
            <a:avLst/>
          </a:prstGeom>
          <a:ln>
            <a:noFill/>
          </a:ln>
        </p:spPr>
      </p:pic>
      <p:sp>
        <p:nvSpPr>
          <p:cNvPr id="356" name="CustomShape 2"/>
          <p:cNvSpPr/>
          <p:nvPr/>
        </p:nvSpPr>
        <p:spPr>
          <a:xfrm>
            <a:off x="5715000" y="2644560"/>
            <a:ext cx="631800" cy="45072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357" name="Formula 3"/>
              <p:cNvSpPr txBox="1"/>
              <p:nvPr/>
            </p:nvSpPr>
            <p:spPr>
              <a:xfrm>
                <a:off x="5239800" y="3580200"/>
                <a:ext cx="3112920" cy="445680"/>
              </a:xfrm>
              <a:prstGeom prst="rect">
                <a:avLst/>
              </a:prstGeom>
            </p:spPr>
            <p:txBody>
              <a:bodyPr/>
              <a:p>
                <a14:m>
                  <m:oMath xmlns:m="http://schemas.openxmlformats.org/officeDocument/2006/math">
                    <m:sSub>
                      <m:e>
                        <m:sSub>
                          <m:e>
                            <m:acc>
                              <m:accPr>
                                <m:chr m:val="^"/>
                              </m:accPr>
                              <m:e>
                                <m:r>
                                  <m:t xml:space="preserve">𝜌</m:t>
                                </m:r>
                              </m:e>
                            </m:acc>
                          </m:e>
                          <m:sub>
                            <m:sSub>
                              <m:e>
                                <m:r>
                                  <m:t xml:space="preserve">𝑋</m:t>
                                </m:r>
                              </m:e>
                              <m:sub>
                                <m:r>
                                  <m:t xml:space="preserve">𝑡</m:t>
                                </m:r>
                              </m:sub>
                            </m:sSub>
                            <m:r>
                              <m:t xml:space="preserve">,</m:t>
                            </m:r>
                            <m:sSub>
                              <m:e>
                                <m:r>
                                  <m:t xml:space="preserve">𝑋</m:t>
                                </m:r>
                              </m:e>
                              <m:sub>
                                <m:r>
                                  <m:t xml:space="preserve">𝑡</m:t>
                                </m:r>
                                <m:r>
                                  <m:t xml:space="preserve">+</m:t>
                                </m:r>
                                <m:r>
                                  <m:t xml:space="preserve">1</m:t>
                                </m:r>
                              </m:sub>
                            </m:sSub>
                          </m:sub>
                        </m:sSub>
                        <m:r>
                          <m:t xml:space="preserve">=</m:t>
                        </m:r>
                        <m:acc>
                          <m:accPr>
                            <m:chr m:val="^"/>
                          </m:accPr>
                          <m:e>
                            <m:r>
                              <m:t xml:space="preserve">ρ</m:t>
                            </m:r>
                          </m:e>
                        </m:acc>
                      </m:e>
                      <m:sub>
                        <m:r>
                          <m:t xml:space="preserve">1</m:t>
                        </m:r>
                      </m:sub>
                    </m:sSub>
                    <m:r>
                      <m:t xml:space="preserve">=</m:t>
                    </m:r>
                    <m:sSub>
                      <m:e>
                        <m:r>
                          <m:t xml:space="preserve">𝑟</m:t>
                        </m:r>
                      </m:e>
                      <m:sub>
                        <m:r>
                          <m:t xml:space="preserve">1</m:t>
                        </m:r>
                      </m:sub>
                    </m:sSub>
                    <m:r>
                      <m:t xml:space="preserve">=</m:t>
                    </m:r>
                    <m:r>
                      <m:t xml:space="preserve">.827</m:t>
                    </m:r>
                  </m:oMath>
                </a14:m>
              </a:p>
            </p:txBody>
          </p:sp>
        </mc:Choice>
        <mc:Fallback/>
      </mc:AlternateContent>
      <p:sp>
        <p:nvSpPr>
          <p:cNvPr id="358" name="CustomShape 4"/>
          <p:cNvSpPr/>
          <p:nvPr/>
        </p:nvSpPr>
        <p:spPr>
          <a:xfrm>
            <a:off x="5239800" y="3580200"/>
            <a:ext cx="3112920" cy="445680"/>
          </a:xfrm>
          <a:prstGeom prst="rect">
            <a:avLst/>
          </a:prstGeom>
          <a:blipFill rotWithShape="0">
            <a:blip r:embed="rId2"/>
            <a:stretch>
              <a:fillRect l="0" t="-2651" r="0" b="-2651"/>
            </a:stretch>
          </a:blip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pic>
        <p:nvPicPr>
          <p:cNvPr id="359" name="Picture 5" descr=""/>
          <p:cNvPicPr/>
          <p:nvPr/>
        </p:nvPicPr>
        <p:blipFill>
          <a:blip r:embed="rId3"/>
          <a:stretch/>
        </p:blipFill>
        <p:spPr>
          <a:xfrm>
            <a:off x="619200" y="2712600"/>
            <a:ext cx="3892320" cy="2369520"/>
          </a:xfrm>
          <a:prstGeom prst="rect">
            <a:avLst/>
          </a:prstGeom>
          <a:ln>
            <a:noFill/>
          </a:ln>
        </p:spPr>
      </p:pic>
    </p:spTree>
  </p:cSld>
  <mc:AlternateContent>
    <mc:Choice Requires="p14">
      <p:transition spd="slow" p14:dur="2000"/>
    </mc:Choice>
    <mc:Fallback>
      <p:transition spd="slow"/>
    </mc:Fallback>
  </mc:AlternateContent>
  <p:timing>
    <p:tnLst>
      <p:par>
        <p:cTn id="274" dur="indefinite" restart="never" nodeType="tmRoot">
          <p:childTnLst>
            <p:seq>
              <p:cTn id="275" dur="indefinite" nodeType="mainSeq">
                <p:childTnLst>
                  <p:par>
                    <p:cTn id="276" fill="hold">
                      <p:stCondLst>
                        <p:cond delay="indefinite"/>
                      </p:stCondLst>
                      <p:childTnLst>
                        <p:par>
                          <p:cTn id="277" fill="hold">
                            <p:stCondLst>
                              <p:cond delay="0"/>
                            </p:stCondLst>
                            <p:childTnLst>
                              <p:par>
                                <p:cTn id="278" nodeType="clickEffect" fill="hold" presetClass="entr" presetID="10">
                                  <p:stCondLst>
                                    <p:cond delay="0"/>
                                  </p:stCondLst>
                                  <p:childTnLst>
                                    <p:set>
                                      <p:cBhvr>
                                        <p:cTn id="279" dur="1" fill="hold">
                                          <p:stCondLst>
                                            <p:cond delay="0"/>
                                          </p:stCondLst>
                                        </p:cTn>
                                        <p:tgtEl>
                                          <p:spTgt spid="355"/>
                                        </p:tgtEl>
                                        <p:attrNameLst>
                                          <p:attrName>style.visibility</p:attrName>
                                        </p:attrNameLst>
                                      </p:cBhvr>
                                      <p:to>
                                        <p:strVal val="visible"/>
                                      </p:to>
                                    </p:set>
                                    <p:animEffect filter="fade" transition="in">
                                      <p:cBhvr additive="repl">
                                        <p:cTn id="280" dur="500"/>
                                        <p:tgtEl>
                                          <p:spTgt spid="355"/>
                                        </p:tgtEl>
                                      </p:cBhvr>
                                    </p:animEffec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0">
                                  <p:stCondLst>
                                    <p:cond delay="0"/>
                                  </p:stCondLst>
                                  <p:childTnLst>
                                    <p:set>
                                      <p:cBhvr>
                                        <p:cTn id="284" dur="1" fill="hold">
                                          <p:stCondLst>
                                            <p:cond delay="0"/>
                                          </p:stCondLst>
                                        </p:cTn>
                                        <p:tgtEl>
                                          <p:spTgt spid="356"/>
                                        </p:tgtEl>
                                        <p:attrNameLst>
                                          <p:attrName>style.visibility</p:attrName>
                                        </p:attrNameLst>
                                      </p:cBhvr>
                                      <p:to>
                                        <p:strVal val="visible"/>
                                      </p:to>
                                    </p:set>
                                    <p:animEffect filter="fade" transition="in">
                                      <p:cBhvr additive="repl">
                                        <p:cTn id="285" dur="500"/>
                                        <p:tgtEl>
                                          <p:spTgt spid="356"/>
                                        </p:tgtEl>
                                      </p:cBhvr>
                                    </p:animEffect>
                                  </p:childTnLst>
                                </p:cTn>
                              </p:par>
                              <p:par>
                                <p:cTn id="286" nodeType="withEffect" fill="hold" presetClass="entr" presetID="10">
                                  <p:stCondLst>
                                    <p:cond delay="0"/>
                                  </p:stCondLst>
                                  <p:childTnLst>
                                    <p:set>
                                      <p:cBhvr>
                                        <p:cTn id="287" dur="1" fill="hold">
                                          <p:stCondLst>
                                            <p:cond delay="0"/>
                                          </p:stCondLst>
                                        </p:cTn>
                                        <p:tgtEl>
                                          <p:spTgt spid="358"/>
                                        </p:tgtEl>
                                        <p:attrNameLst>
                                          <p:attrName>style.visibility</p:attrName>
                                        </p:attrNameLst>
                                      </p:cBhvr>
                                      <p:to>
                                        <p:strVal val="visible"/>
                                      </p:to>
                                    </p:set>
                                    <p:animEffect filter="fade" transition="in">
                                      <p:cBhvr additive="repl">
                                        <p:cTn id="288" dur="500"/>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0" name="Picture 16" descr=""/>
          <p:cNvPicPr/>
          <p:nvPr/>
        </p:nvPicPr>
        <p:blipFill>
          <a:blip r:embed="rId1"/>
          <a:stretch/>
        </p:blipFill>
        <p:spPr>
          <a:xfrm>
            <a:off x="93240" y="2111400"/>
            <a:ext cx="4884120" cy="3035880"/>
          </a:xfrm>
          <a:prstGeom prst="rect">
            <a:avLst/>
          </a:prstGeom>
          <a:ln>
            <a:noFill/>
          </a:ln>
        </p:spPr>
      </p:pic>
      <p:sp>
        <p:nvSpPr>
          <p:cNvPr id="361"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Lag(5) Autocorrelation</a:t>
            </a:r>
            <a:endParaRPr b="0" lang="en-US" sz="3300" spc="-1" strike="noStrike">
              <a:solidFill>
                <a:srgbClr val="000000"/>
              </a:solidFill>
              <a:latin typeface="Franklin Gothic Medium"/>
            </a:endParaRPr>
          </a:p>
        </p:txBody>
      </p:sp>
      <p:pic>
        <p:nvPicPr>
          <p:cNvPr id="362" name="Picture 15" descr=""/>
          <p:cNvPicPr/>
          <p:nvPr/>
        </p:nvPicPr>
        <p:blipFill>
          <a:blip r:embed="rId2"/>
          <a:stretch/>
        </p:blipFill>
        <p:spPr>
          <a:xfrm>
            <a:off x="5009760" y="1790280"/>
            <a:ext cx="3820320" cy="3549960"/>
          </a:xfrm>
          <a:prstGeom prst="rect">
            <a:avLst/>
          </a:prstGeom>
          <a:ln>
            <a:noFill/>
          </a:ln>
        </p:spPr>
      </p:pic>
      <p:sp>
        <p:nvSpPr>
          <p:cNvPr id="363" name="CustomShape 2"/>
          <p:cNvSpPr/>
          <p:nvPr/>
        </p:nvSpPr>
        <p:spPr>
          <a:xfrm>
            <a:off x="1003680" y="321264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sp>
        <p:nvSpPr>
          <p:cNvPr id="364" name="CustomShape 3"/>
          <p:cNvSpPr/>
          <p:nvPr/>
        </p:nvSpPr>
        <p:spPr>
          <a:xfrm>
            <a:off x="1648080" y="402336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365" name="CustomShape 4"/>
          <p:cNvSpPr/>
          <p:nvPr/>
        </p:nvSpPr>
        <p:spPr>
          <a:xfrm>
            <a:off x="30898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8</a:t>
            </a:r>
            <a:r>
              <a:rPr b="1" lang="en-US" sz="1800" spc="-1" strike="noStrike">
                <a:solidFill>
                  <a:srgbClr val="ff0000"/>
                </a:solidFill>
                <a:latin typeface="Franklin Gothic Medium"/>
              </a:rPr>
              <a:t> = 4.3</a:t>
            </a:r>
            <a:endParaRPr b="0" lang="en-US" sz="1800" spc="-1" strike="noStrike">
              <a:latin typeface="Arial"/>
            </a:endParaRPr>
          </a:p>
        </p:txBody>
      </p:sp>
      <p:sp>
        <p:nvSpPr>
          <p:cNvPr id="366" name="CustomShape 5"/>
          <p:cNvSpPr/>
          <p:nvPr/>
        </p:nvSpPr>
        <p:spPr>
          <a:xfrm>
            <a:off x="16660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3</a:t>
            </a:r>
            <a:r>
              <a:rPr b="1" lang="en-US" sz="1800" spc="-1" strike="noStrike">
                <a:solidFill>
                  <a:srgbClr val="00b050"/>
                </a:solidFill>
                <a:latin typeface="Franklin Gothic Medium"/>
              </a:rPr>
              <a:t> = 5.5</a:t>
            </a:r>
            <a:endParaRPr b="0" lang="en-US" sz="1800" spc="-1" strike="noStrike">
              <a:latin typeface="Arial"/>
            </a:endParaRPr>
          </a:p>
        </p:txBody>
      </p:sp>
      <p:sp>
        <p:nvSpPr>
          <p:cNvPr id="367" name="CustomShape 6"/>
          <p:cNvSpPr/>
          <p:nvPr/>
        </p:nvSpPr>
        <p:spPr>
          <a:xfrm>
            <a:off x="7696080" y="40816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68" name="CustomShape 7"/>
          <p:cNvSpPr/>
          <p:nvPr/>
        </p:nvSpPr>
        <p:spPr>
          <a:xfrm>
            <a:off x="7539120" y="3798360"/>
            <a:ext cx="12232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(5.5,4.3)</a:t>
            </a:r>
            <a:endParaRPr b="0" lang="en-US" sz="1800" spc="-1" strike="noStrike">
              <a:latin typeface="Arial"/>
            </a:endParaRPr>
          </a:p>
        </p:txBody>
      </p:sp>
      <p:sp>
        <p:nvSpPr>
          <p:cNvPr id="369" name="CustomShape 8"/>
          <p:cNvSpPr/>
          <p:nvPr/>
        </p:nvSpPr>
        <p:spPr>
          <a:xfrm>
            <a:off x="5783760" y="2054520"/>
            <a:ext cx="2531880" cy="912600"/>
          </a:xfrm>
          <a:prstGeom prst="rect">
            <a:avLst/>
          </a:prstGeom>
          <a:solidFill>
            <a:schemeClr val="bg1"/>
          </a:solid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Franklin Gothic Medium"/>
              </a:rPr>
              <a:t>Lag (5) Autocorrelation Plot</a:t>
            </a:r>
            <a:endParaRPr b="0" lang="en-US" sz="1800" spc="-1" strike="noStrike">
              <a:latin typeface="Arial"/>
            </a:endParaRPr>
          </a:p>
        </p:txBody>
      </p:sp>
      <mc:AlternateContent>
        <mc:Choice xmlns:a14="http://schemas.microsoft.com/office/drawing/2010/main" Requires="a14">
          <p:sp>
            <p:nvSpPr>
              <p:cNvPr id="370" name="Formula 9"/>
              <p:cNvSpPr txBox="1"/>
              <p:nvPr/>
            </p:nvSpPr>
            <p:spPr>
              <a:xfrm rot="16200000">
                <a:off x="4861080" y="3378960"/>
                <a:ext cx="503640" cy="276480"/>
              </a:xfrm>
              <a:prstGeom prst="rect">
                <a:avLst/>
              </a:prstGeom>
            </p:spPr>
            <p:txBody>
              <a:bodyPr/>
              <a:p>
                <a14:m>
                  <m:oMath xmlns:m="http://schemas.openxmlformats.org/officeDocument/2006/math">
                    <m:sSub>
                      <m:e>
                        <m:r>
                          <m:t xml:space="preserve">𝑋</m:t>
                        </m:r>
                      </m:e>
                      <m:sub>
                        <m:r>
                          <m:t xml:space="preserve">𝑡</m:t>
                        </m:r>
                        <m:r>
                          <m:t xml:space="preserve">+</m:t>
                        </m:r>
                        <m:r>
                          <m:t xml:space="preserve">5</m:t>
                        </m:r>
                      </m:sub>
                    </m:sSub>
                  </m:oMath>
                </a14:m>
              </a:p>
            </p:txBody>
          </p:sp>
        </mc:Choice>
        <mc:Fallback/>
      </mc:AlternateContent>
      <p:sp>
        <p:nvSpPr>
          <p:cNvPr id="371" name="CustomShape 10"/>
          <p:cNvSpPr/>
          <p:nvPr/>
        </p:nvSpPr>
        <p:spPr>
          <a:xfrm rot="16200000">
            <a:off x="6568200" y="3408480"/>
            <a:ext cx="498960" cy="276480"/>
          </a:xfrm>
          <a:prstGeom prst="rect">
            <a:avLst/>
          </a:prstGeom>
          <a:blipFill rotWithShape="0">
            <a:blip r:embed="rId3"/>
            <a:stretch>
              <a:fillRect l="0" t="-2467" r="-13019" b="-7467"/>
            </a:stretch>
          </a:blip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89" dur="indefinite" restart="never" nodeType="tmRoot">
          <p:childTnLst>
            <p:seq>
              <p:cTn id="290" dur="indefinite" nodeType="mainSeq">
                <p:childTnLst>
                  <p:par>
                    <p:cTn id="291" fill="hold">
                      <p:stCondLst>
                        <p:cond delay="indefinite"/>
                      </p:stCondLst>
                      <p:childTnLst>
                        <p:par>
                          <p:cTn id="292" fill="hold">
                            <p:stCondLst>
                              <p:cond delay="0"/>
                            </p:stCondLst>
                            <p:childTnLst>
                              <p:par>
                                <p:cTn id="293" nodeType="clickEffect" fill="hold" presetClass="entr" presetID="10">
                                  <p:stCondLst>
                                    <p:cond delay="0"/>
                                  </p:stCondLst>
                                  <p:childTnLst>
                                    <p:set>
                                      <p:cBhvr>
                                        <p:cTn id="294" dur="1" fill="hold">
                                          <p:stCondLst>
                                            <p:cond delay="0"/>
                                          </p:stCondLst>
                                        </p:cTn>
                                        <p:tgtEl>
                                          <p:spTgt spid="364"/>
                                        </p:tgtEl>
                                        <p:attrNameLst>
                                          <p:attrName>style.visibility</p:attrName>
                                        </p:attrNameLst>
                                      </p:cBhvr>
                                      <p:to>
                                        <p:strVal val="visible"/>
                                      </p:to>
                                    </p:set>
                                    <p:animEffect filter="fade" transition="in">
                                      <p:cBhvr additive="repl">
                                        <p:cTn id="295" dur="500"/>
                                        <p:tgtEl>
                                          <p:spTgt spid="364"/>
                                        </p:tgtEl>
                                      </p:cBhvr>
                                    </p:animEffect>
                                  </p:childTnLst>
                                </p:cTn>
                              </p:par>
                              <p:par>
                                <p:cTn id="296" nodeType="withEffect" fill="hold" presetClass="entr" presetID="10">
                                  <p:stCondLst>
                                    <p:cond delay="0"/>
                                  </p:stCondLst>
                                  <p:childTnLst>
                                    <p:set>
                                      <p:cBhvr>
                                        <p:cTn id="297" dur="1" fill="hold">
                                          <p:stCondLst>
                                            <p:cond delay="0"/>
                                          </p:stCondLst>
                                        </p:cTn>
                                        <p:tgtEl>
                                          <p:spTgt spid="365"/>
                                        </p:tgtEl>
                                        <p:attrNameLst>
                                          <p:attrName>style.visibility</p:attrName>
                                        </p:attrNameLst>
                                      </p:cBhvr>
                                      <p:to>
                                        <p:strVal val="visible"/>
                                      </p:to>
                                    </p:set>
                                    <p:animEffect filter="fade" transition="in">
                                      <p:cBhvr additive="repl">
                                        <p:cTn id="298" dur="500"/>
                                        <p:tgtEl>
                                          <p:spTgt spid="365"/>
                                        </p:tgtEl>
                                      </p:cBhvr>
                                    </p:animEffec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0">
                                  <p:stCondLst>
                                    <p:cond delay="0"/>
                                  </p:stCondLst>
                                  <p:childTnLst>
                                    <p:set>
                                      <p:cBhvr>
                                        <p:cTn id="302" dur="1" fill="hold">
                                          <p:stCondLst>
                                            <p:cond delay="0"/>
                                          </p:stCondLst>
                                        </p:cTn>
                                        <p:tgtEl>
                                          <p:spTgt spid="363"/>
                                        </p:tgtEl>
                                        <p:attrNameLst>
                                          <p:attrName>style.visibility</p:attrName>
                                        </p:attrNameLst>
                                      </p:cBhvr>
                                      <p:to>
                                        <p:strVal val="visible"/>
                                      </p:to>
                                    </p:set>
                                    <p:animEffect filter="fade" transition="in">
                                      <p:cBhvr additive="repl">
                                        <p:cTn id="303" dur="500"/>
                                        <p:tgtEl>
                                          <p:spTgt spid="363"/>
                                        </p:tgtEl>
                                      </p:cBhvr>
                                    </p:animEffect>
                                  </p:childTnLst>
                                </p:cTn>
                              </p:par>
                              <p:par>
                                <p:cTn id="304" nodeType="withEffect" fill="hold" presetClass="entr" presetID="10">
                                  <p:stCondLst>
                                    <p:cond delay="0"/>
                                  </p:stCondLst>
                                  <p:childTnLst>
                                    <p:set>
                                      <p:cBhvr>
                                        <p:cTn id="305" dur="1" fill="hold">
                                          <p:stCondLst>
                                            <p:cond delay="0"/>
                                          </p:stCondLst>
                                        </p:cTn>
                                        <p:tgtEl>
                                          <p:spTgt spid="366"/>
                                        </p:tgtEl>
                                        <p:attrNameLst>
                                          <p:attrName>style.visibility</p:attrName>
                                        </p:attrNameLst>
                                      </p:cBhvr>
                                      <p:to>
                                        <p:strVal val="visible"/>
                                      </p:to>
                                    </p:set>
                                    <p:animEffect filter="fade" transition="in">
                                      <p:cBhvr additive="repl">
                                        <p:cTn id="306" dur="500"/>
                                        <p:tgtEl>
                                          <p:spTgt spid="366"/>
                                        </p:tgtEl>
                                      </p:cBhvr>
                                    </p:animEffec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0">
                                  <p:stCondLst>
                                    <p:cond delay="0"/>
                                  </p:stCondLst>
                                  <p:childTnLst>
                                    <p:set>
                                      <p:cBhvr>
                                        <p:cTn id="310" dur="1" fill="hold">
                                          <p:stCondLst>
                                            <p:cond delay="0"/>
                                          </p:stCondLst>
                                        </p:cTn>
                                        <p:tgtEl>
                                          <p:spTgt spid="367"/>
                                        </p:tgtEl>
                                        <p:attrNameLst>
                                          <p:attrName>style.visibility</p:attrName>
                                        </p:attrNameLst>
                                      </p:cBhvr>
                                      <p:to>
                                        <p:strVal val="visible"/>
                                      </p:to>
                                    </p:set>
                                    <p:animEffect filter="fade" transition="in">
                                      <p:cBhvr additive="repl">
                                        <p:cTn id="311" dur="500"/>
                                        <p:tgtEl>
                                          <p:spTgt spid="367"/>
                                        </p:tgtEl>
                                      </p:cBhvr>
                                    </p:animEffect>
                                  </p:childTnLst>
                                </p:cTn>
                              </p:par>
                              <p:par>
                                <p:cTn id="312" nodeType="withEffect" fill="hold" presetClass="entr" presetID="10">
                                  <p:stCondLst>
                                    <p:cond delay="0"/>
                                  </p:stCondLst>
                                  <p:childTnLst>
                                    <p:set>
                                      <p:cBhvr>
                                        <p:cTn id="313" dur="1" fill="hold">
                                          <p:stCondLst>
                                            <p:cond delay="0"/>
                                          </p:stCondLst>
                                        </p:cTn>
                                        <p:tgtEl>
                                          <p:spTgt spid="368"/>
                                        </p:tgtEl>
                                        <p:attrNameLst>
                                          <p:attrName>style.visibility</p:attrName>
                                        </p:attrNameLst>
                                      </p:cBhvr>
                                      <p:to>
                                        <p:strVal val="visible"/>
                                      </p:to>
                                    </p:set>
                                    <p:animEffect filter="fade" transition="in">
                                      <p:cBhvr additive="repl">
                                        <p:cTn id="314" dur="5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2" name="Picture 15" descr=""/>
          <p:cNvPicPr/>
          <p:nvPr/>
        </p:nvPicPr>
        <p:blipFill>
          <a:blip r:embed="rId1"/>
          <a:stretch/>
        </p:blipFill>
        <p:spPr>
          <a:xfrm>
            <a:off x="93240" y="2111400"/>
            <a:ext cx="4884120" cy="3035880"/>
          </a:xfrm>
          <a:prstGeom prst="rect">
            <a:avLst/>
          </a:prstGeom>
          <a:ln>
            <a:noFill/>
          </a:ln>
        </p:spPr>
      </p:pic>
      <p:sp>
        <p:nvSpPr>
          <p:cNvPr id="373"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Lag(5) Autocorrelation</a:t>
            </a:r>
            <a:endParaRPr b="0" lang="en-US" sz="3300" spc="-1" strike="noStrike">
              <a:solidFill>
                <a:srgbClr val="000000"/>
              </a:solidFill>
              <a:latin typeface="Franklin Gothic Medium"/>
            </a:endParaRPr>
          </a:p>
        </p:txBody>
      </p:sp>
      <p:pic>
        <p:nvPicPr>
          <p:cNvPr id="374" name="Picture 18" descr=""/>
          <p:cNvPicPr/>
          <p:nvPr/>
        </p:nvPicPr>
        <p:blipFill>
          <a:blip r:embed="rId2"/>
          <a:stretch/>
        </p:blipFill>
        <p:spPr>
          <a:xfrm>
            <a:off x="5009760" y="1790280"/>
            <a:ext cx="3820320" cy="3549960"/>
          </a:xfrm>
          <a:prstGeom prst="rect">
            <a:avLst/>
          </a:prstGeom>
          <a:ln>
            <a:noFill/>
          </a:ln>
        </p:spPr>
      </p:pic>
      <p:sp>
        <p:nvSpPr>
          <p:cNvPr id="375" name="CustomShape 2"/>
          <p:cNvSpPr/>
          <p:nvPr/>
        </p:nvSpPr>
        <p:spPr>
          <a:xfrm>
            <a:off x="1130040" y="336348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sp>
        <p:nvSpPr>
          <p:cNvPr id="376" name="CustomShape 3"/>
          <p:cNvSpPr/>
          <p:nvPr/>
        </p:nvSpPr>
        <p:spPr>
          <a:xfrm>
            <a:off x="1757160" y="387540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377" name="CustomShape 4"/>
          <p:cNvSpPr/>
          <p:nvPr/>
        </p:nvSpPr>
        <p:spPr>
          <a:xfrm>
            <a:off x="30898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9</a:t>
            </a:r>
            <a:r>
              <a:rPr b="1" lang="en-US" sz="1800" spc="-1" strike="noStrike">
                <a:solidFill>
                  <a:srgbClr val="ff0000"/>
                </a:solidFill>
                <a:latin typeface="Franklin Gothic Medium"/>
              </a:rPr>
              <a:t> = 4.5</a:t>
            </a:r>
            <a:endParaRPr b="0" lang="en-US" sz="1800" spc="-1" strike="noStrike">
              <a:latin typeface="Arial"/>
            </a:endParaRPr>
          </a:p>
        </p:txBody>
      </p:sp>
      <p:sp>
        <p:nvSpPr>
          <p:cNvPr id="378" name="CustomShape 5"/>
          <p:cNvSpPr/>
          <p:nvPr/>
        </p:nvSpPr>
        <p:spPr>
          <a:xfrm>
            <a:off x="16660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4</a:t>
            </a:r>
            <a:r>
              <a:rPr b="1" lang="en-US" sz="1800" spc="-1" strike="noStrike">
                <a:solidFill>
                  <a:srgbClr val="00b050"/>
                </a:solidFill>
                <a:latin typeface="Franklin Gothic Medium"/>
              </a:rPr>
              <a:t> = 5.3</a:t>
            </a:r>
            <a:endParaRPr b="0" lang="en-US" sz="1800" spc="-1" strike="noStrike">
              <a:latin typeface="Arial"/>
            </a:endParaRPr>
          </a:p>
        </p:txBody>
      </p:sp>
      <p:sp>
        <p:nvSpPr>
          <p:cNvPr id="379" name="CustomShape 6"/>
          <p:cNvSpPr/>
          <p:nvPr/>
        </p:nvSpPr>
        <p:spPr>
          <a:xfrm>
            <a:off x="7279920" y="39391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80" name="CustomShape 7"/>
          <p:cNvSpPr/>
          <p:nvPr/>
        </p:nvSpPr>
        <p:spPr>
          <a:xfrm>
            <a:off x="6932880" y="3662280"/>
            <a:ext cx="11440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(5.3,4.5)</a:t>
            </a:r>
            <a:endParaRPr b="0" lang="en-US" sz="1800" spc="-1" strike="noStrike">
              <a:latin typeface="Arial"/>
            </a:endParaRPr>
          </a:p>
        </p:txBody>
      </p:sp>
      <p:sp>
        <p:nvSpPr>
          <p:cNvPr id="381" name="CustomShape 8"/>
          <p:cNvSpPr/>
          <p:nvPr/>
        </p:nvSpPr>
        <p:spPr>
          <a:xfrm>
            <a:off x="7696080" y="40816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82" name="CustomShape 9"/>
          <p:cNvSpPr/>
          <p:nvPr/>
        </p:nvSpPr>
        <p:spPr>
          <a:xfrm>
            <a:off x="5783760" y="2054520"/>
            <a:ext cx="2531880" cy="912600"/>
          </a:xfrm>
          <a:prstGeom prst="rect">
            <a:avLst/>
          </a:prstGeom>
          <a:solidFill>
            <a:schemeClr val="bg1"/>
          </a:solid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Franklin Gothic Medium"/>
              </a:rPr>
              <a:t>Lag (5) Autocorrelation Plot</a:t>
            </a:r>
            <a:endParaRPr b="0" lang="en-US" sz="1800" spc="-1" strike="noStrike">
              <a:latin typeface="Arial"/>
            </a:endParaRPr>
          </a:p>
        </p:txBody>
      </p:sp>
      <mc:AlternateContent>
        <mc:Choice xmlns:a14="http://schemas.microsoft.com/office/drawing/2010/main" Requires="a14">
          <p:sp>
            <p:nvSpPr>
              <p:cNvPr id="383" name="Formula 10"/>
              <p:cNvSpPr txBox="1"/>
              <p:nvPr/>
            </p:nvSpPr>
            <p:spPr>
              <a:xfrm rot="16200000">
                <a:off x="4861080" y="3378960"/>
                <a:ext cx="503640" cy="276480"/>
              </a:xfrm>
              <a:prstGeom prst="rect">
                <a:avLst/>
              </a:prstGeom>
            </p:spPr>
            <p:txBody>
              <a:bodyPr/>
              <a:p>
                <a14:m>
                  <m:oMath xmlns:m="http://schemas.openxmlformats.org/officeDocument/2006/math">
                    <m:sSub>
                      <m:e>
                        <m:r>
                          <m:t xml:space="preserve">𝑋</m:t>
                        </m:r>
                      </m:e>
                      <m:sub>
                        <m:r>
                          <m:t xml:space="preserve">𝑡</m:t>
                        </m:r>
                        <m:r>
                          <m:t xml:space="preserve">+</m:t>
                        </m:r>
                        <m:r>
                          <m:t xml:space="preserve">5</m:t>
                        </m:r>
                      </m:sub>
                    </m:sSub>
                  </m:oMath>
                </a14:m>
              </a:p>
            </p:txBody>
          </p:sp>
        </mc:Choice>
        <mc:Fallback/>
      </mc:AlternateContent>
      <p:sp>
        <p:nvSpPr>
          <p:cNvPr id="384" name="CustomShape 11"/>
          <p:cNvSpPr/>
          <p:nvPr/>
        </p:nvSpPr>
        <p:spPr>
          <a:xfrm rot="16200000">
            <a:off x="6568200" y="3408480"/>
            <a:ext cx="498960" cy="276480"/>
          </a:xfrm>
          <a:prstGeom prst="rect">
            <a:avLst/>
          </a:prstGeom>
          <a:blipFill rotWithShape="0">
            <a:blip r:embed="rId3"/>
            <a:stretch>
              <a:fillRect l="0" t="-2467" r="-13019" b="-7467"/>
            </a:stretch>
          </a:blip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15" dur="indefinite" restart="never" nodeType="tmRoot">
          <p:childTnLst>
            <p:seq>
              <p:cTn id="316" dur="indefinite" nodeType="mainSeq">
                <p:childTnLst>
                  <p:par>
                    <p:cTn id="317" fill="hold">
                      <p:stCondLst>
                        <p:cond delay="indefinite"/>
                      </p:stCondLst>
                      <p:childTnLst>
                        <p:par>
                          <p:cTn id="318" fill="hold">
                            <p:stCondLst>
                              <p:cond delay="0"/>
                            </p:stCondLst>
                            <p:childTnLst>
                              <p:par>
                                <p:cTn id="319" nodeType="clickEffect" fill="hold" presetClass="entr" presetID="10">
                                  <p:stCondLst>
                                    <p:cond delay="0"/>
                                  </p:stCondLst>
                                  <p:childTnLst>
                                    <p:set>
                                      <p:cBhvr>
                                        <p:cTn id="320" dur="1" fill="hold">
                                          <p:stCondLst>
                                            <p:cond delay="0"/>
                                          </p:stCondLst>
                                        </p:cTn>
                                        <p:tgtEl>
                                          <p:spTgt spid="376"/>
                                        </p:tgtEl>
                                        <p:attrNameLst>
                                          <p:attrName>style.visibility</p:attrName>
                                        </p:attrNameLst>
                                      </p:cBhvr>
                                      <p:to>
                                        <p:strVal val="visible"/>
                                      </p:to>
                                    </p:set>
                                    <p:animEffect filter="fade" transition="in">
                                      <p:cBhvr additive="repl">
                                        <p:cTn id="321" dur="500"/>
                                        <p:tgtEl>
                                          <p:spTgt spid="376"/>
                                        </p:tgtEl>
                                      </p:cBhvr>
                                    </p:animEffect>
                                  </p:childTnLst>
                                </p:cTn>
                              </p:par>
                              <p:par>
                                <p:cTn id="322" nodeType="withEffect" fill="hold" presetClass="entr" presetID="10">
                                  <p:stCondLst>
                                    <p:cond delay="0"/>
                                  </p:stCondLst>
                                  <p:childTnLst>
                                    <p:set>
                                      <p:cBhvr>
                                        <p:cTn id="323" dur="1" fill="hold">
                                          <p:stCondLst>
                                            <p:cond delay="0"/>
                                          </p:stCondLst>
                                        </p:cTn>
                                        <p:tgtEl>
                                          <p:spTgt spid="377"/>
                                        </p:tgtEl>
                                        <p:attrNameLst>
                                          <p:attrName>style.visibility</p:attrName>
                                        </p:attrNameLst>
                                      </p:cBhvr>
                                      <p:to>
                                        <p:strVal val="visible"/>
                                      </p:to>
                                    </p:set>
                                    <p:animEffect filter="fade" transition="in">
                                      <p:cBhvr additive="repl">
                                        <p:cTn id="324" dur="500"/>
                                        <p:tgtEl>
                                          <p:spTgt spid="377"/>
                                        </p:tgtEl>
                                      </p:cBhvr>
                                    </p:animEffec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10">
                                  <p:stCondLst>
                                    <p:cond delay="0"/>
                                  </p:stCondLst>
                                  <p:childTnLst>
                                    <p:set>
                                      <p:cBhvr>
                                        <p:cTn id="328" dur="1" fill="hold">
                                          <p:stCondLst>
                                            <p:cond delay="0"/>
                                          </p:stCondLst>
                                        </p:cTn>
                                        <p:tgtEl>
                                          <p:spTgt spid="375"/>
                                        </p:tgtEl>
                                        <p:attrNameLst>
                                          <p:attrName>style.visibility</p:attrName>
                                        </p:attrNameLst>
                                      </p:cBhvr>
                                      <p:to>
                                        <p:strVal val="visible"/>
                                      </p:to>
                                    </p:set>
                                    <p:animEffect filter="fade" transition="in">
                                      <p:cBhvr additive="repl">
                                        <p:cTn id="329" dur="500"/>
                                        <p:tgtEl>
                                          <p:spTgt spid="375"/>
                                        </p:tgtEl>
                                      </p:cBhvr>
                                    </p:animEffect>
                                  </p:childTnLst>
                                </p:cTn>
                              </p:par>
                              <p:par>
                                <p:cTn id="330" nodeType="withEffect" fill="hold" presetClass="entr" presetID="10">
                                  <p:stCondLst>
                                    <p:cond delay="0"/>
                                  </p:stCondLst>
                                  <p:childTnLst>
                                    <p:set>
                                      <p:cBhvr>
                                        <p:cTn id="331" dur="1" fill="hold">
                                          <p:stCondLst>
                                            <p:cond delay="0"/>
                                          </p:stCondLst>
                                        </p:cTn>
                                        <p:tgtEl>
                                          <p:spTgt spid="378"/>
                                        </p:tgtEl>
                                        <p:attrNameLst>
                                          <p:attrName>style.visibility</p:attrName>
                                        </p:attrNameLst>
                                      </p:cBhvr>
                                      <p:to>
                                        <p:strVal val="visible"/>
                                      </p:to>
                                    </p:set>
                                    <p:animEffect filter="fade" transition="in">
                                      <p:cBhvr additive="repl">
                                        <p:cTn id="332" dur="500"/>
                                        <p:tgtEl>
                                          <p:spTgt spid="378"/>
                                        </p:tgtEl>
                                      </p:cBhvr>
                                    </p:animEffec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0">
                                  <p:stCondLst>
                                    <p:cond delay="0"/>
                                  </p:stCondLst>
                                  <p:childTnLst>
                                    <p:set>
                                      <p:cBhvr>
                                        <p:cTn id="336" dur="1" fill="hold">
                                          <p:stCondLst>
                                            <p:cond delay="0"/>
                                          </p:stCondLst>
                                        </p:cTn>
                                        <p:tgtEl>
                                          <p:spTgt spid="380"/>
                                        </p:tgtEl>
                                        <p:attrNameLst>
                                          <p:attrName>style.visibility</p:attrName>
                                        </p:attrNameLst>
                                      </p:cBhvr>
                                      <p:to>
                                        <p:strVal val="visible"/>
                                      </p:to>
                                    </p:set>
                                    <p:animEffect filter="fade" transition="in">
                                      <p:cBhvr additive="repl">
                                        <p:cTn id="337" dur="500"/>
                                        <p:tgtEl>
                                          <p:spTgt spid="380"/>
                                        </p:tgtEl>
                                      </p:cBhvr>
                                    </p:animEffect>
                                  </p:childTnLst>
                                </p:cTn>
                              </p:par>
                              <p:par>
                                <p:cTn id="338" nodeType="withEffect" fill="hold" presetClass="entr" presetID="10">
                                  <p:stCondLst>
                                    <p:cond delay="0"/>
                                  </p:stCondLst>
                                  <p:childTnLst>
                                    <p:set>
                                      <p:cBhvr>
                                        <p:cTn id="339" dur="1" fill="hold">
                                          <p:stCondLst>
                                            <p:cond delay="0"/>
                                          </p:stCondLst>
                                        </p:cTn>
                                        <p:tgtEl>
                                          <p:spTgt spid="379"/>
                                        </p:tgtEl>
                                        <p:attrNameLst>
                                          <p:attrName>style.visibility</p:attrName>
                                        </p:attrNameLst>
                                      </p:cBhvr>
                                      <p:to>
                                        <p:strVal val="visible"/>
                                      </p:to>
                                    </p:set>
                                    <p:animEffect filter="fade" transition="in">
                                      <p:cBhvr additive="repl">
                                        <p:cTn id="340" dur="5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5" name="Picture 13" descr=""/>
          <p:cNvPicPr/>
          <p:nvPr/>
        </p:nvPicPr>
        <p:blipFill>
          <a:blip r:embed="rId1"/>
          <a:stretch/>
        </p:blipFill>
        <p:spPr>
          <a:xfrm>
            <a:off x="93240" y="2111400"/>
            <a:ext cx="4884120" cy="3035880"/>
          </a:xfrm>
          <a:prstGeom prst="rect">
            <a:avLst/>
          </a:prstGeom>
          <a:ln>
            <a:noFill/>
          </a:ln>
        </p:spPr>
      </p:pic>
      <p:sp>
        <p:nvSpPr>
          <p:cNvPr id="386"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Lag(5) Autocorrelation</a:t>
            </a:r>
            <a:endParaRPr b="0" lang="en-US" sz="3300" spc="-1" strike="noStrike">
              <a:solidFill>
                <a:srgbClr val="000000"/>
              </a:solidFill>
              <a:latin typeface="Franklin Gothic Medium"/>
            </a:endParaRPr>
          </a:p>
        </p:txBody>
      </p:sp>
      <p:sp>
        <p:nvSpPr>
          <p:cNvPr id="387" name="CustomShape 2"/>
          <p:cNvSpPr/>
          <p:nvPr/>
        </p:nvSpPr>
        <p:spPr>
          <a:xfrm>
            <a:off x="1260360" y="350244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pic>
        <p:nvPicPr>
          <p:cNvPr id="388" name="Picture 18" descr=""/>
          <p:cNvPicPr/>
          <p:nvPr/>
        </p:nvPicPr>
        <p:blipFill>
          <a:blip r:embed="rId2"/>
          <a:stretch/>
        </p:blipFill>
        <p:spPr>
          <a:xfrm>
            <a:off x="5009760" y="1790280"/>
            <a:ext cx="3820320" cy="3549960"/>
          </a:xfrm>
          <a:prstGeom prst="rect">
            <a:avLst/>
          </a:prstGeom>
          <a:ln>
            <a:noFill/>
          </a:ln>
        </p:spPr>
      </p:pic>
      <p:sp>
        <p:nvSpPr>
          <p:cNvPr id="389" name="CustomShape 3"/>
          <p:cNvSpPr/>
          <p:nvPr/>
        </p:nvSpPr>
        <p:spPr>
          <a:xfrm>
            <a:off x="1896120" y="386676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390" name="CustomShape 4"/>
          <p:cNvSpPr/>
          <p:nvPr/>
        </p:nvSpPr>
        <p:spPr>
          <a:xfrm>
            <a:off x="3089880" y="2791080"/>
            <a:ext cx="762840" cy="95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10</a:t>
            </a:r>
            <a:r>
              <a:rPr b="1" lang="en-US" sz="1800" spc="-1" strike="noStrike">
                <a:solidFill>
                  <a:srgbClr val="ff0000"/>
                </a:solidFill>
                <a:latin typeface="Franklin Gothic Medium"/>
              </a:rPr>
              <a:t> = 4.5</a:t>
            </a:r>
            <a:endParaRPr b="0" lang="en-US" sz="1800" spc="-1" strike="noStrike">
              <a:latin typeface="Arial"/>
            </a:endParaRPr>
          </a:p>
        </p:txBody>
      </p:sp>
      <p:sp>
        <p:nvSpPr>
          <p:cNvPr id="391" name="CustomShape 5"/>
          <p:cNvSpPr/>
          <p:nvPr/>
        </p:nvSpPr>
        <p:spPr>
          <a:xfrm>
            <a:off x="16660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5</a:t>
            </a:r>
            <a:r>
              <a:rPr b="1" lang="en-US" sz="1800" spc="-1" strike="noStrike">
                <a:solidFill>
                  <a:srgbClr val="00b050"/>
                </a:solidFill>
                <a:latin typeface="Franklin Gothic Medium"/>
              </a:rPr>
              <a:t> = 5.1</a:t>
            </a:r>
            <a:endParaRPr b="0" lang="en-US" sz="1800" spc="-1" strike="noStrike">
              <a:latin typeface="Arial"/>
            </a:endParaRPr>
          </a:p>
        </p:txBody>
      </p:sp>
      <p:sp>
        <p:nvSpPr>
          <p:cNvPr id="392" name="CustomShape 6"/>
          <p:cNvSpPr/>
          <p:nvPr/>
        </p:nvSpPr>
        <p:spPr>
          <a:xfrm>
            <a:off x="7279920" y="39391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93" name="CustomShape 7"/>
          <p:cNvSpPr/>
          <p:nvPr/>
        </p:nvSpPr>
        <p:spPr>
          <a:xfrm>
            <a:off x="7696080" y="40816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94" name="CustomShape 8"/>
          <p:cNvSpPr/>
          <p:nvPr/>
        </p:nvSpPr>
        <p:spPr>
          <a:xfrm>
            <a:off x="7124400" y="39441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395" name="CustomShape 9"/>
          <p:cNvSpPr/>
          <p:nvPr/>
        </p:nvSpPr>
        <p:spPr>
          <a:xfrm>
            <a:off x="6811560" y="3643560"/>
            <a:ext cx="11890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(5.1,4.5)</a:t>
            </a:r>
            <a:endParaRPr b="0" lang="en-US" sz="1800" spc="-1" strike="noStrike">
              <a:latin typeface="Arial"/>
            </a:endParaRPr>
          </a:p>
        </p:txBody>
      </p:sp>
      <p:sp>
        <p:nvSpPr>
          <p:cNvPr id="396" name="CustomShape 10"/>
          <p:cNvSpPr/>
          <p:nvPr/>
        </p:nvSpPr>
        <p:spPr>
          <a:xfrm>
            <a:off x="5783760" y="2054520"/>
            <a:ext cx="2531880" cy="912600"/>
          </a:xfrm>
          <a:prstGeom prst="rect">
            <a:avLst/>
          </a:prstGeom>
          <a:solidFill>
            <a:schemeClr val="bg1"/>
          </a:solid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Franklin Gothic Medium"/>
              </a:rPr>
              <a:t>Lag (5) Autocorrelation Plot</a:t>
            </a:r>
            <a:endParaRPr b="0" lang="en-US" sz="1800" spc="-1" strike="noStrike">
              <a:latin typeface="Arial"/>
            </a:endParaRPr>
          </a:p>
        </p:txBody>
      </p:sp>
      <mc:AlternateContent>
        <mc:Choice xmlns:a14="http://schemas.microsoft.com/office/drawing/2010/main" Requires="a14">
          <p:sp>
            <p:nvSpPr>
              <p:cNvPr id="397" name="Formula 11"/>
              <p:cNvSpPr txBox="1"/>
              <p:nvPr/>
            </p:nvSpPr>
            <p:spPr>
              <a:xfrm rot="16200000">
                <a:off x="4861080" y="3378960"/>
                <a:ext cx="503640" cy="276480"/>
              </a:xfrm>
              <a:prstGeom prst="rect">
                <a:avLst/>
              </a:prstGeom>
            </p:spPr>
            <p:txBody>
              <a:bodyPr/>
              <a:p>
                <a14:m>
                  <m:oMath xmlns:m="http://schemas.openxmlformats.org/officeDocument/2006/math">
                    <m:sSub>
                      <m:e>
                        <m:r>
                          <m:t xml:space="preserve">𝑋</m:t>
                        </m:r>
                      </m:e>
                      <m:sub>
                        <m:r>
                          <m:t xml:space="preserve">𝑡</m:t>
                        </m:r>
                        <m:r>
                          <m:t xml:space="preserve">+</m:t>
                        </m:r>
                        <m:r>
                          <m:t xml:space="preserve">5</m:t>
                        </m:r>
                      </m:sub>
                    </m:sSub>
                  </m:oMath>
                </a14:m>
              </a:p>
            </p:txBody>
          </p:sp>
        </mc:Choice>
        <mc:Fallback/>
      </mc:AlternateContent>
      <p:sp>
        <p:nvSpPr>
          <p:cNvPr id="398" name="CustomShape 12"/>
          <p:cNvSpPr/>
          <p:nvPr/>
        </p:nvSpPr>
        <p:spPr>
          <a:xfrm rot="16200000">
            <a:off x="6568200" y="3408480"/>
            <a:ext cx="498960" cy="276480"/>
          </a:xfrm>
          <a:prstGeom prst="rect">
            <a:avLst/>
          </a:prstGeom>
          <a:blipFill rotWithShape="0">
            <a:blip r:embed="rId3"/>
            <a:stretch>
              <a:fillRect l="0" t="-2467" r="-13019" b="-7467"/>
            </a:stretch>
          </a:blip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41" dur="indefinite" restart="never" nodeType="tmRoot">
          <p:childTnLst>
            <p:seq>
              <p:cTn id="342" dur="indefinite" nodeType="mainSeq">
                <p:childTnLst>
                  <p:par>
                    <p:cTn id="343" fill="hold">
                      <p:stCondLst>
                        <p:cond delay="indefinite"/>
                      </p:stCondLst>
                      <p:childTnLst>
                        <p:par>
                          <p:cTn id="344" fill="hold">
                            <p:stCondLst>
                              <p:cond delay="0"/>
                            </p:stCondLst>
                            <p:childTnLst>
                              <p:par>
                                <p:cTn id="345" nodeType="clickEffect" fill="hold" presetClass="entr" presetID="10">
                                  <p:stCondLst>
                                    <p:cond delay="0"/>
                                  </p:stCondLst>
                                  <p:childTnLst>
                                    <p:set>
                                      <p:cBhvr>
                                        <p:cTn id="346" dur="1" fill="hold">
                                          <p:stCondLst>
                                            <p:cond delay="0"/>
                                          </p:stCondLst>
                                        </p:cTn>
                                        <p:tgtEl>
                                          <p:spTgt spid="389"/>
                                        </p:tgtEl>
                                        <p:attrNameLst>
                                          <p:attrName>style.visibility</p:attrName>
                                        </p:attrNameLst>
                                      </p:cBhvr>
                                      <p:to>
                                        <p:strVal val="visible"/>
                                      </p:to>
                                    </p:set>
                                    <p:animEffect filter="fade" transition="in">
                                      <p:cBhvr additive="repl">
                                        <p:cTn id="347" dur="500"/>
                                        <p:tgtEl>
                                          <p:spTgt spid="389"/>
                                        </p:tgtEl>
                                      </p:cBhvr>
                                    </p:animEffect>
                                  </p:childTnLst>
                                </p:cTn>
                              </p:par>
                              <p:par>
                                <p:cTn id="348" nodeType="withEffect" fill="hold" presetClass="entr" presetID="10">
                                  <p:stCondLst>
                                    <p:cond delay="0"/>
                                  </p:stCondLst>
                                  <p:childTnLst>
                                    <p:set>
                                      <p:cBhvr>
                                        <p:cTn id="349" dur="1" fill="hold">
                                          <p:stCondLst>
                                            <p:cond delay="0"/>
                                          </p:stCondLst>
                                        </p:cTn>
                                        <p:tgtEl>
                                          <p:spTgt spid="390"/>
                                        </p:tgtEl>
                                        <p:attrNameLst>
                                          <p:attrName>style.visibility</p:attrName>
                                        </p:attrNameLst>
                                      </p:cBhvr>
                                      <p:to>
                                        <p:strVal val="visible"/>
                                      </p:to>
                                    </p:set>
                                    <p:animEffect filter="fade" transition="in">
                                      <p:cBhvr additive="repl">
                                        <p:cTn id="350" dur="500"/>
                                        <p:tgtEl>
                                          <p:spTgt spid="390"/>
                                        </p:tgtEl>
                                      </p:cBhvr>
                                    </p:animEffect>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10">
                                  <p:stCondLst>
                                    <p:cond delay="0"/>
                                  </p:stCondLst>
                                  <p:childTnLst>
                                    <p:set>
                                      <p:cBhvr>
                                        <p:cTn id="354" dur="1" fill="hold">
                                          <p:stCondLst>
                                            <p:cond delay="0"/>
                                          </p:stCondLst>
                                        </p:cTn>
                                        <p:tgtEl>
                                          <p:spTgt spid="387"/>
                                        </p:tgtEl>
                                        <p:attrNameLst>
                                          <p:attrName>style.visibility</p:attrName>
                                        </p:attrNameLst>
                                      </p:cBhvr>
                                      <p:to>
                                        <p:strVal val="visible"/>
                                      </p:to>
                                    </p:set>
                                    <p:animEffect filter="fade" transition="in">
                                      <p:cBhvr additive="repl">
                                        <p:cTn id="355" dur="500"/>
                                        <p:tgtEl>
                                          <p:spTgt spid="387"/>
                                        </p:tgtEl>
                                      </p:cBhvr>
                                    </p:animEffect>
                                  </p:childTnLst>
                                </p:cTn>
                              </p:par>
                              <p:par>
                                <p:cTn id="356" nodeType="withEffect" fill="hold" presetClass="entr" presetID="10">
                                  <p:stCondLst>
                                    <p:cond delay="0"/>
                                  </p:stCondLst>
                                  <p:childTnLst>
                                    <p:set>
                                      <p:cBhvr>
                                        <p:cTn id="357" dur="1" fill="hold">
                                          <p:stCondLst>
                                            <p:cond delay="0"/>
                                          </p:stCondLst>
                                        </p:cTn>
                                        <p:tgtEl>
                                          <p:spTgt spid="391"/>
                                        </p:tgtEl>
                                        <p:attrNameLst>
                                          <p:attrName>style.visibility</p:attrName>
                                        </p:attrNameLst>
                                      </p:cBhvr>
                                      <p:to>
                                        <p:strVal val="visible"/>
                                      </p:to>
                                    </p:set>
                                    <p:animEffect filter="fade" transition="in">
                                      <p:cBhvr additive="repl">
                                        <p:cTn id="358" dur="500"/>
                                        <p:tgtEl>
                                          <p:spTgt spid="391"/>
                                        </p:tgtEl>
                                      </p:cBhvr>
                                    </p:animEffec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0">
                                  <p:stCondLst>
                                    <p:cond delay="0"/>
                                  </p:stCondLst>
                                  <p:childTnLst>
                                    <p:set>
                                      <p:cBhvr>
                                        <p:cTn id="362" dur="1" fill="hold">
                                          <p:stCondLst>
                                            <p:cond delay="0"/>
                                          </p:stCondLst>
                                        </p:cTn>
                                        <p:tgtEl>
                                          <p:spTgt spid="395"/>
                                        </p:tgtEl>
                                        <p:attrNameLst>
                                          <p:attrName>style.visibility</p:attrName>
                                        </p:attrNameLst>
                                      </p:cBhvr>
                                      <p:to>
                                        <p:strVal val="visible"/>
                                      </p:to>
                                    </p:set>
                                    <p:animEffect filter="fade" transition="in">
                                      <p:cBhvr additive="repl">
                                        <p:cTn id="363" dur="500"/>
                                        <p:tgtEl>
                                          <p:spTgt spid="395"/>
                                        </p:tgtEl>
                                      </p:cBhvr>
                                    </p:animEffect>
                                  </p:childTnLst>
                                </p:cTn>
                              </p:par>
                              <p:par>
                                <p:cTn id="364" nodeType="withEffect" fill="hold" presetClass="entr" presetID="10">
                                  <p:stCondLst>
                                    <p:cond delay="0"/>
                                  </p:stCondLst>
                                  <p:childTnLst>
                                    <p:set>
                                      <p:cBhvr>
                                        <p:cTn id="365" dur="1" fill="hold">
                                          <p:stCondLst>
                                            <p:cond delay="0"/>
                                          </p:stCondLst>
                                        </p:cTn>
                                        <p:tgtEl>
                                          <p:spTgt spid="394"/>
                                        </p:tgtEl>
                                        <p:attrNameLst>
                                          <p:attrName>style.visibility</p:attrName>
                                        </p:attrNameLst>
                                      </p:cBhvr>
                                      <p:to>
                                        <p:strVal val="visible"/>
                                      </p:to>
                                    </p:set>
                                    <p:animEffect filter="fade" transition="in">
                                      <p:cBhvr additive="repl">
                                        <p:cTn id="366" dur="5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9" name="Picture 15" descr=""/>
          <p:cNvPicPr/>
          <p:nvPr/>
        </p:nvPicPr>
        <p:blipFill>
          <a:blip r:embed="rId1"/>
          <a:stretch/>
        </p:blipFill>
        <p:spPr>
          <a:xfrm>
            <a:off x="93240" y="2111400"/>
            <a:ext cx="4884120" cy="3035880"/>
          </a:xfrm>
          <a:prstGeom prst="rect">
            <a:avLst/>
          </a:prstGeom>
          <a:ln>
            <a:noFill/>
          </a:ln>
        </p:spPr>
      </p:pic>
      <p:sp>
        <p:nvSpPr>
          <p:cNvPr id="400"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Lag(5) Autocorrelation</a:t>
            </a:r>
            <a:endParaRPr b="0" lang="en-US" sz="3300" spc="-1" strike="noStrike">
              <a:solidFill>
                <a:srgbClr val="000000"/>
              </a:solidFill>
              <a:latin typeface="Franklin Gothic Medium"/>
            </a:endParaRPr>
          </a:p>
        </p:txBody>
      </p:sp>
      <p:sp>
        <p:nvSpPr>
          <p:cNvPr id="401" name="CustomShape 2"/>
          <p:cNvSpPr/>
          <p:nvPr/>
        </p:nvSpPr>
        <p:spPr>
          <a:xfrm>
            <a:off x="1381680" y="371952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pic>
        <p:nvPicPr>
          <p:cNvPr id="402" name="Picture 18" descr=""/>
          <p:cNvPicPr/>
          <p:nvPr/>
        </p:nvPicPr>
        <p:blipFill>
          <a:blip r:embed="rId2"/>
          <a:stretch/>
        </p:blipFill>
        <p:spPr>
          <a:xfrm>
            <a:off x="5009760" y="1790280"/>
            <a:ext cx="3820320" cy="3549960"/>
          </a:xfrm>
          <a:prstGeom prst="rect">
            <a:avLst/>
          </a:prstGeom>
          <a:ln>
            <a:noFill/>
          </a:ln>
        </p:spPr>
      </p:pic>
      <p:sp>
        <p:nvSpPr>
          <p:cNvPr id="403" name="CustomShape 3"/>
          <p:cNvSpPr/>
          <p:nvPr/>
        </p:nvSpPr>
        <p:spPr>
          <a:xfrm>
            <a:off x="2026440" y="371916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404" name="CustomShape 4"/>
          <p:cNvSpPr/>
          <p:nvPr/>
        </p:nvSpPr>
        <p:spPr>
          <a:xfrm>
            <a:off x="3089880" y="2791080"/>
            <a:ext cx="762840" cy="95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11</a:t>
            </a:r>
            <a:r>
              <a:rPr b="1" lang="en-US" sz="1800" spc="-1" strike="noStrike">
                <a:solidFill>
                  <a:srgbClr val="ff0000"/>
                </a:solidFill>
                <a:latin typeface="Franklin Gothic Medium"/>
              </a:rPr>
              <a:t> = 4.8</a:t>
            </a:r>
            <a:endParaRPr b="0" lang="en-US" sz="1800" spc="-1" strike="noStrike">
              <a:latin typeface="Arial"/>
            </a:endParaRPr>
          </a:p>
        </p:txBody>
      </p:sp>
      <p:sp>
        <p:nvSpPr>
          <p:cNvPr id="405" name="CustomShape 5"/>
          <p:cNvSpPr/>
          <p:nvPr/>
        </p:nvSpPr>
        <p:spPr>
          <a:xfrm>
            <a:off x="16660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6</a:t>
            </a:r>
            <a:r>
              <a:rPr b="1" lang="en-US" sz="1800" spc="-1" strike="noStrike">
                <a:solidFill>
                  <a:srgbClr val="00b050"/>
                </a:solidFill>
                <a:latin typeface="Franklin Gothic Medium"/>
              </a:rPr>
              <a:t> = 4.8</a:t>
            </a:r>
            <a:endParaRPr b="0" lang="en-US" sz="1800" spc="-1" strike="noStrike">
              <a:latin typeface="Arial"/>
            </a:endParaRPr>
          </a:p>
        </p:txBody>
      </p:sp>
      <p:sp>
        <p:nvSpPr>
          <p:cNvPr id="406" name="CustomShape 6"/>
          <p:cNvSpPr/>
          <p:nvPr/>
        </p:nvSpPr>
        <p:spPr>
          <a:xfrm>
            <a:off x="7279920" y="39391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07" name="CustomShape 7"/>
          <p:cNvSpPr/>
          <p:nvPr/>
        </p:nvSpPr>
        <p:spPr>
          <a:xfrm>
            <a:off x="7696080" y="40816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08" name="CustomShape 8"/>
          <p:cNvSpPr/>
          <p:nvPr/>
        </p:nvSpPr>
        <p:spPr>
          <a:xfrm>
            <a:off x="7124400" y="39441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09" name="CustomShape 9"/>
          <p:cNvSpPr/>
          <p:nvPr/>
        </p:nvSpPr>
        <p:spPr>
          <a:xfrm>
            <a:off x="6585480" y="3303720"/>
            <a:ext cx="11098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(4.8,4.8)</a:t>
            </a:r>
            <a:endParaRPr b="0" lang="en-US" sz="1800" spc="-1" strike="noStrike">
              <a:latin typeface="Arial"/>
            </a:endParaRPr>
          </a:p>
        </p:txBody>
      </p:sp>
      <p:sp>
        <p:nvSpPr>
          <p:cNvPr id="410" name="CustomShape 10"/>
          <p:cNvSpPr/>
          <p:nvPr/>
        </p:nvSpPr>
        <p:spPr>
          <a:xfrm>
            <a:off x="6865560" y="35463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11" name="CustomShape 11"/>
          <p:cNvSpPr/>
          <p:nvPr/>
        </p:nvSpPr>
        <p:spPr>
          <a:xfrm>
            <a:off x="5783760" y="2054520"/>
            <a:ext cx="2531880" cy="912600"/>
          </a:xfrm>
          <a:prstGeom prst="rect">
            <a:avLst/>
          </a:prstGeom>
          <a:solidFill>
            <a:schemeClr val="bg1"/>
          </a:solid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Franklin Gothic Medium"/>
              </a:rPr>
              <a:t>Lag (5) Autocorrelation Plot</a:t>
            </a:r>
            <a:endParaRPr b="0" lang="en-US" sz="1800" spc="-1" strike="noStrike">
              <a:latin typeface="Arial"/>
            </a:endParaRPr>
          </a:p>
        </p:txBody>
      </p:sp>
      <mc:AlternateContent>
        <mc:Choice xmlns:a14="http://schemas.microsoft.com/office/drawing/2010/main" Requires="a14">
          <p:sp>
            <p:nvSpPr>
              <p:cNvPr id="412" name="Formula 12"/>
              <p:cNvSpPr txBox="1"/>
              <p:nvPr/>
            </p:nvSpPr>
            <p:spPr>
              <a:xfrm rot="16200000">
                <a:off x="4861080" y="3378960"/>
                <a:ext cx="503640" cy="276480"/>
              </a:xfrm>
              <a:prstGeom prst="rect">
                <a:avLst/>
              </a:prstGeom>
            </p:spPr>
            <p:txBody>
              <a:bodyPr/>
              <a:p>
                <a14:m>
                  <m:oMath xmlns:m="http://schemas.openxmlformats.org/officeDocument/2006/math">
                    <m:sSub>
                      <m:e>
                        <m:r>
                          <m:t xml:space="preserve">𝑋</m:t>
                        </m:r>
                      </m:e>
                      <m:sub>
                        <m:r>
                          <m:t xml:space="preserve">𝑡</m:t>
                        </m:r>
                        <m:r>
                          <m:t xml:space="preserve">+</m:t>
                        </m:r>
                        <m:r>
                          <m:t xml:space="preserve">5</m:t>
                        </m:r>
                      </m:sub>
                    </m:sSub>
                  </m:oMath>
                </a14:m>
              </a:p>
            </p:txBody>
          </p:sp>
        </mc:Choice>
        <mc:Fallback/>
      </mc:AlternateContent>
      <p:sp>
        <p:nvSpPr>
          <p:cNvPr id="413" name="CustomShape 13"/>
          <p:cNvSpPr/>
          <p:nvPr/>
        </p:nvSpPr>
        <p:spPr>
          <a:xfrm rot="16200000">
            <a:off x="6568200" y="3408480"/>
            <a:ext cx="498960" cy="276480"/>
          </a:xfrm>
          <a:prstGeom prst="rect">
            <a:avLst/>
          </a:prstGeom>
          <a:blipFill rotWithShape="0">
            <a:blip r:embed="rId3"/>
            <a:stretch>
              <a:fillRect l="0" t="-2467" r="-13019" b="-7467"/>
            </a:stretch>
          </a:blip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67" dur="indefinite" restart="never" nodeType="tmRoot">
          <p:childTnLst>
            <p:seq>
              <p:cTn id="368" dur="indefinite" nodeType="mainSeq">
                <p:childTnLst>
                  <p:par>
                    <p:cTn id="369" fill="hold">
                      <p:stCondLst>
                        <p:cond delay="indefinite"/>
                      </p:stCondLst>
                      <p:childTnLst>
                        <p:par>
                          <p:cTn id="370" fill="hold">
                            <p:stCondLst>
                              <p:cond delay="0"/>
                            </p:stCondLst>
                            <p:childTnLst>
                              <p:par>
                                <p:cTn id="371" nodeType="clickEffect" fill="hold" presetClass="entr" presetID="10">
                                  <p:stCondLst>
                                    <p:cond delay="0"/>
                                  </p:stCondLst>
                                  <p:childTnLst>
                                    <p:set>
                                      <p:cBhvr>
                                        <p:cTn id="372" dur="1" fill="hold">
                                          <p:stCondLst>
                                            <p:cond delay="0"/>
                                          </p:stCondLst>
                                        </p:cTn>
                                        <p:tgtEl>
                                          <p:spTgt spid="403"/>
                                        </p:tgtEl>
                                        <p:attrNameLst>
                                          <p:attrName>style.visibility</p:attrName>
                                        </p:attrNameLst>
                                      </p:cBhvr>
                                      <p:to>
                                        <p:strVal val="visible"/>
                                      </p:to>
                                    </p:set>
                                    <p:animEffect filter="fade" transition="in">
                                      <p:cBhvr additive="repl">
                                        <p:cTn id="373" dur="500"/>
                                        <p:tgtEl>
                                          <p:spTgt spid="403"/>
                                        </p:tgtEl>
                                      </p:cBhvr>
                                    </p:animEffect>
                                  </p:childTnLst>
                                </p:cTn>
                              </p:par>
                              <p:par>
                                <p:cTn id="374" nodeType="withEffect" fill="hold" presetClass="entr" presetID="10">
                                  <p:stCondLst>
                                    <p:cond delay="0"/>
                                  </p:stCondLst>
                                  <p:childTnLst>
                                    <p:set>
                                      <p:cBhvr>
                                        <p:cTn id="375" dur="1" fill="hold">
                                          <p:stCondLst>
                                            <p:cond delay="0"/>
                                          </p:stCondLst>
                                        </p:cTn>
                                        <p:tgtEl>
                                          <p:spTgt spid="404"/>
                                        </p:tgtEl>
                                        <p:attrNameLst>
                                          <p:attrName>style.visibility</p:attrName>
                                        </p:attrNameLst>
                                      </p:cBhvr>
                                      <p:to>
                                        <p:strVal val="visible"/>
                                      </p:to>
                                    </p:set>
                                    <p:animEffect filter="fade" transition="in">
                                      <p:cBhvr additive="repl">
                                        <p:cTn id="376" dur="500"/>
                                        <p:tgtEl>
                                          <p:spTgt spid="404"/>
                                        </p:tgtEl>
                                      </p:cBhvr>
                                    </p:animEffect>
                                  </p:childTnLst>
                                </p:cTn>
                              </p:par>
                            </p:childTnLst>
                          </p:cTn>
                        </p:par>
                      </p:childTnLst>
                    </p:cTn>
                  </p:par>
                  <p:par>
                    <p:cTn id="377" fill="hold">
                      <p:stCondLst>
                        <p:cond delay="indefinite"/>
                      </p:stCondLst>
                      <p:childTnLst>
                        <p:par>
                          <p:cTn id="378" fill="hold">
                            <p:stCondLst>
                              <p:cond delay="0"/>
                            </p:stCondLst>
                            <p:childTnLst>
                              <p:par>
                                <p:cTn id="379" nodeType="clickEffect" fill="hold" presetClass="entr" presetID="10">
                                  <p:stCondLst>
                                    <p:cond delay="0"/>
                                  </p:stCondLst>
                                  <p:childTnLst>
                                    <p:set>
                                      <p:cBhvr>
                                        <p:cTn id="380" dur="1" fill="hold">
                                          <p:stCondLst>
                                            <p:cond delay="0"/>
                                          </p:stCondLst>
                                        </p:cTn>
                                        <p:tgtEl>
                                          <p:spTgt spid="401"/>
                                        </p:tgtEl>
                                        <p:attrNameLst>
                                          <p:attrName>style.visibility</p:attrName>
                                        </p:attrNameLst>
                                      </p:cBhvr>
                                      <p:to>
                                        <p:strVal val="visible"/>
                                      </p:to>
                                    </p:set>
                                    <p:animEffect filter="fade" transition="in">
                                      <p:cBhvr additive="repl">
                                        <p:cTn id="381" dur="500"/>
                                        <p:tgtEl>
                                          <p:spTgt spid="401"/>
                                        </p:tgtEl>
                                      </p:cBhvr>
                                    </p:animEffect>
                                  </p:childTnLst>
                                </p:cTn>
                              </p:par>
                              <p:par>
                                <p:cTn id="382" nodeType="withEffect" fill="hold" presetClass="entr" presetID="10">
                                  <p:stCondLst>
                                    <p:cond delay="0"/>
                                  </p:stCondLst>
                                  <p:childTnLst>
                                    <p:set>
                                      <p:cBhvr>
                                        <p:cTn id="383" dur="1" fill="hold">
                                          <p:stCondLst>
                                            <p:cond delay="0"/>
                                          </p:stCondLst>
                                        </p:cTn>
                                        <p:tgtEl>
                                          <p:spTgt spid="405"/>
                                        </p:tgtEl>
                                        <p:attrNameLst>
                                          <p:attrName>style.visibility</p:attrName>
                                        </p:attrNameLst>
                                      </p:cBhvr>
                                      <p:to>
                                        <p:strVal val="visible"/>
                                      </p:to>
                                    </p:set>
                                    <p:animEffect filter="fade" transition="in">
                                      <p:cBhvr additive="repl">
                                        <p:cTn id="384" dur="500"/>
                                        <p:tgtEl>
                                          <p:spTgt spid="405"/>
                                        </p:tgtEl>
                                      </p:cBhvr>
                                    </p:animEffect>
                                  </p:childTnLst>
                                </p:cTn>
                              </p:par>
                            </p:childTnLst>
                          </p:cTn>
                        </p:par>
                      </p:childTnLst>
                    </p:cTn>
                  </p:par>
                  <p:par>
                    <p:cTn id="385" fill="hold">
                      <p:stCondLst>
                        <p:cond delay="indefinite"/>
                      </p:stCondLst>
                      <p:childTnLst>
                        <p:par>
                          <p:cTn id="386" fill="hold">
                            <p:stCondLst>
                              <p:cond delay="0"/>
                            </p:stCondLst>
                            <p:childTnLst>
                              <p:par>
                                <p:cTn id="387" nodeType="clickEffect" fill="hold" presetClass="entr" presetID="10">
                                  <p:stCondLst>
                                    <p:cond delay="0"/>
                                  </p:stCondLst>
                                  <p:childTnLst>
                                    <p:set>
                                      <p:cBhvr>
                                        <p:cTn id="388" dur="1" fill="hold">
                                          <p:stCondLst>
                                            <p:cond delay="0"/>
                                          </p:stCondLst>
                                        </p:cTn>
                                        <p:tgtEl>
                                          <p:spTgt spid="409"/>
                                        </p:tgtEl>
                                        <p:attrNameLst>
                                          <p:attrName>style.visibility</p:attrName>
                                        </p:attrNameLst>
                                      </p:cBhvr>
                                      <p:to>
                                        <p:strVal val="visible"/>
                                      </p:to>
                                    </p:set>
                                    <p:animEffect filter="fade" transition="in">
                                      <p:cBhvr additive="repl">
                                        <p:cTn id="389" dur="500"/>
                                        <p:tgtEl>
                                          <p:spTgt spid="409"/>
                                        </p:tgtEl>
                                      </p:cBhvr>
                                    </p:animEffect>
                                  </p:childTnLst>
                                </p:cTn>
                              </p:par>
                              <p:par>
                                <p:cTn id="390" nodeType="withEffect" fill="hold" presetClass="entr" presetID="10">
                                  <p:stCondLst>
                                    <p:cond delay="0"/>
                                  </p:stCondLst>
                                  <p:childTnLst>
                                    <p:set>
                                      <p:cBhvr>
                                        <p:cTn id="391" dur="1" fill="hold">
                                          <p:stCondLst>
                                            <p:cond delay="0"/>
                                          </p:stCondLst>
                                        </p:cTn>
                                        <p:tgtEl>
                                          <p:spTgt spid="410"/>
                                        </p:tgtEl>
                                        <p:attrNameLst>
                                          <p:attrName>style.visibility</p:attrName>
                                        </p:attrNameLst>
                                      </p:cBhvr>
                                      <p:to>
                                        <p:strVal val="visible"/>
                                      </p:to>
                                    </p:set>
                                    <p:animEffect filter="fade" transition="in">
                                      <p:cBhvr additive="repl">
                                        <p:cTn id="392" dur="5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4" name="Picture 19" descr=""/>
          <p:cNvPicPr/>
          <p:nvPr/>
        </p:nvPicPr>
        <p:blipFill>
          <a:blip r:embed="rId1"/>
          <a:stretch/>
        </p:blipFill>
        <p:spPr>
          <a:xfrm>
            <a:off x="93240" y="2111400"/>
            <a:ext cx="4884120" cy="3035880"/>
          </a:xfrm>
          <a:prstGeom prst="rect">
            <a:avLst/>
          </a:prstGeom>
          <a:ln>
            <a:noFill/>
          </a:ln>
        </p:spPr>
      </p:pic>
      <p:sp>
        <p:nvSpPr>
          <p:cNvPr id="415"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Lag(5) Autocorrelation</a:t>
            </a:r>
            <a:endParaRPr b="0" lang="en-US" sz="3300" spc="-1" strike="noStrike">
              <a:solidFill>
                <a:srgbClr val="000000"/>
              </a:solidFill>
              <a:latin typeface="Franklin Gothic Medium"/>
            </a:endParaRPr>
          </a:p>
        </p:txBody>
      </p:sp>
      <p:sp>
        <p:nvSpPr>
          <p:cNvPr id="416" name="CustomShape 2"/>
          <p:cNvSpPr/>
          <p:nvPr/>
        </p:nvSpPr>
        <p:spPr>
          <a:xfrm>
            <a:off x="1520640" y="396252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pic>
        <p:nvPicPr>
          <p:cNvPr id="417" name="Picture 18" descr=""/>
          <p:cNvPicPr/>
          <p:nvPr/>
        </p:nvPicPr>
        <p:blipFill>
          <a:blip r:embed="rId2"/>
          <a:stretch/>
        </p:blipFill>
        <p:spPr>
          <a:xfrm>
            <a:off x="5009760" y="1790280"/>
            <a:ext cx="3820320" cy="3549960"/>
          </a:xfrm>
          <a:prstGeom prst="rect">
            <a:avLst/>
          </a:prstGeom>
          <a:ln>
            <a:noFill/>
          </a:ln>
        </p:spPr>
      </p:pic>
      <p:sp>
        <p:nvSpPr>
          <p:cNvPr id="418" name="CustomShape 3"/>
          <p:cNvSpPr/>
          <p:nvPr/>
        </p:nvSpPr>
        <p:spPr>
          <a:xfrm>
            <a:off x="2147760" y="343260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419" name="CustomShape 4"/>
          <p:cNvSpPr/>
          <p:nvPr/>
        </p:nvSpPr>
        <p:spPr>
          <a:xfrm>
            <a:off x="3089880" y="2791080"/>
            <a:ext cx="762840" cy="95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12</a:t>
            </a:r>
            <a:r>
              <a:rPr b="1" lang="en-US" sz="1800" spc="-1" strike="noStrike">
                <a:solidFill>
                  <a:srgbClr val="ff0000"/>
                </a:solidFill>
                <a:latin typeface="Franklin Gothic Medium"/>
              </a:rPr>
              <a:t> = 5.2</a:t>
            </a:r>
            <a:endParaRPr b="0" lang="en-US" sz="1800" spc="-1" strike="noStrike">
              <a:latin typeface="Arial"/>
            </a:endParaRPr>
          </a:p>
        </p:txBody>
      </p:sp>
      <p:sp>
        <p:nvSpPr>
          <p:cNvPr id="420" name="CustomShape 5"/>
          <p:cNvSpPr/>
          <p:nvPr/>
        </p:nvSpPr>
        <p:spPr>
          <a:xfrm>
            <a:off x="16660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7</a:t>
            </a:r>
            <a:r>
              <a:rPr b="1" lang="en-US" sz="1800" spc="-1" strike="noStrike">
                <a:solidFill>
                  <a:srgbClr val="00b050"/>
                </a:solidFill>
                <a:latin typeface="Franklin Gothic Medium"/>
              </a:rPr>
              <a:t> = 4.5</a:t>
            </a:r>
            <a:endParaRPr b="0" lang="en-US" sz="1800" spc="-1" strike="noStrike">
              <a:latin typeface="Arial"/>
            </a:endParaRPr>
          </a:p>
        </p:txBody>
      </p:sp>
      <p:sp>
        <p:nvSpPr>
          <p:cNvPr id="421" name="CustomShape 6"/>
          <p:cNvSpPr/>
          <p:nvPr/>
        </p:nvSpPr>
        <p:spPr>
          <a:xfrm>
            <a:off x="5995080" y="3001680"/>
            <a:ext cx="13532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(4.5,5.2)</a:t>
            </a:r>
            <a:endParaRPr b="0" lang="en-US" sz="1800" spc="-1" strike="noStrike">
              <a:latin typeface="Arial"/>
            </a:endParaRPr>
          </a:p>
        </p:txBody>
      </p:sp>
      <p:sp>
        <p:nvSpPr>
          <p:cNvPr id="422" name="CustomShape 7"/>
          <p:cNvSpPr/>
          <p:nvPr/>
        </p:nvSpPr>
        <p:spPr>
          <a:xfrm>
            <a:off x="6342120" y="32443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23" name="CustomShape 8"/>
          <p:cNvSpPr/>
          <p:nvPr/>
        </p:nvSpPr>
        <p:spPr>
          <a:xfrm>
            <a:off x="7279920" y="39391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24" name="CustomShape 9"/>
          <p:cNvSpPr/>
          <p:nvPr/>
        </p:nvSpPr>
        <p:spPr>
          <a:xfrm>
            <a:off x="7696080" y="40816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25" name="CustomShape 10"/>
          <p:cNvSpPr/>
          <p:nvPr/>
        </p:nvSpPr>
        <p:spPr>
          <a:xfrm>
            <a:off x="7124400" y="39441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26" name="CustomShape 11"/>
          <p:cNvSpPr/>
          <p:nvPr/>
        </p:nvSpPr>
        <p:spPr>
          <a:xfrm>
            <a:off x="6865560" y="35463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27" name="CustomShape 12"/>
          <p:cNvSpPr/>
          <p:nvPr/>
        </p:nvSpPr>
        <p:spPr>
          <a:xfrm>
            <a:off x="5783760" y="2054520"/>
            <a:ext cx="2531880" cy="912600"/>
          </a:xfrm>
          <a:prstGeom prst="rect">
            <a:avLst/>
          </a:prstGeom>
          <a:solidFill>
            <a:schemeClr val="bg1"/>
          </a:solid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Franklin Gothic Medium"/>
              </a:rPr>
              <a:t>Lag (5) Autocorrelation Plot</a:t>
            </a:r>
            <a:endParaRPr b="0" lang="en-US" sz="1800" spc="-1" strike="noStrike">
              <a:latin typeface="Arial"/>
            </a:endParaRPr>
          </a:p>
        </p:txBody>
      </p:sp>
      <mc:AlternateContent>
        <mc:Choice xmlns:a14="http://schemas.microsoft.com/office/drawing/2010/main" Requires="a14">
          <p:sp>
            <p:nvSpPr>
              <p:cNvPr id="428" name="Formula 13"/>
              <p:cNvSpPr txBox="1"/>
              <p:nvPr/>
            </p:nvSpPr>
            <p:spPr>
              <a:xfrm rot="16200000">
                <a:off x="4861080" y="3378960"/>
                <a:ext cx="503640" cy="276480"/>
              </a:xfrm>
              <a:prstGeom prst="rect">
                <a:avLst/>
              </a:prstGeom>
            </p:spPr>
            <p:txBody>
              <a:bodyPr/>
              <a:p>
                <a14:m>
                  <m:oMath xmlns:m="http://schemas.openxmlformats.org/officeDocument/2006/math">
                    <m:sSub>
                      <m:e>
                        <m:r>
                          <m:t xml:space="preserve">𝑋</m:t>
                        </m:r>
                      </m:e>
                      <m:sub>
                        <m:r>
                          <m:t xml:space="preserve">𝑡</m:t>
                        </m:r>
                        <m:r>
                          <m:t xml:space="preserve">+</m:t>
                        </m:r>
                        <m:r>
                          <m:t xml:space="preserve">5</m:t>
                        </m:r>
                      </m:sub>
                    </m:sSub>
                  </m:oMath>
                </a14:m>
              </a:p>
            </p:txBody>
          </p:sp>
        </mc:Choice>
        <mc:Fallback/>
      </mc:AlternateContent>
      <p:sp>
        <p:nvSpPr>
          <p:cNvPr id="429" name="CustomShape 14"/>
          <p:cNvSpPr/>
          <p:nvPr/>
        </p:nvSpPr>
        <p:spPr>
          <a:xfrm rot="16200000">
            <a:off x="6568200" y="3408480"/>
            <a:ext cx="498960" cy="276480"/>
          </a:xfrm>
          <a:prstGeom prst="rect">
            <a:avLst/>
          </a:prstGeom>
          <a:blipFill rotWithShape="0">
            <a:blip r:embed="rId3"/>
            <a:stretch>
              <a:fillRect l="0" t="-2467" r="-13019" b="-7467"/>
            </a:stretch>
          </a:blip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93" dur="indefinite" restart="never" nodeType="tmRoot">
          <p:childTnLst>
            <p:seq>
              <p:cTn id="394" dur="indefinite" nodeType="mainSeq">
                <p:childTnLst>
                  <p:par>
                    <p:cTn id="395" fill="hold">
                      <p:stCondLst>
                        <p:cond delay="indefinite"/>
                      </p:stCondLst>
                      <p:childTnLst>
                        <p:par>
                          <p:cTn id="396" fill="hold">
                            <p:stCondLst>
                              <p:cond delay="0"/>
                            </p:stCondLst>
                            <p:childTnLst>
                              <p:par>
                                <p:cTn id="397" nodeType="clickEffect" fill="hold" presetClass="entr" presetID="10">
                                  <p:stCondLst>
                                    <p:cond delay="0"/>
                                  </p:stCondLst>
                                  <p:childTnLst>
                                    <p:set>
                                      <p:cBhvr>
                                        <p:cTn id="398" dur="1" fill="hold">
                                          <p:stCondLst>
                                            <p:cond delay="0"/>
                                          </p:stCondLst>
                                        </p:cTn>
                                        <p:tgtEl>
                                          <p:spTgt spid="418"/>
                                        </p:tgtEl>
                                        <p:attrNameLst>
                                          <p:attrName>style.visibility</p:attrName>
                                        </p:attrNameLst>
                                      </p:cBhvr>
                                      <p:to>
                                        <p:strVal val="visible"/>
                                      </p:to>
                                    </p:set>
                                    <p:animEffect filter="fade" transition="in">
                                      <p:cBhvr additive="repl">
                                        <p:cTn id="399" dur="500"/>
                                        <p:tgtEl>
                                          <p:spTgt spid="418"/>
                                        </p:tgtEl>
                                      </p:cBhvr>
                                    </p:animEffect>
                                  </p:childTnLst>
                                </p:cTn>
                              </p:par>
                              <p:par>
                                <p:cTn id="400" nodeType="withEffect" fill="hold" presetClass="entr" presetID="10">
                                  <p:stCondLst>
                                    <p:cond delay="0"/>
                                  </p:stCondLst>
                                  <p:childTnLst>
                                    <p:set>
                                      <p:cBhvr>
                                        <p:cTn id="401" dur="1" fill="hold">
                                          <p:stCondLst>
                                            <p:cond delay="0"/>
                                          </p:stCondLst>
                                        </p:cTn>
                                        <p:tgtEl>
                                          <p:spTgt spid="419"/>
                                        </p:tgtEl>
                                        <p:attrNameLst>
                                          <p:attrName>style.visibility</p:attrName>
                                        </p:attrNameLst>
                                      </p:cBhvr>
                                      <p:to>
                                        <p:strVal val="visible"/>
                                      </p:to>
                                    </p:set>
                                    <p:animEffect filter="fade" transition="in">
                                      <p:cBhvr additive="repl">
                                        <p:cTn id="402" dur="500"/>
                                        <p:tgtEl>
                                          <p:spTgt spid="419"/>
                                        </p:tgtEl>
                                      </p:cBhvr>
                                    </p:animEffec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10">
                                  <p:stCondLst>
                                    <p:cond delay="0"/>
                                  </p:stCondLst>
                                  <p:childTnLst>
                                    <p:set>
                                      <p:cBhvr>
                                        <p:cTn id="406" dur="1" fill="hold">
                                          <p:stCondLst>
                                            <p:cond delay="0"/>
                                          </p:stCondLst>
                                        </p:cTn>
                                        <p:tgtEl>
                                          <p:spTgt spid="416"/>
                                        </p:tgtEl>
                                        <p:attrNameLst>
                                          <p:attrName>style.visibility</p:attrName>
                                        </p:attrNameLst>
                                      </p:cBhvr>
                                      <p:to>
                                        <p:strVal val="visible"/>
                                      </p:to>
                                    </p:set>
                                    <p:animEffect filter="fade" transition="in">
                                      <p:cBhvr additive="repl">
                                        <p:cTn id="407" dur="500"/>
                                        <p:tgtEl>
                                          <p:spTgt spid="416"/>
                                        </p:tgtEl>
                                      </p:cBhvr>
                                    </p:animEffect>
                                  </p:childTnLst>
                                </p:cTn>
                              </p:par>
                              <p:par>
                                <p:cTn id="408" nodeType="withEffect" fill="hold" presetClass="entr" presetID="10">
                                  <p:stCondLst>
                                    <p:cond delay="0"/>
                                  </p:stCondLst>
                                  <p:childTnLst>
                                    <p:set>
                                      <p:cBhvr>
                                        <p:cTn id="409" dur="1" fill="hold">
                                          <p:stCondLst>
                                            <p:cond delay="0"/>
                                          </p:stCondLst>
                                        </p:cTn>
                                        <p:tgtEl>
                                          <p:spTgt spid="420"/>
                                        </p:tgtEl>
                                        <p:attrNameLst>
                                          <p:attrName>style.visibility</p:attrName>
                                        </p:attrNameLst>
                                      </p:cBhvr>
                                      <p:to>
                                        <p:strVal val="visible"/>
                                      </p:to>
                                    </p:set>
                                    <p:animEffect filter="fade" transition="in">
                                      <p:cBhvr additive="repl">
                                        <p:cTn id="410" dur="500"/>
                                        <p:tgtEl>
                                          <p:spTgt spid="420"/>
                                        </p:tgtEl>
                                      </p:cBhvr>
                                    </p:animEffect>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10">
                                  <p:stCondLst>
                                    <p:cond delay="0"/>
                                  </p:stCondLst>
                                  <p:childTnLst>
                                    <p:set>
                                      <p:cBhvr>
                                        <p:cTn id="414" dur="1" fill="hold">
                                          <p:stCondLst>
                                            <p:cond delay="0"/>
                                          </p:stCondLst>
                                        </p:cTn>
                                        <p:tgtEl>
                                          <p:spTgt spid="421"/>
                                        </p:tgtEl>
                                        <p:attrNameLst>
                                          <p:attrName>style.visibility</p:attrName>
                                        </p:attrNameLst>
                                      </p:cBhvr>
                                      <p:to>
                                        <p:strVal val="visible"/>
                                      </p:to>
                                    </p:set>
                                    <p:animEffect filter="fade" transition="in">
                                      <p:cBhvr additive="repl">
                                        <p:cTn id="415" dur="500"/>
                                        <p:tgtEl>
                                          <p:spTgt spid="421"/>
                                        </p:tgtEl>
                                      </p:cBhvr>
                                    </p:animEffect>
                                  </p:childTnLst>
                                </p:cTn>
                              </p:par>
                              <p:par>
                                <p:cTn id="416" nodeType="withEffect" fill="hold" presetClass="entr" presetID="10">
                                  <p:stCondLst>
                                    <p:cond delay="0"/>
                                  </p:stCondLst>
                                  <p:childTnLst>
                                    <p:set>
                                      <p:cBhvr>
                                        <p:cTn id="417" dur="1" fill="hold">
                                          <p:stCondLst>
                                            <p:cond delay="0"/>
                                          </p:stCondLst>
                                        </p:cTn>
                                        <p:tgtEl>
                                          <p:spTgt spid="422"/>
                                        </p:tgtEl>
                                        <p:attrNameLst>
                                          <p:attrName>style.visibility</p:attrName>
                                        </p:attrNameLst>
                                      </p:cBhvr>
                                      <p:to>
                                        <p:strVal val="visible"/>
                                      </p:to>
                                    </p:set>
                                    <p:animEffect filter="fade" transition="in">
                                      <p:cBhvr additive="repl">
                                        <p:cTn id="418" dur="500"/>
                                        <p:tgtEl>
                                          <p:spTgt spid="4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0" name="Picture 19" descr=""/>
          <p:cNvPicPr/>
          <p:nvPr/>
        </p:nvPicPr>
        <p:blipFill>
          <a:blip r:embed="rId1"/>
          <a:stretch/>
        </p:blipFill>
        <p:spPr>
          <a:xfrm>
            <a:off x="93240" y="2111400"/>
            <a:ext cx="4884120" cy="3035880"/>
          </a:xfrm>
          <a:prstGeom prst="rect">
            <a:avLst/>
          </a:prstGeom>
          <a:ln>
            <a:noFill/>
          </a:ln>
        </p:spPr>
      </p:pic>
      <p:sp>
        <p:nvSpPr>
          <p:cNvPr id="431"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Lag(5) Autocorrelation</a:t>
            </a:r>
            <a:endParaRPr b="0" lang="en-US" sz="3300" spc="-1" strike="noStrike">
              <a:solidFill>
                <a:srgbClr val="000000"/>
              </a:solidFill>
              <a:latin typeface="Franklin Gothic Medium"/>
            </a:endParaRPr>
          </a:p>
        </p:txBody>
      </p:sp>
      <p:sp>
        <p:nvSpPr>
          <p:cNvPr id="432" name="CustomShape 2"/>
          <p:cNvSpPr/>
          <p:nvPr/>
        </p:nvSpPr>
        <p:spPr>
          <a:xfrm>
            <a:off x="1633680" y="402336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pic>
        <p:nvPicPr>
          <p:cNvPr id="433" name="Picture 18" descr=""/>
          <p:cNvPicPr/>
          <p:nvPr/>
        </p:nvPicPr>
        <p:blipFill>
          <a:blip r:embed="rId2"/>
          <a:stretch/>
        </p:blipFill>
        <p:spPr>
          <a:xfrm>
            <a:off x="5009760" y="1790280"/>
            <a:ext cx="3820320" cy="3549960"/>
          </a:xfrm>
          <a:prstGeom prst="rect">
            <a:avLst/>
          </a:prstGeom>
          <a:ln>
            <a:noFill/>
          </a:ln>
        </p:spPr>
      </p:pic>
      <p:sp>
        <p:nvSpPr>
          <p:cNvPr id="434" name="CustomShape 3"/>
          <p:cNvSpPr/>
          <p:nvPr/>
        </p:nvSpPr>
        <p:spPr>
          <a:xfrm>
            <a:off x="2269440" y="328500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435" name="CustomShape 4"/>
          <p:cNvSpPr/>
          <p:nvPr/>
        </p:nvSpPr>
        <p:spPr>
          <a:xfrm>
            <a:off x="3089880" y="2791080"/>
            <a:ext cx="762840" cy="95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13</a:t>
            </a:r>
            <a:r>
              <a:rPr b="1" lang="en-US" sz="1800" spc="-1" strike="noStrike">
                <a:solidFill>
                  <a:srgbClr val="ff0000"/>
                </a:solidFill>
                <a:latin typeface="Franklin Gothic Medium"/>
              </a:rPr>
              <a:t> = 5.3</a:t>
            </a:r>
            <a:endParaRPr b="0" lang="en-US" sz="1800" spc="-1" strike="noStrike">
              <a:latin typeface="Arial"/>
            </a:endParaRPr>
          </a:p>
        </p:txBody>
      </p:sp>
      <p:sp>
        <p:nvSpPr>
          <p:cNvPr id="436" name="CustomShape 5"/>
          <p:cNvSpPr/>
          <p:nvPr/>
        </p:nvSpPr>
        <p:spPr>
          <a:xfrm>
            <a:off x="1666080" y="2791080"/>
            <a:ext cx="762840" cy="67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8</a:t>
            </a:r>
            <a:r>
              <a:rPr b="1" lang="en-US" sz="1800" spc="-1" strike="noStrike">
                <a:solidFill>
                  <a:srgbClr val="00b050"/>
                </a:solidFill>
                <a:latin typeface="Franklin Gothic Medium"/>
              </a:rPr>
              <a:t> = 4.4</a:t>
            </a:r>
            <a:endParaRPr b="0" lang="en-US" sz="1800" spc="-1" strike="noStrike">
              <a:latin typeface="Arial"/>
            </a:endParaRPr>
          </a:p>
        </p:txBody>
      </p:sp>
      <p:sp>
        <p:nvSpPr>
          <p:cNvPr id="437" name="CustomShape 6"/>
          <p:cNvSpPr/>
          <p:nvPr/>
        </p:nvSpPr>
        <p:spPr>
          <a:xfrm>
            <a:off x="5970240" y="2853000"/>
            <a:ext cx="1222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(4.4,5.3)</a:t>
            </a:r>
            <a:endParaRPr b="0" lang="en-US" sz="1800" spc="-1" strike="noStrike">
              <a:latin typeface="Arial"/>
            </a:endParaRPr>
          </a:p>
        </p:txBody>
      </p:sp>
      <p:sp>
        <p:nvSpPr>
          <p:cNvPr id="438" name="CustomShape 7"/>
          <p:cNvSpPr/>
          <p:nvPr/>
        </p:nvSpPr>
        <p:spPr>
          <a:xfrm>
            <a:off x="6275520" y="310860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39" name="CustomShape 8"/>
          <p:cNvSpPr/>
          <p:nvPr/>
        </p:nvSpPr>
        <p:spPr>
          <a:xfrm>
            <a:off x="6342120" y="32443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40" name="CustomShape 9"/>
          <p:cNvSpPr/>
          <p:nvPr/>
        </p:nvSpPr>
        <p:spPr>
          <a:xfrm>
            <a:off x="7279920" y="39391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41" name="CustomShape 10"/>
          <p:cNvSpPr/>
          <p:nvPr/>
        </p:nvSpPr>
        <p:spPr>
          <a:xfrm>
            <a:off x="7696080" y="40816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42" name="CustomShape 11"/>
          <p:cNvSpPr/>
          <p:nvPr/>
        </p:nvSpPr>
        <p:spPr>
          <a:xfrm>
            <a:off x="7124400" y="39441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43" name="CustomShape 12"/>
          <p:cNvSpPr/>
          <p:nvPr/>
        </p:nvSpPr>
        <p:spPr>
          <a:xfrm>
            <a:off x="6865560" y="35463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44" name="CustomShape 13"/>
          <p:cNvSpPr/>
          <p:nvPr/>
        </p:nvSpPr>
        <p:spPr>
          <a:xfrm>
            <a:off x="5783760" y="2054520"/>
            <a:ext cx="2531880" cy="912600"/>
          </a:xfrm>
          <a:prstGeom prst="rect">
            <a:avLst/>
          </a:prstGeom>
          <a:solidFill>
            <a:schemeClr val="bg1"/>
          </a:solid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Franklin Gothic Medium"/>
              </a:rPr>
              <a:t>Lag (5) Autocorrelation Plot</a:t>
            </a:r>
            <a:endParaRPr b="0" lang="en-US" sz="1800" spc="-1" strike="noStrike">
              <a:latin typeface="Arial"/>
            </a:endParaRPr>
          </a:p>
        </p:txBody>
      </p:sp>
      <mc:AlternateContent>
        <mc:Choice xmlns:a14="http://schemas.microsoft.com/office/drawing/2010/main" Requires="a14">
          <p:sp>
            <p:nvSpPr>
              <p:cNvPr id="445" name="Formula 14"/>
              <p:cNvSpPr txBox="1"/>
              <p:nvPr/>
            </p:nvSpPr>
            <p:spPr>
              <a:xfrm rot="16200000">
                <a:off x="4861080" y="3378960"/>
                <a:ext cx="503640" cy="276480"/>
              </a:xfrm>
              <a:prstGeom prst="rect">
                <a:avLst/>
              </a:prstGeom>
            </p:spPr>
            <p:txBody>
              <a:bodyPr/>
              <a:p>
                <a14:m>
                  <m:oMath xmlns:m="http://schemas.openxmlformats.org/officeDocument/2006/math">
                    <m:sSub>
                      <m:e>
                        <m:r>
                          <m:t xml:space="preserve">𝑋</m:t>
                        </m:r>
                      </m:e>
                      <m:sub>
                        <m:r>
                          <m:t xml:space="preserve">𝑡</m:t>
                        </m:r>
                        <m:r>
                          <m:t xml:space="preserve">+</m:t>
                        </m:r>
                        <m:r>
                          <m:t xml:space="preserve">5</m:t>
                        </m:r>
                      </m:sub>
                    </m:sSub>
                  </m:oMath>
                </a14:m>
              </a:p>
            </p:txBody>
          </p:sp>
        </mc:Choice>
        <mc:Fallback/>
      </mc:AlternateContent>
      <p:sp>
        <p:nvSpPr>
          <p:cNvPr id="446" name="CustomShape 15"/>
          <p:cNvSpPr/>
          <p:nvPr/>
        </p:nvSpPr>
        <p:spPr>
          <a:xfrm rot="16200000">
            <a:off x="6568200" y="3408480"/>
            <a:ext cx="498960" cy="276480"/>
          </a:xfrm>
          <a:prstGeom prst="rect">
            <a:avLst/>
          </a:prstGeom>
          <a:blipFill rotWithShape="0">
            <a:blip r:embed="rId3"/>
            <a:stretch>
              <a:fillRect l="0" t="-2467" r="-13019" b="-7467"/>
            </a:stretch>
          </a:blip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19" dur="indefinite" restart="never" nodeType="tmRoot">
          <p:childTnLst>
            <p:seq>
              <p:cTn id="420" dur="indefinite" nodeType="mainSeq">
                <p:childTnLst>
                  <p:par>
                    <p:cTn id="421" fill="hold">
                      <p:stCondLst>
                        <p:cond delay="indefinite"/>
                      </p:stCondLst>
                      <p:childTnLst>
                        <p:par>
                          <p:cTn id="422" fill="hold">
                            <p:stCondLst>
                              <p:cond delay="0"/>
                            </p:stCondLst>
                            <p:childTnLst>
                              <p:par>
                                <p:cTn id="423" nodeType="clickEffect" fill="hold" presetClass="entr" presetID="10">
                                  <p:stCondLst>
                                    <p:cond delay="0"/>
                                  </p:stCondLst>
                                  <p:childTnLst>
                                    <p:set>
                                      <p:cBhvr>
                                        <p:cTn id="424" dur="1" fill="hold">
                                          <p:stCondLst>
                                            <p:cond delay="0"/>
                                          </p:stCondLst>
                                        </p:cTn>
                                        <p:tgtEl>
                                          <p:spTgt spid="434"/>
                                        </p:tgtEl>
                                        <p:attrNameLst>
                                          <p:attrName>style.visibility</p:attrName>
                                        </p:attrNameLst>
                                      </p:cBhvr>
                                      <p:to>
                                        <p:strVal val="visible"/>
                                      </p:to>
                                    </p:set>
                                    <p:animEffect filter="fade" transition="in">
                                      <p:cBhvr additive="repl">
                                        <p:cTn id="425" dur="500"/>
                                        <p:tgtEl>
                                          <p:spTgt spid="434"/>
                                        </p:tgtEl>
                                      </p:cBhvr>
                                    </p:animEffect>
                                  </p:childTnLst>
                                </p:cTn>
                              </p:par>
                              <p:par>
                                <p:cTn id="426" nodeType="withEffect" fill="hold" presetClass="entr" presetID="10">
                                  <p:stCondLst>
                                    <p:cond delay="0"/>
                                  </p:stCondLst>
                                  <p:childTnLst>
                                    <p:set>
                                      <p:cBhvr>
                                        <p:cTn id="427" dur="1" fill="hold">
                                          <p:stCondLst>
                                            <p:cond delay="0"/>
                                          </p:stCondLst>
                                        </p:cTn>
                                        <p:tgtEl>
                                          <p:spTgt spid="435"/>
                                        </p:tgtEl>
                                        <p:attrNameLst>
                                          <p:attrName>style.visibility</p:attrName>
                                        </p:attrNameLst>
                                      </p:cBhvr>
                                      <p:to>
                                        <p:strVal val="visible"/>
                                      </p:to>
                                    </p:set>
                                    <p:animEffect filter="fade" transition="in">
                                      <p:cBhvr additive="repl">
                                        <p:cTn id="428" dur="500"/>
                                        <p:tgtEl>
                                          <p:spTgt spid="435"/>
                                        </p:tgtEl>
                                      </p:cBhvr>
                                    </p:animEffect>
                                  </p:childTnLst>
                                </p:cTn>
                              </p:par>
                            </p:childTnLst>
                          </p:cTn>
                        </p:par>
                      </p:childTnLst>
                    </p:cTn>
                  </p:par>
                  <p:par>
                    <p:cTn id="429" fill="hold">
                      <p:stCondLst>
                        <p:cond delay="indefinite"/>
                      </p:stCondLst>
                      <p:childTnLst>
                        <p:par>
                          <p:cTn id="430" fill="hold">
                            <p:stCondLst>
                              <p:cond delay="0"/>
                            </p:stCondLst>
                            <p:childTnLst>
                              <p:par>
                                <p:cTn id="431" nodeType="clickEffect" fill="hold" presetClass="entr" presetID="10">
                                  <p:stCondLst>
                                    <p:cond delay="0"/>
                                  </p:stCondLst>
                                  <p:childTnLst>
                                    <p:set>
                                      <p:cBhvr>
                                        <p:cTn id="432" dur="1" fill="hold">
                                          <p:stCondLst>
                                            <p:cond delay="0"/>
                                          </p:stCondLst>
                                        </p:cTn>
                                        <p:tgtEl>
                                          <p:spTgt spid="432"/>
                                        </p:tgtEl>
                                        <p:attrNameLst>
                                          <p:attrName>style.visibility</p:attrName>
                                        </p:attrNameLst>
                                      </p:cBhvr>
                                      <p:to>
                                        <p:strVal val="visible"/>
                                      </p:to>
                                    </p:set>
                                    <p:animEffect filter="fade" transition="in">
                                      <p:cBhvr additive="repl">
                                        <p:cTn id="433" dur="500"/>
                                        <p:tgtEl>
                                          <p:spTgt spid="432"/>
                                        </p:tgtEl>
                                      </p:cBhvr>
                                    </p:animEffect>
                                  </p:childTnLst>
                                </p:cTn>
                              </p:par>
                              <p:par>
                                <p:cTn id="434" nodeType="withEffect" fill="hold" presetClass="entr" presetID="10">
                                  <p:stCondLst>
                                    <p:cond delay="0"/>
                                  </p:stCondLst>
                                  <p:childTnLst>
                                    <p:set>
                                      <p:cBhvr>
                                        <p:cTn id="435" dur="1" fill="hold">
                                          <p:stCondLst>
                                            <p:cond delay="0"/>
                                          </p:stCondLst>
                                        </p:cTn>
                                        <p:tgtEl>
                                          <p:spTgt spid="436"/>
                                        </p:tgtEl>
                                        <p:attrNameLst>
                                          <p:attrName>style.visibility</p:attrName>
                                        </p:attrNameLst>
                                      </p:cBhvr>
                                      <p:to>
                                        <p:strVal val="visible"/>
                                      </p:to>
                                    </p:set>
                                    <p:animEffect filter="fade" transition="in">
                                      <p:cBhvr additive="repl">
                                        <p:cTn id="436" dur="500"/>
                                        <p:tgtEl>
                                          <p:spTgt spid="436"/>
                                        </p:tgtEl>
                                      </p:cBhvr>
                                    </p:animEffect>
                                  </p:childTnLst>
                                </p:cTn>
                              </p:par>
                            </p:childTnLst>
                          </p:cTn>
                        </p:par>
                      </p:childTnLst>
                    </p:cTn>
                  </p:par>
                  <p:par>
                    <p:cTn id="437" fill="hold">
                      <p:stCondLst>
                        <p:cond delay="indefinite"/>
                      </p:stCondLst>
                      <p:childTnLst>
                        <p:par>
                          <p:cTn id="438" fill="hold">
                            <p:stCondLst>
                              <p:cond delay="0"/>
                            </p:stCondLst>
                            <p:childTnLst>
                              <p:par>
                                <p:cTn id="439" nodeType="clickEffect" fill="hold" presetClass="entr" presetID="10">
                                  <p:stCondLst>
                                    <p:cond delay="0"/>
                                  </p:stCondLst>
                                  <p:childTnLst>
                                    <p:set>
                                      <p:cBhvr>
                                        <p:cTn id="440" dur="1" fill="hold">
                                          <p:stCondLst>
                                            <p:cond delay="0"/>
                                          </p:stCondLst>
                                        </p:cTn>
                                        <p:tgtEl>
                                          <p:spTgt spid="437"/>
                                        </p:tgtEl>
                                        <p:attrNameLst>
                                          <p:attrName>style.visibility</p:attrName>
                                        </p:attrNameLst>
                                      </p:cBhvr>
                                      <p:to>
                                        <p:strVal val="visible"/>
                                      </p:to>
                                    </p:set>
                                    <p:animEffect filter="fade" transition="in">
                                      <p:cBhvr additive="repl">
                                        <p:cTn id="441" dur="500"/>
                                        <p:tgtEl>
                                          <p:spTgt spid="437"/>
                                        </p:tgtEl>
                                      </p:cBhvr>
                                    </p:animEffect>
                                  </p:childTnLst>
                                </p:cTn>
                              </p:par>
                              <p:par>
                                <p:cTn id="442" nodeType="withEffect" fill="hold" presetClass="entr" presetID="10">
                                  <p:stCondLst>
                                    <p:cond delay="0"/>
                                  </p:stCondLst>
                                  <p:childTnLst>
                                    <p:set>
                                      <p:cBhvr>
                                        <p:cTn id="443" dur="1" fill="hold">
                                          <p:stCondLst>
                                            <p:cond delay="0"/>
                                          </p:stCondLst>
                                        </p:cTn>
                                        <p:tgtEl>
                                          <p:spTgt spid="438"/>
                                        </p:tgtEl>
                                        <p:attrNameLst>
                                          <p:attrName>style.visibility</p:attrName>
                                        </p:attrNameLst>
                                      </p:cBhvr>
                                      <p:to>
                                        <p:strVal val="visible"/>
                                      </p:to>
                                    </p:set>
                                    <p:animEffect filter="fade" transition="in">
                                      <p:cBhvr additive="repl">
                                        <p:cTn id="444" dur="5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7" name="Picture 34" descr=""/>
          <p:cNvPicPr/>
          <p:nvPr/>
        </p:nvPicPr>
        <p:blipFill>
          <a:blip r:embed="rId1"/>
          <a:stretch/>
        </p:blipFill>
        <p:spPr>
          <a:xfrm>
            <a:off x="93240" y="2111400"/>
            <a:ext cx="4884120" cy="3035880"/>
          </a:xfrm>
          <a:prstGeom prst="rect">
            <a:avLst/>
          </a:prstGeom>
          <a:ln>
            <a:noFill/>
          </a:ln>
        </p:spPr>
      </p:pic>
      <p:sp>
        <p:nvSpPr>
          <p:cNvPr id="448" name="TextShape 1"/>
          <p:cNvSpPr txBox="1"/>
          <p:nvPr/>
        </p:nvSpPr>
        <p:spPr>
          <a:xfrm>
            <a:off x="628560" y="365040"/>
            <a:ext cx="7886520" cy="1325160"/>
          </a:xfrm>
          <a:prstGeom prst="rect">
            <a:avLst/>
          </a:prstGeom>
          <a:noFill/>
          <a:ln>
            <a:noFill/>
          </a:ln>
        </p:spPr>
        <p:txBody>
          <a:bodyPr anchor="ctr">
            <a:normAutofit/>
          </a:bodyPr>
          <a:p>
            <a:pPr>
              <a:lnSpc>
                <a:spcPct val="90000"/>
              </a:lnSpc>
            </a:pPr>
            <a:r>
              <a:rPr b="0" lang="en-US" sz="3300" spc="-1" strike="noStrike">
                <a:solidFill>
                  <a:srgbClr val="000000"/>
                </a:solidFill>
                <a:latin typeface="Calibri Light"/>
              </a:rPr>
              <a:t>Example: Lag(5) Autocorrelation</a:t>
            </a:r>
            <a:endParaRPr b="0" lang="en-US" sz="3300" spc="-1" strike="noStrike">
              <a:solidFill>
                <a:srgbClr val="000000"/>
              </a:solidFill>
              <a:latin typeface="Franklin Gothic Medium"/>
            </a:endParaRPr>
          </a:p>
        </p:txBody>
      </p:sp>
      <p:sp>
        <p:nvSpPr>
          <p:cNvPr id="449" name="CustomShape 2"/>
          <p:cNvSpPr/>
          <p:nvPr/>
        </p:nvSpPr>
        <p:spPr>
          <a:xfrm>
            <a:off x="3812400" y="3658680"/>
            <a:ext cx="144000" cy="132120"/>
          </a:xfrm>
          <a:prstGeom prst="ellipse">
            <a:avLst/>
          </a:prstGeom>
          <a:noFill/>
          <a:ln w="28440">
            <a:solidFill>
              <a:srgbClr val="00b050"/>
            </a:solidFill>
          </a:ln>
        </p:spPr>
        <p:style>
          <a:lnRef idx="2">
            <a:schemeClr val="accent1">
              <a:shade val="50000"/>
            </a:schemeClr>
          </a:lnRef>
          <a:fillRef idx="1">
            <a:schemeClr val="accent1"/>
          </a:fillRef>
          <a:effectRef idx="0">
            <a:schemeClr val="accent1"/>
          </a:effectRef>
          <a:fontRef idx="minor"/>
        </p:style>
      </p:sp>
      <p:pic>
        <p:nvPicPr>
          <p:cNvPr id="450" name="Picture 18" descr=""/>
          <p:cNvPicPr/>
          <p:nvPr/>
        </p:nvPicPr>
        <p:blipFill>
          <a:blip r:embed="rId2"/>
          <a:stretch/>
        </p:blipFill>
        <p:spPr>
          <a:xfrm>
            <a:off x="5009760" y="1790280"/>
            <a:ext cx="3820320" cy="3549960"/>
          </a:xfrm>
          <a:prstGeom prst="rect">
            <a:avLst/>
          </a:prstGeom>
          <a:ln>
            <a:noFill/>
          </a:ln>
        </p:spPr>
      </p:pic>
      <p:sp>
        <p:nvSpPr>
          <p:cNvPr id="451" name="CustomShape 3"/>
          <p:cNvSpPr/>
          <p:nvPr/>
        </p:nvSpPr>
        <p:spPr>
          <a:xfrm>
            <a:off x="4439520" y="3206880"/>
            <a:ext cx="144000" cy="132120"/>
          </a:xfrm>
          <a:prstGeom prst="ellipse">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452" name="CustomShape 4"/>
          <p:cNvSpPr/>
          <p:nvPr/>
        </p:nvSpPr>
        <p:spPr>
          <a:xfrm>
            <a:off x="3089880" y="2791080"/>
            <a:ext cx="762840" cy="95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0000"/>
                </a:solidFill>
                <a:latin typeface="Franklin Gothic Medium"/>
              </a:rPr>
              <a:t>X</a:t>
            </a:r>
            <a:r>
              <a:rPr b="1" lang="en-US" sz="1800" spc="-1" strike="noStrike" baseline="-25000">
                <a:solidFill>
                  <a:srgbClr val="ff0000"/>
                </a:solidFill>
                <a:latin typeface="Franklin Gothic Medium"/>
              </a:rPr>
              <a:t>30</a:t>
            </a:r>
            <a:r>
              <a:rPr b="1" lang="en-US" sz="1800" spc="-1" strike="noStrike">
                <a:solidFill>
                  <a:srgbClr val="ff0000"/>
                </a:solidFill>
                <a:latin typeface="Franklin Gothic Medium"/>
              </a:rPr>
              <a:t> = 5.5</a:t>
            </a:r>
            <a:endParaRPr b="0" lang="en-US" sz="1800" spc="-1" strike="noStrike">
              <a:latin typeface="Arial"/>
            </a:endParaRPr>
          </a:p>
        </p:txBody>
      </p:sp>
      <p:sp>
        <p:nvSpPr>
          <p:cNvPr id="453" name="CustomShape 5"/>
          <p:cNvSpPr/>
          <p:nvPr/>
        </p:nvSpPr>
        <p:spPr>
          <a:xfrm>
            <a:off x="1666080" y="2791080"/>
            <a:ext cx="762840" cy="95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b050"/>
                </a:solidFill>
                <a:latin typeface="Franklin Gothic Medium"/>
              </a:rPr>
              <a:t>X</a:t>
            </a:r>
            <a:r>
              <a:rPr b="1" lang="en-US" sz="1800" spc="-1" strike="noStrike" baseline="-25000">
                <a:solidFill>
                  <a:srgbClr val="00b050"/>
                </a:solidFill>
                <a:latin typeface="Franklin Gothic Medium"/>
              </a:rPr>
              <a:t>25</a:t>
            </a:r>
            <a:r>
              <a:rPr b="1" lang="en-US" sz="1800" spc="-1" strike="noStrike">
                <a:solidFill>
                  <a:srgbClr val="00b050"/>
                </a:solidFill>
                <a:latin typeface="Franklin Gothic Medium"/>
              </a:rPr>
              <a:t> = 4.9</a:t>
            </a:r>
            <a:endParaRPr b="0" lang="en-US" sz="1800" spc="-1" strike="noStrike">
              <a:latin typeface="Arial"/>
            </a:endParaRPr>
          </a:p>
        </p:txBody>
      </p:sp>
      <p:sp>
        <p:nvSpPr>
          <p:cNvPr id="454" name="CustomShape 6"/>
          <p:cNvSpPr/>
          <p:nvPr/>
        </p:nvSpPr>
        <p:spPr>
          <a:xfrm>
            <a:off x="6139800" y="28252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55" name="CustomShape 7"/>
          <p:cNvSpPr/>
          <p:nvPr/>
        </p:nvSpPr>
        <p:spPr>
          <a:xfrm>
            <a:off x="6495120" y="2604240"/>
            <a:ext cx="12477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030a0"/>
                </a:solidFill>
                <a:latin typeface="Franklin Gothic Medium"/>
              </a:rPr>
              <a:t>(4.9,5.5)</a:t>
            </a:r>
            <a:endParaRPr b="0" lang="en-US" sz="1800" spc="-1" strike="noStrike">
              <a:latin typeface="Arial"/>
            </a:endParaRPr>
          </a:p>
        </p:txBody>
      </p:sp>
      <p:sp>
        <p:nvSpPr>
          <p:cNvPr id="456" name="CustomShape 8"/>
          <p:cNvSpPr/>
          <p:nvPr/>
        </p:nvSpPr>
        <p:spPr>
          <a:xfrm>
            <a:off x="6586200" y="33303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57" name="CustomShape 9"/>
          <p:cNvSpPr/>
          <p:nvPr/>
        </p:nvSpPr>
        <p:spPr>
          <a:xfrm>
            <a:off x="6498000" y="30574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58" name="CustomShape 10"/>
          <p:cNvSpPr/>
          <p:nvPr/>
        </p:nvSpPr>
        <p:spPr>
          <a:xfrm>
            <a:off x="6661800" y="31647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59" name="CustomShape 11"/>
          <p:cNvSpPr/>
          <p:nvPr/>
        </p:nvSpPr>
        <p:spPr>
          <a:xfrm>
            <a:off x="7132320" y="36262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60" name="CustomShape 12"/>
          <p:cNvSpPr/>
          <p:nvPr/>
        </p:nvSpPr>
        <p:spPr>
          <a:xfrm>
            <a:off x="6829920" y="389700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61" name="CustomShape 13"/>
          <p:cNvSpPr/>
          <p:nvPr/>
        </p:nvSpPr>
        <p:spPr>
          <a:xfrm>
            <a:off x="6426720" y="35308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62" name="CustomShape 14"/>
          <p:cNvSpPr/>
          <p:nvPr/>
        </p:nvSpPr>
        <p:spPr>
          <a:xfrm>
            <a:off x="7440480" y="37958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63" name="CustomShape 15"/>
          <p:cNvSpPr/>
          <p:nvPr/>
        </p:nvSpPr>
        <p:spPr>
          <a:xfrm>
            <a:off x="6944040" y="36291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64" name="CustomShape 16"/>
          <p:cNvSpPr/>
          <p:nvPr/>
        </p:nvSpPr>
        <p:spPr>
          <a:xfrm>
            <a:off x="6607080" y="374364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65" name="CustomShape 17"/>
          <p:cNvSpPr/>
          <p:nvPr/>
        </p:nvSpPr>
        <p:spPr>
          <a:xfrm>
            <a:off x="7825680" y="40816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66" name="CustomShape 18"/>
          <p:cNvSpPr/>
          <p:nvPr/>
        </p:nvSpPr>
        <p:spPr>
          <a:xfrm>
            <a:off x="6837840" y="34059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67" name="CustomShape 19"/>
          <p:cNvSpPr/>
          <p:nvPr/>
        </p:nvSpPr>
        <p:spPr>
          <a:xfrm>
            <a:off x="7203960" y="33987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68" name="CustomShape 20"/>
          <p:cNvSpPr/>
          <p:nvPr/>
        </p:nvSpPr>
        <p:spPr>
          <a:xfrm>
            <a:off x="6275520" y="310860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69" name="CustomShape 21"/>
          <p:cNvSpPr/>
          <p:nvPr/>
        </p:nvSpPr>
        <p:spPr>
          <a:xfrm>
            <a:off x="6342120" y="32443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70" name="CustomShape 22"/>
          <p:cNvSpPr/>
          <p:nvPr/>
        </p:nvSpPr>
        <p:spPr>
          <a:xfrm>
            <a:off x="7279920" y="393912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71" name="CustomShape 23"/>
          <p:cNvSpPr/>
          <p:nvPr/>
        </p:nvSpPr>
        <p:spPr>
          <a:xfrm>
            <a:off x="7696080" y="408168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72" name="CustomShape 24"/>
          <p:cNvSpPr/>
          <p:nvPr/>
        </p:nvSpPr>
        <p:spPr>
          <a:xfrm>
            <a:off x="7124400" y="39441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73" name="CustomShape 25"/>
          <p:cNvSpPr/>
          <p:nvPr/>
        </p:nvSpPr>
        <p:spPr>
          <a:xfrm>
            <a:off x="6865560" y="354636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74" name="CustomShape 26"/>
          <p:cNvSpPr/>
          <p:nvPr/>
        </p:nvSpPr>
        <p:spPr>
          <a:xfrm>
            <a:off x="6858360" y="2966400"/>
            <a:ext cx="68400" cy="68400"/>
          </a:xfrm>
          <a:prstGeom prst="ellipse">
            <a:avLst/>
          </a:prstGeom>
          <a:solidFill>
            <a:srgbClr val="7030a0"/>
          </a:solidFill>
          <a:ln/>
        </p:spPr>
        <p:style>
          <a:lnRef idx="2">
            <a:schemeClr val="accent1">
              <a:shade val="50000"/>
            </a:schemeClr>
          </a:lnRef>
          <a:fillRef idx="1">
            <a:schemeClr val="accent1"/>
          </a:fillRef>
          <a:effectRef idx="0">
            <a:schemeClr val="accent1"/>
          </a:effectRef>
          <a:fontRef idx="minor"/>
        </p:style>
      </p:sp>
      <p:sp>
        <p:nvSpPr>
          <p:cNvPr id="475" name="CustomShape 27"/>
          <p:cNvSpPr/>
          <p:nvPr/>
        </p:nvSpPr>
        <p:spPr>
          <a:xfrm>
            <a:off x="262080" y="5357160"/>
            <a:ext cx="8643600" cy="641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580" spc="-1" strike="noStrike">
                <a:solidFill>
                  <a:srgbClr val="000000"/>
                </a:solidFill>
                <a:latin typeface="Franklin Gothic Medium"/>
              </a:rPr>
              <a:t>There is significant evidence that </a:t>
            </a:r>
            <a:r>
              <a:rPr b="0" lang="en-US" sz="1800" spc="-1" strike="noStrike" baseline="-25000">
                <a:solidFill>
                  <a:srgbClr val="000000"/>
                </a:solidFill>
                <a:latin typeface="Franklin Gothic Medium"/>
              </a:rPr>
              <a:t> </a:t>
            </a:r>
            <a:r>
              <a:rPr b="0" lang="en-US" sz="1800" spc="-1" strike="noStrike">
                <a:solidFill>
                  <a:srgbClr val="000000"/>
                </a:solidFill>
                <a:latin typeface="Franklin Gothic Medium"/>
              </a:rPr>
              <a:t>and </a:t>
            </a:r>
            <a:r>
              <a:rPr b="0" lang="en-US" sz="1800" spc="-1" strike="noStrike" baseline="-25000">
                <a:solidFill>
                  <a:srgbClr val="000000"/>
                </a:solidFill>
                <a:latin typeface="Franklin Gothic Medium"/>
              </a:rPr>
              <a:t> </a:t>
            </a:r>
            <a:r>
              <a:rPr b="0" lang="en-US" sz="1580" spc="-1" strike="noStrike">
                <a:solidFill>
                  <a:srgbClr val="000000"/>
                </a:solidFill>
                <a:latin typeface="Franklin Gothic Medium"/>
              </a:rPr>
              <a:t>are negatively correlated and thus also not independent. </a:t>
            </a:r>
            <a:endParaRPr b="0" lang="en-US" sz="1580" spc="-1" strike="noStrike">
              <a:latin typeface="Arial"/>
            </a:endParaRPr>
          </a:p>
        </p:txBody>
      </p:sp>
      <p:sp>
        <p:nvSpPr>
          <p:cNvPr id="476" name="CustomShape 28"/>
          <p:cNvSpPr/>
          <p:nvPr/>
        </p:nvSpPr>
        <p:spPr>
          <a:xfrm>
            <a:off x="349560" y="5999760"/>
            <a:ext cx="11524680" cy="46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
        <p:nvSpPr>
          <p:cNvPr id="477" name="CustomShape 29"/>
          <p:cNvSpPr/>
          <p:nvPr/>
        </p:nvSpPr>
        <p:spPr>
          <a:xfrm>
            <a:off x="5783760" y="2054520"/>
            <a:ext cx="2531880" cy="912600"/>
          </a:xfrm>
          <a:prstGeom prst="rect">
            <a:avLst/>
          </a:prstGeom>
          <a:solidFill>
            <a:schemeClr val="bg1"/>
          </a:solid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Franklin Gothic Medium"/>
              </a:rPr>
              <a:t>Lag (5) Autocorrelation Plot</a:t>
            </a:r>
            <a:endParaRPr b="0" lang="en-US" sz="1800" spc="-1" strike="noStrike">
              <a:latin typeface="Arial"/>
            </a:endParaRPr>
          </a:p>
        </p:txBody>
      </p:sp>
      <mc:AlternateContent>
        <mc:Choice xmlns:a14="http://schemas.microsoft.com/office/drawing/2010/main" Requires="a14">
          <p:sp>
            <p:nvSpPr>
              <p:cNvPr id="478" name="Formula 30"/>
              <p:cNvSpPr txBox="1"/>
              <p:nvPr/>
            </p:nvSpPr>
            <p:spPr>
              <a:xfrm rot="16200000">
                <a:off x="4861080" y="3378960"/>
                <a:ext cx="503640" cy="276480"/>
              </a:xfrm>
              <a:prstGeom prst="rect">
                <a:avLst/>
              </a:prstGeom>
            </p:spPr>
            <p:txBody>
              <a:bodyPr/>
              <a:p>
                <a14:m>
                  <m:oMath xmlns:m="http://schemas.openxmlformats.org/officeDocument/2006/math">
                    <m:sSub>
                      <m:e>
                        <m:r>
                          <m:t xml:space="preserve">𝑋</m:t>
                        </m:r>
                      </m:e>
                      <m:sub>
                        <m:r>
                          <m:t xml:space="preserve">𝑡</m:t>
                        </m:r>
                        <m:r>
                          <m:t xml:space="preserve">+</m:t>
                        </m:r>
                        <m:r>
                          <m:t xml:space="preserve">5</m:t>
                        </m:r>
                      </m:sub>
                    </m:sSub>
                  </m:oMath>
                </a14:m>
              </a:p>
            </p:txBody>
          </p:sp>
        </mc:Choice>
        <mc:Fallback/>
      </mc:AlternateContent>
      <p:sp>
        <p:nvSpPr>
          <p:cNvPr id="479" name="CustomShape 31"/>
          <p:cNvSpPr/>
          <p:nvPr/>
        </p:nvSpPr>
        <p:spPr>
          <a:xfrm rot="16200000">
            <a:off x="6568200" y="3408480"/>
            <a:ext cx="498960" cy="276480"/>
          </a:xfrm>
          <a:prstGeom prst="rect">
            <a:avLst/>
          </a:prstGeom>
          <a:blipFill rotWithShape="0">
            <a:blip r:embed="rId3"/>
            <a:stretch>
              <a:fillRect l="0" t="-2467" r="-13019" b="-7467"/>
            </a:stretch>
          </a:blip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45" dur="indefinite" restart="never" nodeType="tmRoot">
          <p:childTnLst>
            <p:seq>
              <p:cTn id="446" dur="indefinite" nodeType="mainSeq">
                <p:childTnLst>
                  <p:par>
                    <p:cTn id="447" fill="hold">
                      <p:stCondLst>
                        <p:cond delay="indefinite"/>
                      </p:stCondLst>
                      <p:childTnLst>
                        <p:par>
                          <p:cTn id="448" fill="hold">
                            <p:stCondLst>
                              <p:cond delay="0"/>
                            </p:stCondLst>
                            <p:childTnLst>
                              <p:par>
                                <p:cTn id="449" nodeType="clickEffect" fill="hold" presetClass="entr" presetID="10">
                                  <p:stCondLst>
                                    <p:cond delay="0"/>
                                  </p:stCondLst>
                                  <p:childTnLst>
                                    <p:set>
                                      <p:cBhvr>
                                        <p:cTn id="450" dur="1" fill="hold">
                                          <p:stCondLst>
                                            <p:cond delay="0"/>
                                          </p:stCondLst>
                                        </p:cTn>
                                        <p:tgtEl>
                                          <p:spTgt spid="451"/>
                                        </p:tgtEl>
                                        <p:attrNameLst>
                                          <p:attrName>style.visibility</p:attrName>
                                        </p:attrNameLst>
                                      </p:cBhvr>
                                      <p:to>
                                        <p:strVal val="visible"/>
                                      </p:to>
                                    </p:set>
                                    <p:animEffect filter="fade" transition="in">
                                      <p:cBhvr additive="repl">
                                        <p:cTn id="451" dur="500"/>
                                        <p:tgtEl>
                                          <p:spTgt spid="451"/>
                                        </p:tgtEl>
                                      </p:cBhvr>
                                    </p:animEffect>
                                  </p:childTnLst>
                                </p:cTn>
                              </p:par>
                              <p:par>
                                <p:cTn id="452" nodeType="withEffect" fill="hold" presetClass="entr" presetID="10">
                                  <p:stCondLst>
                                    <p:cond delay="0"/>
                                  </p:stCondLst>
                                  <p:childTnLst>
                                    <p:set>
                                      <p:cBhvr>
                                        <p:cTn id="453" dur="1" fill="hold">
                                          <p:stCondLst>
                                            <p:cond delay="0"/>
                                          </p:stCondLst>
                                        </p:cTn>
                                        <p:tgtEl>
                                          <p:spTgt spid="452"/>
                                        </p:tgtEl>
                                        <p:attrNameLst>
                                          <p:attrName>style.visibility</p:attrName>
                                        </p:attrNameLst>
                                      </p:cBhvr>
                                      <p:to>
                                        <p:strVal val="visible"/>
                                      </p:to>
                                    </p:set>
                                    <p:animEffect filter="fade" transition="in">
                                      <p:cBhvr additive="repl">
                                        <p:cTn id="454" dur="500"/>
                                        <p:tgtEl>
                                          <p:spTgt spid="452"/>
                                        </p:tgtEl>
                                      </p:cBhvr>
                                    </p:animEffect>
                                  </p:childTnLst>
                                </p:cTn>
                              </p:par>
                            </p:childTnLst>
                          </p:cTn>
                        </p:par>
                      </p:childTnLst>
                    </p:cTn>
                  </p:par>
                  <p:par>
                    <p:cTn id="455" fill="hold">
                      <p:stCondLst>
                        <p:cond delay="indefinite"/>
                      </p:stCondLst>
                      <p:childTnLst>
                        <p:par>
                          <p:cTn id="456" fill="hold">
                            <p:stCondLst>
                              <p:cond delay="0"/>
                            </p:stCondLst>
                            <p:childTnLst>
                              <p:par>
                                <p:cTn id="457" nodeType="clickEffect" fill="hold" presetClass="entr" presetID="10">
                                  <p:stCondLst>
                                    <p:cond delay="0"/>
                                  </p:stCondLst>
                                  <p:childTnLst>
                                    <p:set>
                                      <p:cBhvr>
                                        <p:cTn id="458" dur="1" fill="hold">
                                          <p:stCondLst>
                                            <p:cond delay="0"/>
                                          </p:stCondLst>
                                        </p:cTn>
                                        <p:tgtEl>
                                          <p:spTgt spid="449"/>
                                        </p:tgtEl>
                                        <p:attrNameLst>
                                          <p:attrName>style.visibility</p:attrName>
                                        </p:attrNameLst>
                                      </p:cBhvr>
                                      <p:to>
                                        <p:strVal val="visible"/>
                                      </p:to>
                                    </p:set>
                                    <p:animEffect filter="fade" transition="in">
                                      <p:cBhvr additive="repl">
                                        <p:cTn id="459" dur="500"/>
                                        <p:tgtEl>
                                          <p:spTgt spid="449"/>
                                        </p:tgtEl>
                                      </p:cBhvr>
                                    </p:animEffect>
                                  </p:childTnLst>
                                </p:cTn>
                              </p:par>
                              <p:par>
                                <p:cTn id="460" nodeType="withEffect" fill="hold" presetClass="entr" presetID="10">
                                  <p:stCondLst>
                                    <p:cond delay="0"/>
                                  </p:stCondLst>
                                  <p:childTnLst>
                                    <p:set>
                                      <p:cBhvr>
                                        <p:cTn id="461" dur="1" fill="hold">
                                          <p:stCondLst>
                                            <p:cond delay="0"/>
                                          </p:stCondLst>
                                        </p:cTn>
                                        <p:tgtEl>
                                          <p:spTgt spid="453"/>
                                        </p:tgtEl>
                                        <p:attrNameLst>
                                          <p:attrName>style.visibility</p:attrName>
                                        </p:attrNameLst>
                                      </p:cBhvr>
                                      <p:to>
                                        <p:strVal val="visible"/>
                                      </p:to>
                                    </p:set>
                                    <p:animEffect filter="fade" transition="in">
                                      <p:cBhvr additive="repl">
                                        <p:cTn id="462" dur="500"/>
                                        <p:tgtEl>
                                          <p:spTgt spid="453"/>
                                        </p:tgtEl>
                                      </p:cBhvr>
                                    </p:animEffect>
                                  </p:childTnLst>
                                </p:cTn>
                              </p:par>
                            </p:childTnLst>
                          </p:cTn>
                        </p:par>
                      </p:childTnLst>
                    </p:cTn>
                  </p:par>
                  <p:par>
                    <p:cTn id="463" fill="hold">
                      <p:stCondLst>
                        <p:cond delay="indefinite"/>
                      </p:stCondLst>
                      <p:childTnLst>
                        <p:par>
                          <p:cTn id="464" fill="hold">
                            <p:stCondLst>
                              <p:cond delay="0"/>
                            </p:stCondLst>
                            <p:childTnLst>
                              <p:par>
                                <p:cTn id="465" nodeType="clickEffect" fill="hold" presetClass="entr" presetID="10">
                                  <p:stCondLst>
                                    <p:cond delay="0"/>
                                  </p:stCondLst>
                                  <p:childTnLst>
                                    <p:set>
                                      <p:cBhvr>
                                        <p:cTn id="466" dur="1" fill="hold">
                                          <p:stCondLst>
                                            <p:cond delay="0"/>
                                          </p:stCondLst>
                                        </p:cTn>
                                        <p:tgtEl>
                                          <p:spTgt spid="455"/>
                                        </p:tgtEl>
                                        <p:attrNameLst>
                                          <p:attrName>style.visibility</p:attrName>
                                        </p:attrNameLst>
                                      </p:cBhvr>
                                      <p:to>
                                        <p:strVal val="visible"/>
                                      </p:to>
                                    </p:set>
                                    <p:animEffect filter="fade" transition="in">
                                      <p:cBhvr additive="repl">
                                        <p:cTn id="467" dur="500"/>
                                        <p:tgtEl>
                                          <p:spTgt spid="455"/>
                                        </p:tgtEl>
                                      </p:cBhvr>
                                    </p:animEffect>
                                  </p:childTnLst>
                                </p:cTn>
                              </p:par>
                              <p:par>
                                <p:cTn id="468" nodeType="withEffect" fill="hold" presetClass="entr" presetID="10">
                                  <p:stCondLst>
                                    <p:cond delay="0"/>
                                  </p:stCondLst>
                                  <p:childTnLst>
                                    <p:set>
                                      <p:cBhvr>
                                        <p:cTn id="469" dur="1" fill="hold">
                                          <p:stCondLst>
                                            <p:cond delay="0"/>
                                          </p:stCondLst>
                                        </p:cTn>
                                        <p:tgtEl>
                                          <p:spTgt spid="474"/>
                                        </p:tgtEl>
                                        <p:attrNameLst>
                                          <p:attrName>style.visibility</p:attrName>
                                        </p:attrNameLst>
                                      </p:cBhvr>
                                      <p:to>
                                        <p:strVal val="visible"/>
                                      </p:to>
                                    </p:set>
                                    <p:animEffect filter="fade" transition="in">
                                      <p:cBhvr additive="repl">
                                        <p:cTn id="470" dur="500"/>
                                        <p:tgtEl>
                                          <p:spTgt spid="474"/>
                                        </p:tgtEl>
                                      </p:cBhvr>
                                    </p:animEffect>
                                  </p:childTnLst>
                                </p:cTn>
                              </p:par>
                            </p:childTnLst>
                          </p:cTn>
                        </p:par>
                      </p:childTnLst>
                    </p:cTn>
                  </p:par>
                  <p:par>
                    <p:cTn id="471" fill="hold">
                      <p:stCondLst>
                        <p:cond delay="indefinite"/>
                      </p:stCondLst>
                      <p:childTnLst>
                        <p:par>
                          <p:cTn id="472" fill="hold">
                            <p:stCondLst>
                              <p:cond delay="0"/>
                            </p:stCondLst>
                            <p:childTnLst>
                              <p:par>
                                <p:cTn id="473" nodeType="clickEffect" fill="hold" presetClass="entr" presetID="10">
                                  <p:stCondLst>
                                    <p:cond delay="0"/>
                                  </p:stCondLst>
                                  <p:childTnLst>
                                    <p:set>
                                      <p:cBhvr>
                                        <p:cTn id="474" dur="1" fill="hold">
                                          <p:stCondLst>
                                            <p:cond delay="0"/>
                                          </p:stCondLst>
                                        </p:cTn>
                                        <p:tgtEl>
                                          <p:spTgt spid="476"/>
                                        </p:tgtEl>
                                        <p:attrNameLst>
                                          <p:attrName>style.visibility</p:attrName>
                                        </p:attrNameLst>
                                      </p:cBhvr>
                                      <p:to>
                                        <p:strVal val="visible"/>
                                      </p:to>
                                    </p:set>
                                    <p:animEffect filter="fade" transition="in">
                                      <p:cBhvr additive="repl">
                                        <p:cTn id="475" dur="500"/>
                                        <p:tgtEl>
                                          <p:spTgt spid="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TextShape 1"/>
          <p:cNvSpPr txBox="1"/>
          <p:nvPr/>
        </p:nvSpPr>
        <p:spPr>
          <a:xfrm>
            <a:off x="628560" y="365040"/>
            <a:ext cx="7886520" cy="1325160"/>
          </a:xfrm>
          <a:prstGeom prst="rect">
            <a:avLst/>
          </a:prstGeom>
          <a:noFill/>
          <a:ln>
            <a:noFill/>
          </a:ln>
        </p:spPr>
        <p:txBody>
          <a:bodyPr anchor="ctr">
            <a:normAutofit fontScale="89000"/>
          </a:bodyPr>
          <a:p>
            <a:pPr>
              <a:lnSpc>
                <a:spcPct val="90000"/>
              </a:lnSpc>
            </a:pPr>
            <a:r>
              <a:rPr b="0" lang="en-US" sz="3300" spc="-1" strike="noStrike">
                <a:solidFill>
                  <a:srgbClr val="000000"/>
                </a:solidFill>
                <a:latin typeface="Calibri Light"/>
              </a:rPr>
              <a:t>Autocorrelation of Time Series with Dependent Observations with TSWGE (Lag = 5)</a:t>
            </a:r>
            <a:endParaRPr b="0" lang="en-US" sz="3300" spc="-1" strike="noStrike">
              <a:solidFill>
                <a:srgbClr val="000000"/>
              </a:solidFill>
              <a:latin typeface="Franklin Gothic Medium"/>
            </a:endParaRPr>
          </a:p>
        </p:txBody>
      </p:sp>
      <p:pic>
        <p:nvPicPr>
          <p:cNvPr id="481" name="Picture 4" descr=""/>
          <p:cNvPicPr/>
          <p:nvPr/>
        </p:nvPicPr>
        <p:blipFill>
          <a:blip r:embed="rId1"/>
          <a:stretch/>
        </p:blipFill>
        <p:spPr>
          <a:xfrm>
            <a:off x="400680" y="3184920"/>
            <a:ext cx="4170960" cy="2036880"/>
          </a:xfrm>
          <a:prstGeom prst="rect">
            <a:avLst/>
          </a:prstGeom>
          <a:ln>
            <a:noFill/>
          </a:ln>
        </p:spPr>
      </p:pic>
      <p:pic>
        <p:nvPicPr>
          <p:cNvPr id="482" name="Picture 3" descr=""/>
          <p:cNvPicPr/>
          <p:nvPr/>
        </p:nvPicPr>
        <p:blipFill>
          <a:blip r:embed="rId2"/>
          <a:stretch/>
        </p:blipFill>
        <p:spPr>
          <a:xfrm>
            <a:off x="4688640" y="2407320"/>
            <a:ext cx="4260960" cy="838080"/>
          </a:xfrm>
          <a:prstGeom prst="rect">
            <a:avLst/>
          </a:prstGeom>
          <a:ln>
            <a:noFill/>
          </a:ln>
        </p:spPr>
      </p:pic>
      <p:sp>
        <p:nvSpPr>
          <p:cNvPr id="483" name="CustomShape 2"/>
          <p:cNvSpPr/>
          <p:nvPr/>
        </p:nvSpPr>
        <p:spPr>
          <a:xfrm>
            <a:off x="6594120" y="2701800"/>
            <a:ext cx="449640" cy="25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484" name="Formula 3"/>
              <p:cNvSpPr txBox="1"/>
              <p:nvPr/>
            </p:nvSpPr>
            <p:spPr>
              <a:xfrm>
                <a:off x="5083920" y="6986880"/>
                <a:ext cx="3507480" cy="415080"/>
              </a:xfrm>
              <a:prstGeom prst="rect">
                <a:avLst/>
              </a:prstGeom>
            </p:spPr>
            <p:txBody>
              <a:bodyPr/>
              <a:p>
                <a14:m>
                  <m:oMath xmlns:m="http://schemas.openxmlformats.org/officeDocument/2006/math">
                    <m:acc>
                      <m:accPr>
                        <m:chr m:val="^"/>
                      </m:accPr>
                      <m:e>
                        <m:r>
                          <m:t xml:space="preserve">ρ</m:t>
                        </m:r>
                      </m:e>
                    </m:acc>
                    <m:d>
                      <m:dPr>
                        <m:begChr m:val="("/>
                        <m:endChr m:val=")"/>
                      </m:dPr>
                      <m:e>
                        <m:r>
                          <m:t xml:space="preserve">𝑡</m:t>
                        </m:r>
                        <m:r>
                          <m:t xml:space="preserve">,</m:t>
                        </m:r>
                        <m:r>
                          <m:t xml:space="preserve">𝑡</m:t>
                        </m:r>
                        <m:r>
                          <m:t xml:space="preserve">+</m:t>
                        </m:r>
                        <m:r>
                          <m:t xml:space="preserve">1</m:t>
                        </m:r>
                      </m:e>
                    </m:d>
                    <m:r>
                      <m:t xml:space="preserve">=</m:t>
                    </m:r>
                    <m:sSub>
                      <m:e>
                        <m:acc>
                          <m:accPr>
                            <m:chr m:val="^"/>
                          </m:accPr>
                          <m:e>
                            <m:r>
                              <m:t xml:space="preserve">ρ</m:t>
                            </m:r>
                          </m:e>
                        </m:acc>
                      </m:e>
                      <m:sub>
                        <m:r>
                          <m:t xml:space="preserve">1</m:t>
                        </m:r>
                      </m:sub>
                    </m:sSub>
                    <m:r>
                      <m:t xml:space="preserve">=</m:t>
                    </m:r>
                    <m:sSub>
                      <m:e>
                        <m:r>
                          <m:t xml:space="preserve">𝑟</m:t>
                        </m:r>
                      </m:e>
                      <m:sub>
                        <m:r>
                          <m:t xml:space="preserve">1</m:t>
                        </m:r>
                      </m:sub>
                    </m:sSub>
                    <m:r>
                      <m:t xml:space="preserve">=</m:t>
                    </m:r>
                    <m:r>
                      <m:t xml:space="preserve">.827</m:t>
                    </m:r>
                  </m:oMath>
                </a14:m>
              </a:p>
            </p:txBody>
          </p:sp>
        </mc:Choice>
        <mc:Fallback/>
      </mc:AlternateContent>
      <p:sp>
        <p:nvSpPr>
          <p:cNvPr id="485" name="CustomShape 4"/>
          <p:cNvSpPr/>
          <p:nvPr/>
        </p:nvSpPr>
        <p:spPr>
          <a:xfrm>
            <a:off x="6778440" y="7030080"/>
            <a:ext cx="4605120" cy="52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mc:AlternateContent>
        <mc:Choice xmlns:a14="http://schemas.microsoft.com/office/drawing/2010/main" Requires="a14">
          <p:sp>
            <p:nvSpPr>
              <p:cNvPr id="486" name="Formula 5"/>
              <p:cNvSpPr txBox="1"/>
              <p:nvPr/>
            </p:nvSpPr>
            <p:spPr>
              <a:xfrm>
                <a:off x="5083920" y="7379280"/>
                <a:ext cx="3858480" cy="415080"/>
              </a:xfrm>
              <a:prstGeom prst="rect">
                <a:avLst/>
              </a:prstGeom>
            </p:spPr>
            <p:txBody>
              <a:bodyPr/>
              <a:p>
                <a14:m>
                  <m:oMath xmlns:m="http://schemas.openxmlformats.org/officeDocument/2006/math">
                    <m:acc>
                      <m:accPr>
                        <m:chr m:val="^"/>
                      </m:accPr>
                      <m:e>
                        <m:r>
                          <m:t xml:space="preserve">ρ</m:t>
                        </m:r>
                      </m:e>
                    </m:acc>
                    <m:d>
                      <m:dPr>
                        <m:begChr m:val="("/>
                        <m:endChr m:val=")"/>
                      </m:dPr>
                      <m:e>
                        <m:r>
                          <m:t xml:space="preserve">𝑡</m:t>
                        </m:r>
                        <m:r>
                          <m:t xml:space="preserve">,</m:t>
                        </m:r>
                        <m:r>
                          <m:t xml:space="preserve">𝑡</m:t>
                        </m:r>
                        <m:r>
                          <m:t xml:space="preserve">+</m:t>
                        </m:r>
                        <m:r>
                          <m:t xml:space="preserve">20</m:t>
                        </m:r>
                      </m:e>
                    </m:d>
                    <m:r>
                      <m:t xml:space="preserve">=</m:t>
                    </m:r>
                    <m:sSub>
                      <m:e>
                        <m:acc>
                          <m:accPr>
                            <m:chr m:val="^"/>
                          </m:accPr>
                          <m:e>
                            <m:r>
                              <m:t xml:space="preserve">ρ</m:t>
                            </m:r>
                          </m:e>
                        </m:acc>
                      </m:e>
                      <m:sub>
                        <m:r>
                          <m:t xml:space="preserve">1</m:t>
                        </m:r>
                      </m:sub>
                    </m:sSub>
                    <m:r>
                      <m:t xml:space="preserve">=</m:t>
                    </m:r>
                    <m:sSub>
                      <m:e>
                        <m:r>
                          <m:t xml:space="preserve">𝑟</m:t>
                        </m:r>
                      </m:e>
                      <m:sub>
                        <m:r>
                          <m:t xml:space="preserve">1</m:t>
                        </m:r>
                      </m:sub>
                    </m:sSub>
                    <m:r>
                      <m:t xml:space="preserve">=</m:t>
                    </m:r>
                    <m:r>
                      <m:t xml:space="preserve">−</m:t>
                    </m:r>
                    <m:r>
                      <m:t xml:space="preserve">.330</m:t>
                    </m:r>
                  </m:oMath>
                </a14:m>
              </a:p>
            </p:txBody>
          </p:sp>
        </mc:Choice>
        <mc:Fallback/>
      </mc:AlternateContent>
      <p:sp>
        <p:nvSpPr>
          <p:cNvPr id="487" name="CustomShape 6"/>
          <p:cNvSpPr/>
          <p:nvPr/>
        </p:nvSpPr>
        <p:spPr>
          <a:xfrm>
            <a:off x="6778440" y="7553160"/>
            <a:ext cx="5071680" cy="52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
        <p:nvSpPr>
          <p:cNvPr id="488" name="CustomShape 7"/>
          <p:cNvSpPr/>
          <p:nvPr/>
        </p:nvSpPr>
        <p:spPr>
          <a:xfrm>
            <a:off x="5083920" y="2701800"/>
            <a:ext cx="449640" cy="25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pic>
        <p:nvPicPr>
          <p:cNvPr id="489" name="Picture 5" descr=""/>
          <p:cNvPicPr/>
          <p:nvPr/>
        </p:nvPicPr>
        <p:blipFill>
          <a:blip r:embed="rId3"/>
          <a:stretch/>
        </p:blipFill>
        <p:spPr>
          <a:xfrm>
            <a:off x="4688640" y="3551040"/>
            <a:ext cx="4197600" cy="2181600"/>
          </a:xfrm>
          <a:prstGeom prst="rect">
            <a:avLst/>
          </a:prstGeom>
          <a:ln>
            <a:noFill/>
          </a:ln>
        </p:spPr>
      </p:pic>
      <p:sp>
        <p:nvSpPr>
          <p:cNvPr id="490" name="CustomShape 8"/>
          <p:cNvSpPr/>
          <p:nvPr/>
        </p:nvSpPr>
        <p:spPr>
          <a:xfrm>
            <a:off x="6453000" y="3310920"/>
            <a:ext cx="990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432ff"/>
                </a:solidFill>
                <a:latin typeface="Franklin Gothic Medium"/>
              </a:rPr>
              <a:t>acf(Y5)</a:t>
            </a:r>
            <a:endParaRPr b="0" lang="en-US" sz="1800" spc="-1" strike="noStrike">
              <a:latin typeface="Arial"/>
            </a:endParaRPr>
          </a:p>
        </p:txBody>
      </p:sp>
      <p:sp>
        <p:nvSpPr>
          <p:cNvPr id="491" name="CustomShape 9"/>
          <p:cNvSpPr/>
          <p:nvPr/>
        </p:nvSpPr>
        <p:spPr>
          <a:xfrm>
            <a:off x="8137080" y="2955600"/>
            <a:ext cx="449640" cy="25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476" dur="indefinite" restart="never" nodeType="tmRoot">
          <p:childTnLst>
            <p:seq>
              <p:cTn id="477" dur="indefinite" nodeType="mainSeq">
                <p:childTnLst>
                  <p:par>
                    <p:cTn id="478" fill="hold">
                      <p:stCondLst>
                        <p:cond delay="indefinite"/>
                      </p:stCondLst>
                      <p:childTnLst>
                        <p:par>
                          <p:cTn id="479" fill="hold">
                            <p:stCondLst>
                              <p:cond delay="0"/>
                            </p:stCondLst>
                            <p:childTnLst>
                              <p:par>
                                <p:cTn id="480" nodeType="clickEffect" fill="hold" presetClass="entr" presetID="10">
                                  <p:stCondLst>
                                    <p:cond delay="0"/>
                                  </p:stCondLst>
                                  <p:childTnLst>
                                    <p:set>
                                      <p:cBhvr>
                                        <p:cTn id="481" dur="1" fill="hold">
                                          <p:stCondLst>
                                            <p:cond delay="0"/>
                                          </p:stCondLst>
                                        </p:cTn>
                                        <p:tgtEl>
                                          <p:spTgt spid="485"/>
                                        </p:tgtEl>
                                        <p:attrNameLst>
                                          <p:attrName>style.visibility</p:attrName>
                                        </p:attrNameLst>
                                      </p:cBhvr>
                                      <p:to>
                                        <p:strVal val="visible"/>
                                      </p:to>
                                    </p:set>
                                    <p:animEffect filter="fade" transition="in">
                                      <p:cBhvr additive="repl">
                                        <p:cTn id="482" dur="500"/>
                                        <p:tgtEl>
                                          <p:spTgt spid="485"/>
                                        </p:tgtEl>
                                      </p:cBhvr>
                                    </p:animEffect>
                                  </p:childTnLst>
                                </p:cTn>
                              </p:par>
                              <p:par>
                                <p:cTn id="483" nodeType="withEffect" fill="hold" presetClass="entr" presetID="10">
                                  <p:stCondLst>
                                    <p:cond delay="0"/>
                                  </p:stCondLst>
                                  <p:childTnLst>
                                    <p:set>
                                      <p:cBhvr>
                                        <p:cTn id="484" dur="1" fill="hold">
                                          <p:stCondLst>
                                            <p:cond delay="0"/>
                                          </p:stCondLst>
                                        </p:cTn>
                                        <p:tgtEl>
                                          <p:spTgt spid="488"/>
                                        </p:tgtEl>
                                        <p:attrNameLst>
                                          <p:attrName>style.visibility</p:attrName>
                                        </p:attrNameLst>
                                      </p:cBhvr>
                                      <p:to>
                                        <p:strVal val="visible"/>
                                      </p:to>
                                    </p:set>
                                    <p:animEffect filter="fade" transition="in">
                                      <p:cBhvr additive="repl">
                                        <p:cTn id="485" dur="500"/>
                                        <p:tgtEl>
                                          <p:spTgt spid="488"/>
                                        </p:tgtEl>
                                      </p:cBhvr>
                                    </p:animEffect>
                                  </p:childTnLst>
                                </p:cTn>
                              </p:par>
                            </p:childTnLst>
                          </p:cTn>
                        </p:par>
                      </p:childTnLst>
                    </p:cTn>
                  </p:par>
                  <p:par>
                    <p:cTn id="486" fill="hold">
                      <p:stCondLst>
                        <p:cond delay="indefinite"/>
                      </p:stCondLst>
                      <p:childTnLst>
                        <p:par>
                          <p:cTn id="487" fill="hold">
                            <p:stCondLst>
                              <p:cond delay="0"/>
                            </p:stCondLst>
                            <p:childTnLst>
                              <p:par>
                                <p:cTn id="488" nodeType="clickEffect" fill="hold" presetClass="entr" presetID="10">
                                  <p:stCondLst>
                                    <p:cond delay="0"/>
                                  </p:stCondLst>
                                  <p:childTnLst>
                                    <p:set>
                                      <p:cBhvr>
                                        <p:cTn id="489" dur="1" fill="hold">
                                          <p:stCondLst>
                                            <p:cond delay="0"/>
                                          </p:stCondLst>
                                        </p:cTn>
                                        <p:tgtEl>
                                          <p:spTgt spid="487"/>
                                        </p:tgtEl>
                                        <p:attrNameLst>
                                          <p:attrName>style.visibility</p:attrName>
                                        </p:attrNameLst>
                                      </p:cBhvr>
                                      <p:to>
                                        <p:strVal val="visible"/>
                                      </p:to>
                                    </p:set>
                                    <p:animEffect filter="fade" transition="in">
                                      <p:cBhvr additive="repl">
                                        <p:cTn id="490" dur="500"/>
                                        <p:tgtEl>
                                          <p:spTgt spid="487"/>
                                        </p:tgtEl>
                                      </p:cBhvr>
                                    </p:animEffect>
                                  </p:childTnLst>
                                </p:cTn>
                              </p:par>
                              <p:par>
                                <p:cTn id="491" nodeType="withEffect" fill="hold" presetClass="entr" presetID="10">
                                  <p:stCondLst>
                                    <p:cond delay="0"/>
                                  </p:stCondLst>
                                  <p:childTnLst>
                                    <p:set>
                                      <p:cBhvr>
                                        <p:cTn id="492" dur="1" fill="hold">
                                          <p:stCondLst>
                                            <p:cond delay="0"/>
                                          </p:stCondLst>
                                        </p:cTn>
                                        <p:tgtEl>
                                          <p:spTgt spid="483"/>
                                        </p:tgtEl>
                                        <p:attrNameLst>
                                          <p:attrName>style.visibility</p:attrName>
                                        </p:attrNameLst>
                                      </p:cBhvr>
                                      <p:to>
                                        <p:strVal val="visible"/>
                                      </p:to>
                                    </p:set>
                                    <p:animEffect filter="fade" transition="in">
                                      <p:cBhvr additive="repl">
                                        <p:cTn id="493" dur="500"/>
                                        <p:tgtEl>
                                          <p:spTgt spid="483"/>
                                        </p:tgtEl>
                                      </p:cBhvr>
                                    </p:animEffect>
                                  </p:childTnLst>
                                </p:cTn>
                              </p:par>
                            </p:childTnLst>
                          </p:cTn>
                        </p:par>
                      </p:childTnLst>
                    </p:cTn>
                  </p:par>
                  <p:par>
                    <p:cTn id="494" fill="hold">
                      <p:stCondLst>
                        <p:cond delay="indefinite"/>
                      </p:stCondLst>
                      <p:childTnLst>
                        <p:par>
                          <p:cTn id="495" fill="hold">
                            <p:stCondLst>
                              <p:cond delay="0"/>
                            </p:stCondLst>
                            <p:childTnLst>
                              <p:par>
                                <p:cTn id="496" nodeType="clickEffect" fill="hold" presetClass="entr" presetID="10">
                                  <p:stCondLst>
                                    <p:cond delay="0"/>
                                  </p:stCondLst>
                                  <p:childTnLst>
                                    <p:set>
                                      <p:cBhvr>
                                        <p:cTn id="497" dur="1" fill="hold">
                                          <p:stCondLst>
                                            <p:cond delay="0"/>
                                          </p:stCondLst>
                                        </p:cTn>
                                        <p:tgtEl>
                                          <p:spTgt spid="491"/>
                                        </p:tgtEl>
                                        <p:attrNameLst>
                                          <p:attrName>style.visibility</p:attrName>
                                        </p:attrNameLst>
                                      </p:cBhvr>
                                      <p:to>
                                        <p:strVal val="visible"/>
                                      </p:to>
                                    </p:set>
                                    <p:animEffect filter="fade" transition="in">
                                      <p:cBhvr additive="repl">
                                        <p:cTn id="498" dur="500"/>
                                        <p:tgtEl>
                                          <p:spTgt spid="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TextShape 1"/>
          <p:cNvSpPr txBox="1"/>
          <p:nvPr/>
        </p:nvSpPr>
        <p:spPr>
          <a:xfrm>
            <a:off x="595440" y="927720"/>
            <a:ext cx="7886520" cy="4350960"/>
          </a:xfrm>
          <a:prstGeom prst="rect">
            <a:avLst/>
          </a:prstGeom>
          <a:noFill/>
          <a:ln>
            <a:noFill/>
          </a:ln>
        </p:spPr>
        <p:txBody>
          <a:bodyPr>
            <a:noAutofit/>
          </a:bodyPr>
          <a:p>
            <a:pPr>
              <a:lnSpc>
                <a:spcPct val="90000"/>
              </a:lnSpc>
              <a:spcBef>
                <a:spcPts val="751"/>
              </a:spcBef>
            </a:pPr>
            <a:r>
              <a:rPr b="0" lang="en-US" sz="2100" spc="-1" strike="noStrike">
                <a:solidFill>
                  <a:srgbClr val="000000"/>
                </a:solidFill>
                <a:latin typeface="Calibri"/>
              </a:rPr>
              <a:t>Pre Live Question:   Do your best to match each time series to their corresponding ACF plot. </a:t>
            </a:r>
            <a:endParaRPr b="0" lang="en-US" sz="2100" spc="-1" strike="noStrike">
              <a:solidFill>
                <a:srgbClr val="000000"/>
              </a:solidFill>
              <a:latin typeface="Calibri"/>
            </a:endParaRPr>
          </a:p>
        </p:txBody>
      </p:sp>
      <p:pic>
        <p:nvPicPr>
          <p:cNvPr id="493" name="Picture 11" descr="fig1.3.tif"/>
          <p:cNvPicPr/>
          <p:nvPr/>
        </p:nvPicPr>
        <p:blipFill>
          <a:blip r:embed="rId1"/>
          <a:stretch/>
        </p:blipFill>
        <p:spPr>
          <a:xfrm>
            <a:off x="623880" y="1905120"/>
            <a:ext cx="3104640" cy="2540160"/>
          </a:xfrm>
          <a:prstGeom prst="rect">
            <a:avLst/>
          </a:prstGeom>
          <a:ln w="9360">
            <a:noFill/>
          </a:ln>
        </p:spPr>
      </p:pic>
      <p:pic>
        <p:nvPicPr>
          <p:cNvPr id="494" name="Picture 7" descr="fig1.4.tif"/>
          <p:cNvPicPr/>
          <p:nvPr/>
        </p:nvPicPr>
        <p:blipFill>
          <a:blip r:embed="rId2"/>
          <a:srcRect l="0" t="0" r="50699" b="55130"/>
          <a:stretch/>
        </p:blipFill>
        <p:spPr>
          <a:xfrm>
            <a:off x="6774840" y="3152160"/>
            <a:ext cx="1735200" cy="1292040"/>
          </a:xfrm>
          <a:prstGeom prst="rect">
            <a:avLst/>
          </a:prstGeom>
          <a:ln w="9360">
            <a:noFill/>
          </a:ln>
        </p:spPr>
      </p:pic>
      <p:pic>
        <p:nvPicPr>
          <p:cNvPr id="495" name="Picture 8" descr="fig1.4.tif"/>
          <p:cNvPicPr/>
          <p:nvPr/>
        </p:nvPicPr>
        <p:blipFill>
          <a:blip r:embed="rId3"/>
          <a:srcRect l="52448" t="52562" r="0" b="5130"/>
          <a:stretch/>
        </p:blipFill>
        <p:spPr>
          <a:xfrm>
            <a:off x="5100840" y="1859760"/>
            <a:ext cx="1673640" cy="1218240"/>
          </a:xfrm>
          <a:prstGeom prst="rect">
            <a:avLst/>
          </a:prstGeom>
          <a:ln w="9360">
            <a:noFill/>
          </a:ln>
        </p:spPr>
      </p:pic>
      <p:pic>
        <p:nvPicPr>
          <p:cNvPr id="496" name="Picture 9" descr="fig1.4.tif"/>
          <p:cNvPicPr/>
          <p:nvPr/>
        </p:nvPicPr>
        <p:blipFill>
          <a:blip r:embed="rId4"/>
          <a:srcRect l="52448" t="0" r="0" b="55130"/>
          <a:stretch/>
        </p:blipFill>
        <p:spPr>
          <a:xfrm>
            <a:off x="5100840" y="3115800"/>
            <a:ext cx="1673640" cy="1292040"/>
          </a:xfrm>
          <a:prstGeom prst="rect">
            <a:avLst/>
          </a:prstGeom>
          <a:ln w="9360">
            <a:noFill/>
          </a:ln>
        </p:spPr>
      </p:pic>
      <p:pic>
        <p:nvPicPr>
          <p:cNvPr id="497" name="Picture 11" descr="fig1.4.tif"/>
          <p:cNvPicPr/>
          <p:nvPr/>
        </p:nvPicPr>
        <p:blipFill>
          <a:blip r:embed="rId5"/>
          <a:srcRect l="0" t="51284" r="50699" b="5130"/>
          <a:stretch/>
        </p:blipFill>
        <p:spPr>
          <a:xfrm>
            <a:off x="6696000" y="1838160"/>
            <a:ext cx="1735200" cy="1255320"/>
          </a:xfrm>
          <a:prstGeom prst="rect">
            <a:avLst/>
          </a:prstGeom>
          <a:ln w="9360">
            <a:noFill/>
          </a:ln>
        </p:spPr>
      </p:pic>
      <p:sp>
        <p:nvSpPr>
          <p:cNvPr id="498" name="CustomShape 2"/>
          <p:cNvSpPr/>
          <p:nvPr/>
        </p:nvSpPr>
        <p:spPr>
          <a:xfrm>
            <a:off x="1683360" y="1684800"/>
            <a:ext cx="250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A</a:t>
            </a:r>
            <a:endParaRPr b="0" lang="en-US" sz="1800" spc="-1" strike="noStrike">
              <a:latin typeface="Arial"/>
            </a:endParaRPr>
          </a:p>
        </p:txBody>
      </p:sp>
      <p:sp>
        <p:nvSpPr>
          <p:cNvPr id="499" name="CustomShape 3"/>
          <p:cNvSpPr/>
          <p:nvPr/>
        </p:nvSpPr>
        <p:spPr>
          <a:xfrm>
            <a:off x="3367080" y="3013920"/>
            <a:ext cx="250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D</a:t>
            </a:r>
            <a:endParaRPr b="0" lang="en-US" sz="1800" spc="-1" strike="noStrike">
              <a:latin typeface="Arial"/>
            </a:endParaRPr>
          </a:p>
        </p:txBody>
      </p:sp>
      <p:sp>
        <p:nvSpPr>
          <p:cNvPr id="500" name="CustomShape 4"/>
          <p:cNvSpPr/>
          <p:nvPr/>
        </p:nvSpPr>
        <p:spPr>
          <a:xfrm>
            <a:off x="1797840" y="2977200"/>
            <a:ext cx="250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C</a:t>
            </a:r>
            <a:endParaRPr b="0" lang="en-US" sz="1800" spc="-1" strike="noStrike">
              <a:latin typeface="Arial"/>
            </a:endParaRPr>
          </a:p>
        </p:txBody>
      </p:sp>
      <p:sp>
        <p:nvSpPr>
          <p:cNvPr id="501" name="CustomShape 5"/>
          <p:cNvSpPr/>
          <p:nvPr/>
        </p:nvSpPr>
        <p:spPr>
          <a:xfrm>
            <a:off x="2751120" y="1699560"/>
            <a:ext cx="250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B</a:t>
            </a:r>
            <a:endParaRPr b="0" lang="en-US" sz="1800" spc="-1" strike="noStrike">
              <a:latin typeface="Arial"/>
            </a:endParaRPr>
          </a:p>
        </p:txBody>
      </p:sp>
      <p:sp>
        <p:nvSpPr>
          <p:cNvPr id="502" name="CustomShape 6"/>
          <p:cNvSpPr/>
          <p:nvPr/>
        </p:nvSpPr>
        <p:spPr>
          <a:xfrm>
            <a:off x="6201000" y="1648440"/>
            <a:ext cx="250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1</a:t>
            </a:r>
            <a:endParaRPr b="0" lang="en-US" sz="1800" spc="-1" strike="noStrike">
              <a:latin typeface="Arial"/>
            </a:endParaRPr>
          </a:p>
        </p:txBody>
      </p:sp>
      <p:sp>
        <p:nvSpPr>
          <p:cNvPr id="503" name="CustomShape 7"/>
          <p:cNvSpPr/>
          <p:nvPr/>
        </p:nvSpPr>
        <p:spPr>
          <a:xfrm>
            <a:off x="7884720" y="2977200"/>
            <a:ext cx="250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4</a:t>
            </a:r>
            <a:endParaRPr b="0" lang="en-US" sz="1800" spc="-1" strike="noStrike">
              <a:latin typeface="Arial"/>
            </a:endParaRPr>
          </a:p>
        </p:txBody>
      </p:sp>
      <p:sp>
        <p:nvSpPr>
          <p:cNvPr id="504" name="CustomShape 8"/>
          <p:cNvSpPr/>
          <p:nvPr/>
        </p:nvSpPr>
        <p:spPr>
          <a:xfrm>
            <a:off x="6315120" y="2940840"/>
            <a:ext cx="250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3</a:t>
            </a:r>
            <a:endParaRPr b="0" lang="en-US" sz="1800" spc="-1" strike="noStrike">
              <a:latin typeface="Arial"/>
            </a:endParaRPr>
          </a:p>
        </p:txBody>
      </p:sp>
      <p:sp>
        <p:nvSpPr>
          <p:cNvPr id="505" name="CustomShape 9"/>
          <p:cNvSpPr/>
          <p:nvPr/>
        </p:nvSpPr>
        <p:spPr>
          <a:xfrm>
            <a:off x="7268760" y="1663200"/>
            <a:ext cx="250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380880" y="1719360"/>
            <a:ext cx="8407080" cy="4833720"/>
          </a:xfrm>
          <a:prstGeom prst="rect">
            <a:avLst/>
          </a:prstGeom>
          <a:noFill/>
          <a:ln>
            <a:noFill/>
          </a:ln>
        </p:spPr>
        <p:txBody>
          <a:bodyPr>
            <a:normAutofit fontScale="76000"/>
          </a:bodyPr>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When data is collected over time the independence assumption is violated.</a:t>
            </a: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What does this mean?</a:t>
            </a:r>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Estimates and </a:t>
            </a:r>
            <a:r>
              <a:rPr b="0" lang="en-US" sz="1800" spc="97" strike="noStrike" u="sng">
                <a:solidFill>
                  <a:srgbClr val="534949"/>
                </a:solidFill>
                <a:uFillTx/>
                <a:latin typeface="Franklin Gothic Medium"/>
              </a:rPr>
              <a:t>standard errors </a:t>
            </a:r>
            <a:r>
              <a:rPr b="0" lang="en-US" sz="1800" spc="97" strike="noStrike">
                <a:solidFill>
                  <a:srgbClr val="534949"/>
                </a:solidFill>
                <a:latin typeface="Franklin Gothic Medium"/>
              </a:rPr>
              <a:t>are biased when modeling and conducting hypothesis tests</a:t>
            </a:r>
            <a:endParaRPr b="0" lang="en-US" sz="1800" spc="97"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General methods treat your data as if you have more information than you actually have</a:t>
            </a:r>
            <a:endParaRPr b="0" lang="en-US" sz="1800" spc="97"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2 subjects with 5 measurements or 10 subjects with 1 measurement</a:t>
            </a:r>
            <a:endParaRPr b="0" lang="en-US" sz="1800" spc="97" strike="noStrike">
              <a:solidFill>
                <a:srgbClr val="534949"/>
              </a:solidFill>
              <a:latin typeface="Franklin Gothic Medium"/>
            </a:endParaRPr>
          </a:p>
          <a:p>
            <a:pPr marL="45720">
              <a:lnSpc>
                <a:spcPct val="100000"/>
              </a:lnSpc>
              <a:spcBef>
                <a:spcPts val="400"/>
              </a:spcBef>
            </a:pPr>
            <a:endParaRPr b="0" lang="en-US" sz="18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How is it typically handled</a:t>
            </a:r>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Situations where estimates are okay, standard errors are adjusted so they are more appropriate (text book in means)</a:t>
            </a:r>
            <a:endParaRPr b="0" lang="en-US" sz="1800" spc="97"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Transform the data so it behaves like independent data but allows you to answer the same question. (text book regression)</a:t>
            </a:r>
            <a:endParaRPr b="0" lang="en-US" sz="1800" spc="97"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Generalized Least Squares combined with Proper estimation techniques of time series parameters (PROC autoreg/ ARIMA)</a:t>
            </a:r>
            <a:endParaRPr b="0" lang="en-US" sz="1800" spc="97" strike="noStrike">
              <a:solidFill>
                <a:srgbClr val="534949"/>
              </a:solidFill>
              <a:latin typeface="Franklin Gothic Medium"/>
            </a:endParaRPr>
          </a:p>
        </p:txBody>
      </p:sp>
      <p:sp>
        <p:nvSpPr>
          <p:cNvPr id="187"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Time Series Summary</a:t>
            </a:r>
            <a:endParaRPr b="0" lang="en-US" sz="3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TextShape 1"/>
          <p:cNvSpPr txBox="1"/>
          <p:nvPr/>
        </p:nvSpPr>
        <p:spPr>
          <a:xfrm>
            <a:off x="380880" y="1719360"/>
            <a:ext cx="8407080" cy="4406400"/>
          </a:xfrm>
          <a:prstGeom prst="rect">
            <a:avLst/>
          </a:prstGeom>
          <a:noFill/>
          <a:ln>
            <a:noFill/>
          </a:ln>
        </p:spPr>
        <p:txBody>
          <a:bodyPr>
            <a:noAutofit/>
          </a:bodyPr>
          <a:p>
            <a:pPr>
              <a:lnSpc>
                <a:spcPct val="100000"/>
              </a:lnSpc>
            </a:pPr>
            <a:endParaRPr b="0" lang="en-US" sz="2000" spc="148" strike="noStrike">
              <a:solidFill>
                <a:srgbClr val="534949"/>
              </a:solidFill>
              <a:latin typeface="Franklin Gothic Medium"/>
            </a:endParaRPr>
          </a:p>
          <a:p>
            <a:pPr>
              <a:lnSpc>
                <a:spcPct val="100000"/>
              </a:lnSpc>
            </a:pPr>
            <a:r>
              <a:rPr b="0" lang="en-US" sz="2000" spc="148" strike="noStrike">
                <a:solidFill>
                  <a:srgbClr val="534949"/>
                </a:solidFill>
                <a:latin typeface="Franklin Gothic Medium"/>
              </a:rPr>
              <a:t>Rules of Thumb</a:t>
            </a:r>
            <a:endParaRPr b="0" lang="en-US" sz="2000" spc="148" strike="noStrike">
              <a:solidFill>
                <a:srgbClr val="534949"/>
              </a:solidFill>
              <a:latin typeface="Franklin Gothic Medium"/>
            </a:endParaRPr>
          </a:p>
          <a:p>
            <a:pPr>
              <a:lnSpc>
                <a:spcPct val="100000"/>
              </a:lnSpc>
            </a:pPr>
            <a:endParaRPr b="0" lang="en-US" sz="2000" spc="148" strike="noStrike">
              <a:solidFill>
                <a:srgbClr val="534949"/>
              </a:solidFill>
              <a:latin typeface="Franklin Gothic Medium"/>
            </a:endParaRPr>
          </a:p>
          <a:p>
            <a:pPr>
              <a:lnSpc>
                <a:spcPct val="100000"/>
              </a:lnSpc>
            </a:pPr>
            <a:endParaRPr b="0" lang="en-US" sz="2000" spc="148" strike="noStrike">
              <a:solidFill>
                <a:srgbClr val="534949"/>
              </a:solidFill>
              <a:latin typeface="Franklin Gothic Medium"/>
            </a:endParaRPr>
          </a:p>
          <a:p>
            <a:pPr>
              <a:lnSpc>
                <a:spcPct val="100000"/>
              </a:lnSpc>
            </a:pPr>
            <a:endParaRPr b="0" lang="en-US" sz="2000" spc="148" strike="noStrike">
              <a:solidFill>
                <a:srgbClr val="534949"/>
              </a:solidFill>
              <a:latin typeface="Franklin Gothic Medium"/>
            </a:endParaRPr>
          </a:p>
          <a:p>
            <a:pPr>
              <a:lnSpc>
                <a:spcPct val="100000"/>
              </a:lnSpc>
            </a:pPr>
            <a:endParaRPr b="0" lang="en-US" sz="2000" spc="148" strike="noStrike">
              <a:solidFill>
                <a:srgbClr val="534949"/>
              </a:solidFill>
              <a:latin typeface="Franklin Gothic Medium"/>
            </a:endParaRPr>
          </a:p>
          <a:p>
            <a:pPr>
              <a:lnSpc>
                <a:spcPct val="100000"/>
              </a:lnSpc>
            </a:pPr>
            <a:endParaRPr b="0" lang="en-US" sz="2000" spc="148" strike="noStrike">
              <a:solidFill>
                <a:srgbClr val="534949"/>
              </a:solidFill>
              <a:latin typeface="Franklin Gothic Medium"/>
            </a:endParaRPr>
          </a:p>
          <a:p>
            <a:pPr>
              <a:lnSpc>
                <a:spcPct val="100000"/>
              </a:lnSpc>
            </a:pPr>
            <a:r>
              <a:rPr b="0" lang="en-US" sz="2000" spc="148" strike="noStrike">
                <a:solidFill>
                  <a:srgbClr val="534949"/>
                </a:solidFill>
                <a:latin typeface="Franklin Gothic Medium"/>
              </a:rPr>
              <a:t>Lets go to the homework in R.</a:t>
            </a:r>
            <a:endParaRPr b="0" lang="en-US" sz="2000" spc="148" strike="noStrike">
              <a:solidFill>
                <a:srgbClr val="534949"/>
              </a:solidFill>
              <a:latin typeface="Franklin Gothic Medium"/>
            </a:endParaRPr>
          </a:p>
        </p:txBody>
      </p:sp>
      <p:sp>
        <p:nvSpPr>
          <p:cNvPr id="507"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ACF and PACF give you insight on what time series models to run.</a:t>
            </a:r>
            <a:endParaRPr b="0" lang="en-US" sz="3200" spc="-1" strike="noStrike">
              <a:solidFill>
                <a:srgbClr val="000000"/>
              </a:solidFill>
              <a:latin typeface="Franklin Gothic Medium"/>
            </a:endParaRPr>
          </a:p>
        </p:txBody>
      </p:sp>
      <p:graphicFrame>
        <p:nvGraphicFramePr>
          <p:cNvPr id="508" name="Table 3"/>
          <p:cNvGraphicFramePr/>
          <p:nvPr/>
        </p:nvGraphicFramePr>
        <p:xfrm>
          <a:off x="457200" y="2590920"/>
          <a:ext cx="8407080" cy="914040"/>
        </p:xfrm>
        <a:graphic>
          <a:graphicData uri="http://schemas.openxmlformats.org/drawingml/2006/table">
            <a:tbl>
              <a:tblPr/>
              <a:tblGrid>
                <a:gridCol w="2802240"/>
                <a:gridCol w="2802240"/>
                <a:gridCol w="2802600"/>
              </a:tblGrid>
              <a:tr h="252000">
                <a:tc>
                  <a:txBody>
                    <a:bodyPr lIns="26280" rIns="26280" tIns="31320" bIns="31320" anchor="ctr">
                      <a:noAutofit/>
                    </a:bodyPr>
                    <a:p>
                      <a:pPr>
                        <a:lnSpc>
                          <a:spcPct val="100000"/>
                        </a:lnSpc>
                      </a:pPr>
                      <a:r>
                        <a:rPr b="1" lang="en-US" sz="1200" spc="-1" strike="noStrike">
                          <a:solidFill>
                            <a:srgbClr val="000000"/>
                          </a:solidFill>
                          <a:latin typeface="Franklin Gothic Medium"/>
                        </a:rPr>
                        <a:t>Conditional Mean Model</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eaeaea"/>
                    </a:solidFill>
                  </a:tcPr>
                </a:tc>
                <a:tc>
                  <a:txBody>
                    <a:bodyPr lIns="26280" rIns="26280" tIns="31320" bIns="31320" anchor="ctr">
                      <a:noAutofit/>
                    </a:bodyPr>
                    <a:p>
                      <a:pPr>
                        <a:lnSpc>
                          <a:spcPct val="100000"/>
                        </a:lnSpc>
                      </a:pPr>
                      <a:r>
                        <a:rPr b="1" lang="en-US" sz="1200" spc="-1" strike="noStrike">
                          <a:solidFill>
                            <a:srgbClr val="000000"/>
                          </a:solidFill>
                          <a:latin typeface="Franklin Gothic Medium"/>
                        </a:rPr>
                        <a:t>ACF</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eaeaea"/>
                    </a:solidFill>
                  </a:tcPr>
                </a:tc>
                <a:tc>
                  <a:txBody>
                    <a:bodyPr lIns="26280" rIns="26280" tIns="31320" bIns="31320" anchor="ctr">
                      <a:noAutofit/>
                    </a:bodyPr>
                    <a:p>
                      <a:pPr>
                        <a:lnSpc>
                          <a:spcPct val="100000"/>
                        </a:lnSpc>
                      </a:pPr>
                      <a:r>
                        <a:rPr b="1" lang="en-US" sz="1200" spc="-1" strike="noStrike">
                          <a:solidFill>
                            <a:srgbClr val="000000"/>
                          </a:solidFill>
                          <a:latin typeface="Franklin Gothic Medium"/>
                        </a:rPr>
                        <a:t>PACF</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eaeaea"/>
                    </a:solidFill>
                  </a:tcPr>
                </a:tc>
              </a:tr>
              <a:tr h="220680">
                <a:tc>
                  <a:txBody>
                    <a:bodyPr lIns="26280" rIns="26280" tIns="15480" bIns="15480">
                      <a:noAutofit/>
                    </a:bodyPr>
                    <a:p>
                      <a:pPr>
                        <a:lnSpc>
                          <a:spcPct val="100000"/>
                        </a:lnSpc>
                      </a:pPr>
                      <a:r>
                        <a:rPr b="0" lang="en-US" sz="1200" spc="-1" strike="noStrike">
                          <a:solidFill>
                            <a:srgbClr val="404040"/>
                          </a:solidFill>
                          <a:latin typeface="Franklin Gothic Medium"/>
                        </a:rPr>
                        <a:t>AR(</a:t>
                      </a:r>
                      <a:r>
                        <a:rPr b="0" i="1" lang="en-US" sz="1200" spc="-1" strike="noStrike">
                          <a:solidFill>
                            <a:srgbClr val="404040"/>
                          </a:solidFill>
                          <a:latin typeface="Franklin Gothic Medium"/>
                        </a:rPr>
                        <a:t>p</a:t>
                      </a:r>
                      <a:r>
                        <a:rPr b="0" lang="en-US" sz="1200" spc="-1" strike="noStrike">
                          <a:solidFill>
                            <a:srgbClr val="404040"/>
                          </a:solidFill>
                          <a:latin typeface="Franklin Gothic Medium"/>
                        </a:rPr>
                        <a:t>)</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Tails off gradually</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Cuts off after </a:t>
                      </a:r>
                      <a:r>
                        <a:rPr b="0" i="1" lang="en-US" sz="1200" spc="-1" strike="noStrike">
                          <a:solidFill>
                            <a:srgbClr val="404040"/>
                          </a:solidFill>
                          <a:latin typeface="Franklin Gothic Medium"/>
                        </a:rPr>
                        <a:t>p</a:t>
                      </a:r>
                      <a:r>
                        <a:rPr b="0" lang="en-US" sz="1200" spc="-1" strike="noStrike">
                          <a:solidFill>
                            <a:srgbClr val="404040"/>
                          </a:solidFill>
                          <a:latin typeface="Franklin Gothic Medium"/>
                        </a:rPr>
                        <a:t> lags</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r>
              <a:tr h="220680">
                <a:tc>
                  <a:txBody>
                    <a:bodyPr lIns="26280" rIns="26280" tIns="15480" bIns="15480">
                      <a:noAutofit/>
                    </a:bodyPr>
                    <a:p>
                      <a:pPr>
                        <a:lnSpc>
                          <a:spcPct val="100000"/>
                        </a:lnSpc>
                      </a:pPr>
                      <a:r>
                        <a:rPr b="0" lang="en-US" sz="1200" spc="-1" strike="noStrike">
                          <a:solidFill>
                            <a:srgbClr val="404040"/>
                          </a:solidFill>
                          <a:latin typeface="Franklin Gothic Medium"/>
                        </a:rPr>
                        <a:t>MA(</a:t>
                      </a:r>
                      <a:r>
                        <a:rPr b="0" i="1" lang="en-US" sz="1200" spc="-1" strike="noStrike">
                          <a:solidFill>
                            <a:srgbClr val="404040"/>
                          </a:solidFill>
                          <a:latin typeface="Franklin Gothic Medium"/>
                        </a:rPr>
                        <a:t>q</a:t>
                      </a:r>
                      <a:r>
                        <a:rPr b="0" lang="en-US" sz="1200" spc="-1" strike="noStrike">
                          <a:solidFill>
                            <a:srgbClr val="404040"/>
                          </a:solidFill>
                          <a:latin typeface="Franklin Gothic Medium"/>
                        </a:rPr>
                        <a:t>)</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Cuts off after </a:t>
                      </a:r>
                      <a:r>
                        <a:rPr b="0" i="1" lang="en-US" sz="1200" spc="-1" strike="noStrike">
                          <a:solidFill>
                            <a:srgbClr val="404040"/>
                          </a:solidFill>
                          <a:latin typeface="Franklin Gothic Medium"/>
                        </a:rPr>
                        <a:t>q</a:t>
                      </a:r>
                      <a:r>
                        <a:rPr b="0" lang="en-US" sz="1200" spc="-1" strike="noStrike">
                          <a:solidFill>
                            <a:srgbClr val="404040"/>
                          </a:solidFill>
                          <a:latin typeface="Franklin Gothic Medium"/>
                        </a:rPr>
                        <a:t> lags</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Tails off gradually</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r>
              <a:tr h="220680">
                <a:tc>
                  <a:txBody>
                    <a:bodyPr lIns="26280" rIns="26280" tIns="15480" bIns="15480">
                      <a:noAutofit/>
                    </a:bodyPr>
                    <a:p>
                      <a:pPr>
                        <a:lnSpc>
                          <a:spcPct val="100000"/>
                        </a:lnSpc>
                      </a:pPr>
                      <a:r>
                        <a:rPr b="0" lang="en-US" sz="1200" spc="-1" strike="noStrike">
                          <a:solidFill>
                            <a:srgbClr val="404040"/>
                          </a:solidFill>
                          <a:latin typeface="Franklin Gothic Medium"/>
                        </a:rPr>
                        <a:t>ARMA(</a:t>
                      </a:r>
                      <a:r>
                        <a:rPr b="0" i="1" lang="en-US" sz="1200" spc="-1" strike="noStrike">
                          <a:solidFill>
                            <a:srgbClr val="404040"/>
                          </a:solidFill>
                          <a:latin typeface="Franklin Gothic Medium"/>
                        </a:rPr>
                        <a:t>p</a:t>
                      </a:r>
                      <a:r>
                        <a:rPr b="0" lang="en-US" sz="1200" spc="-1" strike="noStrike">
                          <a:solidFill>
                            <a:srgbClr val="404040"/>
                          </a:solidFill>
                          <a:latin typeface="Franklin Gothic Medium"/>
                        </a:rPr>
                        <a:t>,</a:t>
                      </a:r>
                      <a:r>
                        <a:rPr b="0" i="1" lang="en-US" sz="1200" spc="-1" strike="noStrike">
                          <a:solidFill>
                            <a:srgbClr val="404040"/>
                          </a:solidFill>
                          <a:latin typeface="Franklin Gothic Medium"/>
                        </a:rPr>
                        <a:t>q</a:t>
                      </a:r>
                      <a:r>
                        <a:rPr b="0" lang="en-US" sz="1200" spc="-1" strike="noStrike">
                          <a:solidFill>
                            <a:srgbClr val="404040"/>
                          </a:solidFill>
                          <a:latin typeface="Franklin Gothic Medium"/>
                        </a:rPr>
                        <a:t>)</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Tails off gradually</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Tails off gradually</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TextShape 1"/>
          <p:cNvSpPr txBox="1"/>
          <p:nvPr/>
        </p:nvSpPr>
        <p:spPr>
          <a:xfrm>
            <a:off x="353880" y="1600200"/>
            <a:ext cx="8408520" cy="4406400"/>
          </a:xfrm>
          <a:prstGeom prst="rect">
            <a:avLst/>
          </a:prstGeom>
          <a:noFill/>
          <a:ln>
            <a:noFill/>
          </a:ln>
        </p:spPr>
        <p:txBody>
          <a:bodyPr>
            <a:normAutofit fontScale="73000"/>
          </a:bodyPr>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Constant Mean</a:t>
            </a:r>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The time series may show cyclical behavior or general up and down behavior but it clearly is centered around a mean value</a:t>
            </a:r>
            <a:endParaRPr b="0" lang="en-US" sz="1800" spc="97" strike="noStrike">
              <a:solidFill>
                <a:srgbClr val="534949"/>
              </a:solidFill>
              <a:latin typeface="Franklin Gothic Medium"/>
            </a:endParaRPr>
          </a:p>
          <a:p>
            <a:pPr>
              <a:lnSpc>
                <a:spcPct val="100000"/>
              </a:lnSpc>
              <a:spcBef>
                <a:spcPts val="400"/>
              </a:spcBef>
            </a:pPr>
            <a:endParaRPr b="0" lang="en-US" sz="18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Constant variance</a:t>
            </a:r>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Typically violated when low observations of the time series are less variable than higher observations</a:t>
            </a:r>
            <a:endParaRPr b="0" lang="en-US" sz="1800" spc="97" strike="noStrike">
              <a:solidFill>
                <a:srgbClr val="534949"/>
              </a:solidFill>
              <a:latin typeface="Franklin Gothic Medium"/>
            </a:endParaRPr>
          </a:p>
          <a:p>
            <a:pPr>
              <a:lnSpc>
                <a:spcPct val="100000"/>
              </a:lnSpc>
              <a:spcBef>
                <a:spcPts val="400"/>
              </a:spcBef>
            </a:pPr>
            <a:endParaRPr b="0" lang="en-US" sz="18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Constant autocorrelations (correlation of lags doesn’t depend on where you are at in the time series)</a:t>
            </a:r>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This allows the estimation of the ACF</a:t>
            </a:r>
            <a:endParaRPr b="0" lang="en-US" sz="1800" spc="97"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Wavelets and G-stationary models are alternatives when not true</a:t>
            </a:r>
            <a:endParaRPr b="0" lang="en-US" sz="1800" spc="97" strike="noStrike">
              <a:solidFill>
                <a:srgbClr val="534949"/>
              </a:solidFill>
              <a:latin typeface="Franklin Gothic Medium"/>
            </a:endParaRPr>
          </a:p>
          <a:p>
            <a:pPr>
              <a:lnSpc>
                <a:spcPct val="100000"/>
              </a:lnSpc>
              <a:spcBef>
                <a:spcPts val="400"/>
              </a:spcBef>
            </a:pPr>
            <a:endParaRPr b="0" lang="en-US" sz="18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We have to have these assumptions met for ARIMA, AR, and MA models to be appropriately applied</a:t>
            </a: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p:txBody>
      </p:sp>
      <p:sp>
        <p:nvSpPr>
          <p:cNvPr id="510"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What is Stationarity?</a:t>
            </a:r>
            <a:endParaRPr b="0" lang="en-US" sz="3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1" name="Picture 2" descr=""/>
          <p:cNvPicPr/>
          <p:nvPr/>
        </p:nvPicPr>
        <p:blipFill>
          <a:blip r:embed="rId1"/>
          <a:stretch/>
        </p:blipFill>
        <p:spPr>
          <a:xfrm>
            <a:off x="226080" y="2529720"/>
            <a:ext cx="6031800" cy="3135240"/>
          </a:xfrm>
          <a:prstGeom prst="rect">
            <a:avLst/>
          </a:prstGeom>
          <a:ln>
            <a:noFill/>
          </a:ln>
        </p:spPr>
      </p:pic>
      <p:sp>
        <p:nvSpPr>
          <p:cNvPr id="512" name="TextShape 1"/>
          <p:cNvSpPr txBox="1"/>
          <p:nvPr/>
        </p:nvSpPr>
        <p:spPr>
          <a:xfrm>
            <a:off x="573120" y="939600"/>
            <a:ext cx="7886520" cy="432360"/>
          </a:xfrm>
          <a:prstGeom prst="rect">
            <a:avLst/>
          </a:prstGeom>
          <a:noFill/>
          <a:ln>
            <a:noFill/>
          </a:ln>
        </p:spPr>
        <p:txBody>
          <a:bodyPr anchor="ctr">
            <a:normAutofit fontScale="67000"/>
          </a:bodyPr>
          <a:p>
            <a:pPr>
              <a:lnSpc>
                <a:spcPct val="90000"/>
              </a:lnSpc>
            </a:pPr>
            <a:r>
              <a:rPr b="0" lang="en-US" sz="3300" spc="-1" strike="noStrike">
                <a:solidFill>
                  <a:srgbClr val="000000"/>
                </a:solidFill>
                <a:latin typeface="Calibri Light"/>
              </a:rPr>
              <a:t>Constant Mean</a:t>
            </a:r>
            <a:endParaRPr b="0" lang="en-US" sz="3300" spc="-1" strike="noStrike">
              <a:solidFill>
                <a:srgbClr val="000000"/>
              </a:solidFill>
              <a:latin typeface="Franklin Gothic Medium"/>
            </a:endParaRPr>
          </a:p>
        </p:txBody>
      </p:sp>
      <p:sp>
        <p:nvSpPr>
          <p:cNvPr id="513" name="CustomShape 2"/>
          <p:cNvSpPr/>
          <p:nvPr/>
        </p:nvSpPr>
        <p:spPr>
          <a:xfrm>
            <a:off x="205200" y="1372320"/>
            <a:ext cx="8561520" cy="150768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latin typeface="Franklin Gothic Medium"/>
              </a:rPr>
              <a:t>Subpopulations of  have the same mean for each t.  Restated, the mean does not depend on time (t).  </a:t>
            </a:r>
            <a:endParaRPr b="0" lang="en-US" sz="1800" spc="-1" strike="noStrike">
              <a:latin typeface="Arial"/>
            </a:endParaRPr>
          </a:p>
          <a:p>
            <a:pPr>
              <a:lnSpc>
                <a:spcPct val="100000"/>
              </a:lnSpc>
            </a:pPr>
            <a:r>
              <a:rPr b="0" lang="en-US" sz="1800" spc="-1" strike="noStrike">
                <a:solidFill>
                  <a:srgbClr val="000000"/>
                </a:solidFill>
                <a:latin typeface="Franklin Gothic Medium"/>
              </a:rPr>
              <a:t>	</a:t>
            </a:r>
            <a:r>
              <a:rPr b="0" lang="en-US" sz="1800" spc="-1" strike="noStrike">
                <a:solidFill>
                  <a:srgbClr val="000000"/>
                </a:solidFill>
                <a:latin typeface="Franklin Gothic Medium"/>
              </a:rPr>
              <a:t>	</a:t>
            </a:r>
            <a:r>
              <a:rPr b="0" lang="en-US" sz="1800" spc="-1" strike="noStrike">
                <a:solidFill>
                  <a:srgbClr val="000000"/>
                </a:solidFill>
                <a:latin typeface="Franklin Gothic Medium"/>
              </a:rPr>
              <a:t>	</a:t>
            </a:r>
            <a:r>
              <a:rPr b="0" lang="en-US" sz="1800" spc="-1" strike="noStrike">
                <a:solidFill>
                  <a:srgbClr val="000000"/>
                </a:solidFill>
                <a:latin typeface="Franklin Gothic Medium"/>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514" name="CustomShape 3"/>
          <p:cNvSpPr/>
          <p:nvPr/>
        </p:nvSpPr>
        <p:spPr>
          <a:xfrm>
            <a:off x="205200" y="1372320"/>
            <a:ext cx="8561520" cy="1523160"/>
          </a:xfrm>
          <a:prstGeom prst="rect">
            <a:avLst/>
          </a:prstGeom>
          <a:blipFill rotWithShape="0">
            <a:blip r:embed="rId2"/>
            <a:stretch>
              <a:fillRect l="-498" t="0" r="0" b="0"/>
            </a:stretch>
          </a:blip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pic>
        <p:nvPicPr>
          <p:cNvPr id="515" name="Picture 9" descr=""/>
          <p:cNvPicPr/>
          <p:nvPr/>
        </p:nvPicPr>
        <p:blipFill>
          <a:blip r:embed="rId3">
            <a:alphaModFix amt="50000"/>
          </a:blip>
          <a:stretch/>
        </p:blipFill>
        <p:spPr>
          <a:xfrm rot="5400000">
            <a:off x="1284480" y="3471120"/>
            <a:ext cx="2369520" cy="708480"/>
          </a:xfrm>
          <a:prstGeom prst="rect">
            <a:avLst/>
          </a:prstGeom>
          <a:ln>
            <a:noFill/>
          </a:ln>
        </p:spPr>
      </p:pic>
      <p:pic>
        <p:nvPicPr>
          <p:cNvPr id="516" name="Picture 10" descr=""/>
          <p:cNvPicPr/>
          <p:nvPr/>
        </p:nvPicPr>
        <p:blipFill>
          <a:blip r:embed="rId4">
            <a:alphaModFix amt="50000"/>
          </a:blip>
          <a:stretch/>
        </p:blipFill>
        <p:spPr>
          <a:xfrm rot="5400000">
            <a:off x="2337480" y="3504240"/>
            <a:ext cx="2369520" cy="708480"/>
          </a:xfrm>
          <a:prstGeom prst="rect">
            <a:avLst/>
          </a:prstGeom>
          <a:ln>
            <a:noFill/>
          </a:ln>
        </p:spPr>
      </p:pic>
      <p:pic>
        <p:nvPicPr>
          <p:cNvPr id="517" name="Picture 12" descr=""/>
          <p:cNvPicPr/>
          <p:nvPr/>
        </p:nvPicPr>
        <p:blipFill>
          <a:blip r:embed="rId5">
            <a:alphaModFix amt="50000"/>
          </a:blip>
          <a:stretch/>
        </p:blipFill>
        <p:spPr>
          <a:xfrm rot="5400000">
            <a:off x="3394800" y="3504240"/>
            <a:ext cx="2369520" cy="708480"/>
          </a:xfrm>
          <a:prstGeom prst="rect">
            <a:avLst/>
          </a:prstGeom>
          <a:ln>
            <a:noFill/>
          </a:ln>
        </p:spPr>
      </p:pic>
      <mc:AlternateContent>
        <mc:Choice xmlns:a14="http://schemas.microsoft.com/office/drawing/2010/main" Requires="a14">
          <p:sp>
            <p:nvSpPr>
              <p:cNvPr id="518" name="Formula 4"/>
              <p:cNvSpPr txBox="1"/>
              <p:nvPr/>
            </p:nvSpPr>
            <p:spPr>
              <a:xfrm>
                <a:off x="1718280" y="5658480"/>
                <a:ext cx="3903480" cy="276480"/>
              </a:xfrm>
              <a:prstGeom prst="rect">
                <a:avLst/>
              </a:prstGeom>
            </p:spPr>
            <p:txBody>
              <a:bodyPr/>
              <a:p>
                <a14:m>
                  <m:oMath xmlns:m="http://schemas.openxmlformats.org/officeDocument/2006/math">
                    <m:sSub>
                      <m:e>
                        <m:r>
                          <m:t xml:space="preserve">𝜇</m:t>
                        </m:r>
                      </m:e>
                      <m:sub>
                        <m:r>
                          <m:t xml:space="preserve">10</m:t>
                        </m:r>
                      </m:sub>
                    </m:sSub>
                    <m:r>
                      <m:t xml:space="preserve">=</m:t>
                    </m:r>
                    <m:sSub>
                      <m:e>
                        <m:r>
                          <m:t xml:space="preserve">𝜇</m:t>
                        </m:r>
                      </m:e>
                      <m:sub>
                        <m:r>
                          <m:t xml:space="preserve">30</m:t>
                        </m:r>
                      </m:sub>
                    </m:sSub>
                    <m:r>
                      <m:t xml:space="preserve">=</m:t>
                    </m:r>
                    <m:sSub>
                      <m:e>
                        <m:r>
                          <m:t xml:space="preserve">𝜇</m:t>
                        </m:r>
                      </m:e>
                      <m:sub>
                        <m:r>
                          <m:t xml:space="preserve">50</m:t>
                        </m:r>
                      </m:sub>
                    </m:sSub>
                    <m:r>
                      <m:t xml:space="preserve">=</m:t>
                    </m:r>
                    <m:sSub>
                      <m:e>
                        <m:r>
                          <m:t xml:space="preserve">𝜇</m:t>
                        </m:r>
                      </m:e>
                      <m:sub>
                        <m:r>
                          <m:t xml:space="preserve">70</m:t>
                        </m:r>
                      </m:sub>
                    </m:sSub>
                    <m:r>
                      <m:t xml:space="preserve">=</m:t>
                    </m:r>
                    <m:sSub>
                      <m:e>
                        <m:r>
                          <m:t xml:space="preserve">𝜇</m:t>
                        </m:r>
                      </m:e>
                      <m:sub>
                        <m:r>
                          <m:t xml:space="preserve">93</m:t>
                        </m:r>
                      </m:sub>
                    </m:sSub>
                    <m:r>
                      <m:t xml:space="preserve">=</m:t>
                    </m:r>
                    <m:r>
                      <m:t xml:space="preserve">𝜇</m:t>
                    </m:r>
                    <m:r>
                      <m:t xml:space="preserve">=</m:t>
                    </m:r>
                    <m:r>
                      <m:t xml:space="preserve">17</m:t>
                    </m:r>
                  </m:oMath>
                </a14:m>
              </a:p>
            </p:txBody>
          </p:sp>
        </mc:Choice>
        <mc:Fallback/>
      </mc:AlternateContent>
      <p:sp>
        <p:nvSpPr>
          <p:cNvPr id="519" name="CustomShape 5"/>
          <p:cNvSpPr/>
          <p:nvPr/>
        </p:nvSpPr>
        <p:spPr>
          <a:xfrm>
            <a:off x="2291040" y="6401520"/>
            <a:ext cx="5176440" cy="36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mc:AlternateContent>
        <mc:Choice xmlns:a14="http://schemas.microsoft.com/office/drawing/2010/main" Requires="a14">
          <p:sp>
            <p:nvSpPr>
              <p:cNvPr id="520" name="Formula 6"/>
              <p:cNvSpPr txBox="1"/>
              <p:nvPr/>
            </p:nvSpPr>
            <p:spPr>
              <a:xfrm>
                <a:off x="2115720" y="3830760"/>
                <a:ext cx="573840" cy="369000"/>
              </a:xfrm>
              <a:prstGeom prst="rect">
                <a:avLst/>
              </a:prstGeom>
            </p:spPr>
            <p:txBody>
              <a:bodyPr/>
              <a:p>
                <a14:m>
                  <m:oMath xmlns:m="http://schemas.openxmlformats.org/officeDocument/2006/math">
                    <m:sSub>
                      <m:e>
                        <m:r>
                          <m:t xml:space="preserve">𝜇</m:t>
                        </m:r>
                      </m:e>
                      <m:sub>
                        <m:r>
                          <m:t xml:space="preserve">30</m:t>
                        </m:r>
                      </m:sub>
                    </m:sSub>
                  </m:oMath>
                </a14:m>
              </a:p>
            </p:txBody>
          </p:sp>
        </mc:Choice>
        <mc:Fallback/>
      </mc:AlternateContent>
      <p:sp>
        <p:nvSpPr>
          <p:cNvPr id="521" name="CustomShape 7"/>
          <p:cNvSpPr/>
          <p:nvPr/>
        </p:nvSpPr>
        <p:spPr>
          <a:xfrm>
            <a:off x="2820600" y="3964680"/>
            <a:ext cx="568800" cy="36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mc:AlternateContent>
        <mc:Choice xmlns:a14="http://schemas.microsoft.com/office/drawing/2010/main" Requires="a14">
          <p:sp>
            <p:nvSpPr>
              <p:cNvPr id="522" name="Formula 8"/>
              <p:cNvSpPr txBox="1"/>
              <p:nvPr/>
            </p:nvSpPr>
            <p:spPr>
              <a:xfrm>
                <a:off x="3132360" y="3847320"/>
                <a:ext cx="573840" cy="369000"/>
              </a:xfrm>
              <a:prstGeom prst="rect">
                <a:avLst/>
              </a:prstGeom>
            </p:spPr>
            <p:txBody>
              <a:bodyPr/>
              <a:p>
                <a14:m>
                  <m:oMath xmlns:m="http://schemas.openxmlformats.org/officeDocument/2006/math">
                    <m:sSub>
                      <m:e>
                        <m:r>
                          <m:t xml:space="preserve">𝜇</m:t>
                        </m:r>
                      </m:e>
                      <m:sub>
                        <m:r>
                          <m:t xml:space="preserve">50</m:t>
                        </m:r>
                      </m:sub>
                    </m:sSub>
                  </m:oMath>
                </a14:m>
              </a:p>
            </p:txBody>
          </p:sp>
        </mc:Choice>
        <mc:Fallback/>
      </mc:AlternateContent>
      <p:sp>
        <p:nvSpPr>
          <p:cNvPr id="523" name="CustomShape 9"/>
          <p:cNvSpPr/>
          <p:nvPr/>
        </p:nvSpPr>
        <p:spPr>
          <a:xfrm>
            <a:off x="4176720" y="3986640"/>
            <a:ext cx="568800" cy="36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mc:AlternateContent>
        <mc:Choice xmlns:a14="http://schemas.microsoft.com/office/drawing/2010/main" Requires="a14">
          <p:sp>
            <p:nvSpPr>
              <p:cNvPr id="524" name="Formula 10"/>
              <p:cNvSpPr txBox="1"/>
              <p:nvPr/>
            </p:nvSpPr>
            <p:spPr>
              <a:xfrm>
                <a:off x="4225680" y="3820680"/>
                <a:ext cx="573840" cy="369000"/>
              </a:xfrm>
              <a:prstGeom prst="rect">
                <a:avLst/>
              </a:prstGeom>
            </p:spPr>
            <p:txBody>
              <a:bodyPr/>
              <a:p>
                <a14:m>
                  <m:oMath xmlns:m="http://schemas.openxmlformats.org/officeDocument/2006/math">
                    <m:sSub>
                      <m:e>
                        <m:r>
                          <m:t xml:space="preserve">𝜇</m:t>
                        </m:r>
                      </m:e>
                      <m:sub>
                        <m:r>
                          <m:t xml:space="preserve">70</m:t>
                        </m:r>
                      </m:sub>
                    </m:sSub>
                  </m:oMath>
                </a14:m>
              </a:p>
            </p:txBody>
          </p:sp>
        </mc:Choice>
        <mc:Fallback/>
      </mc:AlternateContent>
      <p:sp>
        <p:nvSpPr>
          <p:cNvPr id="525" name="CustomShape 11"/>
          <p:cNvSpPr/>
          <p:nvPr/>
        </p:nvSpPr>
        <p:spPr>
          <a:xfrm>
            <a:off x="5634360" y="3951360"/>
            <a:ext cx="568800" cy="36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
        <p:nvSpPr>
          <p:cNvPr id="526" name="CustomShape 12"/>
          <p:cNvSpPr/>
          <p:nvPr/>
        </p:nvSpPr>
        <p:spPr>
          <a:xfrm>
            <a:off x="5400000" y="545760"/>
            <a:ext cx="2448000" cy="638280"/>
          </a:xfrm>
          <a:prstGeom prst="rect">
            <a:avLst/>
          </a:prstGeom>
          <a:noFill/>
          <a:ln w="31680">
            <a:solidFill>
              <a:srgbClr val="ff0000"/>
            </a:solidFill>
            <a:round/>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ff0000"/>
                </a:solidFill>
                <a:latin typeface="Franklin Gothic Medium"/>
              </a:rPr>
              <a:t>Note: No t subscript!</a:t>
            </a:r>
            <a:endParaRPr b="0" lang="en-US" sz="1800" spc="-1" strike="noStrike">
              <a:latin typeface="Arial"/>
            </a:endParaRPr>
          </a:p>
        </p:txBody>
      </p:sp>
      <p:sp>
        <p:nvSpPr>
          <p:cNvPr id="527" name="CustomShape 13"/>
          <p:cNvSpPr/>
          <p:nvPr/>
        </p:nvSpPr>
        <p:spPr>
          <a:xfrm flipH="1">
            <a:off x="4139640" y="822960"/>
            <a:ext cx="1200600" cy="1310400"/>
          </a:xfrm>
          <a:custGeom>
            <a:avLst/>
            <a:gdLst/>
            <a:ahLst/>
            <a:rect l="l" t="t" r="r" b="b"/>
            <a:pathLst>
              <a:path w="21600" h="21600">
                <a:moveTo>
                  <a:pt x="0" y="0"/>
                </a:moveTo>
                <a:lnTo>
                  <a:pt x="21600" y="21600"/>
                </a:lnTo>
              </a:path>
            </a:pathLst>
          </a:custGeom>
          <a:noFill/>
          <a:ln w="22320">
            <a:solidFill>
              <a:srgbClr val="ff0000"/>
            </a:solidFill>
            <a:tailEnd len="med" type="triangle" w="med"/>
          </a:ln>
        </p:spPr>
        <p:style>
          <a:lnRef idx="1">
            <a:schemeClr val="accent1"/>
          </a:lnRef>
          <a:fillRef idx="0">
            <a:schemeClr val="accent1"/>
          </a:fillRef>
          <a:effectRef idx="0">
            <a:schemeClr val="accent1"/>
          </a:effectRef>
          <a:fontRef idx="minor"/>
        </p:style>
      </p:sp>
      <p:pic>
        <p:nvPicPr>
          <p:cNvPr id="528" name="Picture 24" descr=""/>
          <p:cNvPicPr/>
          <p:nvPr/>
        </p:nvPicPr>
        <p:blipFill>
          <a:blip r:embed="rId6">
            <a:alphaModFix amt="50000"/>
          </a:blip>
          <a:stretch/>
        </p:blipFill>
        <p:spPr>
          <a:xfrm rot="5400000">
            <a:off x="272160" y="3471120"/>
            <a:ext cx="2369520" cy="708480"/>
          </a:xfrm>
          <a:prstGeom prst="rect">
            <a:avLst/>
          </a:prstGeom>
          <a:ln>
            <a:noFill/>
          </a:ln>
        </p:spPr>
      </p:pic>
      <mc:AlternateContent>
        <mc:Choice xmlns:a14="http://schemas.microsoft.com/office/drawing/2010/main" Requires="a14">
          <p:sp>
            <p:nvSpPr>
              <p:cNvPr id="529" name="Formula 14"/>
              <p:cNvSpPr txBox="1"/>
              <p:nvPr/>
            </p:nvSpPr>
            <p:spPr>
              <a:xfrm>
                <a:off x="1064520" y="3869640"/>
                <a:ext cx="568440" cy="369000"/>
              </a:xfrm>
              <a:prstGeom prst="rect">
                <a:avLst/>
              </a:prstGeom>
            </p:spPr>
            <p:txBody>
              <a:bodyPr/>
              <a:p>
                <a14:m>
                  <m:oMath xmlns:m="http://schemas.openxmlformats.org/officeDocument/2006/math">
                    <m:sSub>
                      <m:e>
                        <m:r>
                          <m:t xml:space="preserve">𝜇</m:t>
                        </m:r>
                      </m:e>
                      <m:sub>
                        <m:r>
                          <m:t xml:space="preserve">10</m:t>
                        </m:r>
                      </m:sub>
                    </m:sSub>
                  </m:oMath>
                </a14:m>
              </a:p>
            </p:txBody>
          </p:sp>
        </mc:Choice>
        <mc:Fallback/>
      </mc:AlternateContent>
      <p:sp>
        <p:nvSpPr>
          <p:cNvPr id="530" name="CustomShape 15"/>
          <p:cNvSpPr/>
          <p:nvPr/>
        </p:nvSpPr>
        <p:spPr>
          <a:xfrm>
            <a:off x="1419480" y="4016520"/>
            <a:ext cx="563760" cy="36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pic>
        <p:nvPicPr>
          <p:cNvPr id="531" name="Picture 30" descr=""/>
          <p:cNvPicPr/>
          <p:nvPr/>
        </p:nvPicPr>
        <p:blipFill>
          <a:blip r:embed="rId7">
            <a:alphaModFix amt="50000"/>
          </a:blip>
          <a:stretch/>
        </p:blipFill>
        <p:spPr>
          <a:xfrm rot="5400000">
            <a:off x="4430520" y="3471120"/>
            <a:ext cx="2369520" cy="708480"/>
          </a:xfrm>
          <a:prstGeom prst="rect">
            <a:avLst/>
          </a:prstGeom>
          <a:ln>
            <a:noFill/>
          </a:ln>
        </p:spPr>
      </p:pic>
      <mc:AlternateContent>
        <mc:Choice xmlns:a14="http://schemas.microsoft.com/office/drawing/2010/main" Requires="a14">
          <p:sp>
            <p:nvSpPr>
              <p:cNvPr id="532" name="Formula 16"/>
              <p:cNvSpPr txBox="1"/>
              <p:nvPr/>
            </p:nvSpPr>
            <p:spPr>
              <a:xfrm>
                <a:off x="5277960" y="3790440"/>
                <a:ext cx="568800" cy="369000"/>
              </a:xfrm>
              <a:prstGeom prst="rect">
                <a:avLst/>
              </a:prstGeom>
            </p:spPr>
            <p:txBody>
              <a:bodyPr/>
              <a:p>
                <a14:m>
                  <m:oMath xmlns:m="http://schemas.openxmlformats.org/officeDocument/2006/math">
                    <m:sSub>
                      <m:e>
                        <m:r>
                          <m:t xml:space="preserve">𝜇</m:t>
                        </m:r>
                      </m:e>
                      <m:sub>
                        <m:r>
                          <m:t xml:space="preserve">93</m:t>
                        </m:r>
                      </m:sub>
                    </m:sSub>
                  </m:oMath>
                </a14:m>
              </a:p>
            </p:txBody>
          </p:sp>
        </mc:Choice>
        <mc:Fallback/>
      </mc:AlternateContent>
      <p:sp>
        <p:nvSpPr>
          <p:cNvPr id="533" name="CustomShape 17"/>
          <p:cNvSpPr/>
          <p:nvPr/>
        </p:nvSpPr>
        <p:spPr>
          <a:xfrm>
            <a:off x="7037280" y="3910680"/>
            <a:ext cx="564120" cy="36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
        <p:nvSpPr>
          <p:cNvPr id="534" name="Line 18"/>
          <p:cNvSpPr/>
          <p:nvPr/>
        </p:nvSpPr>
        <p:spPr>
          <a:xfrm flipH="1">
            <a:off x="563400" y="3800160"/>
            <a:ext cx="5582160" cy="57960"/>
          </a:xfrm>
          <a:prstGeom prst="line">
            <a:avLst/>
          </a:prstGeom>
          <a:ln w="38160">
            <a:solidFill>
              <a:srgbClr val="0432ff"/>
            </a:solidFill>
          </a:ln>
        </p:spPr>
        <p:style>
          <a:lnRef idx="1">
            <a:schemeClr val="accent1"/>
          </a:lnRef>
          <a:fillRef idx="0">
            <a:schemeClr val="accent1"/>
          </a:fillRef>
          <a:effectRef idx="0">
            <a:schemeClr val="accent1"/>
          </a:effectRef>
          <a:fontRef idx="minor"/>
        </p:style>
      </p:sp>
      <p:sp>
        <p:nvSpPr>
          <p:cNvPr id="535" name="CustomShape 19"/>
          <p:cNvSpPr/>
          <p:nvPr/>
        </p:nvSpPr>
        <p:spPr>
          <a:xfrm rot="16200000">
            <a:off x="-414720" y="3266640"/>
            <a:ext cx="12358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Close</a:t>
            </a:r>
            <a:endParaRPr b="0" lang="en-US" sz="1800" spc="-1" strike="noStrike">
              <a:latin typeface="Arial"/>
            </a:endParaRPr>
          </a:p>
        </p:txBody>
      </p:sp>
      <p:sp>
        <p:nvSpPr>
          <p:cNvPr id="536" name="CustomShape 20"/>
          <p:cNvSpPr/>
          <p:nvPr/>
        </p:nvSpPr>
        <p:spPr>
          <a:xfrm>
            <a:off x="2720160" y="5297760"/>
            <a:ext cx="1268280" cy="639000"/>
          </a:xfrm>
          <a:prstGeom prst="rect">
            <a:avLst/>
          </a:prstGeom>
          <a:solidFill>
            <a:schemeClr val="bg1"/>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Time: Months</a:t>
            </a:r>
            <a:endParaRPr b="0" lang="en-US" sz="1800" spc="-1" strike="noStrike">
              <a:latin typeface="Arial"/>
            </a:endParaRPr>
          </a:p>
        </p:txBody>
      </p:sp>
      <p:sp>
        <p:nvSpPr>
          <p:cNvPr id="537" name="CustomShape 21"/>
          <p:cNvSpPr/>
          <p:nvPr/>
        </p:nvSpPr>
        <p:spPr>
          <a:xfrm>
            <a:off x="6401160" y="2643480"/>
            <a:ext cx="2453400" cy="2284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If we assume a constant mean across all t (horizontally), it is reasonable to use all the data to estimate that common mean.  </a:t>
            </a:r>
            <a:endParaRPr b="0" lang="en-US" sz="1800" spc="-1" strike="noStrike">
              <a:latin typeface="Arial"/>
            </a:endParaRPr>
          </a:p>
        </p:txBody>
      </p:sp>
      <mc:AlternateContent>
        <mc:Choice xmlns:a14="http://schemas.microsoft.com/office/drawing/2010/main" Requires="a14">
          <p:sp>
            <p:nvSpPr>
              <p:cNvPr id="538" name="Formula 22"/>
              <p:cNvSpPr txBox="1"/>
              <p:nvPr/>
            </p:nvSpPr>
            <p:spPr>
              <a:xfrm>
                <a:off x="6366600" y="4436280"/>
                <a:ext cx="2636640" cy="635040"/>
              </a:xfrm>
              <a:prstGeom prst="rect">
                <a:avLst/>
              </a:prstGeom>
            </p:spPr>
            <p:txBody>
              <a:bodyPr/>
              <a:p>
                <a14:m>
                  <m:oMath xmlns:m="http://schemas.openxmlformats.org/officeDocument/2006/math">
                    <m:sSub>
                      <m:e>
                        <m:acc>
                          <m:accPr>
                            <m:chr m:val="^"/>
                          </m:accPr>
                          <m:e>
                            <m:r>
                              <m:t xml:space="preserve">𝜇</m:t>
                            </m:r>
                          </m:e>
                        </m:acc>
                      </m:e>
                      <m:sub>
                        <m:r>
                          <m:t xml:space="preserve">10</m:t>
                        </m:r>
                      </m:sub>
                    </m:sSub>
                    <m:r>
                      <m:t xml:space="preserve">=</m:t>
                    </m:r>
                    <m:sSub>
                      <m:e>
                        <m:acc>
                          <m:accPr>
                            <m:chr m:val="^"/>
                          </m:accPr>
                          <m:e>
                            <m:r>
                              <m:t xml:space="preserve">𝜇</m:t>
                            </m:r>
                          </m:e>
                        </m:acc>
                      </m:e>
                      <m:sub>
                        <m:r>
                          <m:t xml:space="preserve">82</m:t>
                        </m:r>
                      </m:sub>
                    </m:sSub>
                    <m:r>
                      <m:t xml:space="preserve">=</m:t>
                    </m:r>
                    <m:acc>
                      <m:accPr>
                        <m:chr m:val="´"/>
                      </m:accPr>
                      <m:e>
                        <m:r>
                          <m:t xml:space="preserve">𝑥</m:t>
                        </m:r>
                      </m:e>
                    </m:acc>
                    <m:r>
                      <m:t xml:space="preserve">=</m:t>
                    </m:r>
                    <m:f>
                      <m:num>
                        <m:nary>
                          <m:naryPr>
                            <m:chr m:val="∑"/>
                          </m:naryPr>
                          <m:sub>
                            <m:r>
                              <m:t xml:space="preserve">𝑖</m:t>
                            </m:r>
                            <m:r>
                              <m:t xml:space="preserve">=</m:t>
                            </m:r>
                            <m:r>
                              <m:t xml:space="preserve">1</m:t>
                            </m:r>
                          </m:sub>
                          <m:sup>
                            <m:r>
                              <m:t xml:space="preserve">𝑛</m:t>
                            </m:r>
                          </m:sup>
                          <m:e>
                            <m:sSub>
                              <m:e>
                                <m:r>
                                  <m:t xml:space="preserve">𝑥</m:t>
                                </m:r>
                              </m:e>
                              <m:sub>
                                <m:r>
                                  <m:t xml:space="preserve">𝑖</m:t>
                                </m:r>
                              </m:sub>
                            </m:sSub>
                          </m:e>
                        </m:nary>
                      </m:num>
                      <m:den>
                        <m:r>
                          <m:t xml:space="preserve">𝑛</m:t>
                        </m:r>
                      </m:den>
                    </m:f>
                  </m:oMath>
                </a14:m>
              </a:p>
            </p:txBody>
          </p:sp>
        </mc:Choice>
        <mc:Fallback/>
      </mc:AlternateContent>
      <p:sp>
        <p:nvSpPr>
          <p:cNvPr id="539" name="CustomShape 23"/>
          <p:cNvSpPr/>
          <p:nvPr/>
        </p:nvSpPr>
        <p:spPr>
          <a:xfrm>
            <a:off x="8488800" y="4772160"/>
            <a:ext cx="3402360" cy="816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
        <p:nvSpPr>
          <p:cNvPr id="540" name="CustomShape 24"/>
          <p:cNvSpPr/>
          <p:nvPr/>
        </p:nvSpPr>
        <p:spPr>
          <a:xfrm>
            <a:off x="573120" y="5479560"/>
            <a:ext cx="5042880" cy="4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000000"/>
                </a:solidFill>
                <a:latin typeface="Franklin Gothic Medium"/>
              </a:rPr>
              <a:t>*normal distributions are commonly assumed but not a requirement for stationarity.  </a:t>
            </a:r>
            <a:endParaRPr b="0" lang="en-US" sz="1050" spc="-1" strike="noStrike">
              <a:latin typeface="Arial"/>
            </a:endParaRPr>
          </a:p>
        </p:txBody>
      </p:sp>
      <mc:AlternateContent>
        <mc:Choice xmlns:a14="http://schemas.microsoft.com/office/drawing/2010/main" Requires="a14">
          <p:sp>
            <p:nvSpPr>
              <p:cNvPr id="541" name="Formula 25"/>
              <p:cNvSpPr txBox="1"/>
              <p:nvPr/>
            </p:nvSpPr>
            <p:spPr>
              <a:xfrm>
                <a:off x="7026120" y="5110560"/>
                <a:ext cx="1255680" cy="415080"/>
              </a:xfrm>
              <a:prstGeom prst="rect">
                <a:avLst/>
              </a:prstGeom>
            </p:spPr>
            <p:txBody>
              <a:bodyPr/>
              <a:p>
                <a14:m>
                  <m:oMath xmlns:m="http://schemas.openxmlformats.org/officeDocument/2006/math">
                    <m:acc>
                      <m:accPr>
                        <m:chr m:val="´"/>
                      </m:accPr>
                      <m:e>
                        <m:r>
                          <m:t xml:space="preserve">𝑥</m:t>
                        </m:r>
                      </m:e>
                    </m:acc>
                    <m:r>
                      <m:t xml:space="preserve">=</m:t>
                    </m:r>
                    <m:r>
                      <m:t xml:space="preserve">15.8</m:t>
                    </m:r>
                  </m:oMath>
                </a14:m>
              </a:p>
            </p:txBody>
          </p:sp>
        </mc:Choice>
        <mc:Fallback/>
      </mc:AlternateContent>
      <p:sp>
        <p:nvSpPr>
          <p:cNvPr id="542" name="CustomShape 26"/>
          <p:cNvSpPr/>
          <p:nvPr/>
        </p:nvSpPr>
        <p:spPr>
          <a:xfrm>
            <a:off x="9368280" y="5671080"/>
            <a:ext cx="1604880" cy="52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
        <p:nvSpPr>
          <p:cNvPr id="543" name="CustomShape 27"/>
          <p:cNvSpPr/>
          <p:nvPr/>
        </p:nvSpPr>
        <p:spPr>
          <a:xfrm flipH="1">
            <a:off x="4130280" y="2479320"/>
            <a:ext cx="1200600" cy="1310400"/>
          </a:xfrm>
          <a:custGeom>
            <a:avLst/>
            <a:gdLst/>
            <a:ahLst/>
            <a:rect l="l" t="t" r="r" b="b"/>
            <a:pathLst>
              <a:path w="21600" h="21600">
                <a:moveTo>
                  <a:pt x="0" y="0"/>
                </a:moveTo>
                <a:lnTo>
                  <a:pt x="21600" y="21600"/>
                </a:lnTo>
              </a:path>
            </a:pathLst>
          </a:custGeom>
          <a:noFill/>
          <a:ln w="22320">
            <a:solidFill>
              <a:srgbClr val="ff0000"/>
            </a:solidFill>
            <a:tailEnd len="med" type="triangle" w="med"/>
          </a:ln>
        </p:spPr>
        <p:style>
          <a:lnRef idx="1">
            <a:schemeClr val="accent1"/>
          </a:lnRef>
          <a:fillRef idx="0">
            <a:schemeClr val="accent1"/>
          </a:fillRef>
          <a:effectRef idx="0">
            <a:schemeClr val="accent1"/>
          </a:effectRef>
          <a:fontRef idx="minor"/>
        </p:style>
      </p:sp>
      <p:sp>
        <p:nvSpPr>
          <p:cNvPr id="544" name="CustomShape 28"/>
          <p:cNvSpPr/>
          <p:nvPr/>
        </p:nvSpPr>
        <p:spPr>
          <a:xfrm>
            <a:off x="5331960" y="2135520"/>
            <a:ext cx="2448000" cy="639000"/>
          </a:xfrm>
          <a:prstGeom prst="rect">
            <a:avLst/>
          </a:prstGeom>
          <a:noFill/>
          <a:ln w="31680">
            <a:solidFill>
              <a:srgbClr val="ff0000"/>
            </a:solidFill>
            <a:round/>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ff0000"/>
                </a:solidFill>
                <a:latin typeface="Franklin Gothic Medium"/>
              </a:rPr>
              <a:t>The Population Mean: </a:t>
            </a:r>
            <a:endParaRPr b="0" lang="en-US" sz="1800" spc="-1" strike="noStrike">
              <a:latin typeface="Arial"/>
            </a:endParaRPr>
          </a:p>
        </p:txBody>
      </p:sp>
      <p:sp>
        <p:nvSpPr>
          <p:cNvPr id="545" name="CustomShape 29"/>
          <p:cNvSpPr/>
          <p:nvPr/>
        </p:nvSpPr>
        <p:spPr>
          <a:xfrm>
            <a:off x="7109640" y="1704240"/>
            <a:ext cx="3264120" cy="369000"/>
          </a:xfrm>
          <a:prstGeom prst="rect">
            <a:avLst/>
          </a:prstGeom>
          <a:blipFill rotWithShape="0">
            <a:blip r:embed="rId8"/>
            <a:stretch>
              <a:fillRect l="0" t="0" r="0" b="-15108"/>
            </a:stretch>
          </a:blipFill>
          <a:ln w="31680">
            <a:solidFill>
              <a:srgbClr val="ff0000"/>
            </a:solidFill>
            <a:round/>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99" dur="indefinite" restart="never" nodeType="tmRoot">
          <p:childTnLst>
            <p:seq>
              <p:cTn id="500" dur="indefinite" nodeType="mainSeq">
                <p:childTnLst>
                  <p:par>
                    <p:cTn id="501" fill="hold">
                      <p:stCondLst>
                        <p:cond delay="indefinite"/>
                      </p:stCondLst>
                      <p:childTnLst>
                        <p:par>
                          <p:cTn id="502" fill="hold">
                            <p:stCondLst>
                              <p:cond delay="0"/>
                            </p:stCondLst>
                            <p:childTnLst>
                              <p:par>
                                <p:cTn id="503" nodeType="clickEffect" fill="hold" presetClass="entr" presetID="10">
                                  <p:stCondLst>
                                    <p:cond delay="0"/>
                                  </p:stCondLst>
                                  <p:childTnLst>
                                    <p:set>
                                      <p:cBhvr>
                                        <p:cTn id="504" dur="1" fill="hold">
                                          <p:stCondLst>
                                            <p:cond delay="0"/>
                                          </p:stCondLst>
                                        </p:cTn>
                                        <p:tgtEl>
                                          <p:spTgt spid="514">
                                            <p:txEl>
                                              <p:pRg st="1" end="1"/>
                                            </p:txEl>
                                          </p:spTgt>
                                        </p:tgtEl>
                                        <p:attrNameLst>
                                          <p:attrName>style.visibility</p:attrName>
                                        </p:attrNameLst>
                                      </p:cBhvr>
                                      <p:to>
                                        <p:strVal val="visible"/>
                                      </p:to>
                                    </p:set>
                                    <p:animEffect filter="fade" transition="in">
                                      <p:cBhvr additive="repl">
                                        <p:cTn id="505" dur="500"/>
                                        <p:tgtEl>
                                          <p:spTgt spid="514">
                                            <p:txEl>
                                              <p:pRg st="1" end="1"/>
                                            </p:txEl>
                                          </p:spTgt>
                                        </p:tgtEl>
                                      </p:cBhvr>
                                    </p:animEffect>
                                  </p:childTnLst>
                                </p:cTn>
                              </p:par>
                            </p:childTnLst>
                          </p:cTn>
                        </p:par>
                      </p:childTnLst>
                    </p:cTn>
                  </p:par>
                  <p:par>
                    <p:cTn id="506" fill="hold">
                      <p:stCondLst>
                        <p:cond delay="indefinite"/>
                      </p:stCondLst>
                      <p:childTnLst>
                        <p:par>
                          <p:cTn id="507" fill="hold">
                            <p:stCondLst>
                              <p:cond delay="0"/>
                            </p:stCondLst>
                            <p:childTnLst>
                              <p:par>
                                <p:cTn id="508" nodeType="clickEffect" fill="hold" presetClass="entr" presetID="10">
                                  <p:stCondLst>
                                    <p:cond delay="0"/>
                                  </p:stCondLst>
                                  <p:childTnLst>
                                    <p:set>
                                      <p:cBhvr>
                                        <p:cTn id="509" dur="1" fill="hold">
                                          <p:stCondLst>
                                            <p:cond delay="0"/>
                                          </p:stCondLst>
                                        </p:cTn>
                                        <p:tgtEl>
                                          <p:spTgt spid="514">
                                            <p:txEl>
                                              <p:pRg st="2" end="2"/>
                                            </p:txEl>
                                          </p:spTgt>
                                        </p:tgtEl>
                                        <p:attrNameLst>
                                          <p:attrName>style.visibility</p:attrName>
                                        </p:attrNameLst>
                                      </p:cBhvr>
                                      <p:to>
                                        <p:strVal val="visible"/>
                                      </p:to>
                                    </p:set>
                                    <p:animEffect filter="fade" transition="in">
                                      <p:cBhvr additive="repl">
                                        <p:cTn id="510" dur="500"/>
                                        <p:tgtEl>
                                          <p:spTgt spid="514">
                                            <p:txEl>
                                              <p:pRg st="2" end="2"/>
                                            </p:txEl>
                                          </p:spTgt>
                                        </p:tgtEl>
                                      </p:cBhvr>
                                    </p:animEffect>
                                  </p:childTnLst>
                                </p:cTn>
                              </p:par>
                            </p:childTnLst>
                          </p:cTn>
                        </p:par>
                      </p:childTnLst>
                    </p:cTn>
                  </p:par>
                  <p:par>
                    <p:cTn id="511" fill="hold">
                      <p:stCondLst>
                        <p:cond delay="indefinite"/>
                      </p:stCondLst>
                      <p:childTnLst>
                        <p:par>
                          <p:cTn id="512" fill="hold">
                            <p:stCondLst>
                              <p:cond delay="0"/>
                            </p:stCondLst>
                            <p:childTnLst>
                              <p:par>
                                <p:cTn id="513" nodeType="clickEffect" fill="hold" presetClass="entr" presetID="10">
                                  <p:stCondLst>
                                    <p:cond delay="0"/>
                                  </p:stCondLst>
                                  <p:childTnLst>
                                    <p:set>
                                      <p:cBhvr>
                                        <p:cTn id="514" dur="1" fill="hold">
                                          <p:stCondLst>
                                            <p:cond delay="0"/>
                                          </p:stCondLst>
                                        </p:cTn>
                                        <p:tgtEl>
                                          <p:spTgt spid="526"/>
                                        </p:tgtEl>
                                        <p:attrNameLst>
                                          <p:attrName>style.visibility</p:attrName>
                                        </p:attrNameLst>
                                      </p:cBhvr>
                                      <p:to>
                                        <p:strVal val="visible"/>
                                      </p:to>
                                    </p:set>
                                    <p:animEffect filter="fade" transition="in">
                                      <p:cBhvr additive="repl">
                                        <p:cTn id="515" dur="500"/>
                                        <p:tgtEl>
                                          <p:spTgt spid="526"/>
                                        </p:tgtEl>
                                      </p:cBhvr>
                                    </p:animEffect>
                                  </p:childTnLst>
                                </p:cTn>
                              </p:par>
                              <p:par>
                                <p:cTn id="516" nodeType="withEffect" fill="hold" presetClass="entr" presetID="10">
                                  <p:stCondLst>
                                    <p:cond delay="0"/>
                                  </p:stCondLst>
                                  <p:childTnLst>
                                    <p:set>
                                      <p:cBhvr>
                                        <p:cTn id="517" dur="1" fill="hold">
                                          <p:stCondLst>
                                            <p:cond delay="0"/>
                                          </p:stCondLst>
                                        </p:cTn>
                                        <p:tgtEl>
                                          <p:spTgt spid="527"/>
                                        </p:tgtEl>
                                        <p:attrNameLst>
                                          <p:attrName>style.visibility</p:attrName>
                                        </p:attrNameLst>
                                      </p:cBhvr>
                                      <p:to>
                                        <p:strVal val="visible"/>
                                      </p:to>
                                    </p:set>
                                    <p:animEffect filter="fade" transition="in">
                                      <p:cBhvr additive="repl">
                                        <p:cTn id="518" dur="500"/>
                                        <p:tgtEl>
                                          <p:spTgt spid="527"/>
                                        </p:tgtEl>
                                      </p:cBhvr>
                                    </p:animEffect>
                                  </p:childTnLst>
                                </p:cTn>
                              </p:par>
                            </p:childTnLst>
                          </p:cTn>
                        </p:par>
                      </p:childTnLst>
                    </p:cTn>
                  </p:par>
                  <p:par>
                    <p:cTn id="519" fill="hold">
                      <p:stCondLst>
                        <p:cond delay="indefinite"/>
                      </p:stCondLst>
                      <p:childTnLst>
                        <p:par>
                          <p:cTn id="520" fill="hold">
                            <p:stCondLst>
                              <p:cond delay="0"/>
                            </p:stCondLst>
                            <p:childTnLst>
                              <p:par>
                                <p:cTn id="521" nodeType="clickEffect" fill="hold" presetClass="entr" presetID="10">
                                  <p:stCondLst>
                                    <p:cond delay="0"/>
                                  </p:stCondLst>
                                  <p:childTnLst>
                                    <p:set>
                                      <p:cBhvr>
                                        <p:cTn id="522" dur="1" fill="hold">
                                          <p:stCondLst>
                                            <p:cond delay="0"/>
                                          </p:stCondLst>
                                        </p:cTn>
                                        <p:tgtEl>
                                          <p:spTgt spid="511"/>
                                        </p:tgtEl>
                                        <p:attrNameLst>
                                          <p:attrName>style.visibility</p:attrName>
                                        </p:attrNameLst>
                                      </p:cBhvr>
                                      <p:to>
                                        <p:strVal val="visible"/>
                                      </p:to>
                                    </p:set>
                                    <p:animEffect filter="fade" transition="in">
                                      <p:cBhvr additive="repl">
                                        <p:cTn id="523" dur="500"/>
                                        <p:tgtEl>
                                          <p:spTgt spid="511"/>
                                        </p:tgtEl>
                                      </p:cBhvr>
                                    </p:animEffect>
                                  </p:childTnLst>
                                </p:cTn>
                              </p:par>
                              <p:par>
                                <p:cTn id="524" nodeType="withEffect" fill="hold" presetClass="entr" presetID="10">
                                  <p:stCondLst>
                                    <p:cond delay="0"/>
                                  </p:stCondLst>
                                  <p:childTnLst>
                                    <p:set>
                                      <p:cBhvr>
                                        <p:cTn id="525" dur="1" fill="hold">
                                          <p:stCondLst>
                                            <p:cond delay="0"/>
                                          </p:stCondLst>
                                        </p:cTn>
                                        <p:tgtEl>
                                          <p:spTgt spid="535"/>
                                        </p:tgtEl>
                                        <p:attrNameLst>
                                          <p:attrName>style.visibility</p:attrName>
                                        </p:attrNameLst>
                                      </p:cBhvr>
                                      <p:to>
                                        <p:strVal val="visible"/>
                                      </p:to>
                                    </p:set>
                                    <p:animEffect filter="fade" transition="in">
                                      <p:cBhvr additive="repl">
                                        <p:cTn id="526" dur="500"/>
                                        <p:tgtEl>
                                          <p:spTgt spid="535"/>
                                        </p:tgtEl>
                                      </p:cBhvr>
                                    </p:animEffect>
                                  </p:childTnLst>
                                </p:cTn>
                              </p:par>
                              <p:par>
                                <p:cTn id="527" nodeType="withEffect" fill="hold" presetClass="entr" presetID="10">
                                  <p:stCondLst>
                                    <p:cond delay="0"/>
                                  </p:stCondLst>
                                  <p:childTnLst>
                                    <p:set>
                                      <p:cBhvr>
                                        <p:cTn id="528" dur="1" fill="hold">
                                          <p:stCondLst>
                                            <p:cond delay="0"/>
                                          </p:stCondLst>
                                        </p:cTn>
                                        <p:tgtEl>
                                          <p:spTgt spid="536"/>
                                        </p:tgtEl>
                                        <p:attrNameLst>
                                          <p:attrName>style.visibility</p:attrName>
                                        </p:attrNameLst>
                                      </p:cBhvr>
                                      <p:to>
                                        <p:strVal val="visible"/>
                                      </p:to>
                                    </p:set>
                                    <p:animEffect filter="fade" transition="in">
                                      <p:cBhvr additive="repl">
                                        <p:cTn id="529" dur="500"/>
                                        <p:tgtEl>
                                          <p:spTgt spid="536"/>
                                        </p:tgtEl>
                                      </p:cBhvr>
                                    </p:animEffect>
                                  </p:childTnLst>
                                </p:cTn>
                              </p:par>
                            </p:childTnLst>
                          </p:cTn>
                        </p:par>
                      </p:childTnLst>
                    </p:cTn>
                  </p:par>
                  <p:par>
                    <p:cTn id="530" fill="hold">
                      <p:stCondLst>
                        <p:cond delay="indefinite"/>
                      </p:stCondLst>
                      <p:childTnLst>
                        <p:par>
                          <p:cTn id="531" fill="hold">
                            <p:stCondLst>
                              <p:cond delay="0"/>
                            </p:stCondLst>
                            <p:childTnLst>
                              <p:par>
                                <p:cTn id="532" nodeType="clickEffect" fill="hold" presetClass="entr" presetID="10">
                                  <p:stCondLst>
                                    <p:cond delay="0"/>
                                  </p:stCondLst>
                                  <p:childTnLst>
                                    <p:set>
                                      <p:cBhvr>
                                        <p:cTn id="533" dur="1" fill="hold">
                                          <p:stCondLst>
                                            <p:cond delay="0"/>
                                          </p:stCondLst>
                                        </p:cTn>
                                        <p:tgtEl>
                                          <p:spTgt spid="515"/>
                                        </p:tgtEl>
                                        <p:attrNameLst>
                                          <p:attrName>style.visibility</p:attrName>
                                        </p:attrNameLst>
                                      </p:cBhvr>
                                      <p:to>
                                        <p:strVal val="visible"/>
                                      </p:to>
                                    </p:set>
                                    <p:animEffect filter="fade" transition="in">
                                      <p:cBhvr additive="repl">
                                        <p:cTn id="534" dur="500"/>
                                        <p:tgtEl>
                                          <p:spTgt spid="515"/>
                                        </p:tgtEl>
                                      </p:cBhvr>
                                    </p:animEffect>
                                  </p:childTnLst>
                                </p:cTn>
                              </p:par>
                              <p:par>
                                <p:cTn id="535" nodeType="withEffect" fill="hold" presetClass="entr" presetID="10">
                                  <p:stCondLst>
                                    <p:cond delay="0"/>
                                  </p:stCondLst>
                                  <p:childTnLst>
                                    <p:set>
                                      <p:cBhvr>
                                        <p:cTn id="536" dur="1" fill="hold">
                                          <p:stCondLst>
                                            <p:cond delay="0"/>
                                          </p:stCondLst>
                                        </p:cTn>
                                        <p:tgtEl>
                                          <p:spTgt spid="516"/>
                                        </p:tgtEl>
                                        <p:attrNameLst>
                                          <p:attrName>style.visibility</p:attrName>
                                        </p:attrNameLst>
                                      </p:cBhvr>
                                      <p:to>
                                        <p:strVal val="visible"/>
                                      </p:to>
                                    </p:set>
                                    <p:animEffect filter="fade" transition="in">
                                      <p:cBhvr additive="repl">
                                        <p:cTn id="537" dur="500"/>
                                        <p:tgtEl>
                                          <p:spTgt spid="516"/>
                                        </p:tgtEl>
                                      </p:cBhvr>
                                    </p:animEffect>
                                  </p:childTnLst>
                                </p:cTn>
                              </p:par>
                              <p:par>
                                <p:cTn id="538" nodeType="withEffect" fill="hold" presetClass="entr" presetID="10">
                                  <p:stCondLst>
                                    <p:cond delay="0"/>
                                  </p:stCondLst>
                                  <p:childTnLst>
                                    <p:set>
                                      <p:cBhvr>
                                        <p:cTn id="539" dur="1" fill="hold">
                                          <p:stCondLst>
                                            <p:cond delay="0"/>
                                          </p:stCondLst>
                                        </p:cTn>
                                        <p:tgtEl>
                                          <p:spTgt spid="517"/>
                                        </p:tgtEl>
                                        <p:attrNameLst>
                                          <p:attrName>style.visibility</p:attrName>
                                        </p:attrNameLst>
                                      </p:cBhvr>
                                      <p:to>
                                        <p:strVal val="visible"/>
                                      </p:to>
                                    </p:set>
                                    <p:animEffect filter="fade" transition="in">
                                      <p:cBhvr additive="repl">
                                        <p:cTn id="540" dur="500"/>
                                        <p:tgtEl>
                                          <p:spTgt spid="517"/>
                                        </p:tgtEl>
                                      </p:cBhvr>
                                    </p:animEffect>
                                  </p:childTnLst>
                                </p:cTn>
                              </p:par>
                              <p:par>
                                <p:cTn id="541" nodeType="withEffect" fill="hold" presetClass="entr" presetID="10">
                                  <p:stCondLst>
                                    <p:cond delay="0"/>
                                  </p:stCondLst>
                                  <p:childTnLst>
                                    <p:set>
                                      <p:cBhvr>
                                        <p:cTn id="542" dur="1" fill="hold">
                                          <p:stCondLst>
                                            <p:cond delay="0"/>
                                          </p:stCondLst>
                                        </p:cTn>
                                        <p:tgtEl>
                                          <p:spTgt spid="528"/>
                                        </p:tgtEl>
                                        <p:attrNameLst>
                                          <p:attrName>style.visibility</p:attrName>
                                        </p:attrNameLst>
                                      </p:cBhvr>
                                      <p:to>
                                        <p:strVal val="visible"/>
                                      </p:to>
                                    </p:set>
                                    <p:animEffect filter="fade" transition="in">
                                      <p:cBhvr additive="repl">
                                        <p:cTn id="543" dur="500"/>
                                        <p:tgtEl>
                                          <p:spTgt spid="528"/>
                                        </p:tgtEl>
                                      </p:cBhvr>
                                    </p:animEffect>
                                  </p:childTnLst>
                                </p:cTn>
                              </p:par>
                              <p:par>
                                <p:cTn id="544" nodeType="withEffect" fill="hold" presetClass="entr" presetID="10">
                                  <p:stCondLst>
                                    <p:cond delay="0"/>
                                  </p:stCondLst>
                                  <p:childTnLst>
                                    <p:set>
                                      <p:cBhvr>
                                        <p:cTn id="545" dur="1" fill="hold">
                                          <p:stCondLst>
                                            <p:cond delay="0"/>
                                          </p:stCondLst>
                                        </p:cTn>
                                        <p:tgtEl>
                                          <p:spTgt spid="531"/>
                                        </p:tgtEl>
                                        <p:attrNameLst>
                                          <p:attrName>style.visibility</p:attrName>
                                        </p:attrNameLst>
                                      </p:cBhvr>
                                      <p:to>
                                        <p:strVal val="visible"/>
                                      </p:to>
                                    </p:set>
                                    <p:animEffect filter="fade" transition="in">
                                      <p:cBhvr additive="repl">
                                        <p:cTn id="546" dur="500"/>
                                        <p:tgtEl>
                                          <p:spTgt spid="531"/>
                                        </p:tgtEl>
                                      </p:cBhvr>
                                    </p:animEffect>
                                  </p:childTnLst>
                                </p:cTn>
                              </p:par>
                              <p:par>
                                <p:cTn id="547" nodeType="withEffect" fill="hold" presetClass="entr" presetID="10">
                                  <p:stCondLst>
                                    <p:cond delay="0"/>
                                  </p:stCondLst>
                                  <p:childTnLst>
                                    <p:set>
                                      <p:cBhvr>
                                        <p:cTn id="548" dur="1" fill="hold">
                                          <p:stCondLst>
                                            <p:cond delay="0"/>
                                          </p:stCondLst>
                                        </p:cTn>
                                        <p:tgtEl>
                                          <p:spTgt spid="540"/>
                                        </p:tgtEl>
                                        <p:attrNameLst>
                                          <p:attrName>style.visibility</p:attrName>
                                        </p:attrNameLst>
                                      </p:cBhvr>
                                      <p:to>
                                        <p:strVal val="visible"/>
                                      </p:to>
                                    </p:set>
                                    <p:animEffect filter="fade" transition="in">
                                      <p:cBhvr additive="repl">
                                        <p:cTn id="549" dur="500"/>
                                        <p:tgtEl>
                                          <p:spTgt spid="540"/>
                                        </p:tgtEl>
                                      </p:cBhvr>
                                    </p:animEffect>
                                  </p:childTnLst>
                                </p:cTn>
                              </p:par>
                            </p:childTnLst>
                          </p:cTn>
                        </p:par>
                      </p:childTnLst>
                    </p:cTn>
                  </p:par>
                  <p:par>
                    <p:cTn id="550" fill="hold">
                      <p:stCondLst>
                        <p:cond delay="indefinite"/>
                      </p:stCondLst>
                      <p:childTnLst>
                        <p:par>
                          <p:cTn id="551" fill="hold">
                            <p:stCondLst>
                              <p:cond delay="0"/>
                            </p:stCondLst>
                            <p:childTnLst>
                              <p:par>
                                <p:cTn id="552" nodeType="clickEffect" fill="hold" presetClass="entr" presetID="10">
                                  <p:stCondLst>
                                    <p:cond delay="0"/>
                                  </p:stCondLst>
                                  <p:childTnLst>
                                    <p:set>
                                      <p:cBhvr>
                                        <p:cTn id="553" dur="1" fill="hold">
                                          <p:stCondLst>
                                            <p:cond delay="0"/>
                                          </p:stCondLst>
                                        </p:cTn>
                                        <p:tgtEl>
                                          <p:spTgt spid="534"/>
                                        </p:tgtEl>
                                        <p:attrNameLst>
                                          <p:attrName>style.visibility</p:attrName>
                                        </p:attrNameLst>
                                      </p:cBhvr>
                                      <p:to>
                                        <p:strVal val="visible"/>
                                      </p:to>
                                    </p:set>
                                    <p:animEffect filter="fade" transition="in">
                                      <p:cBhvr additive="repl">
                                        <p:cTn id="554" dur="500"/>
                                        <p:tgtEl>
                                          <p:spTgt spid="534"/>
                                        </p:tgtEl>
                                      </p:cBhvr>
                                    </p:animEffect>
                                  </p:childTnLst>
                                </p:cTn>
                              </p:par>
                            </p:childTnLst>
                          </p:cTn>
                        </p:par>
                      </p:childTnLst>
                    </p:cTn>
                  </p:par>
                  <p:par>
                    <p:cTn id="555" fill="hold">
                      <p:stCondLst>
                        <p:cond delay="indefinite"/>
                      </p:stCondLst>
                      <p:childTnLst>
                        <p:par>
                          <p:cTn id="556" fill="hold">
                            <p:stCondLst>
                              <p:cond delay="0"/>
                            </p:stCondLst>
                            <p:childTnLst>
                              <p:par>
                                <p:cTn id="557" nodeType="clickEffect" fill="hold" presetClass="entr" presetID="10">
                                  <p:stCondLst>
                                    <p:cond delay="0"/>
                                  </p:stCondLst>
                                  <p:childTnLst>
                                    <p:set>
                                      <p:cBhvr>
                                        <p:cTn id="558" dur="1" fill="hold">
                                          <p:stCondLst>
                                            <p:cond delay="0"/>
                                          </p:stCondLst>
                                        </p:cTn>
                                        <p:tgtEl>
                                          <p:spTgt spid="545"/>
                                        </p:tgtEl>
                                        <p:attrNameLst>
                                          <p:attrName>style.visibility</p:attrName>
                                        </p:attrNameLst>
                                      </p:cBhvr>
                                      <p:to>
                                        <p:strVal val="visible"/>
                                      </p:to>
                                    </p:set>
                                    <p:animEffect filter="fade" transition="in">
                                      <p:cBhvr additive="repl">
                                        <p:cTn id="559" dur="500"/>
                                        <p:tgtEl>
                                          <p:spTgt spid="545"/>
                                        </p:tgtEl>
                                      </p:cBhvr>
                                    </p:animEffect>
                                  </p:childTnLst>
                                </p:cTn>
                              </p:par>
                              <p:par>
                                <p:cTn id="560" nodeType="withEffect" fill="hold" presetClass="entr" presetID="10">
                                  <p:stCondLst>
                                    <p:cond delay="0"/>
                                  </p:stCondLst>
                                  <p:childTnLst>
                                    <p:set>
                                      <p:cBhvr>
                                        <p:cTn id="561" dur="1" fill="hold">
                                          <p:stCondLst>
                                            <p:cond delay="0"/>
                                          </p:stCondLst>
                                        </p:cTn>
                                        <p:tgtEl>
                                          <p:spTgt spid="543"/>
                                        </p:tgtEl>
                                        <p:attrNameLst>
                                          <p:attrName>style.visibility</p:attrName>
                                        </p:attrNameLst>
                                      </p:cBhvr>
                                      <p:to>
                                        <p:strVal val="visible"/>
                                      </p:to>
                                    </p:set>
                                    <p:animEffect filter="fade" transition="in">
                                      <p:cBhvr additive="repl">
                                        <p:cTn id="562" dur="500"/>
                                        <p:tgtEl>
                                          <p:spTgt spid="543"/>
                                        </p:tgtEl>
                                      </p:cBhvr>
                                    </p:animEffect>
                                  </p:childTnLst>
                                </p:cTn>
                              </p:par>
                            </p:childTnLst>
                          </p:cTn>
                        </p:par>
                      </p:childTnLst>
                    </p:cTn>
                  </p:par>
                  <p:par>
                    <p:cTn id="563" fill="hold">
                      <p:stCondLst>
                        <p:cond delay="indefinite"/>
                      </p:stCondLst>
                      <p:childTnLst>
                        <p:par>
                          <p:cTn id="564" fill="hold">
                            <p:stCondLst>
                              <p:cond delay="0"/>
                            </p:stCondLst>
                            <p:childTnLst>
                              <p:par>
                                <p:cTn id="565" nodeType="clickEffect" fill="hold" presetClass="entr" presetID="10">
                                  <p:stCondLst>
                                    <p:cond delay="0"/>
                                  </p:stCondLst>
                                  <p:childTnLst>
                                    <p:set>
                                      <p:cBhvr>
                                        <p:cTn id="566" dur="1" fill="hold">
                                          <p:stCondLst>
                                            <p:cond delay="0"/>
                                          </p:stCondLst>
                                        </p:cTn>
                                        <p:tgtEl>
                                          <p:spTgt spid="521"/>
                                        </p:tgtEl>
                                        <p:attrNameLst>
                                          <p:attrName>style.visibility</p:attrName>
                                        </p:attrNameLst>
                                      </p:cBhvr>
                                      <p:to>
                                        <p:strVal val="visible"/>
                                      </p:to>
                                    </p:set>
                                    <p:animEffect filter="fade" transition="in">
                                      <p:cBhvr additive="repl">
                                        <p:cTn id="567" dur="500"/>
                                        <p:tgtEl>
                                          <p:spTgt spid="521"/>
                                        </p:tgtEl>
                                      </p:cBhvr>
                                    </p:animEffect>
                                  </p:childTnLst>
                                </p:cTn>
                              </p:par>
                              <p:par>
                                <p:cTn id="568" nodeType="withEffect" fill="hold" presetClass="entr" presetID="10">
                                  <p:stCondLst>
                                    <p:cond delay="0"/>
                                  </p:stCondLst>
                                  <p:childTnLst>
                                    <p:set>
                                      <p:cBhvr>
                                        <p:cTn id="569" dur="1" fill="hold">
                                          <p:stCondLst>
                                            <p:cond delay="0"/>
                                          </p:stCondLst>
                                        </p:cTn>
                                        <p:tgtEl>
                                          <p:spTgt spid="523"/>
                                        </p:tgtEl>
                                        <p:attrNameLst>
                                          <p:attrName>style.visibility</p:attrName>
                                        </p:attrNameLst>
                                      </p:cBhvr>
                                      <p:to>
                                        <p:strVal val="visible"/>
                                      </p:to>
                                    </p:set>
                                    <p:animEffect filter="fade" transition="in">
                                      <p:cBhvr additive="repl">
                                        <p:cTn id="570" dur="500"/>
                                        <p:tgtEl>
                                          <p:spTgt spid="523"/>
                                        </p:tgtEl>
                                      </p:cBhvr>
                                    </p:animEffect>
                                  </p:childTnLst>
                                </p:cTn>
                              </p:par>
                              <p:par>
                                <p:cTn id="571" nodeType="withEffect" fill="hold" presetClass="entr" presetID="10">
                                  <p:stCondLst>
                                    <p:cond delay="0"/>
                                  </p:stCondLst>
                                  <p:childTnLst>
                                    <p:set>
                                      <p:cBhvr>
                                        <p:cTn id="572" dur="1" fill="hold">
                                          <p:stCondLst>
                                            <p:cond delay="0"/>
                                          </p:stCondLst>
                                        </p:cTn>
                                        <p:tgtEl>
                                          <p:spTgt spid="530"/>
                                        </p:tgtEl>
                                        <p:attrNameLst>
                                          <p:attrName>style.visibility</p:attrName>
                                        </p:attrNameLst>
                                      </p:cBhvr>
                                      <p:to>
                                        <p:strVal val="visible"/>
                                      </p:to>
                                    </p:set>
                                    <p:animEffect filter="fade" transition="in">
                                      <p:cBhvr additive="repl">
                                        <p:cTn id="573" dur="500"/>
                                        <p:tgtEl>
                                          <p:spTgt spid="530"/>
                                        </p:tgtEl>
                                      </p:cBhvr>
                                    </p:animEffect>
                                  </p:childTnLst>
                                </p:cTn>
                              </p:par>
                              <p:par>
                                <p:cTn id="574" nodeType="withEffect" fill="hold" presetClass="entr" presetID="10">
                                  <p:stCondLst>
                                    <p:cond delay="0"/>
                                  </p:stCondLst>
                                  <p:childTnLst>
                                    <p:set>
                                      <p:cBhvr>
                                        <p:cTn id="575" dur="1" fill="hold">
                                          <p:stCondLst>
                                            <p:cond delay="0"/>
                                          </p:stCondLst>
                                        </p:cTn>
                                        <p:tgtEl>
                                          <p:spTgt spid="533"/>
                                        </p:tgtEl>
                                        <p:attrNameLst>
                                          <p:attrName>style.visibility</p:attrName>
                                        </p:attrNameLst>
                                      </p:cBhvr>
                                      <p:to>
                                        <p:strVal val="visible"/>
                                      </p:to>
                                    </p:set>
                                    <p:animEffect filter="fade" transition="in">
                                      <p:cBhvr additive="repl">
                                        <p:cTn id="576" dur="500"/>
                                        <p:tgtEl>
                                          <p:spTgt spid="533"/>
                                        </p:tgtEl>
                                      </p:cBhvr>
                                    </p:animEffect>
                                  </p:childTnLst>
                                </p:cTn>
                              </p:par>
                              <p:par>
                                <p:cTn id="577" nodeType="withEffect" fill="hold" presetClass="entr" presetID="10">
                                  <p:stCondLst>
                                    <p:cond delay="0"/>
                                  </p:stCondLst>
                                  <p:childTnLst>
                                    <p:set>
                                      <p:cBhvr>
                                        <p:cTn id="578" dur="1" fill="hold">
                                          <p:stCondLst>
                                            <p:cond delay="0"/>
                                          </p:stCondLst>
                                        </p:cTn>
                                        <p:tgtEl>
                                          <p:spTgt spid="525"/>
                                        </p:tgtEl>
                                        <p:attrNameLst>
                                          <p:attrName>style.visibility</p:attrName>
                                        </p:attrNameLst>
                                      </p:cBhvr>
                                      <p:to>
                                        <p:strVal val="visible"/>
                                      </p:to>
                                    </p:set>
                                    <p:animEffect filter="fade" transition="in">
                                      <p:cBhvr additive="repl">
                                        <p:cTn id="579" dur="500"/>
                                        <p:tgtEl>
                                          <p:spTgt spid="525"/>
                                        </p:tgtEl>
                                      </p:cBhvr>
                                    </p:animEffect>
                                  </p:childTnLst>
                                </p:cTn>
                              </p:par>
                            </p:childTnLst>
                          </p:cTn>
                        </p:par>
                      </p:childTnLst>
                    </p:cTn>
                  </p:par>
                  <p:par>
                    <p:cTn id="580" fill="hold">
                      <p:stCondLst>
                        <p:cond delay="indefinite"/>
                      </p:stCondLst>
                      <p:childTnLst>
                        <p:par>
                          <p:cTn id="581" fill="hold">
                            <p:stCondLst>
                              <p:cond delay="0"/>
                            </p:stCondLst>
                            <p:childTnLst>
                              <p:par>
                                <p:cTn id="582" nodeType="clickEffect" fill="hold" presetClass="entr" presetID="10">
                                  <p:stCondLst>
                                    <p:cond delay="0"/>
                                  </p:stCondLst>
                                  <p:childTnLst>
                                    <p:set>
                                      <p:cBhvr>
                                        <p:cTn id="583" dur="1" fill="hold">
                                          <p:stCondLst>
                                            <p:cond delay="0"/>
                                          </p:stCondLst>
                                        </p:cTn>
                                        <p:tgtEl>
                                          <p:spTgt spid="519"/>
                                        </p:tgtEl>
                                        <p:attrNameLst>
                                          <p:attrName>style.visibility</p:attrName>
                                        </p:attrNameLst>
                                      </p:cBhvr>
                                      <p:to>
                                        <p:strVal val="visible"/>
                                      </p:to>
                                    </p:set>
                                    <p:animEffect filter="fade" transition="in">
                                      <p:cBhvr additive="repl">
                                        <p:cTn id="584" dur="500"/>
                                        <p:tgtEl>
                                          <p:spTgt spid="519"/>
                                        </p:tgtEl>
                                      </p:cBhvr>
                                    </p:animEffect>
                                  </p:childTnLst>
                                </p:cTn>
                              </p:par>
                            </p:childTnLst>
                          </p:cTn>
                        </p:par>
                      </p:childTnLst>
                    </p:cTn>
                  </p:par>
                  <p:par>
                    <p:cTn id="585" fill="hold">
                      <p:stCondLst>
                        <p:cond delay="indefinite"/>
                      </p:stCondLst>
                      <p:childTnLst>
                        <p:par>
                          <p:cTn id="586" fill="hold">
                            <p:stCondLst>
                              <p:cond delay="0"/>
                            </p:stCondLst>
                            <p:childTnLst>
                              <p:par>
                                <p:cTn id="587" nodeType="clickEffect" fill="hold" presetClass="entr" presetID="10">
                                  <p:stCondLst>
                                    <p:cond delay="0"/>
                                  </p:stCondLst>
                                  <p:childTnLst>
                                    <p:set>
                                      <p:cBhvr>
                                        <p:cTn id="588" dur="1" fill="hold">
                                          <p:stCondLst>
                                            <p:cond delay="0"/>
                                          </p:stCondLst>
                                        </p:cTn>
                                        <p:tgtEl>
                                          <p:spTgt spid="537"/>
                                        </p:tgtEl>
                                        <p:attrNameLst>
                                          <p:attrName>style.visibility</p:attrName>
                                        </p:attrNameLst>
                                      </p:cBhvr>
                                      <p:to>
                                        <p:strVal val="visible"/>
                                      </p:to>
                                    </p:set>
                                    <p:animEffect filter="fade" transition="in">
                                      <p:cBhvr additive="repl">
                                        <p:cTn id="589" dur="500"/>
                                        <p:tgtEl>
                                          <p:spTgt spid="537"/>
                                        </p:tgtEl>
                                      </p:cBhvr>
                                    </p:animEffect>
                                  </p:childTnLst>
                                </p:cTn>
                              </p:par>
                            </p:childTnLst>
                          </p:cTn>
                        </p:par>
                      </p:childTnLst>
                    </p:cTn>
                  </p:par>
                  <p:par>
                    <p:cTn id="590" fill="hold">
                      <p:stCondLst>
                        <p:cond delay="indefinite"/>
                      </p:stCondLst>
                      <p:childTnLst>
                        <p:par>
                          <p:cTn id="591" fill="hold">
                            <p:stCondLst>
                              <p:cond delay="0"/>
                            </p:stCondLst>
                            <p:childTnLst>
                              <p:par>
                                <p:cTn id="592" nodeType="clickEffect" fill="hold" presetClass="entr" presetID="10">
                                  <p:stCondLst>
                                    <p:cond delay="0"/>
                                  </p:stCondLst>
                                  <p:childTnLst>
                                    <p:set>
                                      <p:cBhvr>
                                        <p:cTn id="593" dur="1" fill="hold">
                                          <p:stCondLst>
                                            <p:cond delay="0"/>
                                          </p:stCondLst>
                                        </p:cTn>
                                        <p:tgtEl>
                                          <p:spTgt spid="539"/>
                                        </p:tgtEl>
                                        <p:attrNameLst>
                                          <p:attrName>style.visibility</p:attrName>
                                        </p:attrNameLst>
                                      </p:cBhvr>
                                      <p:to>
                                        <p:strVal val="visible"/>
                                      </p:to>
                                    </p:set>
                                    <p:animEffect filter="fade" transition="in">
                                      <p:cBhvr additive="repl">
                                        <p:cTn id="594" dur="500"/>
                                        <p:tgtEl>
                                          <p:spTgt spid="539"/>
                                        </p:tgtEl>
                                      </p:cBhvr>
                                    </p:animEffect>
                                  </p:childTnLst>
                                </p:cTn>
                              </p:par>
                            </p:childTnLst>
                          </p:cTn>
                        </p:par>
                      </p:childTnLst>
                    </p:cTn>
                  </p:par>
                  <p:par>
                    <p:cTn id="595" fill="hold">
                      <p:stCondLst>
                        <p:cond delay="indefinite"/>
                      </p:stCondLst>
                      <p:childTnLst>
                        <p:par>
                          <p:cTn id="596" fill="hold">
                            <p:stCondLst>
                              <p:cond delay="0"/>
                            </p:stCondLst>
                            <p:childTnLst>
                              <p:par>
                                <p:cTn id="597" nodeType="clickEffect" fill="hold" presetClass="entr" presetID="10">
                                  <p:stCondLst>
                                    <p:cond delay="0"/>
                                  </p:stCondLst>
                                  <p:childTnLst>
                                    <p:set>
                                      <p:cBhvr>
                                        <p:cTn id="598" dur="1" fill="hold">
                                          <p:stCondLst>
                                            <p:cond delay="0"/>
                                          </p:stCondLst>
                                        </p:cTn>
                                        <p:tgtEl>
                                          <p:spTgt spid="542"/>
                                        </p:tgtEl>
                                        <p:attrNameLst>
                                          <p:attrName>style.visibility</p:attrName>
                                        </p:attrNameLst>
                                      </p:cBhvr>
                                      <p:to>
                                        <p:strVal val="visible"/>
                                      </p:to>
                                    </p:set>
                                    <p:animEffect filter="fade" transition="in">
                                      <p:cBhvr additive="repl">
                                        <p:cTn id="599" dur="500"/>
                                        <p:tgtEl>
                                          <p:spTgt spid="5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TextShape 1"/>
          <p:cNvSpPr txBox="1"/>
          <p:nvPr/>
        </p:nvSpPr>
        <p:spPr>
          <a:xfrm>
            <a:off x="628560" y="365040"/>
            <a:ext cx="7886520" cy="1325160"/>
          </a:xfrm>
          <a:prstGeom prst="rect">
            <a:avLst/>
          </a:prstGeom>
          <a:noFill/>
          <a:ln>
            <a:noFill/>
          </a:ln>
        </p:spPr>
        <p:txBody>
          <a:bodyPr anchor="ctr">
            <a:normAutofit fontScale="89000"/>
          </a:bodyPr>
          <a:p>
            <a:pPr>
              <a:lnSpc>
                <a:spcPct val="90000"/>
              </a:lnSpc>
            </a:pPr>
            <a:r>
              <a:rPr b="0" lang="en-US" sz="3300" spc="-1" strike="noStrike">
                <a:solidFill>
                  <a:srgbClr val="000000"/>
                </a:solidFill>
                <a:latin typeface="Calibri Light"/>
              </a:rPr>
              <a:t>Example where a constant mean for each time point (t) is not a reasonable assumption.   </a:t>
            </a:r>
            <a:endParaRPr b="0" lang="en-US" sz="3300" spc="-1" strike="noStrike">
              <a:solidFill>
                <a:srgbClr val="000000"/>
              </a:solidFill>
              <a:latin typeface="Franklin Gothic Medium"/>
            </a:endParaRPr>
          </a:p>
        </p:txBody>
      </p:sp>
      <p:pic>
        <p:nvPicPr>
          <p:cNvPr id="547" name="Picture 3" descr=""/>
          <p:cNvPicPr/>
          <p:nvPr/>
        </p:nvPicPr>
        <p:blipFill>
          <a:blip r:embed="rId1"/>
          <a:stretch/>
        </p:blipFill>
        <p:spPr>
          <a:xfrm>
            <a:off x="1618200" y="2125440"/>
            <a:ext cx="5907240" cy="3565080"/>
          </a:xfrm>
          <a:prstGeom prst="rect">
            <a:avLst/>
          </a:prstGeom>
          <a:ln>
            <a:noFill/>
          </a:ln>
        </p:spPr>
      </p:pic>
      <p:pic>
        <p:nvPicPr>
          <p:cNvPr id="548" name="Picture 4" descr=""/>
          <p:cNvPicPr/>
          <p:nvPr/>
        </p:nvPicPr>
        <p:blipFill>
          <a:blip r:embed="rId2">
            <a:alphaModFix amt="50000"/>
          </a:blip>
          <a:stretch/>
        </p:blipFill>
        <p:spPr>
          <a:xfrm rot="5400000">
            <a:off x="3406320" y="4115520"/>
            <a:ext cx="1045080" cy="312480"/>
          </a:xfrm>
          <a:prstGeom prst="rect">
            <a:avLst/>
          </a:prstGeom>
          <a:ln>
            <a:noFill/>
          </a:ln>
        </p:spPr>
      </p:pic>
      <p:pic>
        <p:nvPicPr>
          <p:cNvPr id="549" name="Picture 5" descr=""/>
          <p:cNvPicPr/>
          <p:nvPr/>
        </p:nvPicPr>
        <p:blipFill>
          <a:blip r:embed="rId3">
            <a:alphaModFix amt="50000"/>
          </a:blip>
          <a:stretch/>
        </p:blipFill>
        <p:spPr>
          <a:xfrm rot="5400000">
            <a:off x="4986000" y="3594960"/>
            <a:ext cx="1045080" cy="312480"/>
          </a:xfrm>
          <a:prstGeom prst="rect">
            <a:avLst/>
          </a:prstGeom>
          <a:ln>
            <a:noFill/>
          </a:ln>
        </p:spPr>
      </p:pic>
      <p:pic>
        <p:nvPicPr>
          <p:cNvPr id="550" name="Picture 6" descr=""/>
          <p:cNvPicPr/>
          <p:nvPr/>
        </p:nvPicPr>
        <p:blipFill>
          <a:blip r:embed="rId4">
            <a:alphaModFix amt="50000"/>
          </a:blip>
          <a:stretch/>
        </p:blipFill>
        <p:spPr>
          <a:xfrm rot="5400000">
            <a:off x="5729400" y="3120840"/>
            <a:ext cx="1045080" cy="312480"/>
          </a:xfrm>
          <a:prstGeom prst="rect">
            <a:avLst/>
          </a:prstGeom>
          <a:ln>
            <a:noFill/>
          </a:ln>
        </p:spPr>
      </p:pic>
      <p:pic>
        <p:nvPicPr>
          <p:cNvPr id="551" name="Picture 7" descr=""/>
          <p:cNvPicPr/>
          <p:nvPr/>
        </p:nvPicPr>
        <p:blipFill>
          <a:blip r:embed="rId5">
            <a:alphaModFix amt="50000"/>
          </a:blip>
          <a:stretch/>
        </p:blipFill>
        <p:spPr>
          <a:xfrm rot="5400000">
            <a:off x="2476440" y="4518360"/>
            <a:ext cx="1045080" cy="312480"/>
          </a:xfrm>
          <a:prstGeom prst="rect">
            <a:avLst/>
          </a:prstGeom>
          <a:ln>
            <a:noFill/>
          </a:ln>
        </p:spPr>
      </p:pic>
      <p:pic>
        <p:nvPicPr>
          <p:cNvPr id="552" name="Picture 8" descr=""/>
          <p:cNvPicPr/>
          <p:nvPr/>
        </p:nvPicPr>
        <p:blipFill>
          <a:blip r:embed="rId6">
            <a:alphaModFix amt="50000"/>
          </a:blip>
          <a:stretch/>
        </p:blipFill>
        <p:spPr>
          <a:xfrm rot="5400000">
            <a:off x="6288120" y="3567240"/>
            <a:ext cx="1045080" cy="312480"/>
          </a:xfrm>
          <a:prstGeom prst="rect">
            <a:avLst/>
          </a:prstGeom>
          <a:ln>
            <a:noFill/>
          </a:ln>
        </p:spPr>
      </p:pic>
      <p:pic>
        <p:nvPicPr>
          <p:cNvPr id="553" name="Picture 9" descr=""/>
          <p:cNvPicPr/>
          <p:nvPr/>
        </p:nvPicPr>
        <p:blipFill>
          <a:blip r:embed="rId7">
            <a:alphaModFix amt="50000"/>
          </a:blip>
          <a:stretch/>
        </p:blipFill>
        <p:spPr>
          <a:xfrm rot="5400000">
            <a:off x="4294440" y="4186080"/>
            <a:ext cx="1045080" cy="312480"/>
          </a:xfrm>
          <a:prstGeom prst="rect">
            <a:avLst/>
          </a:prstGeom>
          <a:ln>
            <a:noFill/>
          </a:ln>
        </p:spPr>
      </p:pic>
      <p:sp>
        <p:nvSpPr>
          <p:cNvPr id="554" name="CustomShape 2"/>
          <p:cNvSpPr/>
          <p:nvPr/>
        </p:nvSpPr>
        <p:spPr>
          <a:xfrm>
            <a:off x="3786840" y="4286160"/>
            <a:ext cx="69120" cy="69120"/>
          </a:xfrm>
          <a:prstGeom prst="ellipse">
            <a:avLst/>
          </a:prstGeom>
          <a:ln/>
        </p:spPr>
        <p:style>
          <a:lnRef idx="2">
            <a:schemeClr val="accent1">
              <a:shade val="50000"/>
            </a:schemeClr>
          </a:lnRef>
          <a:fillRef idx="1">
            <a:schemeClr val="accent1"/>
          </a:fillRef>
          <a:effectRef idx="0">
            <a:schemeClr val="accent1"/>
          </a:effectRef>
          <a:fontRef idx="minor"/>
        </p:style>
      </p:sp>
      <p:sp>
        <p:nvSpPr>
          <p:cNvPr id="555" name="CustomShape 3"/>
          <p:cNvSpPr/>
          <p:nvPr/>
        </p:nvSpPr>
        <p:spPr>
          <a:xfrm>
            <a:off x="2917080" y="4659120"/>
            <a:ext cx="69120" cy="69120"/>
          </a:xfrm>
          <a:prstGeom prst="ellipse">
            <a:avLst/>
          </a:prstGeom>
          <a:ln/>
        </p:spPr>
        <p:style>
          <a:lnRef idx="2">
            <a:schemeClr val="accent1">
              <a:shade val="50000"/>
            </a:schemeClr>
          </a:lnRef>
          <a:fillRef idx="1">
            <a:schemeClr val="accent1"/>
          </a:fillRef>
          <a:effectRef idx="0">
            <a:schemeClr val="accent1"/>
          </a:effectRef>
          <a:fontRef idx="minor"/>
        </p:style>
      </p:sp>
      <p:sp>
        <p:nvSpPr>
          <p:cNvPr id="556" name="CustomShape 4"/>
          <p:cNvSpPr/>
          <p:nvPr/>
        </p:nvSpPr>
        <p:spPr>
          <a:xfrm>
            <a:off x="4671360" y="4365720"/>
            <a:ext cx="69120" cy="69120"/>
          </a:xfrm>
          <a:prstGeom prst="ellipse">
            <a:avLst/>
          </a:prstGeom>
          <a:ln/>
        </p:spPr>
        <p:style>
          <a:lnRef idx="2">
            <a:schemeClr val="accent1">
              <a:shade val="50000"/>
            </a:schemeClr>
          </a:lnRef>
          <a:fillRef idx="1">
            <a:schemeClr val="accent1"/>
          </a:fillRef>
          <a:effectRef idx="0">
            <a:schemeClr val="accent1"/>
          </a:effectRef>
          <a:fontRef idx="minor"/>
        </p:style>
      </p:sp>
      <p:sp>
        <p:nvSpPr>
          <p:cNvPr id="557" name="CustomShape 5"/>
          <p:cNvSpPr/>
          <p:nvPr/>
        </p:nvSpPr>
        <p:spPr>
          <a:xfrm>
            <a:off x="5302440" y="3714840"/>
            <a:ext cx="69120" cy="69120"/>
          </a:xfrm>
          <a:prstGeom prst="ellipse">
            <a:avLst/>
          </a:prstGeom>
          <a:ln/>
        </p:spPr>
        <p:style>
          <a:lnRef idx="2">
            <a:schemeClr val="accent1">
              <a:shade val="50000"/>
            </a:schemeClr>
          </a:lnRef>
          <a:fillRef idx="1">
            <a:schemeClr val="accent1"/>
          </a:fillRef>
          <a:effectRef idx="0">
            <a:schemeClr val="accent1"/>
          </a:effectRef>
          <a:fontRef idx="minor"/>
        </p:style>
      </p:sp>
      <p:sp>
        <p:nvSpPr>
          <p:cNvPr id="558" name="CustomShape 6"/>
          <p:cNvSpPr/>
          <p:nvPr/>
        </p:nvSpPr>
        <p:spPr>
          <a:xfrm>
            <a:off x="6062760" y="3232800"/>
            <a:ext cx="69120" cy="69120"/>
          </a:xfrm>
          <a:prstGeom prst="ellipse">
            <a:avLst/>
          </a:prstGeom>
          <a:ln/>
        </p:spPr>
        <p:style>
          <a:lnRef idx="2">
            <a:schemeClr val="accent1">
              <a:shade val="50000"/>
            </a:schemeClr>
          </a:lnRef>
          <a:fillRef idx="1">
            <a:schemeClr val="accent1"/>
          </a:fillRef>
          <a:effectRef idx="0">
            <a:schemeClr val="accent1"/>
          </a:effectRef>
          <a:fontRef idx="minor"/>
        </p:style>
      </p:sp>
      <p:sp>
        <p:nvSpPr>
          <p:cNvPr id="559" name="CustomShape 7"/>
          <p:cNvSpPr/>
          <p:nvPr/>
        </p:nvSpPr>
        <p:spPr>
          <a:xfrm>
            <a:off x="6684120" y="3704760"/>
            <a:ext cx="69120" cy="69120"/>
          </a:xfrm>
          <a:prstGeom prst="ellipse">
            <a:avLst/>
          </a:prstGeom>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600" dur="indefinite" restart="never" nodeType="tmRoot">
          <p:childTnLst>
            <p:seq>
              <p:cTn id="601" dur="indefinite" nodeType="mainSeq">
                <p:childTnLst>
                  <p:par>
                    <p:cTn id="602" fill="hold">
                      <p:stCondLst>
                        <p:cond delay="indefinite"/>
                      </p:stCondLst>
                      <p:childTnLst>
                        <p:par>
                          <p:cTn id="603" fill="hold">
                            <p:stCondLst>
                              <p:cond delay="0"/>
                            </p:stCondLst>
                            <p:childTnLst>
                              <p:par>
                                <p:cTn id="604" nodeType="clickEffect" fill="hold" presetClass="entr" presetID="10">
                                  <p:stCondLst>
                                    <p:cond delay="0"/>
                                  </p:stCondLst>
                                  <p:childTnLst>
                                    <p:set>
                                      <p:cBhvr>
                                        <p:cTn id="605" dur="1" fill="hold">
                                          <p:stCondLst>
                                            <p:cond delay="0"/>
                                          </p:stCondLst>
                                        </p:cTn>
                                        <p:tgtEl>
                                          <p:spTgt spid="551"/>
                                        </p:tgtEl>
                                        <p:attrNameLst>
                                          <p:attrName>style.visibility</p:attrName>
                                        </p:attrNameLst>
                                      </p:cBhvr>
                                      <p:to>
                                        <p:strVal val="visible"/>
                                      </p:to>
                                    </p:set>
                                    <p:animEffect filter="fade" transition="in">
                                      <p:cBhvr additive="repl">
                                        <p:cTn id="606" dur="500"/>
                                        <p:tgtEl>
                                          <p:spTgt spid="551"/>
                                        </p:tgtEl>
                                      </p:cBhvr>
                                    </p:animEffect>
                                  </p:childTnLst>
                                </p:cTn>
                              </p:par>
                              <p:par>
                                <p:cTn id="607" nodeType="withEffect" fill="hold" presetClass="entr" presetID="10">
                                  <p:stCondLst>
                                    <p:cond delay="0"/>
                                  </p:stCondLst>
                                  <p:childTnLst>
                                    <p:set>
                                      <p:cBhvr>
                                        <p:cTn id="608" dur="1" fill="hold">
                                          <p:stCondLst>
                                            <p:cond delay="0"/>
                                          </p:stCondLst>
                                        </p:cTn>
                                        <p:tgtEl>
                                          <p:spTgt spid="555"/>
                                        </p:tgtEl>
                                        <p:attrNameLst>
                                          <p:attrName>style.visibility</p:attrName>
                                        </p:attrNameLst>
                                      </p:cBhvr>
                                      <p:to>
                                        <p:strVal val="visible"/>
                                      </p:to>
                                    </p:set>
                                    <p:animEffect filter="fade" transition="in">
                                      <p:cBhvr additive="repl">
                                        <p:cTn id="609" dur="500"/>
                                        <p:tgtEl>
                                          <p:spTgt spid="555"/>
                                        </p:tgtEl>
                                      </p:cBhvr>
                                    </p:animEffect>
                                  </p:childTnLst>
                                </p:cTn>
                              </p:par>
                            </p:childTnLst>
                          </p:cTn>
                        </p:par>
                      </p:childTnLst>
                    </p:cTn>
                  </p:par>
                  <p:par>
                    <p:cTn id="610" fill="hold">
                      <p:stCondLst>
                        <p:cond delay="indefinite"/>
                      </p:stCondLst>
                      <p:childTnLst>
                        <p:par>
                          <p:cTn id="611" fill="hold">
                            <p:stCondLst>
                              <p:cond delay="0"/>
                            </p:stCondLst>
                            <p:childTnLst>
                              <p:par>
                                <p:cTn id="612" nodeType="clickEffect" fill="hold" presetClass="entr" presetID="10">
                                  <p:stCondLst>
                                    <p:cond delay="0"/>
                                  </p:stCondLst>
                                  <p:childTnLst>
                                    <p:set>
                                      <p:cBhvr>
                                        <p:cTn id="613" dur="1" fill="hold">
                                          <p:stCondLst>
                                            <p:cond delay="0"/>
                                          </p:stCondLst>
                                        </p:cTn>
                                        <p:tgtEl>
                                          <p:spTgt spid="554"/>
                                        </p:tgtEl>
                                        <p:attrNameLst>
                                          <p:attrName>style.visibility</p:attrName>
                                        </p:attrNameLst>
                                      </p:cBhvr>
                                      <p:to>
                                        <p:strVal val="visible"/>
                                      </p:to>
                                    </p:set>
                                    <p:animEffect filter="fade" transition="in">
                                      <p:cBhvr additive="repl">
                                        <p:cTn id="614" dur="500"/>
                                        <p:tgtEl>
                                          <p:spTgt spid="554"/>
                                        </p:tgtEl>
                                      </p:cBhvr>
                                    </p:animEffect>
                                  </p:childTnLst>
                                </p:cTn>
                              </p:par>
                              <p:par>
                                <p:cTn id="615" nodeType="withEffect" fill="hold" presetClass="entr" presetID="10">
                                  <p:stCondLst>
                                    <p:cond delay="0"/>
                                  </p:stCondLst>
                                  <p:childTnLst>
                                    <p:set>
                                      <p:cBhvr>
                                        <p:cTn id="616" dur="1" fill="hold">
                                          <p:stCondLst>
                                            <p:cond delay="0"/>
                                          </p:stCondLst>
                                        </p:cTn>
                                        <p:tgtEl>
                                          <p:spTgt spid="548"/>
                                        </p:tgtEl>
                                        <p:attrNameLst>
                                          <p:attrName>style.visibility</p:attrName>
                                        </p:attrNameLst>
                                      </p:cBhvr>
                                      <p:to>
                                        <p:strVal val="visible"/>
                                      </p:to>
                                    </p:set>
                                    <p:animEffect filter="fade" transition="in">
                                      <p:cBhvr additive="repl">
                                        <p:cTn id="617" dur="500"/>
                                        <p:tgtEl>
                                          <p:spTgt spid="548"/>
                                        </p:tgtEl>
                                      </p:cBhvr>
                                    </p:animEffect>
                                  </p:childTnLst>
                                </p:cTn>
                              </p:par>
                            </p:childTnLst>
                          </p:cTn>
                        </p:par>
                      </p:childTnLst>
                    </p:cTn>
                  </p:par>
                  <p:par>
                    <p:cTn id="618" fill="hold">
                      <p:stCondLst>
                        <p:cond delay="indefinite"/>
                      </p:stCondLst>
                      <p:childTnLst>
                        <p:par>
                          <p:cTn id="619" fill="hold">
                            <p:stCondLst>
                              <p:cond delay="0"/>
                            </p:stCondLst>
                            <p:childTnLst>
                              <p:par>
                                <p:cTn id="620" nodeType="clickEffect" fill="hold" presetClass="entr" presetID="10">
                                  <p:stCondLst>
                                    <p:cond delay="0"/>
                                  </p:stCondLst>
                                  <p:childTnLst>
                                    <p:set>
                                      <p:cBhvr>
                                        <p:cTn id="621" dur="1" fill="hold">
                                          <p:stCondLst>
                                            <p:cond delay="0"/>
                                          </p:stCondLst>
                                        </p:cTn>
                                        <p:tgtEl>
                                          <p:spTgt spid="556"/>
                                        </p:tgtEl>
                                        <p:attrNameLst>
                                          <p:attrName>style.visibility</p:attrName>
                                        </p:attrNameLst>
                                      </p:cBhvr>
                                      <p:to>
                                        <p:strVal val="visible"/>
                                      </p:to>
                                    </p:set>
                                    <p:animEffect filter="fade" transition="in">
                                      <p:cBhvr additive="repl">
                                        <p:cTn id="622" dur="500"/>
                                        <p:tgtEl>
                                          <p:spTgt spid="556"/>
                                        </p:tgtEl>
                                      </p:cBhvr>
                                    </p:animEffect>
                                  </p:childTnLst>
                                </p:cTn>
                              </p:par>
                              <p:par>
                                <p:cTn id="623" nodeType="withEffect" fill="hold" presetClass="entr" presetID="10">
                                  <p:stCondLst>
                                    <p:cond delay="0"/>
                                  </p:stCondLst>
                                  <p:childTnLst>
                                    <p:set>
                                      <p:cBhvr>
                                        <p:cTn id="624" dur="1" fill="hold">
                                          <p:stCondLst>
                                            <p:cond delay="0"/>
                                          </p:stCondLst>
                                        </p:cTn>
                                        <p:tgtEl>
                                          <p:spTgt spid="553"/>
                                        </p:tgtEl>
                                        <p:attrNameLst>
                                          <p:attrName>style.visibility</p:attrName>
                                        </p:attrNameLst>
                                      </p:cBhvr>
                                      <p:to>
                                        <p:strVal val="visible"/>
                                      </p:to>
                                    </p:set>
                                    <p:animEffect filter="fade" transition="in">
                                      <p:cBhvr additive="repl">
                                        <p:cTn id="625" dur="500"/>
                                        <p:tgtEl>
                                          <p:spTgt spid="553"/>
                                        </p:tgtEl>
                                      </p:cBhvr>
                                    </p:animEffect>
                                  </p:childTnLst>
                                </p:cTn>
                              </p:par>
                            </p:childTnLst>
                          </p:cTn>
                        </p:par>
                      </p:childTnLst>
                    </p:cTn>
                  </p:par>
                  <p:par>
                    <p:cTn id="626" fill="hold">
                      <p:stCondLst>
                        <p:cond delay="indefinite"/>
                      </p:stCondLst>
                      <p:childTnLst>
                        <p:par>
                          <p:cTn id="627" fill="hold">
                            <p:stCondLst>
                              <p:cond delay="0"/>
                            </p:stCondLst>
                            <p:childTnLst>
                              <p:par>
                                <p:cTn id="628" nodeType="clickEffect" fill="hold" presetClass="entr" presetID="10">
                                  <p:stCondLst>
                                    <p:cond delay="0"/>
                                  </p:stCondLst>
                                  <p:childTnLst>
                                    <p:set>
                                      <p:cBhvr>
                                        <p:cTn id="629" dur="1" fill="hold">
                                          <p:stCondLst>
                                            <p:cond delay="0"/>
                                          </p:stCondLst>
                                        </p:cTn>
                                        <p:tgtEl>
                                          <p:spTgt spid="557"/>
                                        </p:tgtEl>
                                        <p:attrNameLst>
                                          <p:attrName>style.visibility</p:attrName>
                                        </p:attrNameLst>
                                      </p:cBhvr>
                                      <p:to>
                                        <p:strVal val="visible"/>
                                      </p:to>
                                    </p:set>
                                    <p:animEffect filter="fade" transition="in">
                                      <p:cBhvr additive="repl">
                                        <p:cTn id="630" dur="500"/>
                                        <p:tgtEl>
                                          <p:spTgt spid="557"/>
                                        </p:tgtEl>
                                      </p:cBhvr>
                                    </p:animEffect>
                                  </p:childTnLst>
                                </p:cTn>
                              </p:par>
                              <p:par>
                                <p:cTn id="631" nodeType="withEffect" fill="hold" presetClass="entr" presetID="10">
                                  <p:stCondLst>
                                    <p:cond delay="0"/>
                                  </p:stCondLst>
                                  <p:childTnLst>
                                    <p:set>
                                      <p:cBhvr>
                                        <p:cTn id="632" dur="1" fill="hold">
                                          <p:stCondLst>
                                            <p:cond delay="0"/>
                                          </p:stCondLst>
                                        </p:cTn>
                                        <p:tgtEl>
                                          <p:spTgt spid="549"/>
                                        </p:tgtEl>
                                        <p:attrNameLst>
                                          <p:attrName>style.visibility</p:attrName>
                                        </p:attrNameLst>
                                      </p:cBhvr>
                                      <p:to>
                                        <p:strVal val="visible"/>
                                      </p:to>
                                    </p:set>
                                    <p:animEffect filter="fade" transition="in">
                                      <p:cBhvr additive="repl">
                                        <p:cTn id="633" dur="500"/>
                                        <p:tgtEl>
                                          <p:spTgt spid="549"/>
                                        </p:tgtEl>
                                      </p:cBhvr>
                                    </p:animEffect>
                                  </p:childTnLst>
                                </p:cTn>
                              </p:par>
                            </p:childTnLst>
                          </p:cTn>
                        </p:par>
                      </p:childTnLst>
                    </p:cTn>
                  </p:par>
                  <p:par>
                    <p:cTn id="634" fill="hold">
                      <p:stCondLst>
                        <p:cond delay="indefinite"/>
                      </p:stCondLst>
                      <p:childTnLst>
                        <p:par>
                          <p:cTn id="635" fill="hold">
                            <p:stCondLst>
                              <p:cond delay="0"/>
                            </p:stCondLst>
                            <p:childTnLst>
                              <p:par>
                                <p:cTn id="636" nodeType="clickEffect" fill="hold" presetClass="entr" presetID="10">
                                  <p:stCondLst>
                                    <p:cond delay="0"/>
                                  </p:stCondLst>
                                  <p:childTnLst>
                                    <p:set>
                                      <p:cBhvr>
                                        <p:cTn id="637" dur="1" fill="hold">
                                          <p:stCondLst>
                                            <p:cond delay="0"/>
                                          </p:stCondLst>
                                        </p:cTn>
                                        <p:tgtEl>
                                          <p:spTgt spid="558"/>
                                        </p:tgtEl>
                                        <p:attrNameLst>
                                          <p:attrName>style.visibility</p:attrName>
                                        </p:attrNameLst>
                                      </p:cBhvr>
                                      <p:to>
                                        <p:strVal val="visible"/>
                                      </p:to>
                                    </p:set>
                                    <p:animEffect filter="fade" transition="in">
                                      <p:cBhvr additive="repl">
                                        <p:cTn id="638" dur="500"/>
                                        <p:tgtEl>
                                          <p:spTgt spid="558"/>
                                        </p:tgtEl>
                                      </p:cBhvr>
                                    </p:animEffect>
                                  </p:childTnLst>
                                </p:cTn>
                              </p:par>
                              <p:par>
                                <p:cTn id="639" nodeType="withEffect" fill="hold" presetClass="entr" presetID="10">
                                  <p:stCondLst>
                                    <p:cond delay="0"/>
                                  </p:stCondLst>
                                  <p:childTnLst>
                                    <p:set>
                                      <p:cBhvr>
                                        <p:cTn id="640" dur="1" fill="hold">
                                          <p:stCondLst>
                                            <p:cond delay="0"/>
                                          </p:stCondLst>
                                        </p:cTn>
                                        <p:tgtEl>
                                          <p:spTgt spid="550"/>
                                        </p:tgtEl>
                                        <p:attrNameLst>
                                          <p:attrName>style.visibility</p:attrName>
                                        </p:attrNameLst>
                                      </p:cBhvr>
                                      <p:to>
                                        <p:strVal val="visible"/>
                                      </p:to>
                                    </p:set>
                                    <p:animEffect filter="fade" transition="in">
                                      <p:cBhvr additive="repl">
                                        <p:cTn id="641" dur="500"/>
                                        <p:tgtEl>
                                          <p:spTgt spid="550"/>
                                        </p:tgtEl>
                                      </p:cBhvr>
                                    </p:animEffect>
                                  </p:childTnLst>
                                </p:cTn>
                              </p:par>
                            </p:childTnLst>
                          </p:cTn>
                        </p:par>
                      </p:childTnLst>
                    </p:cTn>
                  </p:par>
                  <p:par>
                    <p:cTn id="642" fill="hold">
                      <p:stCondLst>
                        <p:cond delay="indefinite"/>
                      </p:stCondLst>
                      <p:childTnLst>
                        <p:par>
                          <p:cTn id="643" fill="hold">
                            <p:stCondLst>
                              <p:cond delay="0"/>
                            </p:stCondLst>
                            <p:childTnLst>
                              <p:par>
                                <p:cTn id="644" nodeType="clickEffect" fill="hold" presetClass="entr" presetID="10">
                                  <p:stCondLst>
                                    <p:cond delay="0"/>
                                  </p:stCondLst>
                                  <p:childTnLst>
                                    <p:set>
                                      <p:cBhvr>
                                        <p:cTn id="645" dur="1" fill="hold">
                                          <p:stCondLst>
                                            <p:cond delay="0"/>
                                          </p:stCondLst>
                                        </p:cTn>
                                        <p:tgtEl>
                                          <p:spTgt spid="559"/>
                                        </p:tgtEl>
                                        <p:attrNameLst>
                                          <p:attrName>style.visibility</p:attrName>
                                        </p:attrNameLst>
                                      </p:cBhvr>
                                      <p:to>
                                        <p:strVal val="visible"/>
                                      </p:to>
                                    </p:set>
                                    <p:animEffect filter="fade" transition="in">
                                      <p:cBhvr additive="repl">
                                        <p:cTn id="646" dur="500"/>
                                        <p:tgtEl>
                                          <p:spTgt spid="559"/>
                                        </p:tgtEl>
                                      </p:cBhvr>
                                    </p:animEffect>
                                  </p:childTnLst>
                                </p:cTn>
                              </p:par>
                              <p:par>
                                <p:cTn id="647" nodeType="withEffect" fill="hold" presetClass="entr" presetID="10">
                                  <p:stCondLst>
                                    <p:cond delay="0"/>
                                  </p:stCondLst>
                                  <p:childTnLst>
                                    <p:set>
                                      <p:cBhvr>
                                        <p:cTn id="648" dur="1" fill="hold">
                                          <p:stCondLst>
                                            <p:cond delay="0"/>
                                          </p:stCondLst>
                                        </p:cTn>
                                        <p:tgtEl>
                                          <p:spTgt spid="552"/>
                                        </p:tgtEl>
                                        <p:attrNameLst>
                                          <p:attrName>style.visibility</p:attrName>
                                        </p:attrNameLst>
                                      </p:cBhvr>
                                      <p:to>
                                        <p:strVal val="visible"/>
                                      </p:to>
                                    </p:set>
                                    <p:animEffect filter="fade" transition="in">
                                      <p:cBhvr additive="repl">
                                        <p:cTn id="649" dur="5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0" name="Picture 2" descr=""/>
          <p:cNvPicPr/>
          <p:nvPr/>
        </p:nvPicPr>
        <p:blipFill>
          <a:blip r:embed="rId1"/>
          <a:stretch/>
        </p:blipFill>
        <p:spPr>
          <a:xfrm>
            <a:off x="226080" y="2529720"/>
            <a:ext cx="6031800" cy="3135240"/>
          </a:xfrm>
          <a:prstGeom prst="rect">
            <a:avLst/>
          </a:prstGeom>
          <a:ln>
            <a:noFill/>
          </a:ln>
        </p:spPr>
      </p:pic>
      <p:sp>
        <p:nvSpPr>
          <p:cNvPr id="561" name="TextShape 1"/>
          <p:cNvSpPr txBox="1"/>
          <p:nvPr/>
        </p:nvSpPr>
        <p:spPr>
          <a:xfrm>
            <a:off x="190440" y="862560"/>
            <a:ext cx="7886520" cy="432360"/>
          </a:xfrm>
          <a:prstGeom prst="rect">
            <a:avLst/>
          </a:prstGeom>
          <a:noFill/>
          <a:ln>
            <a:noFill/>
          </a:ln>
        </p:spPr>
        <p:txBody>
          <a:bodyPr anchor="ctr">
            <a:normAutofit fontScale="67000"/>
          </a:bodyPr>
          <a:p>
            <a:pPr>
              <a:lnSpc>
                <a:spcPct val="90000"/>
              </a:lnSpc>
            </a:pPr>
            <a:r>
              <a:rPr b="0" lang="en-US" sz="3300" spc="-1" strike="noStrike">
                <a:solidFill>
                  <a:srgbClr val="000000"/>
                </a:solidFill>
                <a:latin typeface="Calibri Light"/>
              </a:rPr>
              <a:t>Constant Variance</a:t>
            </a:r>
            <a:endParaRPr b="0" lang="en-US" sz="3300" spc="-1" strike="noStrike">
              <a:solidFill>
                <a:srgbClr val="000000"/>
              </a:solidFill>
              <a:latin typeface="Franklin Gothic Medium"/>
            </a:endParaRPr>
          </a:p>
        </p:txBody>
      </p:sp>
      <p:sp>
        <p:nvSpPr>
          <p:cNvPr id="562" name="CustomShape 2"/>
          <p:cNvSpPr/>
          <p:nvPr/>
        </p:nvSpPr>
        <p:spPr>
          <a:xfrm>
            <a:off x="205200" y="1372320"/>
            <a:ext cx="8561520" cy="150768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Franklin Gothic Medium"/>
              </a:rPr>
              <a:t>2. Subpopulations of X for a given time have a finite and constant variance for all t.   Restated, the variance does not depend on time. </a:t>
            </a:r>
            <a:endParaRPr b="0" lang="en-US" sz="1800" spc="-1" strike="noStrike">
              <a:latin typeface="Arial"/>
            </a:endParaRPr>
          </a:p>
          <a:p>
            <a:pPr>
              <a:lnSpc>
                <a:spcPct val="100000"/>
              </a:lnSpc>
            </a:pPr>
            <a:r>
              <a:rPr b="0" lang="en-US" sz="1800" spc="-1" strike="noStrike">
                <a:solidFill>
                  <a:srgbClr val="000000"/>
                </a:solidFill>
                <a:latin typeface="Franklin Gothic Medium"/>
              </a:rPr>
              <a:t>	</a:t>
            </a:r>
            <a:r>
              <a:rPr b="0" lang="en-US" sz="1800" spc="-1" strike="noStrike">
                <a:solidFill>
                  <a:srgbClr val="000000"/>
                </a:solidFill>
                <a:latin typeface="Franklin Gothic Medium"/>
              </a:rPr>
              <a:t>	</a:t>
            </a:r>
            <a:r>
              <a:rPr b="0" lang="en-US" sz="1800" spc="-1" strike="noStrike">
                <a:solidFill>
                  <a:srgbClr val="000000"/>
                </a:solidFill>
                <a:latin typeface="Franklin Gothic Medium"/>
              </a:rPr>
              <a:t>	</a:t>
            </a:r>
            <a:r>
              <a:rPr b="0" lang="en-US" sz="1800" spc="-1" strike="noStrike">
                <a:solidFill>
                  <a:srgbClr val="000000"/>
                </a:solidFill>
                <a:latin typeface="Franklin Gothic Medium"/>
              </a:rPr>
              <a:t> </a:t>
            </a:r>
            <a:r>
              <a:rPr b="0" lang="en-US" sz="1800" spc="-1" strike="noStrike">
                <a:solidFill>
                  <a:srgbClr val="000000"/>
                </a:solidFill>
                <a:latin typeface="Franklin Gothic Medium"/>
              </a:rPr>
              <a:t>Var[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563" name="CustomShape 3"/>
          <p:cNvSpPr/>
          <p:nvPr/>
        </p:nvSpPr>
        <p:spPr>
          <a:xfrm>
            <a:off x="205200" y="1372320"/>
            <a:ext cx="8561520" cy="1523160"/>
          </a:xfrm>
          <a:prstGeom prst="rect">
            <a:avLst/>
          </a:prstGeom>
          <a:blipFill rotWithShape="0">
            <a:blip r:embed="rId2"/>
            <a:stretch>
              <a:fillRect l="-639" t="0" r="0" b="0"/>
            </a:stretch>
          </a:blip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pic>
        <p:nvPicPr>
          <p:cNvPr id="564" name="Picture 9" descr=""/>
          <p:cNvPicPr/>
          <p:nvPr/>
        </p:nvPicPr>
        <p:blipFill>
          <a:blip r:embed="rId3">
            <a:alphaModFix amt="50000"/>
          </a:blip>
          <a:stretch/>
        </p:blipFill>
        <p:spPr>
          <a:xfrm rot="5400000">
            <a:off x="1284480" y="3471120"/>
            <a:ext cx="2369520" cy="708480"/>
          </a:xfrm>
          <a:prstGeom prst="rect">
            <a:avLst/>
          </a:prstGeom>
          <a:ln>
            <a:noFill/>
          </a:ln>
        </p:spPr>
      </p:pic>
      <p:pic>
        <p:nvPicPr>
          <p:cNvPr id="565" name="Picture 10" descr=""/>
          <p:cNvPicPr/>
          <p:nvPr/>
        </p:nvPicPr>
        <p:blipFill>
          <a:blip r:embed="rId4">
            <a:alphaModFix amt="50000"/>
          </a:blip>
          <a:stretch/>
        </p:blipFill>
        <p:spPr>
          <a:xfrm rot="5400000">
            <a:off x="2337480" y="3504240"/>
            <a:ext cx="2369520" cy="708480"/>
          </a:xfrm>
          <a:prstGeom prst="rect">
            <a:avLst/>
          </a:prstGeom>
          <a:ln>
            <a:noFill/>
          </a:ln>
        </p:spPr>
      </p:pic>
      <p:pic>
        <p:nvPicPr>
          <p:cNvPr id="566" name="Picture 12" descr=""/>
          <p:cNvPicPr/>
          <p:nvPr/>
        </p:nvPicPr>
        <p:blipFill>
          <a:blip r:embed="rId5">
            <a:alphaModFix amt="50000"/>
          </a:blip>
          <a:stretch/>
        </p:blipFill>
        <p:spPr>
          <a:xfrm rot="5400000">
            <a:off x="3394800" y="3504240"/>
            <a:ext cx="2369520" cy="708480"/>
          </a:xfrm>
          <a:prstGeom prst="rect">
            <a:avLst/>
          </a:prstGeom>
          <a:ln>
            <a:noFill/>
          </a:ln>
        </p:spPr>
      </p:pic>
      <mc:AlternateContent>
        <mc:Choice xmlns:a14="http://schemas.microsoft.com/office/drawing/2010/main" Requires="a14">
          <p:sp>
            <p:nvSpPr>
              <p:cNvPr id="567" name="Formula 4"/>
              <p:cNvSpPr txBox="1"/>
              <p:nvPr/>
            </p:nvSpPr>
            <p:spPr>
              <a:xfrm>
                <a:off x="1718280" y="5656320"/>
                <a:ext cx="3429720" cy="285840"/>
              </a:xfrm>
              <a:prstGeom prst="rect">
                <a:avLst/>
              </a:prstGeom>
            </p:spPr>
            <p:txBody>
              <a:bodyPr/>
              <a:p>
                <a14:m>
                  <m:oMath xmlns:m="http://schemas.openxmlformats.org/officeDocument/2006/math">
                    <m:sSubSup>
                      <m:e>
                        <m:r>
                          <m:t xml:space="preserve">𝜎</m:t>
                        </m:r>
                      </m:e>
                      <m:sub>
                        <m:r>
                          <m:t xml:space="preserve">10</m:t>
                        </m:r>
                      </m:sub>
                      <m:sup>
                        <m:r>
                          <m:t xml:space="preserve">2</m:t>
                        </m:r>
                      </m:sup>
                    </m:sSubSup>
                    <m:r>
                      <m:t xml:space="preserve">=</m:t>
                    </m:r>
                    <m:sSubSup>
                      <m:e>
                        <m:r>
                          <m:t xml:space="preserve">𝜎</m:t>
                        </m:r>
                      </m:e>
                      <m:sub>
                        <m:r>
                          <m:t xml:space="preserve">30</m:t>
                        </m:r>
                      </m:sub>
                      <m:sup>
                        <m:r>
                          <m:t xml:space="preserve">2</m:t>
                        </m:r>
                      </m:sup>
                    </m:sSubSup>
                    <m:r>
                      <m:t xml:space="preserve">=</m:t>
                    </m:r>
                    <m:sSubSup>
                      <m:e>
                        <m:r>
                          <m:t xml:space="preserve">𝜎</m:t>
                        </m:r>
                      </m:e>
                      <m:sub>
                        <m:r>
                          <m:t xml:space="preserve">5</m:t>
                        </m:r>
                        <m:r>
                          <m:t xml:space="preserve">0</m:t>
                        </m:r>
                      </m:sub>
                      <m:sup>
                        <m:r>
                          <m:t xml:space="preserve">2</m:t>
                        </m:r>
                      </m:sup>
                    </m:sSubSup>
                    <m:r>
                      <m:t xml:space="preserve">=</m:t>
                    </m:r>
                    <m:sSubSup>
                      <m:e>
                        <m:r>
                          <m:t xml:space="preserve">𝜎</m:t>
                        </m:r>
                      </m:e>
                      <m:sub>
                        <m:r>
                          <m:t xml:space="preserve">7</m:t>
                        </m:r>
                        <m:r>
                          <m:t xml:space="preserve">0</m:t>
                        </m:r>
                      </m:sub>
                      <m:sup>
                        <m:r>
                          <m:t xml:space="preserve">2</m:t>
                        </m:r>
                      </m:sup>
                    </m:sSubSup>
                    <m:r>
                      <m:t xml:space="preserve">=</m:t>
                    </m:r>
                    <m:sSubSup>
                      <m:e>
                        <m:r>
                          <m:t xml:space="preserve">𝜎</m:t>
                        </m:r>
                      </m:e>
                      <m:sub>
                        <m:r>
                          <m:t xml:space="preserve">9</m:t>
                        </m:r>
                        <m:r>
                          <m:t xml:space="preserve">0</m:t>
                        </m:r>
                      </m:sub>
                      <m:sup>
                        <m:r>
                          <m:t xml:space="preserve">2</m:t>
                        </m:r>
                      </m:sup>
                    </m:sSubSup>
                    <m:r>
                      <m:t xml:space="preserve">=</m:t>
                    </m:r>
                    <m:sSup>
                      <m:e>
                        <m:r>
                          <m:t xml:space="preserve">𝜎</m:t>
                        </m:r>
                      </m:e>
                      <m:sup>
                        <m:r>
                          <m:t xml:space="preserve">2</m:t>
                        </m:r>
                      </m:sup>
                    </m:sSup>
                  </m:oMath>
                </a14:m>
              </a:p>
            </p:txBody>
          </p:sp>
        </mc:Choice>
        <mc:Fallback/>
      </mc:AlternateContent>
      <p:sp>
        <p:nvSpPr>
          <p:cNvPr id="568" name="CustomShape 5"/>
          <p:cNvSpPr/>
          <p:nvPr/>
        </p:nvSpPr>
        <p:spPr>
          <a:xfrm>
            <a:off x="2291040" y="6398640"/>
            <a:ext cx="4550760" cy="381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
        <p:nvSpPr>
          <p:cNvPr id="569" name="CustomShape 6"/>
          <p:cNvSpPr/>
          <p:nvPr/>
        </p:nvSpPr>
        <p:spPr>
          <a:xfrm>
            <a:off x="5476320" y="457200"/>
            <a:ext cx="2448000" cy="638280"/>
          </a:xfrm>
          <a:prstGeom prst="rect">
            <a:avLst/>
          </a:prstGeom>
          <a:noFill/>
          <a:ln w="31680">
            <a:solidFill>
              <a:srgbClr val="ff0000"/>
            </a:solidFill>
            <a:round/>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ff0000"/>
                </a:solidFill>
                <a:latin typeface="Franklin Gothic Medium"/>
              </a:rPr>
              <a:t>Note: No t subscript!</a:t>
            </a:r>
            <a:endParaRPr b="0" lang="en-US" sz="1800" spc="-1" strike="noStrike">
              <a:latin typeface="Arial"/>
            </a:endParaRPr>
          </a:p>
        </p:txBody>
      </p:sp>
      <p:sp>
        <p:nvSpPr>
          <p:cNvPr id="570" name="CustomShape 7"/>
          <p:cNvSpPr/>
          <p:nvPr/>
        </p:nvSpPr>
        <p:spPr>
          <a:xfrm flipH="1">
            <a:off x="4390200" y="814680"/>
            <a:ext cx="1107360" cy="1229760"/>
          </a:xfrm>
          <a:custGeom>
            <a:avLst/>
            <a:gdLst/>
            <a:ahLst/>
            <a:rect l="l" t="t" r="r" b="b"/>
            <a:pathLst>
              <a:path w="21600" h="21600">
                <a:moveTo>
                  <a:pt x="0" y="0"/>
                </a:moveTo>
                <a:lnTo>
                  <a:pt x="21600" y="21600"/>
                </a:lnTo>
              </a:path>
            </a:pathLst>
          </a:custGeom>
          <a:noFill/>
          <a:ln w="22320">
            <a:solidFill>
              <a:srgbClr val="ff0000"/>
            </a:solidFill>
            <a:tailEnd len="med" type="triangle" w="med"/>
          </a:ln>
        </p:spPr>
        <p:style>
          <a:lnRef idx="1">
            <a:schemeClr val="accent1"/>
          </a:lnRef>
          <a:fillRef idx="0">
            <a:schemeClr val="accent1"/>
          </a:fillRef>
          <a:effectRef idx="0">
            <a:schemeClr val="accent1"/>
          </a:effectRef>
          <a:fontRef idx="minor"/>
        </p:style>
      </p:sp>
      <p:pic>
        <p:nvPicPr>
          <p:cNvPr id="571" name="Picture 24" descr=""/>
          <p:cNvPicPr/>
          <p:nvPr/>
        </p:nvPicPr>
        <p:blipFill>
          <a:blip r:embed="rId6">
            <a:alphaModFix amt="50000"/>
          </a:blip>
          <a:stretch/>
        </p:blipFill>
        <p:spPr>
          <a:xfrm rot="5400000">
            <a:off x="272160" y="3471120"/>
            <a:ext cx="2369520" cy="708480"/>
          </a:xfrm>
          <a:prstGeom prst="rect">
            <a:avLst/>
          </a:prstGeom>
          <a:ln>
            <a:noFill/>
          </a:ln>
        </p:spPr>
      </p:pic>
      <p:pic>
        <p:nvPicPr>
          <p:cNvPr id="572" name="Picture 30" descr=""/>
          <p:cNvPicPr/>
          <p:nvPr/>
        </p:nvPicPr>
        <p:blipFill>
          <a:blip r:embed="rId7">
            <a:alphaModFix amt="50000"/>
          </a:blip>
          <a:stretch/>
        </p:blipFill>
        <p:spPr>
          <a:xfrm rot="5400000">
            <a:off x="4430520" y="3471120"/>
            <a:ext cx="2369520" cy="708480"/>
          </a:xfrm>
          <a:prstGeom prst="rect">
            <a:avLst/>
          </a:prstGeom>
          <a:ln>
            <a:noFill/>
          </a:ln>
        </p:spPr>
      </p:pic>
      <p:sp>
        <p:nvSpPr>
          <p:cNvPr id="573" name="Line 8"/>
          <p:cNvSpPr/>
          <p:nvPr/>
        </p:nvSpPr>
        <p:spPr>
          <a:xfrm flipH="1">
            <a:off x="563400" y="3800160"/>
            <a:ext cx="5582160" cy="57960"/>
          </a:xfrm>
          <a:prstGeom prst="line">
            <a:avLst/>
          </a:prstGeom>
          <a:ln w="38160">
            <a:solidFill>
              <a:srgbClr val="0432ff"/>
            </a:solidFill>
          </a:ln>
        </p:spPr>
        <p:style>
          <a:lnRef idx="1">
            <a:schemeClr val="accent1"/>
          </a:lnRef>
          <a:fillRef idx="0">
            <a:schemeClr val="accent1"/>
          </a:fillRef>
          <a:effectRef idx="0">
            <a:schemeClr val="accent1"/>
          </a:effectRef>
          <a:fontRef idx="minor"/>
        </p:style>
      </p:sp>
      <p:sp>
        <p:nvSpPr>
          <p:cNvPr id="574" name="CustomShape 9"/>
          <p:cNvSpPr/>
          <p:nvPr/>
        </p:nvSpPr>
        <p:spPr>
          <a:xfrm rot="16200000">
            <a:off x="-414720" y="3266640"/>
            <a:ext cx="12358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Close</a:t>
            </a:r>
            <a:endParaRPr b="0" lang="en-US" sz="1800" spc="-1" strike="noStrike">
              <a:latin typeface="Arial"/>
            </a:endParaRPr>
          </a:p>
        </p:txBody>
      </p:sp>
      <p:sp>
        <p:nvSpPr>
          <p:cNvPr id="575" name="CustomShape 10"/>
          <p:cNvSpPr/>
          <p:nvPr/>
        </p:nvSpPr>
        <p:spPr>
          <a:xfrm>
            <a:off x="2720160" y="5297760"/>
            <a:ext cx="1268280" cy="639000"/>
          </a:xfrm>
          <a:prstGeom prst="rect">
            <a:avLst/>
          </a:prstGeom>
          <a:solidFill>
            <a:schemeClr val="bg1"/>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Time: Months</a:t>
            </a:r>
            <a:endParaRPr b="0" lang="en-US" sz="1800" spc="-1" strike="noStrike">
              <a:latin typeface="Arial"/>
            </a:endParaRPr>
          </a:p>
        </p:txBody>
      </p:sp>
      <p:sp>
        <p:nvSpPr>
          <p:cNvPr id="576" name="CustomShape 11"/>
          <p:cNvSpPr/>
          <p:nvPr/>
        </p:nvSpPr>
        <p:spPr>
          <a:xfrm>
            <a:off x="6365520" y="2450880"/>
            <a:ext cx="261324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If we assume a constant variance for the distribution of X for each t, we can use all the data to estimate the common variance.</a:t>
            </a:r>
            <a:endParaRPr b="0" lang="en-US" sz="1800" spc="-1" strike="noStrike">
              <a:latin typeface="Arial"/>
            </a:endParaRPr>
          </a:p>
        </p:txBody>
      </p:sp>
      <mc:AlternateContent>
        <mc:Choice xmlns:a14="http://schemas.microsoft.com/office/drawing/2010/main" Requires="a14">
          <p:sp>
            <p:nvSpPr>
              <p:cNvPr id="577" name="Formula 12"/>
              <p:cNvSpPr txBox="1"/>
              <p:nvPr/>
            </p:nvSpPr>
            <p:spPr>
              <a:xfrm>
                <a:off x="2419200" y="3088080"/>
                <a:ext cx="362160" cy="282240"/>
              </a:xfrm>
              <a:prstGeom prst="rect">
                <a:avLst/>
              </a:prstGeom>
            </p:spPr>
            <p:txBody>
              <a:bodyPr/>
              <a:p>
                <a14:m>
                  <m:oMath xmlns:m="http://schemas.openxmlformats.org/officeDocument/2006/math">
                    <m:sSubSup>
                      <m:e>
                        <m:r>
                          <m:t xml:space="preserve">𝜎</m:t>
                        </m:r>
                      </m:e>
                      <m:sub>
                        <m:r>
                          <m:t xml:space="preserve">30</m:t>
                        </m:r>
                      </m:sub>
                      <m:sup>
                        <m:r>
                          <m:t xml:space="preserve">2</m:t>
                        </m:r>
                      </m:sup>
                    </m:sSubSup>
                  </m:oMath>
                </a14:m>
              </a:p>
            </p:txBody>
          </p:sp>
        </mc:Choice>
        <mc:Fallback/>
      </mc:AlternateContent>
      <p:sp>
        <p:nvSpPr>
          <p:cNvPr id="578" name="CustomShape 13"/>
          <p:cNvSpPr/>
          <p:nvPr/>
        </p:nvSpPr>
        <p:spPr>
          <a:xfrm>
            <a:off x="3225600" y="2974320"/>
            <a:ext cx="358920" cy="28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mc:AlternateContent>
        <mc:Choice xmlns:a14="http://schemas.microsoft.com/office/drawing/2010/main" Requires="a14">
          <p:sp>
            <p:nvSpPr>
              <p:cNvPr id="579" name="Formula 14"/>
              <p:cNvSpPr txBox="1"/>
              <p:nvPr/>
            </p:nvSpPr>
            <p:spPr>
              <a:xfrm>
                <a:off x="4573800" y="3085560"/>
                <a:ext cx="362160" cy="282240"/>
              </a:xfrm>
              <a:prstGeom prst="rect">
                <a:avLst/>
              </a:prstGeom>
            </p:spPr>
            <p:txBody>
              <a:bodyPr/>
              <a:p>
                <a14:m>
                  <m:oMath xmlns:m="http://schemas.openxmlformats.org/officeDocument/2006/math">
                    <m:sSubSup>
                      <m:e>
                        <m:r>
                          <m:t xml:space="preserve">𝜎</m:t>
                        </m:r>
                      </m:e>
                      <m:sub>
                        <m:r>
                          <m:t xml:space="preserve">70</m:t>
                        </m:r>
                      </m:sub>
                      <m:sup>
                        <m:r>
                          <m:t xml:space="preserve">2</m:t>
                        </m:r>
                      </m:sup>
                    </m:sSubSup>
                  </m:oMath>
                </a14:m>
              </a:p>
            </p:txBody>
          </p:sp>
        </mc:Choice>
        <mc:Fallback/>
      </mc:AlternateContent>
      <p:sp>
        <p:nvSpPr>
          <p:cNvPr id="580" name="CustomShape 15"/>
          <p:cNvSpPr/>
          <p:nvPr/>
        </p:nvSpPr>
        <p:spPr>
          <a:xfrm>
            <a:off x="6098400" y="2971080"/>
            <a:ext cx="358920" cy="28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mc:AlternateContent>
        <mc:Choice xmlns:a14="http://schemas.microsoft.com/office/drawing/2010/main" Requires="a14">
          <p:sp>
            <p:nvSpPr>
              <p:cNvPr id="581" name="Formula 16"/>
              <p:cNvSpPr txBox="1"/>
              <p:nvPr/>
            </p:nvSpPr>
            <p:spPr>
              <a:xfrm>
                <a:off x="3435480" y="3078720"/>
                <a:ext cx="276120" cy="190800"/>
              </a:xfrm>
              <a:prstGeom prst="rect">
                <a:avLst/>
              </a:prstGeom>
            </p:spPr>
            <p:txBody>
              <a:bodyPr/>
              <a:p>
                <a14:m>
                  <m:oMath xmlns:m="http://schemas.openxmlformats.org/officeDocument/2006/math">
                    <m:sSubSup>
                      <m:e>
                        <m:r>
                          <m:t xml:space="preserve">𝜎</m:t>
                        </m:r>
                      </m:e>
                      <m:sub>
                        <m:r>
                          <m:t xml:space="preserve">50</m:t>
                        </m:r>
                      </m:sub>
                      <m:sup>
                        <m:r>
                          <m:t xml:space="preserve">2</m:t>
                        </m:r>
                      </m:sup>
                    </m:sSubSup>
                  </m:oMath>
                </a14:m>
              </a:p>
            </p:txBody>
          </p:sp>
        </mc:Choice>
        <mc:Fallback/>
      </mc:AlternateContent>
      <p:sp>
        <p:nvSpPr>
          <p:cNvPr id="582" name="CustomShape 17"/>
          <p:cNvSpPr/>
          <p:nvPr/>
        </p:nvSpPr>
        <p:spPr>
          <a:xfrm>
            <a:off x="4581000" y="2961720"/>
            <a:ext cx="362880" cy="254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mc:AlternateContent>
        <mc:Choice xmlns:a14="http://schemas.microsoft.com/office/drawing/2010/main" Requires="a14">
          <p:sp>
            <p:nvSpPr>
              <p:cNvPr id="583" name="Formula 18"/>
              <p:cNvSpPr txBox="1"/>
              <p:nvPr/>
            </p:nvSpPr>
            <p:spPr>
              <a:xfrm>
                <a:off x="1653840" y="3067560"/>
                <a:ext cx="356760" cy="282240"/>
              </a:xfrm>
              <a:prstGeom prst="rect">
                <a:avLst/>
              </a:prstGeom>
            </p:spPr>
            <p:txBody>
              <a:bodyPr/>
              <a:p>
                <a14:m>
                  <m:oMath xmlns:m="http://schemas.openxmlformats.org/officeDocument/2006/math">
                    <m:sSubSup>
                      <m:e>
                        <m:r>
                          <m:t xml:space="preserve">𝜎</m:t>
                        </m:r>
                      </m:e>
                      <m:sub>
                        <m:r>
                          <m:t xml:space="preserve">10</m:t>
                        </m:r>
                      </m:sub>
                      <m:sup>
                        <m:r>
                          <m:t xml:space="preserve">2</m:t>
                        </m:r>
                      </m:sup>
                    </m:sSubSup>
                  </m:oMath>
                </a14:m>
              </a:p>
            </p:txBody>
          </p:sp>
        </mc:Choice>
        <mc:Fallback/>
      </mc:AlternateContent>
      <p:sp>
        <p:nvSpPr>
          <p:cNvPr id="584" name="CustomShape 19"/>
          <p:cNvSpPr/>
          <p:nvPr/>
        </p:nvSpPr>
        <p:spPr>
          <a:xfrm>
            <a:off x="2205000" y="2946960"/>
            <a:ext cx="353520" cy="28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mc:AlternateContent>
        <mc:Choice xmlns:a14="http://schemas.microsoft.com/office/drawing/2010/main" Requires="a14">
          <p:sp>
            <p:nvSpPr>
              <p:cNvPr id="585" name="Formula 20"/>
              <p:cNvSpPr txBox="1"/>
              <p:nvPr/>
            </p:nvSpPr>
            <p:spPr>
              <a:xfrm>
                <a:off x="5585760" y="3063960"/>
                <a:ext cx="357480" cy="282240"/>
              </a:xfrm>
              <a:prstGeom prst="rect">
                <a:avLst/>
              </a:prstGeom>
            </p:spPr>
            <p:txBody>
              <a:bodyPr/>
              <a:p>
                <a14:m>
                  <m:oMath xmlns:m="http://schemas.openxmlformats.org/officeDocument/2006/math">
                    <m:sSubSup>
                      <m:e>
                        <m:r>
                          <m:t xml:space="preserve">𝜎</m:t>
                        </m:r>
                      </m:e>
                      <m:sub>
                        <m:r>
                          <m:t xml:space="preserve">90</m:t>
                        </m:r>
                      </m:sub>
                      <m:sup>
                        <m:r>
                          <m:t xml:space="preserve">2</m:t>
                        </m:r>
                      </m:sup>
                    </m:sSubSup>
                  </m:oMath>
                </a14:m>
              </a:p>
            </p:txBody>
          </p:sp>
        </mc:Choice>
        <mc:Fallback/>
      </mc:AlternateContent>
      <p:sp>
        <p:nvSpPr>
          <p:cNvPr id="586" name="CustomShape 21"/>
          <p:cNvSpPr/>
          <p:nvPr/>
        </p:nvSpPr>
        <p:spPr>
          <a:xfrm>
            <a:off x="7447680" y="2942280"/>
            <a:ext cx="354240" cy="28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mc:AlternateContent>
        <mc:Choice xmlns:a14="http://schemas.microsoft.com/office/drawing/2010/main" Requires="a14">
          <p:sp>
            <p:nvSpPr>
              <p:cNvPr id="587" name="Formula 22"/>
              <p:cNvSpPr txBox="1"/>
              <p:nvPr/>
            </p:nvSpPr>
            <p:spPr>
              <a:xfrm>
                <a:off x="6279840" y="4228560"/>
                <a:ext cx="2631960" cy="635040"/>
              </a:xfrm>
              <a:prstGeom prst="rect">
                <a:avLst/>
              </a:prstGeom>
            </p:spPr>
            <p:txBody>
              <a:bodyPr/>
              <a:p>
                <a14:m>
                  <m:oMath xmlns:m="http://schemas.openxmlformats.org/officeDocument/2006/math">
                    <m:sSubSup>
                      <m:e>
                        <m:acc>
                          <m:accPr>
                            <m:chr m:val="^"/>
                          </m:accPr>
                          <m:e>
                            <m:r>
                              <m:t xml:space="preserve">𝜎</m:t>
                            </m:r>
                          </m:e>
                        </m:acc>
                      </m:e>
                      <m:sub>
                        <m:r>
                          <m:t xml:space="preserve">10</m:t>
                        </m:r>
                      </m:sub>
                      <m:sup>
                        <m:r>
                          <m:t xml:space="preserve">2</m:t>
                        </m:r>
                      </m:sup>
                    </m:sSubSup>
                    <m:r>
                      <m:t xml:space="preserve">=</m:t>
                    </m:r>
                    <m:r>
                      <m:t xml:space="preserve">𝑠</m:t>
                    </m:r>
                    <m:r>
                      <m:t xml:space="preserve">2</m:t>
                    </m:r>
                    <m:r>
                      <m:t xml:space="preserve">=</m:t>
                    </m:r>
                    <m:f>
                      <m:num>
                        <m:nary>
                          <m:naryPr>
                            <m:chr m:val="∑"/>
                          </m:naryPr>
                          <m:sub>
                            <m:r>
                              <m:t xml:space="preserve">𝑖</m:t>
                            </m:r>
                            <m:r>
                              <m:t xml:space="preserve">=</m:t>
                            </m:r>
                            <m:r>
                              <m:t xml:space="preserve">1</m:t>
                            </m:r>
                          </m:sub>
                          <m:sup>
                            <m:r>
                              <m:t xml:space="preserve">𝑛</m:t>
                            </m:r>
                          </m:sup>
                          <m:e>
                            <m:d>
                              <m:dPr>
                                <m:begChr m:val="("/>
                                <m:endChr m:val=")"/>
                              </m:dPr>
                              <m:e>
                                <m:r>
                                  <m:t xml:space="preserve">𝑥</m:t>
                                </m:r>
                              </m:e>
                              <m:e/>
                              <m:e>
                                <m:r>
                                  <m:t xml:space="preserve">𝑖</m:t>
                                </m:r>
                                <m:r>
                                  <m:t xml:space="preserve">−</m:t>
                                </m:r>
                                <m:acc>
                                  <m:accPr>
                                    <m:chr m:val="´"/>
                                  </m:accPr>
                                  <m:e>
                                    <m:r>
                                      <m:t xml:space="preserve">𝑥</m:t>
                                    </m:r>
                                  </m:e>
                                </m:acc>
                              </m:e>
                            </m:d>
                            <m:r>
                              <m:t xml:space="preserve">2</m:t>
                            </m:r>
                          </m:e>
                        </m:nary>
                      </m:num>
                      <m:den>
                        <m:r>
                          <m:t xml:space="preserve">𝑛</m:t>
                        </m:r>
                      </m:den>
                    </m:f>
                  </m:oMath>
                </a14:m>
              </a:p>
            </p:txBody>
          </p:sp>
        </mc:Choice>
        <mc:Fallback/>
      </mc:AlternateContent>
      <p:sp>
        <p:nvSpPr>
          <p:cNvPr id="588" name="CustomShape 23"/>
          <p:cNvSpPr/>
          <p:nvPr/>
        </p:nvSpPr>
        <p:spPr>
          <a:xfrm>
            <a:off x="8372880" y="4494960"/>
            <a:ext cx="3430800" cy="816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
        <p:nvSpPr>
          <p:cNvPr id="589" name="CustomShape 24"/>
          <p:cNvSpPr/>
          <p:nvPr/>
        </p:nvSpPr>
        <p:spPr>
          <a:xfrm>
            <a:off x="573120" y="5479560"/>
            <a:ext cx="5042880" cy="4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000000"/>
                </a:solidFill>
                <a:latin typeface="Franklin Gothic Medium"/>
              </a:rPr>
              <a:t>*normal distributions are commonly assumed but not a requirement for stationarity.  </a:t>
            </a:r>
            <a:endParaRPr b="0" lang="en-US" sz="1050" spc="-1" strike="noStrike">
              <a:latin typeface="Arial"/>
            </a:endParaRPr>
          </a:p>
        </p:txBody>
      </p:sp>
    </p:spTree>
  </p:cSld>
  <mc:AlternateContent>
    <mc:Choice Requires="p14">
      <p:transition spd="slow" p14:dur="2000"/>
    </mc:Choice>
    <mc:Fallback>
      <p:transition spd="slow"/>
    </mc:Fallback>
  </mc:AlternateContent>
  <p:timing>
    <p:tnLst>
      <p:par>
        <p:cTn id="650" dur="indefinite" restart="never" nodeType="tmRoot">
          <p:childTnLst>
            <p:seq>
              <p:cTn id="651" dur="indefinite" nodeType="mainSeq">
                <p:childTnLst>
                  <p:par>
                    <p:cTn id="652" fill="hold">
                      <p:stCondLst>
                        <p:cond delay="indefinite"/>
                      </p:stCondLst>
                      <p:childTnLst>
                        <p:par>
                          <p:cTn id="653" fill="hold">
                            <p:stCondLst>
                              <p:cond delay="0"/>
                            </p:stCondLst>
                            <p:childTnLst>
                              <p:par>
                                <p:cTn id="654" nodeType="clickEffect" fill="hold" presetClass="entr" presetID="10">
                                  <p:stCondLst>
                                    <p:cond delay="0"/>
                                  </p:stCondLst>
                                  <p:childTnLst>
                                    <p:set>
                                      <p:cBhvr>
                                        <p:cTn id="655" dur="1" fill="hold">
                                          <p:stCondLst>
                                            <p:cond delay="0"/>
                                          </p:stCondLst>
                                        </p:cTn>
                                        <p:tgtEl>
                                          <p:spTgt spid="563">
                                            <p:txEl>
                                              <p:pRg st="1" end="1"/>
                                            </p:txEl>
                                          </p:spTgt>
                                        </p:tgtEl>
                                        <p:attrNameLst>
                                          <p:attrName>style.visibility</p:attrName>
                                        </p:attrNameLst>
                                      </p:cBhvr>
                                      <p:to>
                                        <p:strVal val="visible"/>
                                      </p:to>
                                    </p:set>
                                    <p:animEffect filter="fade" transition="in">
                                      <p:cBhvr additive="repl">
                                        <p:cTn id="656" dur="500"/>
                                        <p:tgtEl>
                                          <p:spTgt spid="563">
                                            <p:txEl>
                                              <p:pRg st="1" end="1"/>
                                            </p:txEl>
                                          </p:spTgt>
                                        </p:tgtEl>
                                      </p:cBhvr>
                                    </p:animEffect>
                                  </p:childTnLst>
                                </p:cTn>
                              </p:par>
                            </p:childTnLst>
                          </p:cTn>
                        </p:par>
                      </p:childTnLst>
                    </p:cTn>
                  </p:par>
                  <p:par>
                    <p:cTn id="657" fill="hold">
                      <p:stCondLst>
                        <p:cond delay="indefinite"/>
                      </p:stCondLst>
                      <p:childTnLst>
                        <p:par>
                          <p:cTn id="658" fill="hold">
                            <p:stCondLst>
                              <p:cond delay="0"/>
                            </p:stCondLst>
                            <p:childTnLst>
                              <p:par>
                                <p:cTn id="659" nodeType="clickEffect" fill="hold" presetClass="entr" presetID="10">
                                  <p:stCondLst>
                                    <p:cond delay="0"/>
                                  </p:stCondLst>
                                  <p:childTnLst>
                                    <p:set>
                                      <p:cBhvr>
                                        <p:cTn id="660" dur="1" fill="hold">
                                          <p:stCondLst>
                                            <p:cond delay="0"/>
                                          </p:stCondLst>
                                        </p:cTn>
                                        <p:tgtEl>
                                          <p:spTgt spid="563">
                                            <p:txEl>
                                              <p:pRg st="2" end="2"/>
                                            </p:txEl>
                                          </p:spTgt>
                                        </p:tgtEl>
                                        <p:attrNameLst>
                                          <p:attrName>style.visibility</p:attrName>
                                        </p:attrNameLst>
                                      </p:cBhvr>
                                      <p:to>
                                        <p:strVal val="visible"/>
                                      </p:to>
                                    </p:set>
                                    <p:animEffect filter="fade" transition="in">
                                      <p:cBhvr additive="repl">
                                        <p:cTn id="661" dur="500"/>
                                        <p:tgtEl>
                                          <p:spTgt spid="563">
                                            <p:txEl>
                                              <p:pRg st="2" end="2"/>
                                            </p:txEl>
                                          </p:spTgt>
                                        </p:tgtEl>
                                      </p:cBhvr>
                                    </p:animEffect>
                                  </p:childTnLst>
                                </p:cTn>
                              </p:par>
                            </p:childTnLst>
                          </p:cTn>
                        </p:par>
                      </p:childTnLst>
                    </p:cTn>
                  </p:par>
                  <p:par>
                    <p:cTn id="662" fill="hold">
                      <p:stCondLst>
                        <p:cond delay="indefinite"/>
                      </p:stCondLst>
                      <p:childTnLst>
                        <p:par>
                          <p:cTn id="663" fill="hold">
                            <p:stCondLst>
                              <p:cond delay="0"/>
                            </p:stCondLst>
                            <p:childTnLst>
                              <p:par>
                                <p:cTn id="664" nodeType="clickEffect" fill="hold" presetClass="entr" presetID="10">
                                  <p:stCondLst>
                                    <p:cond delay="0"/>
                                  </p:stCondLst>
                                  <p:childTnLst>
                                    <p:set>
                                      <p:cBhvr>
                                        <p:cTn id="665" dur="1" fill="hold">
                                          <p:stCondLst>
                                            <p:cond delay="0"/>
                                          </p:stCondLst>
                                        </p:cTn>
                                        <p:tgtEl>
                                          <p:spTgt spid="569"/>
                                        </p:tgtEl>
                                        <p:attrNameLst>
                                          <p:attrName>style.visibility</p:attrName>
                                        </p:attrNameLst>
                                      </p:cBhvr>
                                      <p:to>
                                        <p:strVal val="visible"/>
                                      </p:to>
                                    </p:set>
                                    <p:animEffect filter="fade" transition="in">
                                      <p:cBhvr additive="repl">
                                        <p:cTn id="666" dur="500"/>
                                        <p:tgtEl>
                                          <p:spTgt spid="569"/>
                                        </p:tgtEl>
                                      </p:cBhvr>
                                    </p:animEffect>
                                  </p:childTnLst>
                                </p:cTn>
                              </p:par>
                              <p:par>
                                <p:cTn id="667" nodeType="withEffect" fill="hold" presetClass="entr" presetID="10">
                                  <p:stCondLst>
                                    <p:cond delay="0"/>
                                  </p:stCondLst>
                                  <p:childTnLst>
                                    <p:set>
                                      <p:cBhvr>
                                        <p:cTn id="668" dur="1" fill="hold">
                                          <p:stCondLst>
                                            <p:cond delay="0"/>
                                          </p:stCondLst>
                                        </p:cTn>
                                        <p:tgtEl>
                                          <p:spTgt spid="570"/>
                                        </p:tgtEl>
                                        <p:attrNameLst>
                                          <p:attrName>style.visibility</p:attrName>
                                        </p:attrNameLst>
                                      </p:cBhvr>
                                      <p:to>
                                        <p:strVal val="visible"/>
                                      </p:to>
                                    </p:set>
                                    <p:animEffect filter="fade" transition="in">
                                      <p:cBhvr additive="repl">
                                        <p:cTn id="669" dur="500"/>
                                        <p:tgtEl>
                                          <p:spTgt spid="570"/>
                                        </p:tgtEl>
                                      </p:cBhvr>
                                    </p:animEffect>
                                  </p:childTnLst>
                                </p:cTn>
                              </p:par>
                            </p:childTnLst>
                          </p:cTn>
                        </p:par>
                      </p:childTnLst>
                    </p:cTn>
                  </p:par>
                  <p:par>
                    <p:cTn id="670" fill="hold">
                      <p:stCondLst>
                        <p:cond delay="indefinite"/>
                      </p:stCondLst>
                      <p:childTnLst>
                        <p:par>
                          <p:cTn id="671" fill="hold">
                            <p:stCondLst>
                              <p:cond delay="0"/>
                            </p:stCondLst>
                            <p:childTnLst>
                              <p:par>
                                <p:cTn id="672" nodeType="clickEffect" fill="hold" presetClass="entr" presetID="10">
                                  <p:stCondLst>
                                    <p:cond delay="0"/>
                                  </p:stCondLst>
                                  <p:childTnLst>
                                    <p:set>
                                      <p:cBhvr>
                                        <p:cTn id="673" dur="1" fill="hold">
                                          <p:stCondLst>
                                            <p:cond delay="0"/>
                                          </p:stCondLst>
                                        </p:cTn>
                                        <p:tgtEl>
                                          <p:spTgt spid="560"/>
                                        </p:tgtEl>
                                        <p:attrNameLst>
                                          <p:attrName>style.visibility</p:attrName>
                                        </p:attrNameLst>
                                      </p:cBhvr>
                                      <p:to>
                                        <p:strVal val="visible"/>
                                      </p:to>
                                    </p:set>
                                    <p:animEffect filter="fade" transition="in">
                                      <p:cBhvr additive="repl">
                                        <p:cTn id="674" dur="500"/>
                                        <p:tgtEl>
                                          <p:spTgt spid="560"/>
                                        </p:tgtEl>
                                      </p:cBhvr>
                                    </p:animEffect>
                                  </p:childTnLst>
                                </p:cTn>
                              </p:par>
                              <p:par>
                                <p:cTn id="675" nodeType="withEffect" fill="hold" presetClass="entr" presetID="10">
                                  <p:stCondLst>
                                    <p:cond delay="0"/>
                                  </p:stCondLst>
                                  <p:childTnLst>
                                    <p:set>
                                      <p:cBhvr>
                                        <p:cTn id="676" dur="1" fill="hold">
                                          <p:stCondLst>
                                            <p:cond delay="0"/>
                                          </p:stCondLst>
                                        </p:cTn>
                                        <p:tgtEl>
                                          <p:spTgt spid="574"/>
                                        </p:tgtEl>
                                        <p:attrNameLst>
                                          <p:attrName>style.visibility</p:attrName>
                                        </p:attrNameLst>
                                      </p:cBhvr>
                                      <p:to>
                                        <p:strVal val="visible"/>
                                      </p:to>
                                    </p:set>
                                    <p:animEffect filter="fade" transition="in">
                                      <p:cBhvr additive="repl">
                                        <p:cTn id="677" dur="500"/>
                                        <p:tgtEl>
                                          <p:spTgt spid="574"/>
                                        </p:tgtEl>
                                      </p:cBhvr>
                                    </p:animEffect>
                                  </p:childTnLst>
                                </p:cTn>
                              </p:par>
                              <p:par>
                                <p:cTn id="678" nodeType="withEffect" fill="hold" presetClass="entr" presetID="10">
                                  <p:stCondLst>
                                    <p:cond delay="0"/>
                                  </p:stCondLst>
                                  <p:childTnLst>
                                    <p:set>
                                      <p:cBhvr>
                                        <p:cTn id="679" dur="1" fill="hold">
                                          <p:stCondLst>
                                            <p:cond delay="0"/>
                                          </p:stCondLst>
                                        </p:cTn>
                                        <p:tgtEl>
                                          <p:spTgt spid="575"/>
                                        </p:tgtEl>
                                        <p:attrNameLst>
                                          <p:attrName>style.visibility</p:attrName>
                                        </p:attrNameLst>
                                      </p:cBhvr>
                                      <p:to>
                                        <p:strVal val="visible"/>
                                      </p:to>
                                    </p:set>
                                    <p:animEffect filter="fade" transition="in">
                                      <p:cBhvr additive="repl">
                                        <p:cTn id="680" dur="500"/>
                                        <p:tgtEl>
                                          <p:spTgt spid="575"/>
                                        </p:tgtEl>
                                      </p:cBhvr>
                                    </p:animEffect>
                                  </p:childTnLst>
                                </p:cTn>
                              </p:par>
                            </p:childTnLst>
                          </p:cTn>
                        </p:par>
                      </p:childTnLst>
                    </p:cTn>
                  </p:par>
                  <p:par>
                    <p:cTn id="681" fill="hold">
                      <p:stCondLst>
                        <p:cond delay="indefinite"/>
                      </p:stCondLst>
                      <p:childTnLst>
                        <p:par>
                          <p:cTn id="682" fill="hold">
                            <p:stCondLst>
                              <p:cond delay="0"/>
                            </p:stCondLst>
                            <p:childTnLst>
                              <p:par>
                                <p:cTn id="683" nodeType="clickEffect" fill="hold" presetClass="entr" presetID="10">
                                  <p:stCondLst>
                                    <p:cond delay="0"/>
                                  </p:stCondLst>
                                  <p:childTnLst>
                                    <p:set>
                                      <p:cBhvr>
                                        <p:cTn id="684" dur="1" fill="hold">
                                          <p:stCondLst>
                                            <p:cond delay="0"/>
                                          </p:stCondLst>
                                        </p:cTn>
                                        <p:tgtEl>
                                          <p:spTgt spid="564"/>
                                        </p:tgtEl>
                                        <p:attrNameLst>
                                          <p:attrName>style.visibility</p:attrName>
                                        </p:attrNameLst>
                                      </p:cBhvr>
                                      <p:to>
                                        <p:strVal val="visible"/>
                                      </p:to>
                                    </p:set>
                                    <p:animEffect filter="fade" transition="in">
                                      <p:cBhvr additive="repl">
                                        <p:cTn id="685" dur="500"/>
                                        <p:tgtEl>
                                          <p:spTgt spid="564"/>
                                        </p:tgtEl>
                                      </p:cBhvr>
                                    </p:animEffect>
                                  </p:childTnLst>
                                </p:cTn>
                              </p:par>
                              <p:par>
                                <p:cTn id="686" nodeType="withEffect" fill="hold" presetClass="entr" presetID="10">
                                  <p:stCondLst>
                                    <p:cond delay="0"/>
                                  </p:stCondLst>
                                  <p:childTnLst>
                                    <p:set>
                                      <p:cBhvr>
                                        <p:cTn id="687" dur="1" fill="hold">
                                          <p:stCondLst>
                                            <p:cond delay="0"/>
                                          </p:stCondLst>
                                        </p:cTn>
                                        <p:tgtEl>
                                          <p:spTgt spid="565"/>
                                        </p:tgtEl>
                                        <p:attrNameLst>
                                          <p:attrName>style.visibility</p:attrName>
                                        </p:attrNameLst>
                                      </p:cBhvr>
                                      <p:to>
                                        <p:strVal val="visible"/>
                                      </p:to>
                                    </p:set>
                                    <p:animEffect filter="fade" transition="in">
                                      <p:cBhvr additive="repl">
                                        <p:cTn id="688" dur="500"/>
                                        <p:tgtEl>
                                          <p:spTgt spid="565"/>
                                        </p:tgtEl>
                                      </p:cBhvr>
                                    </p:animEffect>
                                  </p:childTnLst>
                                </p:cTn>
                              </p:par>
                              <p:par>
                                <p:cTn id="689" nodeType="withEffect" fill="hold" presetClass="entr" presetID="10">
                                  <p:stCondLst>
                                    <p:cond delay="0"/>
                                  </p:stCondLst>
                                  <p:childTnLst>
                                    <p:set>
                                      <p:cBhvr>
                                        <p:cTn id="690" dur="1" fill="hold">
                                          <p:stCondLst>
                                            <p:cond delay="0"/>
                                          </p:stCondLst>
                                        </p:cTn>
                                        <p:tgtEl>
                                          <p:spTgt spid="566"/>
                                        </p:tgtEl>
                                        <p:attrNameLst>
                                          <p:attrName>style.visibility</p:attrName>
                                        </p:attrNameLst>
                                      </p:cBhvr>
                                      <p:to>
                                        <p:strVal val="visible"/>
                                      </p:to>
                                    </p:set>
                                    <p:animEffect filter="fade" transition="in">
                                      <p:cBhvr additive="repl">
                                        <p:cTn id="691" dur="500"/>
                                        <p:tgtEl>
                                          <p:spTgt spid="566"/>
                                        </p:tgtEl>
                                      </p:cBhvr>
                                    </p:animEffect>
                                  </p:childTnLst>
                                </p:cTn>
                              </p:par>
                              <p:par>
                                <p:cTn id="692" nodeType="withEffect" fill="hold" presetClass="entr" presetID="10">
                                  <p:stCondLst>
                                    <p:cond delay="0"/>
                                  </p:stCondLst>
                                  <p:childTnLst>
                                    <p:set>
                                      <p:cBhvr>
                                        <p:cTn id="693" dur="1" fill="hold">
                                          <p:stCondLst>
                                            <p:cond delay="0"/>
                                          </p:stCondLst>
                                        </p:cTn>
                                        <p:tgtEl>
                                          <p:spTgt spid="571"/>
                                        </p:tgtEl>
                                        <p:attrNameLst>
                                          <p:attrName>style.visibility</p:attrName>
                                        </p:attrNameLst>
                                      </p:cBhvr>
                                      <p:to>
                                        <p:strVal val="visible"/>
                                      </p:to>
                                    </p:set>
                                    <p:animEffect filter="fade" transition="in">
                                      <p:cBhvr additive="repl">
                                        <p:cTn id="694" dur="500"/>
                                        <p:tgtEl>
                                          <p:spTgt spid="571"/>
                                        </p:tgtEl>
                                      </p:cBhvr>
                                    </p:animEffect>
                                  </p:childTnLst>
                                </p:cTn>
                              </p:par>
                              <p:par>
                                <p:cTn id="695" nodeType="withEffect" fill="hold" presetClass="entr" presetID="10">
                                  <p:stCondLst>
                                    <p:cond delay="0"/>
                                  </p:stCondLst>
                                  <p:childTnLst>
                                    <p:set>
                                      <p:cBhvr>
                                        <p:cTn id="696" dur="1" fill="hold">
                                          <p:stCondLst>
                                            <p:cond delay="0"/>
                                          </p:stCondLst>
                                        </p:cTn>
                                        <p:tgtEl>
                                          <p:spTgt spid="572"/>
                                        </p:tgtEl>
                                        <p:attrNameLst>
                                          <p:attrName>style.visibility</p:attrName>
                                        </p:attrNameLst>
                                      </p:cBhvr>
                                      <p:to>
                                        <p:strVal val="visible"/>
                                      </p:to>
                                    </p:set>
                                    <p:animEffect filter="fade" transition="in">
                                      <p:cBhvr additive="repl">
                                        <p:cTn id="697" dur="500"/>
                                        <p:tgtEl>
                                          <p:spTgt spid="572"/>
                                        </p:tgtEl>
                                      </p:cBhvr>
                                    </p:animEffect>
                                  </p:childTnLst>
                                </p:cTn>
                              </p:par>
                              <p:par>
                                <p:cTn id="698" nodeType="withEffect" fill="hold" presetClass="entr" presetID="10">
                                  <p:stCondLst>
                                    <p:cond delay="0"/>
                                  </p:stCondLst>
                                  <p:childTnLst>
                                    <p:set>
                                      <p:cBhvr>
                                        <p:cTn id="699" dur="1" fill="hold">
                                          <p:stCondLst>
                                            <p:cond delay="0"/>
                                          </p:stCondLst>
                                        </p:cTn>
                                        <p:tgtEl>
                                          <p:spTgt spid="573"/>
                                        </p:tgtEl>
                                        <p:attrNameLst>
                                          <p:attrName>style.visibility</p:attrName>
                                        </p:attrNameLst>
                                      </p:cBhvr>
                                      <p:to>
                                        <p:strVal val="visible"/>
                                      </p:to>
                                    </p:set>
                                    <p:animEffect filter="fade" transition="in">
                                      <p:cBhvr additive="repl">
                                        <p:cTn id="700" dur="500"/>
                                        <p:tgtEl>
                                          <p:spTgt spid="573"/>
                                        </p:tgtEl>
                                      </p:cBhvr>
                                    </p:animEffect>
                                  </p:childTnLst>
                                </p:cTn>
                              </p:par>
                              <p:par>
                                <p:cTn id="701" nodeType="withEffect" fill="hold" presetClass="entr" presetID="10">
                                  <p:stCondLst>
                                    <p:cond delay="0"/>
                                  </p:stCondLst>
                                  <p:childTnLst>
                                    <p:set>
                                      <p:cBhvr>
                                        <p:cTn id="702" dur="1" fill="hold">
                                          <p:stCondLst>
                                            <p:cond delay="0"/>
                                          </p:stCondLst>
                                        </p:cTn>
                                        <p:tgtEl>
                                          <p:spTgt spid="589"/>
                                        </p:tgtEl>
                                        <p:attrNameLst>
                                          <p:attrName>style.visibility</p:attrName>
                                        </p:attrNameLst>
                                      </p:cBhvr>
                                      <p:to>
                                        <p:strVal val="visible"/>
                                      </p:to>
                                    </p:set>
                                    <p:animEffect filter="fade" transition="in">
                                      <p:cBhvr additive="repl">
                                        <p:cTn id="703" dur="500"/>
                                        <p:tgtEl>
                                          <p:spTgt spid="589"/>
                                        </p:tgtEl>
                                      </p:cBhvr>
                                    </p:animEffect>
                                  </p:childTnLst>
                                </p:cTn>
                              </p:par>
                            </p:childTnLst>
                          </p:cTn>
                        </p:par>
                      </p:childTnLst>
                    </p:cTn>
                  </p:par>
                  <p:par>
                    <p:cTn id="704" fill="hold">
                      <p:stCondLst>
                        <p:cond delay="indefinite"/>
                      </p:stCondLst>
                      <p:childTnLst>
                        <p:par>
                          <p:cTn id="705" fill="hold">
                            <p:stCondLst>
                              <p:cond delay="0"/>
                            </p:stCondLst>
                            <p:childTnLst>
                              <p:par>
                                <p:cTn id="706" nodeType="clickEffect" fill="hold" presetClass="entr" presetID="10">
                                  <p:stCondLst>
                                    <p:cond delay="0"/>
                                  </p:stCondLst>
                                  <p:childTnLst>
                                    <p:set>
                                      <p:cBhvr>
                                        <p:cTn id="707" dur="1" fill="hold">
                                          <p:stCondLst>
                                            <p:cond delay="0"/>
                                          </p:stCondLst>
                                        </p:cTn>
                                        <p:tgtEl>
                                          <p:spTgt spid="578"/>
                                        </p:tgtEl>
                                        <p:attrNameLst>
                                          <p:attrName>style.visibility</p:attrName>
                                        </p:attrNameLst>
                                      </p:cBhvr>
                                      <p:to>
                                        <p:strVal val="visible"/>
                                      </p:to>
                                    </p:set>
                                    <p:animEffect filter="fade" transition="in">
                                      <p:cBhvr additive="repl">
                                        <p:cTn id="708" dur="500"/>
                                        <p:tgtEl>
                                          <p:spTgt spid="578"/>
                                        </p:tgtEl>
                                      </p:cBhvr>
                                    </p:animEffect>
                                  </p:childTnLst>
                                </p:cTn>
                              </p:par>
                              <p:par>
                                <p:cTn id="709" nodeType="withEffect" fill="hold" presetClass="entr" presetID="10">
                                  <p:stCondLst>
                                    <p:cond delay="0"/>
                                  </p:stCondLst>
                                  <p:childTnLst>
                                    <p:set>
                                      <p:cBhvr>
                                        <p:cTn id="710" dur="1" fill="hold">
                                          <p:stCondLst>
                                            <p:cond delay="0"/>
                                          </p:stCondLst>
                                        </p:cTn>
                                        <p:tgtEl>
                                          <p:spTgt spid="580"/>
                                        </p:tgtEl>
                                        <p:attrNameLst>
                                          <p:attrName>style.visibility</p:attrName>
                                        </p:attrNameLst>
                                      </p:cBhvr>
                                      <p:to>
                                        <p:strVal val="visible"/>
                                      </p:to>
                                    </p:set>
                                    <p:animEffect filter="fade" transition="in">
                                      <p:cBhvr additive="repl">
                                        <p:cTn id="711" dur="500"/>
                                        <p:tgtEl>
                                          <p:spTgt spid="580"/>
                                        </p:tgtEl>
                                      </p:cBhvr>
                                    </p:animEffect>
                                  </p:childTnLst>
                                </p:cTn>
                              </p:par>
                              <p:par>
                                <p:cTn id="712" nodeType="withEffect" fill="hold" presetClass="entr" presetID="10">
                                  <p:stCondLst>
                                    <p:cond delay="0"/>
                                  </p:stCondLst>
                                  <p:childTnLst>
                                    <p:set>
                                      <p:cBhvr>
                                        <p:cTn id="713" dur="1" fill="hold">
                                          <p:stCondLst>
                                            <p:cond delay="0"/>
                                          </p:stCondLst>
                                        </p:cTn>
                                        <p:tgtEl>
                                          <p:spTgt spid="582"/>
                                        </p:tgtEl>
                                        <p:attrNameLst>
                                          <p:attrName>style.visibility</p:attrName>
                                        </p:attrNameLst>
                                      </p:cBhvr>
                                      <p:to>
                                        <p:strVal val="visible"/>
                                      </p:to>
                                    </p:set>
                                    <p:animEffect filter="fade" transition="in">
                                      <p:cBhvr additive="repl">
                                        <p:cTn id="714" dur="500"/>
                                        <p:tgtEl>
                                          <p:spTgt spid="582"/>
                                        </p:tgtEl>
                                      </p:cBhvr>
                                    </p:animEffect>
                                  </p:childTnLst>
                                </p:cTn>
                              </p:par>
                              <p:par>
                                <p:cTn id="715" nodeType="withEffect" fill="hold" presetClass="entr" presetID="10">
                                  <p:stCondLst>
                                    <p:cond delay="0"/>
                                  </p:stCondLst>
                                  <p:childTnLst>
                                    <p:set>
                                      <p:cBhvr>
                                        <p:cTn id="716" dur="1" fill="hold">
                                          <p:stCondLst>
                                            <p:cond delay="0"/>
                                          </p:stCondLst>
                                        </p:cTn>
                                        <p:tgtEl>
                                          <p:spTgt spid="584"/>
                                        </p:tgtEl>
                                        <p:attrNameLst>
                                          <p:attrName>style.visibility</p:attrName>
                                        </p:attrNameLst>
                                      </p:cBhvr>
                                      <p:to>
                                        <p:strVal val="visible"/>
                                      </p:to>
                                    </p:set>
                                    <p:animEffect filter="fade" transition="in">
                                      <p:cBhvr additive="repl">
                                        <p:cTn id="717" dur="500"/>
                                        <p:tgtEl>
                                          <p:spTgt spid="584"/>
                                        </p:tgtEl>
                                      </p:cBhvr>
                                    </p:animEffect>
                                  </p:childTnLst>
                                </p:cTn>
                              </p:par>
                              <p:par>
                                <p:cTn id="718" nodeType="withEffect" fill="hold" presetClass="entr" presetID="10">
                                  <p:stCondLst>
                                    <p:cond delay="0"/>
                                  </p:stCondLst>
                                  <p:childTnLst>
                                    <p:set>
                                      <p:cBhvr>
                                        <p:cTn id="719" dur="1" fill="hold">
                                          <p:stCondLst>
                                            <p:cond delay="0"/>
                                          </p:stCondLst>
                                        </p:cTn>
                                        <p:tgtEl>
                                          <p:spTgt spid="586"/>
                                        </p:tgtEl>
                                        <p:attrNameLst>
                                          <p:attrName>style.visibility</p:attrName>
                                        </p:attrNameLst>
                                      </p:cBhvr>
                                      <p:to>
                                        <p:strVal val="visible"/>
                                      </p:to>
                                    </p:set>
                                    <p:animEffect filter="fade" transition="in">
                                      <p:cBhvr additive="repl">
                                        <p:cTn id="720" dur="500"/>
                                        <p:tgtEl>
                                          <p:spTgt spid="586"/>
                                        </p:tgtEl>
                                      </p:cBhvr>
                                    </p:animEffect>
                                  </p:childTnLst>
                                </p:cTn>
                              </p:par>
                            </p:childTnLst>
                          </p:cTn>
                        </p:par>
                      </p:childTnLst>
                    </p:cTn>
                  </p:par>
                  <p:par>
                    <p:cTn id="721" fill="hold">
                      <p:stCondLst>
                        <p:cond delay="indefinite"/>
                      </p:stCondLst>
                      <p:childTnLst>
                        <p:par>
                          <p:cTn id="722" fill="hold">
                            <p:stCondLst>
                              <p:cond delay="0"/>
                            </p:stCondLst>
                            <p:childTnLst>
                              <p:par>
                                <p:cTn id="723" nodeType="clickEffect" fill="hold" presetClass="entr" presetID="10">
                                  <p:stCondLst>
                                    <p:cond delay="0"/>
                                  </p:stCondLst>
                                  <p:childTnLst>
                                    <p:set>
                                      <p:cBhvr>
                                        <p:cTn id="724" dur="1" fill="hold">
                                          <p:stCondLst>
                                            <p:cond delay="0"/>
                                          </p:stCondLst>
                                        </p:cTn>
                                        <p:tgtEl>
                                          <p:spTgt spid="568"/>
                                        </p:tgtEl>
                                        <p:attrNameLst>
                                          <p:attrName>style.visibility</p:attrName>
                                        </p:attrNameLst>
                                      </p:cBhvr>
                                      <p:to>
                                        <p:strVal val="visible"/>
                                      </p:to>
                                    </p:set>
                                    <p:animEffect filter="fade" transition="in">
                                      <p:cBhvr additive="repl">
                                        <p:cTn id="725" dur="500"/>
                                        <p:tgtEl>
                                          <p:spTgt spid="568"/>
                                        </p:tgtEl>
                                      </p:cBhvr>
                                    </p:animEffect>
                                  </p:childTnLst>
                                </p:cTn>
                              </p:par>
                            </p:childTnLst>
                          </p:cTn>
                        </p:par>
                      </p:childTnLst>
                    </p:cTn>
                  </p:par>
                  <p:par>
                    <p:cTn id="726" fill="hold">
                      <p:stCondLst>
                        <p:cond delay="indefinite"/>
                      </p:stCondLst>
                      <p:childTnLst>
                        <p:par>
                          <p:cTn id="727" fill="hold">
                            <p:stCondLst>
                              <p:cond delay="0"/>
                            </p:stCondLst>
                            <p:childTnLst>
                              <p:par>
                                <p:cTn id="728" nodeType="clickEffect" fill="hold" presetClass="entr" presetID="10">
                                  <p:stCondLst>
                                    <p:cond delay="0"/>
                                  </p:stCondLst>
                                  <p:childTnLst>
                                    <p:set>
                                      <p:cBhvr>
                                        <p:cTn id="729" dur="1" fill="hold">
                                          <p:stCondLst>
                                            <p:cond delay="0"/>
                                          </p:stCondLst>
                                        </p:cTn>
                                        <p:tgtEl>
                                          <p:spTgt spid="576"/>
                                        </p:tgtEl>
                                        <p:attrNameLst>
                                          <p:attrName>style.visibility</p:attrName>
                                        </p:attrNameLst>
                                      </p:cBhvr>
                                      <p:to>
                                        <p:strVal val="visible"/>
                                      </p:to>
                                    </p:set>
                                    <p:animEffect filter="fade" transition="in">
                                      <p:cBhvr additive="repl">
                                        <p:cTn id="730" dur="500"/>
                                        <p:tgtEl>
                                          <p:spTgt spid="576"/>
                                        </p:tgtEl>
                                      </p:cBhvr>
                                    </p:animEffect>
                                  </p:childTnLst>
                                </p:cTn>
                              </p:par>
                            </p:childTnLst>
                          </p:cTn>
                        </p:par>
                      </p:childTnLst>
                    </p:cTn>
                  </p:par>
                  <p:par>
                    <p:cTn id="731" fill="hold">
                      <p:stCondLst>
                        <p:cond delay="indefinite"/>
                      </p:stCondLst>
                      <p:childTnLst>
                        <p:par>
                          <p:cTn id="732" fill="hold">
                            <p:stCondLst>
                              <p:cond delay="0"/>
                            </p:stCondLst>
                            <p:childTnLst>
                              <p:par>
                                <p:cTn id="733" nodeType="clickEffect" fill="hold" presetClass="entr" presetID="10">
                                  <p:stCondLst>
                                    <p:cond delay="0"/>
                                  </p:stCondLst>
                                  <p:childTnLst>
                                    <p:set>
                                      <p:cBhvr>
                                        <p:cTn id="734" dur="1" fill="hold">
                                          <p:stCondLst>
                                            <p:cond delay="0"/>
                                          </p:stCondLst>
                                        </p:cTn>
                                        <p:tgtEl>
                                          <p:spTgt spid="588"/>
                                        </p:tgtEl>
                                        <p:attrNameLst>
                                          <p:attrName>style.visibility</p:attrName>
                                        </p:attrNameLst>
                                      </p:cBhvr>
                                      <p:to>
                                        <p:strVal val="visible"/>
                                      </p:to>
                                    </p:set>
                                    <p:animEffect filter="fade" transition="in">
                                      <p:cBhvr additive="repl">
                                        <p:cTn id="735" dur="500"/>
                                        <p:tgtEl>
                                          <p:spTgt spid="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0" name="Picture 27" descr=""/>
          <p:cNvPicPr/>
          <p:nvPr/>
        </p:nvPicPr>
        <p:blipFill>
          <a:blip r:embed="rId1"/>
          <a:stretch/>
        </p:blipFill>
        <p:spPr>
          <a:xfrm>
            <a:off x="1426680" y="2125440"/>
            <a:ext cx="6459840" cy="3497760"/>
          </a:xfrm>
          <a:prstGeom prst="rect">
            <a:avLst/>
          </a:prstGeom>
          <a:ln>
            <a:noFill/>
          </a:ln>
        </p:spPr>
      </p:pic>
      <p:sp>
        <p:nvSpPr>
          <p:cNvPr id="591" name="TextShape 1"/>
          <p:cNvSpPr txBox="1"/>
          <p:nvPr/>
        </p:nvSpPr>
        <p:spPr>
          <a:xfrm>
            <a:off x="713160" y="713160"/>
            <a:ext cx="7886520" cy="588240"/>
          </a:xfrm>
          <a:prstGeom prst="rect">
            <a:avLst/>
          </a:prstGeom>
          <a:noFill/>
          <a:ln>
            <a:noFill/>
          </a:ln>
        </p:spPr>
        <p:txBody>
          <a:bodyPr anchor="ctr">
            <a:noAutofit/>
          </a:bodyPr>
          <a:p>
            <a:pPr>
              <a:lnSpc>
                <a:spcPct val="90000"/>
              </a:lnSpc>
            </a:pPr>
            <a:r>
              <a:rPr b="0" lang="en-US" sz="2700" spc="-1" strike="noStrike">
                <a:solidFill>
                  <a:srgbClr val="000000"/>
                </a:solidFill>
                <a:latin typeface="Calibri Light"/>
              </a:rPr>
              <a:t>Seismic data: Example where a constant variance / sd for each time point (t) is not a reasonable assumption*.   </a:t>
            </a:r>
            <a:endParaRPr b="0" lang="en-US" sz="2700" spc="-1" strike="noStrike">
              <a:solidFill>
                <a:srgbClr val="000000"/>
              </a:solidFill>
              <a:latin typeface="Franklin Gothic Medium"/>
            </a:endParaRPr>
          </a:p>
        </p:txBody>
      </p:sp>
      <p:pic>
        <p:nvPicPr>
          <p:cNvPr id="592" name="Picture 21" descr=""/>
          <p:cNvPicPr/>
          <p:nvPr/>
        </p:nvPicPr>
        <p:blipFill>
          <a:blip r:embed="rId2">
            <a:alphaModFix amt="50000"/>
          </a:blip>
          <a:stretch/>
        </p:blipFill>
        <p:spPr>
          <a:xfrm rot="5400000">
            <a:off x="4530240" y="3486600"/>
            <a:ext cx="1690920" cy="488160"/>
          </a:xfrm>
          <a:prstGeom prst="rect">
            <a:avLst/>
          </a:prstGeom>
          <a:ln>
            <a:noFill/>
          </a:ln>
        </p:spPr>
      </p:pic>
      <p:pic>
        <p:nvPicPr>
          <p:cNvPr id="593" name="Picture 22" descr=""/>
          <p:cNvPicPr/>
          <p:nvPr/>
        </p:nvPicPr>
        <p:blipFill>
          <a:blip r:embed="rId3">
            <a:alphaModFix amt="50000"/>
          </a:blip>
          <a:stretch/>
        </p:blipFill>
        <p:spPr>
          <a:xfrm rot="5400000">
            <a:off x="2752560" y="3566520"/>
            <a:ext cx="2635200" cy="396360"/>
          </a:xfrm>
          <a:prstGeom prst="rect">
            <a:avLst/>
          </a:prstGeom>
          <a:ln>
            <a:noFill/>
          </a:ln>
        </p:spPr>
      </p:pic>
      <p:pic>
        <p:nvPicPr>
          <p:cNvPr id="594" name="Picture 23" descr=""/>
          <p:cNvPicPr/>
          <p:nvPr/>
        </p:nvPicPr>
        <p:blipFill>
          <a:blip r:embed="rId4">
            <a:alphaModFix amt="50000"/>
          </a:blip>
          <a:stretch/>
        </p:blipFill>
        <p:spPr>
          <a:xfrm rot="5400000">
            <a:off x="6426360" y="3376440"/>
            <a:ext cx="654120" cy="708480"/>
          </a:xfrm>
          <a:prstGeom prst="rect">
            <a:avLst/>
          </a:prstGeom>
          <a:ln>
            <a:noFill/>
          </a:ln>
        </p:spPr>
      </p:pic>
      <p:sp>
        <p:nvSpPr>
          <p:cNvPr id="595" name="Line 2"/>
          <p:cNvSpPr/>
          <p:nvPr/>
        </p:nvSpPr>
        <p:spPr>
          <a:xfrm flipH="1">
            <a:off x="1982880" y="3727800"/>
            <a:ext cx="5784480" cy="63720"/>
          </a:xfrm>
          <a:prstGeom prst="line">
            <a:avLst/>
          </a:prstGeom>
          <a:ln w="38160">
            <a:solidFill>
              <a:srgbClr val="0432ff"/>
            </a:solidFill>
          </a:ln>
        </p:spPr>
        <p:style>
          <a:lnRef idx="1">
            <a:schemeClr val="accent1"/>
          </a:lnRef>
          <a:fillRef idx="0">
            <a:schemeClr val="accent1"/>
          </a:fillRef>
          <a:effectRef idx="0">
            <a:schemeClr val="accent1"/>
          </a:effectRef>
          <a:fontRef idx="minor"/>
        </p:style>
      </p:sp>
      <p:pic>
        <p:nvPicPr>
          <p:cNvPr id="596" name="Picture 26" descr=""/>
          <p:cNvPicPr/>
          <p:nvPr/>
        </p:nvPicPr>
        <p:blipFill>
          <a:blip r:embed="rId5">
            <a:alphaModFix amt="50000"/>
          </a:blip>
          <a:stretch/>
        </p:blipFill>
        <p:spPr>
          <a:xfrm rot="5400000">
            <a:off x="1107000" y="3632400"/>
            <a:ext cx="3189960" cy="324000"/>
          </a:xfrm>
          <a:prstGeom prst="rect">
            <a:avLst/>
          </a:prstGeom>
          <a:ln>
            <a:noFill/>
          </a:ln>
        </p:spPr>
      </p:pic>
      <p:sp>
        <p:nvSpPr>
          <p:cNvPr id="597" name="CustomShape 3"/>
          <p:cNvSpPr/>
          <p:nvPr/>
        </p:nvSpPr>
        <p:spPr>
          <a:xfrm>
            <a:off x="2944800" y="5562720"/>
            <a:ext cx="354960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Franklin Gothic Medium"/>
              </a:rPr>
              <a:t>Time</a:t>
            </a:r>
            <a:endParaRPr b="0" lang="en-US" sz="1800" spc="-1" strike="noStrike">
              <a:latin typeface="Arial"/>
            </a:endParaRPr>
          </a:p>
        </p:txBody>
      </p:sp>
      <p:sp>
        <p:nvSpPr>
          <p:cNvPr id="598" name="CustomShape 4"/>
          <p:cNvSpPr/>
          <p:nvPr/>
        </p:nvSpPr>
        <p:spPr>
          <a:xfrm>
            <a:off x="718560" y="1414800"/>
            <a:ext cx="354960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Franklin Gothic Medium"/>
              </a:rPr>
              <a:t>*Assuming a constant mean of 0 for each time t.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36" dur="indefinite" restart="never" nodeType="tmRoot">
          <p:childTnLst>
            <p:seq>
              <p:cTn id="737" dur="indefinite" nodeType="mainSeq">
                <p:childTnLst>
                  <p:par>
                    <p:cTn id="738" fill="hold">
                      <p:stCondLst>
                        <p:cond delay="indefinite"/>
                      </p:stCondLst>
                      <p:childTnLst>
                        <p:par>
                          <p:cTn id="739" fill="hold">
                            <p:stCondLst>
                              <p:cond delay="0"/>
                            </p:stCondLst>
                            <p:childTnLst>
                              <p:par>
                                <p:cTn id="740" nodeType="clickEffect" fill="hold" presetClass="entr" presetID="10">
                                  <p:stCondLst>
                                    <p:cond delay="0"/>
                                  </p:stCondLst>
                                  <p:childTnLst>
                                    <p:set>
                                      <p:cBhvr>
                                        <p:cTn id="741" dur="1" fill="hold">
                                          <p:stCondLst>
                                            <p:cond delay="0"/>
                                          </p:stCondLst>
                                        </p:cTn>
                                        <p:tgtEl>
                                          <p:spTgt spid="595"/>
                                        </p:tgtEl>
                                        <p:attrNameLst>
                                          <p:attrName>style.visibility</p:attrName>
                                        </p:attrNameLst>
                                      </p:cBhvr>
                                      <p:to>
                                        <p:strVal val="visible"/>
                                      </p:to>
                                    </p:set>
                                    <p:animEffect filter="fade" transition="in">
                                      <p:cBhvr additive="repl">
                                        <p:cTn id="742" dur="500"/>
                                        <p:tgtEl>
                                          <p:spTgt spid="595"/>
                                        </p:tgtEl>
                                      </p:cBhvr>
                                    </p:animEffect>
                                  </p:childTnLst>
                                </p:cTn>
                              </p:par>
                              <p:par>
                                <p:cTn id="743" nodeType="withEffect" fill="hold" presetClass="entr" presetID="10">
                                  <p:stCondLst>
                                    <p:cond delay="0"/>
                                  </p:stCondLst>
                                  <p:childTnLst>
                                    <p:set>
                                      <p:cBhvr>
                                        <p:cTn id="744" dur="1" fill="hold">
                                          <p:stCondLst>
                                            <p:cond delay="0"/>
                                          </p:stCondLst>
                                        </p:cTn>
                                        <p:tgtEl>
                                          <p:spTgt spid="598"/>
                                        </p:tgtEl>
                                        <p:attrNameLst>
                                          <p:attrName>style.visibility</p:attrName>
                                        </p:attrNameLst>
                                      </p:cBhvr>
                                      <p:to>
                                        <p:strVal val="visible"/>
                                      </p:to>
                                    </p:set>
                                    <p:animEffect filter="fade" transition="in">
                                      <p:cBhvr additive="repl">
                                        <p:cTn id="745" dur="500"/>
                                        <p:tgtEl>
                                          <p:spTgt spid="598"/>
                                        </p:tgtEl>
                                      </p:cBhvr>
                                    </p:animEffect>
                                  </p:childTnLst>
                                </p:cTn>
                              </p:par>
                            </p:childTnLst>
                          </p:cTn>
                        </p:par>
                      </p:childTnLst>
                    </p:cTn>
                  </p:par>
                  <p:par>
                    <p:cTn id="746" fill="hold">
                      <p:stCondLst>
                        <p:cond delay="indefinite"/>
                      </p:stCondLst>
                      <p:childTnLst>
                        <p:par>
                          <p:cTn id="747" fill="hold">
                            <p:stCondLst>
                              <p:cond delay="0"/>
                            </p:stCondLst>
                            <p:childTnLst>
                              <p:par>
                                <p:cTn id="748" nodeType="clickEffect" fill="hold" presetClass="entr" presetID="10">
                                  <p:stCondLst>
                                    <p:cond delay="0"/>
                                  </p:stCondLst>
                                  <p:childTnLst>
                                    <p:set>
                                      <p:cBhvr>
                                        <p:cTn id="749" dur="1" fill="hold">
                                          <p:stCondLst>
                                            <p:cond delay="0"/>
                                          </p:stCondLst>
                                        </p:cTn>
                                        <p:tgtEl>
                                          <p:spTgt spid="596"/>
                                        </p:tgtEl>
                                        <p:attrNameLst>
                                          <p:attrName>style.visibility</p:attrName>
                                        </p:attrNameLst>
                                      </p:cBhvr>
                                      <p:to>
                                        <p:strVal val="visible"/>
                                      </p:to>
                                    </p:set>
                                    <p:animEffect filter="fade" transition="in">
                                      <p:cBhvr additive="repl">
                                        <p:cTn id="750" dur="500"/>
                                        <p:tgtEl>
                                          <p:spTgt spid="596"/>
                                        </p:tgtEl>
                                      </p:cBhvr>
                                    </p:animEffect>
                                  </p:childTnLst>
                                </p:cTn>
                              </p:par>
                            </p:childTnLst>
                          </p:cTn>
                        </p:par>
                      </p:childTnLst>
                    </p:cTn>
                  </p:par>
                  <p:par>
                    <p:cTn id="751" fill="hold">
                      <p:stCondLst>
                        <p:cond delay="indefinite"/>
                      </p:stCondLst>
                      <p:childTnLst>
                        <p:par>
                          <p:cTn id="752" fill="hold">
                            <p:stCondLst>
                              <p:cond delay="0"/>
                            </p:stCondLst>
                            <p:childTnLst>
                              <p:par>
                                <p:cTn id="753" nodeType="clickEffect" fill="hold" presetClass="entr" presetID="10">
                                  <p:stCondLst>
                                    <p:cond delay="0"/>
                                  </p:stCondLst>
                                  <p:childTnLst>
                                    <p:set>
                                      <p:cBhvr>
                                        <p:cTn id="754" dur="1" fill="hold">
                                          <p:stCondLst>
                                            <p:cond delay="0"/>
                                          </p:stCondLst>
                                        </p:cTn>
                                        <p:tgtEl>
                                          <p:spTgt spid="593"/>
                                        </p:tgtEl>
                                        <p:attrNameLst>
                                          <p:attrName>style.visibility</p:attrName>
                                        </p:attrNameLst>
                                      </p:cBhvr>
                                      <p:to>
                                        <p:strVal val="visible"/>
                                      </p:to>
                                    </p:set>
                                    <p:animEffect filter="fade" transition="in">
                                      <p:cBhvr additive="repl">
                                        <p:cTn id="755" dur="500"/>
                                        <p:tgtEl>
                                          <p:spTgt spid="593"/>
                                        </p:tgtEl>
                                      </p:cBhvr>
                                    </p:animEffect>
                                  </p:childTnLst>
                                </p:cTn>
                              </p:par>
                            </p:childTnLst>
                          </p:cTn>
                        </p:par>
                      </p:childTnLst>
                    </p:cTn>
                  </p:par>
                  <p:par>
                    <p:cTn id="756" fill="hold">
                      <p:stCondLst>
                        <p:cond delay="indefinite"/>
                      </p:stCondLst>
                      <p:childTnLst>
                        <p:par>
                          <p:cTn id="757" fill="hold">
                            <p:stCondLst>
                              <p:cond delay="0"/>
                            </p:stCondLst>
                            <p:childTnLst>
                              <p:par>
                                <p:cTn id="758" nodeType="clickEffect" fill="hold" presetClass="entr" presetID="10">
                                  <p:stCondLst>
                                    <p:cond delay="0"/>
                                  </p:stCondLst>
                                  <p:childTnLst>
                                    <p:set>
                                      <p:cBhvr>
                                        <p:cTn id="759" dur="1" fill="hold">
                                          <p:stCondLst>
                                            <p:cond delay="0"/>
                                          </p:stCondLst>
                                        </p:cTn>
                                        <p:tgtEl>
                                          <p:spTgt spid="592"/>
                                        </p:tgtEl>
                                        <p:attrNameLst>
                                          <p:attrName>style.visibility</p:attrName>
                                        </p:attrNameLst>
                                      </p:cBhvr>
                                      <p:to>
                                        <p:strVal val="visible"/>
                                      </p:to>
                                    </p:set>
                                    <p:animEffect filter="fade" transition="in">
                                      <p:cBhvr additive="repl">
                                        <p:cTn id="760" dur="500"/>
                                        <p:tgtEl>
                                          <p:spTgt spid="592"/>
                                        </p:tgtEl>
                                      </p:cBhvr>
                                    </p:animEffect>
                                  </p:childTnLst>
                                </p:cTn>
                              </p:par>
                            </p:childTnLst>
                          </p:cTn>
                        </p:par>
                      </p:childTnLst>
                    </p:cTn>
                  </p:par>
                  <p:par>
                    <p:cTn id="761" fill="hold">
                      <p:stCondLst>
                        <p:cond delay="indefinite"/>
                      </p:stCondLst>
                      <p:childTnLst>
                        <p:par>
                          <p:cTn id="762" fill="hold">
                            <p:stCondLst>
                              <p:cond delay="0"/>
                            </p:stCondLst>
                            <p:childTnLst>
                              <p:par>
                                <p:cTn id="763" nodeType="clickEffect" fill="hold" presetClass="entr" presetID="10">
                                  <p:stCondLst>
                                    <p:cond delay="0"/>
                                  </p:stCondLst>
                                  <p:childTnLst>
                                    <p:set>
                                      <p:cBhvr>
                                        <p:cTn id="764" dur="1" fill="hold">
                                          <p:stCondLst>
                                            <p:cond delay="0"/>
                                          </p:stCondLst>
                                        </p:cTn>
                                        <p:tgtEl>
                                          <p:spTgt spid="594"/>
                                        </p:tgtEl>
                                        <p:attrNameLst>
                                          <p:attrName>style.visibility</p:attrName>
                                        </p:attrNameLst>
                                      </p:cBhvr>
                                      <p:to>
                                        <p:strVal val="visible"/>
                                      </p:to>
                                    </p:set>
                                    <p:animEffect filter="fade" transition="in">
                                      <p:cBhvr additive="repl">
                                        <p:cTn id="765" dur="500"/>
                                        <p:tgtEl>
                                          <p:spTgt spid="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TextShape 1"/>
          <p:cNvSpPr txBox="1"/>
          <p:nvPr/>
        </p:nvSpPr>
        <p:spPr>
          <a:xfrm>
            <a:off x="696600" y="469800"/>
            <a:ext cx="7886520" cy="384840"/>
          </a:xfrm>
          <a:prstGeom prst="rect">
            <a:avLst/>
          </a:prstGeom>
          <a:noFill/>
          <a:ln>
            <a:noFill/>
          </a:ln>
        </p:spPr>
        <p:txBody>
          <a:bodyPr anchor="ctr">
            <a:normAutofit fontScale="53000"/>
          </a:bodyPr>
          <a:p>
            <a:pPr>
              <a:lnSpc>
                <a:spcPct val="90000"/>
              </a:lnSpc>
            </a:pPr>
            <a:r>
              <a:rPr b="0" lang="en-US" sz="3300" spc="-1" strike="noStrike">
                <a:solidFill>
                  <a:srgbClr val="000000"/>
                </a:solidFill>
                <a:latin typeface="Calibri Light"/>
              </a:rPr>
              <a:t>Constant Autocorrelations</a:t>
            </a:r>
            <a:endParaRPr b="0" lang="en-US" sz="3300" spc="-1" strike="noStrike">
              <a:solidFill>
                <a:srgbClr val="000000"/>
              </a:solidFill>
              <a:latin typeface="Franklin Gothic Medium"/>
            </a:endParaRPr>
          </a:p>
        </p:txBody>
      </p:sp>
      <p:pic>
        <p:nvPicPr>
          <p:cNvPr id="600" name="Picture 4" descr=""/>
          <p:cNvPicPr/>
          <p:nvPr/>
        </p:nvPicPr>
        <p:blipFill>
          <a:blip r:embed="rId1"/>
          <a:stretch/>
        </p:blipFill>
        <p:spPr>
          <a:xfrm>
            <a:off x="2914200" y="2425320"/>
            <a:ext cx="3685680" cy="1971360"/>
          </a:xfrm>
          <a:prstGeom prst="rect">
            <a:avLst/>
          </a:prstGeom>
          <a:ln>
            <a:noFill/>
          </a:ln>
        </p:spPr>
      </p:pic>
      <p:sp>
        <p:nvSpPr>
          <p:cNvPr id="601" name="CustomShape 2"/>
          <p:cNvSpPr/>
          <p:nvPr/>
        </p:nvSpPr>
        <p:spPr>
          <a:xfrm>
            <a:off x="171360" y="1450440"/>
            <a:ext cx="893664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3.  The correlation of and  depends only on  he correlation between data points is dependent only on how far apart they are, not where they are. </a:t>
            </a:r>
            <a:endParaRPr b="0" lang="en-US" sz="1800" spc="-1" strike="noStrike">
              <a:latin typeface="Arial"/>
            </a:endParaRPr>
          </a:p>
        </p:txBody>
      </p:sp>
      <p:sp>
        <p:nvSpPr>
          <p:cNvPr id="602" name="CustomShape 3"/>
          <p:cNvSpPr/>
          <p:nvPr/>
        </p:nvSpPr>
        <p:spPr>
          <a:xfrm>
            <a:off x="228600" y="790560"/>
            <a:ext cx="11915280" cy="862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mc:AlternateContent>
        <mc:Choice xmlns:a14="http://schemas.microsoft.com/office/drawing/2010/main" Requires="a14">
          <p:sp>
            <p:nvSpPr>
              <p:cNvPr id="603" name="Formula 4"/>
              <p:cNvSpPr txBox="1"/>
              <p:nvPr/>
            </p:nvSpPr>
            <p:spPr>
              <a:xfrm>
                <a:off x="3229200" y="2133360"/>
                <a:ext cx="2972880" cy="276480"/>
              </a:xfrm>
              <a:prstGeom prst="rect">
                <a:avLst/>
              </a:prstGeom>
            </p:spPr>
            <p:txBody>
              <a:bodyPr/>
              <a:p>
                <a14:m>
                  <m:oMath xmlns:m="http://schemas.openxmlformats.org/officeDocument/2006/math">
                    <m:r>
                      <m:t xml:space="preserve">𝑁𝑜𝑡𝑎𝑡𝑖𝑜𝑛</m:t>
                    </m:r>
                    <m:r>
                      <m:t xml:space="preserve">:</m:t>
                    </m:r>
                    <m:r>
                      <m:t xml:space="preserve">𝐶𝑜𝑟</m:t>
                    </m:r>
                    <m:d>
                      <m:dPr>
                        <m:begChr m:val="("/>
                        <m:endChr m:val=")"/>
                      </m:dPr>
                      <m:e>
                        <m:sSub>
                          <m:e>
                            <m:r>
                              <m:t xml:space="preserve">𝑋</m:t>
                            </m:r>
                          </m:e>
                          <m:sub>
                            <m:r>
                              <m:t xml:space="preserve">𝑡</m:t>
                            </m:r>
                          </m:sub>
                        </m:sSub>
                        <m:r>
                          <m:t xml:space="preserve">,</m:t>
                        </m:r>
                        <m:sSub>
                          <m:e>
                            <m:r>
                              <m:t xml:space="preserve">𝑋</m:t>
                            </m:r>
                          </m:e>
                          <m:sub>
                            <m:r>
                              <m:t xml:space="preserve">𝑡</m:t>
                            </m:r>
                            <m:r>
                              <m:t xml:space="preserve">+</m:t>
                            </m:r>
                            <m:r>
                              <m:t xml:space="preserve">h</m:t>
                            </m:r>
                          </m:sub>
                        </m:sSub>
                      </m:e>
                    </m:d>
                    <m:r>
                      <m:t xml:space="preserve">=</m:t>
                    </m:r>
                    <m:sSub>
                      <m:e>
                        <m:r>
                          <m:t xml:space="preserve">𝜌</m:t>
                        </m:r>
                      </m:e>
                      <m:sub>
                        <m:r>
                          <m:t xml:space="preserve">h</m:t>
                        </m:r>
                      </m:sub>
                    </m:sSub>
                  </m:oMath>
                </a14:m>
              </a:p>
            </p:txBody>
          </p:sp>
        </mc:Choice>
        <mc:Fallback/>
      </mc:AlternateContent>
      <p:sp>
        <p:nvSpPr>
          <p:cNvPr id="604" name="CustomShape 5"/>
          <p:cNvSpPr/>
          <p:nvPr/>
        </p:nvSpPr>
        <p:spPr>
          <a:xfrm>
            <a:off x="4305600" y="1701360"/>
            <a:ext cx="4074840" cy="36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
        <p:nvSpPr>
          <p:cNvPr id="605" name="CustomShape 6"/>
          <p:cNvSpPr/>
          <p:nvPr/>
        </p:nvSpPr>
        <p:spPr>
          <a:xfrm>
            <a:off x="3156120" y="2520720"/>
            <a:ext cx="1641240" cy="1513800"/>
          </a:xfrm>
          <a:prstGeom prst="rect">
            <a:avLst/>
          </a:prstGeom>
          <a:solidFill>
            <a:schemeClr val="accent1">
              <a:alpha val="46000"/>
            </a:schemeClr>
          </a:solidFill>
          <a:ln/>
        </p:spPr>
        <p:style>
          <a:lnRef idx="2">
            <a:schemeClr val="accent1">
              <a:shade val="50000"/>
            </a:schemeClr>
          </a:lnRef>
          <a:fillRef idx="1">
            <a:schemeClr val="accent1"/>
          </a:fillRef>
          <a:effectRef idx="0">
            <a:schemeClr val="accent1"/>
          </a:effectRef>
          <a:fontRef idx="minor"/>
        </p:style>
      </p:sp>
      <p:sp>
        <p:nvSpPr>
          <p:cNvPr id="606" name="CustomShape 7"/>
          <p:cNvSpPr/>
          <p:nvPr/>
        </p:nvSpPr>
        <p:spPr>
          <a:xfrm>
            <a:off x="4811040" y="2520720"/>
            <a:ext cx="1677240" cy="1513800"/>
          </a:xfrm>
          <a:prstGeom prst="rect">
            <a:avLst/>
          </a:prstGeom>
          <a:solidFill>
            <a:srgbClr val="ff0000">
              <a:alpha val="46000"/>
            </a:srgbClr>
          </a:solidFill>
          <a:ln/>
        </p:spPr>
        <p:style>
          <a:lnRef idx="2">
            <a:schemeClr val="accent1">
              <a:shade val="50000"/>
            </a:schemeClr>
          </a:lnRef>
          <a:fillRef idx="1">
            <a:schemeClr val="accent1"/>
          </a:fillRef>
          <a:effectRef idx="0">
            <a:schemeClr val="accent1"/>
          </a:effectRef>
          <a:fontRef idx="minor"/>
        </p:style>
      </p:sp>
      <p:sp>
        <p:nvSpPr>
          <p:cNvPr id="607" name="CustomShape 8"/>
          <p:cNvSpPr/>
          <p:nvPr/>
        </p:nvSpPr>
        <p:spPr>
          <a:xfrm>
            <a:off x="5601240" y="5723640"/>
            <a:ext cx="45489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Franklin Gothic Medium"/>
              </a:rPr>
              <a:t>acf(Realization[251:500],plot = TRUE)</a:t>
            </a:r>
            <a:endParaRPr b="0" lang="en-US" sz="1800" spc="-1" strike="noStrike">
              <a:latin typeface="Arial"/>
            </a:endParaRPr>
          </a:p>
        </p:txBody>
      </p:sp>
      <p:sp>
        <p:nvSpPr>
          <p:cNvPr id="608" name="CustomShape 9"/>
          <p:cNvSpPr/>
          <p:nvPr/>
        </p:nvSpPr>
        <p:spPr>
          <a:xfrm>
            <a:off x="562320" y="5723640"/>
            <a:ext cx="4259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Franklin Gothic Medium"/>
              </a:rPr>
              <a:t>acf(Realization[1:250],plot = TRUE)</a:t>
            </a:r>
            <a:endParaRPr b="0" lang="en-US" sz="1800" spc="-1" strike="noStrike">
              <a:latin typeface="Arial"/>
            </a:endParaRPr>
          </a:p>
        </p:txBody>
      </p:sp>
      <p:pic>
        <p:nvPicPr>
          <p:cNvPr id="609" name="Picture 5" descr=""/>
          <p:cNvPicPr/>
          <p:nvPr/>
        </p:nvPicPr>
        <p:blipFill>
          <a:blip r:embed="rId2"/>
          <a:stretch/>
        </p:blipFill>
        <p:spPr>
          <a:xfrm>
            <a:off x="1367640" y="4626720"/>
            <a:ext cx="1800000" cy="1096560"/>
          </a:xfrm>
          <a:prstGeom prst="rect">
            <a:avLst/>
          </a:prstGeom>
          <a:ln>
            <a:noFill/>
          </a:ln>
        </p:spPr>
      </p:pic>
      <p:pic>
        <p:nvPicPr>
          <p:cNvPr id="610" name="Picture 8" descr=""/>
          <p:cNvPicPr/>
          <p:nvPr/>
        </p:nvPicPr>
        <p:blipFill>
          <a:blip r:embed="rId3"/>
          <a:stretch/>
        </p:blipFill>
        <p:spPr>
          <a:xfrm>
            <a:off x="6420600" y="4626720"/>
            <a:ext cx="1800000" cy="1096560"/>
          </a:xfrm>
          <a:prstGeom prst="rect">
            <a:avLst/>
          </a:prstGeom>
          <a:ln>
            <a:noFill/>
          </a:ln>
        </p:spPr>
      </p:pic>
    </p:spTree>
  </p:cSld>
  <mc:AlternateContent>
    <mc:Choice Requires="p14">
      <p:transition spd="slow" p14:dur="2000"/>
    </mc:Choice>
    <mc:Fallback>
      <p:transition spd="slow"/>
    </mc:Fallback>
  </mc:AlternateContent>
  <p:timing>
    <p:tnLst>
      <p:par>
        <p:cTn id="766" dur="indefinite" restart="never" nodeType="tmRoot">
          <p:childTnLst>
            <p:seq>
              <p:cTn id="767" dur="indefinite" nodeType="mainSeq">
                <p:childTnLst>
                  <p:par>
                    <p:cTn id="768" fill="hold">
                      <p:stCondLst>
                        <p:cond delay="indefinite"/>
                      </p:stCondLst>
                      <p:childTnLst>
                        <p:par>
                          <p:cTn id="769" fill="hold">
                            <p:stCondLst>
                              <p:cond delay="0"/>
                            </p:stCondLst>
                            <p:childTnLst>
                              <p:par>
                                <p:cTn id="770" nodeType="clickEffect" fill="hold" presetClass="entr" presetID="10">
                                  <p:stCondLst>
                                    <p:cond delay="0"/>
                                  </p:stCondLst>
                                  <p:childTnLst>
                                    <p:set>
                                      <p:cBhvr>
                                        <p:cTn id="771" dur="1" fill="hold">
                                          <p:stCondLst>
                                            <p:cond delay="0"/>
                                          </p:stCondLst>
                                        </p:cTn>
                                        <p:tgtEl>
                                          <p:spTgt spid="602">
                                            <p:txEl>
                                              <p:pRg st="0" end="0"/>
                                            </p:txEl>
                                          </p:spTgt>
                                        </p:tgtEl>
                                        <p:attrNameLst>
                                          <p:attrName>style.visibility</p:attrName>
                                        </p:attrNameLst>
                                      </p:cBhvr>
                                      <p:to>
                                        <p:strVal val="visible"/>
                                      </p:to>
                                    </p:set>
                                    <p:animEffect filter="fade" transition="in">
                                      <p:cBhvr additive="repl">
                                        <p:cTn id="772" dur="500"/>
                                        <p:tgtEl>
                                          <p:spTgt spid="602">
                                            <p:txEl>
                                              <p:pRg st="0" end="0"/>
                                            </p:txEl>
                                          </p:spTgt>
                                        </p:tgtEl>
                                      </p:cBhvr>
                                    </p:animEffect>
                                  </p:childTnLst>
                                </p:cTn>
                              </p:par>
                            </p:childTnLst>
                          </p:cTn>
                        </p:par>
                      </p:childTnLst>
                    </p:cTn>
                  </p:par>
                  <p:par>
                    <p:cTn id="773" fill="hold">
                      <p:stCondLst>
                        <p:cond delay="indefinite"/>
                      </p:stCondLst>
                      <p:childTnLst>
                        <p:par>
                          <p:cTn id="774" fill="hold">
                            <p:stCondLst>
                              <p:cond delay="0"/>
                            </p:stCondLst>
                            <p:childTnLst>
                              <p:par>
                                <p:cTn id="775" nodeType="clickEffect" fill="hold" presetClass="entr" presetID="10">
                                  <p:stCondLst>
                                    <p:cond delay="0"/>
                                  </p:stCondLst>
                                  <p:childTnLst>
                                    <p:set>
                                      <p:cBhvr>
                                        <p:cTn id="776" dur="1" fill="hold">
                                          <p:stCondLst>
                                            <p:cond delay="0"/>
                                          </p:stCondLst>
                                        </p:cTn>
                                        <p:tgtEl>
                                          <p:spTgt spid="604"/>
                                        </p:tgtEl>
                                        <p:attrNameLst>
                                          <p:attrName>style.visibility</p:attrName>
                                        </p:attrNameLst>
                                      </p:cBhvr>
                                      <p:to>
                                        <p:strVal val="visible"/>
                                      </p:to>
                                    </p:set>
                                    <p:animEffect filter="fade" transition="in">
                                      <p:cBhvr additive="repl">
                                        <p:cTn id="777" dur="500"/>
                                        <p:tgtEl>
                                          <p:spTgt spid="604"/>
                                        </p:tgtEl>
                                      </p:cBhvr>
                                    </p:animEffect>
                                  </p:childTnLst>
                                </p:cTn>
                              </p:par>
                            </p:childTnLst>
                          </p:cTn>
                        </p:par>
                      </p:childTnLst>
                    </p:cTn>
                  </p:par>
                  <p:par>
                    <p:cTn id="778" fill="hold">
                      <p:stCondLst>
                        <p:cond delay="indefinite"/>
                      </p:stCondLst>
                      <p:childTnLst>
                        <p:par>
                          <p:cTn id="779" fill="hold">
                            <p:stCondLst>
                              <p:cond delay="0"/>
                            </p:stCondLst>
                            <p:childTnLst>
                              <p:par>
                                <p:cTn id="780" nodeType="clickEffect" fill="hold" presetClass="entr" presetID="10">
                                  <p:stCondLst>
                                    <p:cond delay="0"/>
                                  </p:stCondLst>
                                  <p:childTnLst>
                                    <p:set>
                                      <p:cBhvr>
                                        <p:cTn id="781" dur="1" fill="hold">
                                          <p:stCondLst>
                                            <p:cond delay="0"/>
                                          </p:stCondLst>
                                        </p:cTn>
                                        <p:tgtEl>
                                          <p:spTgt spid="600"/>
                                        </p:tgtEl>
                                        <p:attrNameLst>
                                          <p:attrName>style.visibility</p:attrName>
                                        </p:attrNameLst>
                                      </p:cBhvr>
                                      <p:to>
                                        <p:strVal val="visible"/>
                                      </p:to>
                                    </p:set>
                                    <p:animEffect filter="fade" transition="in">
                                      <p:cBhvr additive="repl">
                                        <p:cTn id="782" dur="500"/>
                                        <p:tgtEl>
                                          <p:spTgt spid="600"/>
                                        </p:tgtEl>
                                      </p:cBhvr>
                                    </p:animEffect>
                                  </p:childTnLst>
                                </p:cTn>
                              </p:par>
                            </p:childTnLst>
                          </p:cTn>
                        </p:par>
                      </p:childTnLst>
                    </p:cTn>
                  </p:par>
                  <p:par>
                    <p:cTn id="783" fill="hold">
                      <p:stCondLst>
                        <p:cond delay="indefinite"/>
                      </p:stCondLst>
                      <p:childTnLst>
                        <p:par>
                          <p:cTn id="784" fill="hold">
                            <p:stCondLst>
                              <p:cond delay="0"/>
                            </p:stCondLst>
                            <p:childTnLst>
                              <p:par>
                                <p:cTn id="785" nodeType="clickEffect" fill="hold" presetClass="entr" presetID="10">
                                  <p:stCondLst>
                                    <p:cond delay="0"/>
                                  </p:stCondLst>
                                  <p:childTnLst>
                                    <p:set>
                                      <p:cBhvr>
                                        <p:cTn id="786" dur="1" fill="hold">
                                          <p:stCondLst>
                                            <p:cond delay="0"/>
                                          </p:stCondLst>
                                        </p:cTn>
                                        <p:tgtEl>
                                          <p:spTgt spid="605"/>
                                        </p:tgtEl>
                                        <p:attrNameLst>
                                          <p:attrName>style.visibility</p:attrName>
                                        </p:attrNameLst>
                                      </p:cBhvr>
                                      <p:to>
                                        <p:strVal val="visible"/>
                                      </p:to>
                                    </p:set>
                                    <p:animEffect filter="fade" transition="in">
                                      <p:cBhvr additive="repl">
                                        <p:cTn id="787" dur="500"/>
                                        <p:tgtEl>
                                          <p:spTgt spid="605"/>
                                        </p:tgtEl>
                                      </p:cBhvr>
                                    </p:animEffect>
                                  </p:childTnLst>
                                </p:cTn>
                              </p:par>
                            </p:childTnLst>
                          </p:cTn>
                        </p:par>
                      </p:childTnLst>
                    </p:cTn>
                  </p:par>
                  <p:par>
                    <p:cTn id="788" fill="hold">
                      <p:stCondLst>
                        <p:cond delay="indefinite"/>
                      </p:stCondLst>
                      <p:childTnLst>
                        <p:par>
                          <p:cTn id="789" fill="hold">
                            <p:stCondLst>
                              <p:cond delay="0"/>
                            </p:stCondLst>
                            <p:childTnLst>
                              <p:par>
                                <p:cTn id="790" nodeType="clickEffect" fill="hold" presetClass="entr" presetID="10">
                                  <p:stCondLst>
                                    <p:cond delay="0"/>
                                  </p:stCondLst>
                                  <p:childTnLst>
                                    <p:set>
                                      <p:cBhvr>
                                        <p:cTn id="791" dur="1" fill="hold">
                                          <p:stCondLst>
                                            <p:cond delay="0"/>
                                          </p:stCondLst>
                                        </p:cTn>
                                        <p:tgtEl>
                                          <p:spTgt spid="609"/>
                                        </p:tgtEl>
                                        <p:attrNameLst>
                                          <p:attrName>style.visibility</p:attrName>
                                        </p:attrNameLst>
                                      </p:cBhvr>
                                      <p:to>
                                        <p:strVal val="visible"/>
                                      </p:to>
                                    </p:set>
                                    <p:animEffect filter="fade" transition="in">
                                      <p:cBhvr additive="repl">
                                        <p:cTn id="792" dur="500"/>
                                        <p:tgtEl>
                                          <p:spTgt spid="609"/>
                                        </p:tgtEl>
                                      </p:cBhvr>
                                    </p:animEffect>
                                  </p:childTnLst>
                                </p:cTn>
                              </p:par>
                            </p:childTnLst>
                          </p:cTn>
                        </p:par>
                      </p:childTnLst>
                    </p:cTn>
                  </p:par>
                  <p:par>
                    <p:cTn id="793" fill="hold">
                      <p:stCondLst>
                        <p:cond delay="indefinite"/>
                      </p:stCondLst>
                      <p:childTnLst>
                        <p:par>
                          <p:cTn id="794" fill="hold">
                            <p:stCondLst>
                              <p:cond delay="0"/>
                            </p:stCondLst>
                            <p:childTnLst>
                              <p:par>
                                <p:cTn id="795" nodeType="clickEffect" fill="hold" presetClass="entr" presetID="10">
                                  <p:stCondLst>
                                    <p:cond delay="0"/>
                                  </p:stCondLst>
                                  <p:childTnLst>
                                    <p:set>
                                      <p:cBhvr>
                                        <p:cTn id="796" dur="1" fill="hold">
                                          <p:stCondLst>
                                            <p:cond delay="0"/>
                                          </p:stCondLst>
                                        </p:cTn>
                                        <p:tgtEl>
                                          <p:spTgt spid="606"/>
                                        </p:tgtEl>
                                        <p:attrNameLst>
                                          <p:attrName>style.visibility</p:attrName>
                                        </p:attrNameLst>
                                      </p:cBhvr>
                                      <p:to>
                                        <p:strVal val="visible"/>
                                      </p:to>
                                    </p:set>
                                    <p:animEffect filter="fade" transition="in">
                                      <p:cBhvr additive="repl">
                                        <p:cTn id="797" dur="500"/>
                                        <p:tgtEl>
                                          <p:spTgt spid="606"/>
                                        </p:tgtEl>
                                      </p:cBhvr>
                                    </p:animEffect>
                                  </p:childTnLst>
                                </p:cTn>
                              </p:par>
                            </p:childTnLst>
                          </p:cTn>
                        </p:par>
                      </p:childTnLst>
                    </p:cTn>
                  </p:par>
                  <p:par>
                    <p:cTn id="798" fill="hold">
                      <p:stCondLst>
                        <p:cond delay="indefinite"/>
                      </p:stCondLst>
                      <p:childTnLst>
                        <p:par>
                          <p:cTn id="799" fill="hold">
                            <p:stCondLst>
                              <p:cond delay="0"/>
                            </p:stCondLst>
                            <p:childTnLst>
                              <p:par>
                                <p:cTn id="800" nodeType="clickEffect" fill="hold" presetClass="entr" presetID="10">
                                  <p:stCondLst>
                                    <p:cond delay="0"/>
                                  </p:stCondLst>
                                  <p:childTnLst>
                                    <p:set>
                                      <p:cBhvr>
                                        <p:cTn id="801" dur="1" fill="hold">
                                          <p:stCondLst>
                                            <p:cond delay="0"/>
                                          </p:stCondLst>
                                        </p:cTn>
                                        <p:tgtEl>
                                          <p:spTgt spid="610"/>
                                        </p:tgtEl>
                                        <p:attrNameLst>
                                          <p:attrName>style.visibility</p:attrName>
                                        </p:attrNameLst>
                                      </p:cBhvr>
                                      <p:to>
                                        <p:strVal val="visible"/>
                                      </p:to>
                                    </p:set>
                                    <p:animEffect filter="fade" transition="in">
                                      <p:cBhvr additive="repl">
                                        <p:cTn id="802" dur="500"/>
                                        <p:tgtEl>
                                          <p:spTgt spid="610"/>
                                        </p:tgtEl>
                                      </p:cBhvr>
                                    </p:animEffect>
                                  </p:childTnLst>
                                </p:cTn>
                              </p:par>
                            </p:childTnLst>
                          </p:cTn>
                        </p:par>
                      </p:childTnLst>
                    </p:cTn>
                  </p:par>
                  <p:par>
                    <p:cTn id="803" fill="hold">
                      <p:stCondLst>
                        <p:cond delay="indefinite"/>
                      </p:stCondLst>
                      <p:childTnLst>
                        <p:par>
                          <p:cTn id="804" fill="hold">
                            <p:stCondLst>
                              <p:cond delay="0"/>
                            </p:stCondLst>
                            <p:childTnLst>
                              <p:par>
                                <p:cTn id="805" nodeType="clickEffect" fill="hold" presetClass="path" presetID="42">
                                  <p:stCondLst>
                                    <p:cond delay="0"/>
                                  </p:stCondLst>
                                  <p:childTnLst>
                                    <p:animMotion origin="layout" path="M 3.125E-006 -1.85185E-006 L 0.27669 0.00301 E">
                                      <p:cBhvr>
                                        <p:cTn id="806" dur="2000" fill="hold"/>
                                        <p:tgtEl>
                                          <p:spTgt spid="609"/>
                                        </p:tgtEl>
                                        <p:attrNameLst>
                                          <p:attrName>ppt_x</p:attrName>
                                          <p:attrName>ppt_y</p:attrName>
                                        </p:attrNameLst>
                                      </p:cBhvr>
                                    </p:animMotion>
                                  </p:childTnLst>
                                </p:cTn>
                              </p:par>
                              <p:par>
                                <p:cTn id="807" nodeType="withEffect" fill="hold" presetClass="path" presetID="42">
                                  <p:stCondLst>
                                    <p:cond delay="0"/>
                                  </p:stCondLst>
                                  <p:childTnLst>
                                    <p:animMotion origin="layout" path="M -1.04167E-006 -1.85185E-006 L -0.27591 0.00301 E">
                                      <p:cBhvr>
                                        <p:cTn id="808" dur="2000" fill="hold"/>
                                        <p:tgtEl>
                                          <p:spTgt spid="610"/>
                                        </p:tgtEl>
                                        <p:attrNameLst>
                                          <p:attrName>ppt_x</p:attrName>
                                          <p:attrName>ppt_y</p:attrName>
                                        </p:attrNameLst>
                                      </p:cBhvr>
                                    </p:animMotion>
                                  </p:childTnLst>
                                </p:cTn>
                              </p:par>
                              <p:par>
                                <p:cTn id="809" nodeType="withEffect" fill="hold" presetClass="entr" presetID="10">
                                  <p:stCondLst>
                                    <p:cond delay="0"/>
                                  </p:stCondLst>
                                  <p:childTnLst>
                                    <p:set>
                                      <p:cBhvr>
                                        <p:cTn id="810" dur="1" fill="hold">
                                          <p:stCondLst>
                                            <p:cond delay="0"/>
                                          </p:stCondLst>
                                        </p:cTn>
                                        <p:tgtEl>
                                          <p:spTgt spid="608"/>
                                        </p:tgtEl>
                                        <p:attrNameLst>
                                          <p:attrName>style.visibility</p:attrName>
                                        </p:attrNameLst>
                                      </p:cBhvr>
                                      <p:to>
                                        <p:strVal val="visible"/>
                                      </p:to>
                                    </p:set>
                                    <p:animEffect filter="fade" transition="in">
                                      <p:cBhvr additive="repl">
                                        <p:cTn id="811" dur="500"/>
                                        <p:tgtEl>
                                          <p:spTgt spid="608"/>
                                        </p:tgtEl>
                                      </p:cBhvr>
                                    </p:animEffect>
                                  </p:childTnLst>
                                </p:cTn>
                              </p:par>
                              <p:par>
                                <p:cTn id="812" nodeType="withEffect" fill="hold" presetClass="entr" presetID="10">
                                  <p:stCondLst>
                                    <p:cond delay="0"/>
                                  </p:stCondLst>
                                  <p:childTnLst>
                                    <p:set>
                                      <p:cBhvr>
                                        <p:cTn id="813" dur="1" fill="hold">
                                          <p:stCondLst>
                                            <p:cond delay="0"/>
                                          </p:stCondLst>
                                        </p:cTn>
                                        <p:tgtEl>
                                          <p:spTgt spid="607"/>
                                        </p:tgtEl>
                                        <p:attrNameLst>
                                          <p:attrName>style.visibility</p:attrName>
                                        </p:attrNameLst>
                                      </p:cBhvr>
                                      <p:to>
                                        <p:strVal val="visible"/>
                                      </p:to>
                                    </p:set>
                                    <p:animEffect filter="fade" transition="in">
                                      <p:cBhvr additive="repl">
                                        <p:cTn id="814" dur="500"/>
                                        <p:tgtEl>
                                          <p:spTgt spid="6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CustomShape 1"/>
          <p:cNvSpPr/>
          <p:nvPr/>
        </p:nvSpPr>
        <p:spPr>
          <a:xfrm>
            <a:off x="171360" y="1450440"/>
            <a:ext cx="893664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3.  The covariance of and  depends only on  he covariance between data points is dependent only on how far apart they are, not where they are. </a:t>
            </a:r>
            <a:endParaRPr b="0" lang="en-US" sz="1800" spc="-1" strike="noStrike">
              <a:latin typeface="Arial"/>
            </a:endParaRPr>
          </a:p>
        </p:txBody>
      </p:sp>
      <p:sp>
        <p:nvSpPr>
          <p:cNvPr id="612" name="CustomShape 2"/>
          <p:cNvSpPr/>
          <p:nvPr/>
        </p:nvSpPr>
        <p:spPr>
          <a:xfrm>
            <a:off x="228600" y="790560"/>
            <a:ext cx="11915280" cy="862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mc:AlternateContent>
        <mc:Choice xmlns:a14="http://schemas.microsoft.com/office/drawing/2010/main" Requires="a14">
          <p:sp>
            <p:nvSpPr>
              <p:cNvPr id="613" name="Formula 3"/>
              <p:cNvSpPr txBox="1"/>
              <p:nvPr/>
            </p:nvSpPr>
            <p:spPr>
              <a:xfrm>
                <a:off x="3226320" y="2117520"/>
                <a:ext cx="3024360" cy="276480"/>
              </a:xfrm>
              <a:prstGeom prst="rect">
                <a:avLst/>
              </a:prstGeom>
            </p:spPr>
            <p:txBody>
              <a:bodyPr/>
              <a:p>
                <a14:m>
                  <m:oMath xmlns:m="http://schemas.openxmlformats.org/officeDocument/2006/math">
                    <m:r>
                      <m:t xml:space="preserve">𝑁𝑜𝑡𝑎𝑡𝑖𝑜𝑛</m:t>
                    </m:r>
                    <m:r>
                      <m:t xml:space="preserve">:</m:t>
                    </m:r>
                    <m:r>
                      <m:t xml:space="preserve">𝐶𝑜𝑟</m:t>
                    </m:r>
                    <m:d>
                      <m:dPr>
                        <m:begChr m:val="("/>
                        <m:endChr m:val=")"/>
                      </m:dPr>
                      <m:e>
                        <m:sSub>
                          <m:e>
                            <m:r>
                              <m:t xml:space="preserve">𝑋</m:t>
                            </m:r>
                          </m:e>
                          <m:sub>
                            <m:r>
                              <m:t xml:space="preserve">𝑡</m:t>
                            </m:r>
                          </m:sub>
                        </m:sSub>
                        <m:r>
                          <m:t xml:space="preserve">,</m:t>
                        </m:r>
                        <m:sSub>
                          <m:e>
                            <m:r>
                              <m:t xml:space="preserve">𝑋</m:t>
                            </m:r>
                          </m:e>
                          <m:sub>
                            <m:r>
                              <m:t xml:space="preserve">𝑡</m:t>
                            </m:r>
                            <m:r>
                              <m:t xml:space="preserve">+</m:t>
                            </m:r>
                            <m:r>
                              <m:t xml:space="preserve">h</m:t>
                            </m:r>
                          </m:sub>
                        </m:sSub>
                      </m:e>
                    </m:d>
                    <m:r>
                      <m:t xml:space="preserve">=</m:t>
                    </m:r>
                    <m:sSub>
                      <m:e>
                        <m:r>
                          <m:t xml:space="preserve">𝜌</m:t>
                        </m:r>
                      </m:e>
                      <m:sub>
                        <m:r>
                          <m:t xml:space="preserve">h</m:t>
                        </m:r>
                      </m:sub>
                    </m:sSub>
                  </m:oMath>
                </a14:m>
              </a:p>
            </p:txBody>
          </p:sp>
        </mc:Choice>
        <mc:Fallback/>
      </mc:AlternateContent>
      <p:sp>
        <p:nvSpPr>
          <p:cNvPr id="614" name="CustomShape 4"/>
          <p:cNvSpPr/>
          <p:nvPr/>
        </p:nvSpPr>
        <p:spPr>
          <a:xfrm>
            <a:off x="4301640" y="1680120"/>
            <a:ext cx="4142160" cy="36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pic>
        <p:nvPicPr>
          <p:cNvPr id="615" name="Picture 2" descr=""/>
          <p:cNvPicPr/>
          <p:nvPr/>
        </p:nvPicPr>
        <p:blipFill>
          <a:blip r:embed="rId1"/>
          <a:stretch/>
        </p:blipFill>
        <p:spPr>
          <a:xfrm>
            <a:off x="2936520" y="2399400"/>
            <a:ext cx="3685680" cy="1971360"/>
          </a:xfrm>
          <a:prstGeom prst="rect">
            <a:avLst/>
          </a:prstGeom>
          <a:ln>
            <a:noFill/>
          </a:ln>
        </p:spPr>
      </p:pic>
      <p:sp>
        <p:nvSpPr>
          <p:cNvPr id="616" name="CustomShape 5"/>
          <p:cNvSpPr/>
          <p:nvPr/>
        </p:nvSpPr>
        <p:spPr>
          <a:xfrm>
            <a:off x="3182400" y="2498760"/>
            <a:ext cx="1697400" cy="1505160"/>
          </a:xfrm>
          <a:prstGeom prst="rect">
            <a:avLst/>
          </a:prstGeom>
          <a:solidFill>
            <a:schemeClr val="accent1">
              <a:alpha val="46000"/>
            </a:schemeClr>
          </a:solidFill>
          <a:ln/>
        </p:spPr>
        <p:style>
          <a:lnRef idx="2">
            <a:schemeClr val="accent1">
              <a:shade val="50000"/>
            </a:schemeClr>
          </a:lnRef>
          <a:fillRef idx="1">
            <a:schemeClr val="accent1"/>
          </a:fillRef>
          <a:effectRef idx="0">
            <a:schemeClr val="accent1"/>
          </a:effectRef>
          <a:fontRef idx="minor"/>
        </p:style>
      </p:sp>
      <p:sp>
        <p:nvSpPr>
          <p:cNvPr id="617" name="CustomShape 6"/>
          <p:cNvSpPr/>
          <p:nvPr/>
        </p:nvSpPr>
        <p:spPr>
          <a:xfrm>
            <a:off x="4880160" y="2498760"/>
            <a:ext cx="1634760" cy="1505160"/>
          </a:xfrm>
          <a:prstGeom prst="rect">
            <a:avLst/>
          </a:prstGeom>
          <a:solidFill>
            <a:srgbClr val="ff0000">
              <a:alpha val="46000"/>
            </a:srgbClr>
          </a:solidFill>
          <a:ln/>
        </p:spPr>
        <p:style>
          <a:lnRef idx="2">
            <a:schemeClr val="accent1">
              <a:shade val="50000"/>
            </a:schemeClr>
          </a:lnRef>
          <a:fillRef idx="1">
            <a:schemeClr val="accent1"/>
          </a:fillRef>
          <a:effectRef idx="0">
            <a:schemeClr val="accent1"/>
          </a:effectRef>
          <a:fontRef idx="minor"/>
        </p:style>
      </p:sp>
      <p:sp>
        <p:nvSpPr>
          <p:cNvPr id="618" name="CustomShape 7"/>
          <p:cNvSpPr/>
          <p:nvPr/>
        </p:nvSpPr>
        <p:spPr>
          <a:xfrm>
            <a:off x="525960" y="5684400"/>
            <a:ext cx="4259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432ff"/>
                </a:solidFill>
                <a:latin typeface="Franklin Gothic Medium"/>
              </a:rPr>
              <a:t>acf(Realization[1:250],plot = TRUE)</a:t>
            </a:r>
            <a:endParaRPr b="0" lang="en-US" sz="1800" spc="-1" strike="noStrike">
              <a:latin typeface="Arial"/>
            </a:endParaRPr>
          </a:p>
        </p:txBody>
      </p:sp>
      <p:sp>
        <p:nvSpPr>
          <p:cNvPr id="619" name="CustomShape 8"/>
          <p:cNvSpPr/>
          <p:nvPr/>
        </p:nvSpPr>
        <p:spPr>
          <a:xfrm>
            <a:off x="5376240" y="5684400"/>
            <a:ext cx="45489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ff0000"/>
                </a:solidFill>
                <a:latin typeface="Franklin Gothic Medium"/>
              </a:rPr>
              <a:t>acf(Realization[251:500],plot = TRUE)</a:t>
            </a:r>
            <a:endParaRPr b="0" lang="en-US" sz="1800" spc="-1" strike="noStrike">
              <a:latin typeface="Arial"/>
            </a:endParaRPr>
          </a:p>
        </p:txBody>
      </p:sp>
      <p:pic>
        <p:nvPicPr>
          <p:cNvPr id="620" name="Picture 13" descr=""/>
          <p:cNvPicPr/>
          <p:nvPr/>
        </p:nvPicPr>
        <p:blipFill>
          <a:blip r:embed="rId2"/>
          <a:stretch/>
        </p:blipFill>
        <p:spPr>
          <a:xfrm>
            <a:off x="1157040" y="4556520"/>
            <a:ext cx="2082960" cy="1171440"/>
          </a:xfrm>
          <a:prstGeom prst="rect">
            <a:avLst/>
          </a:prstGeom>
          <a:ln>
            <a:noFill/>
          </a:ln>
        </p:spPr>
      </p:pic>
      <p:pic>
        <p:nvPicPr>
          <p:cNvPr id="621" name="Picture 4" descr=""/>
          <p:cNvPicPr/>
          <p:nvPr/>
        </p:nvPicPr>
        <p:blipFill>
          <a:blip r:embed="rId3"/>
          <a:stretch/>
        </p:blipFill>
        <p:spPr>
          <a:xfrm>
            <a:off x="6109200" y="4553640"/>
            <a:ext cx="2084400" cy="1172520"/>
          </a:xfrm>
          <a:prstGeom prst="rect">
            <a:avLst/>
          </a:prstGeom>
          <a:ln>
            <a:noFill/>
          </a:ln>
        </p:spPr>
      </p:pic>
      <p:sp>
        <p:nvSpPr>
          <p:cNvPr id="622" name="CustomShape 9"/>
          <p:cNvSpPr/>
          <p:nvPr/>
        </p:nvSpPr>
        <p:spPr>
          <a:xfrm>
            <a:off x="2817720" y="7046280"/>
            <a:ext cx="4571640" cy="2284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&gt; rhoHat1stHalf = acf(Realization[1:250])</a:t>
            </a:r>
            <a:endParaRPr b="0" lang="en-US" sz="1800" spc="-1" strike="noStrike">
              <a:latin typeface="Arial"/>
            </a:endParaRPr>
          </a:p>
          <a:p>
            <a:pPr>
              <a:lnSpc>
                <a:spcPct val="100000"/>
              </a:lnSpc>
            </a:pPr>
            <a:r>
              <a:rPr b="0" lang="en-US" sz="1800" spc="-1" strike="noStrike">
                <a:solidFill>
                  <a:srgbClr val="000000"/>
                </a:solidFill>
                <a:latin typeface="Franklin Gothic Medium"/>
              </a:rPr>
              <a:t>&gt; rhoHat2ndHalf = acf(Realization[251:500])</a:t>
            </a:r>
            <a:endParaRPr b="0" lang="en-US" sz="1800" spc="-1" strike="noStrike">
              <a:latin typeface="Arial"/>
            </a:endParaRPr>
          </a:p>
          <a:p>
            <a:pPr>
              <a:lnSpc>
                <a:spcPct val="100000"/>
              </a:lnSpc>
            </a:pPr>
            <a:r>
              <a:rPr b="0" lang="en-US" sz="1800" spc="-1" strike="noStrike">
                <a:solidFill>
                  <a:srgbClr val="000000"/>
                </a:solidFill>
                <a:latin typeface="Franklin Gothic Medium"/>
              </a:rPr>
              <a:t>&gt; plot(rhoHat1stHalf,type = "h",col = "blue",lwd = 5)</a:t>
            </a:r>
            <a:endParaRPr b="0" lang="en-US" sz="1800" spc="-1" strike="noStrike">
              <a:latin typeface="Arial"/>
            </a:endParaRPr>
          </a:p>
          <a:p>
            <a:pPr>
              <a:lnSpc>
                <a:spcPct val="100000"/>
              </a:lnSpc>
            </a:pPr>
            <a:r>
              <a:rPr b="0" lang="en-US" sz="1800" spc="-1" strike="noStrike">
                <a:solidFill>
                  <a:srgbClr val="000000"/>
                </a:solidFill>
                <a:latin typeface="Franklin Gothic Medium"/>
              </a:rPr>
              <a:t>&gt; plot(rhoHat2ndHalf,type = "h",col = "red",lwd = 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815" dur="indefinite" restart="never" nodeType="tmRoot">
          <p:childTnLst>
            <p:seq>
              <p:cTn id="816" dur="indefinite" nodeType="mainSeq">
                <p:childTnLst>
                  <p:par>
                    <p:cTn id="817" fill="hold">
                      <p:stCondLst>
                        <p:cond delay="indefinite"/>
                      </p:stCondLst>
                      <p:childTnLst>
                        <p:par>
                          <p:cTn id="818" fill="hold">
                            <p:stCondLst>
                              <p:cond delay="0"/>
                            </p:stCondLst>
                            <p:childTnLst>
                              <p:par>
                                <p:cTn id="819" nodeType="clickEffect" fill="hold" presetClass="entr" presetID="10">
                                  <p:stCondLst>
                                    <p:cond delay="0"/>
                                  </p:stCondLst>
                                  <p:childTnLst>
                                    <p:set>
                                      <p:cBhvr>
                                        <p:cTn id="820" dur="1" fill="hold">
                                          <p:stCondLst>
                                            <p:cond delay="0"/>
                                          </p:stCondLst>
                                        </p:cTn>
                                        <p:tgtEl>
                                          <p:spTgt spid="615"/>
                                        </p:tgtEl>
                                        <p:attrNameLst>
                                          <p:attrName>style.visibility</p:attrName>
                                        </p:attrNameLst>
                                      </p:cBhvr>
                                      <p:to>
                                        <p:strVal val="visible"/>
                                      </p:to>
                                    </p:set>
                                    <p:animEffect filter="fade" transition="in">
                                      <p:cBhvr additive="repl">
                                        <p:cTn id="821" dur="500"/>
                                        <p:tgtEl>
                                          <p:spTgt spid="615"/>
                                        </p:tgtEl>
                                      </p:cBhvr>
                                    </p:animEffect>
                                  </p:childTnLst>
                                </p:cTn>
                              </p:par>
                            </p:childTnLst>
                          </p:cTn>
                        </p:par>
                      </p:childTnLst>
                    </p:cTn>
                  </p:par>
                  <p:par>
                    <p:cTn id="822" fill="hold">
                      <p:stCondLst>
                        <p:cond delay="indefinite"/>
                      </p:stCondLst>
                      <p:childTnLst>
                        <p:par>
                          <p:cTn id="823" fill="hold">
                            <p:stCondLst>
                              <p:cond delay="0"/>
                            </p:stCondLst>
                            <p:childTnLst>
                              <p:par>
                                <p:cTn id="824" nodeType="clickEffect" fill="hold" presetClass="entr" presetID="10">
                                  <p:stCondLst>
                                    <p:cond delay="0"/>
                                  </p:stCondLst>
                                  <p:childTnLst>
                                    <p:set>
                                      <p:cBhvr>
                                        <p:cTn id="825" dur="1" fill="hold">
                                          <p:stCondLst>
                                            <p:cond delay="0"/>
                                          </p:stCondLst>
                                        </p:cTn>
                                        <p:tgtEl>
                                          <p:spTgt spid="616"/>
                                        </p:tgtEl>
                                        <p:attrNameLst>
                                          <p:attrName>style.visibility</p:attrName>
                                        </p:attrNameLst>
                                      </p:cBhvr>
                                      <p:to>
                                        <p:strVal val="visible"/>
                                      </p:to>
                                    </p:set>
                                    <p:animEffect filter="fade" transition="in">
                                      <p:cBhvr additive="repl">
                                        <p:cTn id="826" dur="500"/>
                                        <p:tgtEl>
                                          <p:spTgt spid="616"/>
                                        </p:tgtEl>
                                      </p:cBhvr>
                                    </p:animEffect>
                                  </p:childTnLst>
                                </p:cTn>
                              </p:par>
                            </p:childTnLst>
                          </p:cTn>
                        </p:par>
                      </p:childTnLst>
                    </p:cTn>
                  </p:par>
                  <p:par>
                    <p:cTn id="827" fill="hold">
                      <p:stCondLst>
                        <p:cond delay="indefinite"/>
                      </p:stCondLst>
                      <p:childTnLst>
                        <p:par>
                          <p:cTn id="828" fill="hold">
                            <p:stCondLst>
                              <p:cond delay="0"/>
                            </p:stCondLst>
                            <p:childTnLst>
                              <p:par>
                                <p:cTn id="829" nodeType="clickEffect" fill="hold" presetClass="entr" presetID="10">
                                  <p:stCondLst>
                                    <p:cond delay="0"/>
                                  </p:stCondLst>
                                  <p:childTnLst>
                                    <p:set>
                                      <p:cBhvr>
                                        <p:cTn id="830" dur="1" fill="hold">
                                          <p:stCondLst>
                                            <p:cond delay="0"/>
                                          </p:stCondLst>
                                        </p:cTn>
                                        <p:tgtEl>
                                          <p:spTgt spid="620"/>
                                        </p:tgtEl>
                                        <p:attrNameLst>
                                          <p:attrName>style.visibility</p:attrName>
                                        </p:attrNameLst>
                                      </p:cBhvr>
                                      <p:to>
                                        <p:strVal val="visible"/>
                                      </p:to>
                                    </p:set>
                                    <p:animEffect filter="fade" transition="in">
                                      <p:cBhvr additive="repl">
                                        <p:cTn id="831" dur="500"/>
                                        <p:tgtEl>
                                          <p:spTgt spid="620"/>
                                        </p:tgtEl>
                                      </p:cBhvr>
                                    </p:animEffect>
                                  </p:childTnLst>
                                </p:cTn>
                              </p:par>
                              <p:par>
                                <p:cTn id="832" nodeType="withEffect" fill="hold" presetClass="entr" presetID="10">
                                  <p:stCondLst>
                                    <p:cond delay="0"/>
                                  </p:stCondLst>
                                  <p:childTnLst>
                                    <p:set>
                                      <p:cBhvr>
                                        <p:cTn id="833" dur="1" fill="hold">
                                          <p:stCondLst>
                                            <p:cond delay="0"/>
                                          </p:stCondLst>
                                        </p:cTn>
                                        <p:tgtEl>
                                          <p:spTgt spid="618"/>
                                        </p:tgtEl>
                                        <p:attrNameLst>
                                          <p:attrName>style.visibility</p:attrName>
                                        </p:attrNameLst>
                                      </p:cBhvr>
                                      <p:to>
                                        <p:strVal val="visible"/>
                                      </p:to>
                                    </p:set>
                                    <p:animEffect filter="fade" transition="in">
                                      <p:cBhvr additive="repl">
                                        <p:cTn id="834" dur="500"/>
                                        <p:tgtEl>
                                          <p:spTgt spid="618"/>
                                        </p:tgtEl>
                                      </p:cBhvr>
                                    </p:animEffect>
                                  </p:childTnLst>
                                </p:cTn>
                              </p:par>
                            </p:childTnLst>
                          </p:cTn>
                        </p:par>
                      </p:childTnLst>
                    </p:cTn>
                  </p:par>
                  <p:par>
                    <p:cTn id="835" fill="hold">
                      <p:stCondLst>
                        <p:cond delay="indefinite"/>
                      </p:stCondLst>
                      <p:childTnLst>
                        <p:par>
                          <p:cTn id="836" fill="hold">
                            <p:stCondLst>
                              <p:cond delay="0"/>
                            </p:stCondLst>
                            <p:childTnLst>
                              <p:par>
                                <p:cTn id="837" nodeType="clickEffect" fill="hold" presetClass="entr" presetID="10">
                                  <p:stCondLst>
                                    <p:cond delay="0"/>
                                  </p:stCondLst>
                                  <p:childTnLst>
                                    <p:set>
                                      <p:cBhvr>
                                        <p:cTn id="838" dur="1" fill="hold">
                                          <p:stCondLst>
                                            <p:cond delay="0"/>
                                          </p:stCondLst>
                                        </p:cTn>
                                        <p:tgtEl>
                                          <p:spTgt spid="617"/>
                                        </p:tgtEl>
                                        <p:attrNameLst>
                                          <p:attrName>style.visibility</p:attrName>
                                        </p:attrNameLst>
                                      </p:cBhvr>
                                      <p:to>
                                        <p:strVal val="visible"/>
                                      </p:to>
                                    </p:set>
                                    <p:animEffect filter="fade" transition="in">
                                      <p:cBhvr additive="repl">
                                        <p:cTn id="839" dur="500"/>
                                        <p:tgtEl>
                                          <p:spTgt spid="617"/>
                                        </p:tgtEl>
                                      </p:cBhvr>
                                    </p:animEffect>
                                  </p:childTnLst>
                                </p:cTn>
                              </p:par>
                            </p:childTnLst>
                          </p:cTn>
                        </p:par>
                      </p:childTnLst>
                    </p:cTn>
                  </p:par>
                  <p:par>
                    <p:cTn id="840" fill="hold">
                      <p:stCondLst>
                        <p:cond delay="indefinite"/>
                      </p:stCondLst>
                      <p:childTnLst>
                        <p:par>
                          <p:cTn id="841" fill="hold">
                            <p:stCondLst>
                              <p:cond delay="0"/>
                            </p:stCondLst>
                            <p:childTnLst>
                              <p:par>
                                <p:cTn id="842" nodeType="clickEffect" fill="hold" presetClass="entr" presetID="10">
                                  <p:stCondLst>
                                    <p:cond delay="0"/>
                                  </p:stCondLst>
                                  <p:childTnLst>
                                    <p:set>
                                      <p:cBhvr>
                                        <p:cTn id="843" dur="1" fill="hold">
                                          <p:stCondLst>
                                            <p:cond delay="0"/>
                                          </p:stCondLst>
                                        </p:cTn>
                                        <p:tgtEl>
                                          <p:spTgt spid="621"/>
                                        </p:tgtEl>
                                        <p:attrNameLst>
                                          <p:attrName>style.visibility</p:attrName>
                                        </p:attrNameLst>
                                      </p:cBhvr>
                                      <p:to>
                                        <p:strVal val="visible"/>
                                      </p:to>
                                    </p:set>
                                    <p:animEffect filter="fade" transition="in">
                                      <p:cBhvr additive="repl">
                                        <p:cTn id="844" dur="500"/>
                                        <p:tgtEl>
                                          <p:spTgt spid="621"/>
                                        </p:tgtEl>
                                      </p:cBhvr>
                                    </p:animEffect>
                                  </p:childTnLst>
                                </p:cTn>
                              </p:par>
                              <p:par>
                                <p:cTn id="845" nodeType="withEffect" fill="hold" presetClass="entr" presetID="10">
                                  <p:stCondLst>
                                    <p:cond delay="0"/>
                                  </p:stCondLst>
                                  <p:childTnLst>
                                    <p:set>
                                      <p:cBhvr>
                                        <p:cTn id="846" dur="1" fill="hold">
                                          <p:stCondLst>
                                            <p:cond delay="0"/>
                                          </p:stCondLst>
                                        </p:cTn>
                                        <p:tgtEl>
                                          <p:spTgt spid="619"/>
                                        </p:tgtEl>
                                        <p:attrNameLst>
                                          <p:attrName>style.visibility</p:attrName>
                                        </p:attrNameLst>
                                      </p:cBhvr>
                                      <p:to>
                                        <p:strVal val="visible"/>
                                      </p:to>
                                    </p:set>
                                    <p:animEffect filter="fade" transition="in">
                                      <p:cBhvr additive="repl">
                                        <p:cTn id="847" dur="500"/>
                                        <p:tgtEl>
                                          <p:spTgt spid="619"/>
                                        </p:tgtEl>
                                      </p:cBhvr>
                                    </p:animEffect>
                                  </p:childTnLst>
                                </p:cTn>
                              </p:par>
                            </p:childTnLst>
                          </p:cTn>
                        </p:par>
                      </p:childTnLst>
                    </p:cTn>
                  </p:par>
                  <p:par>
                    <p:cTn id="848" fill="hold">
                      <p:stCondLst>
                        <p:cond delay="indefinite"/>
                      </p:stCondLst>
                      <p:childTnLst>
                        <p:par>
                          <p:cTn id="849" fill="hold">
                            <p:stCondLst>
                              <p:cond delay="0"/>
                            </p:stCondLst>
                            <p:childTnLst>
                              <p:par>
                                <p:cTn id="850" nodeType="clickEffect" fill="hold" presetClass="path" presetID="42">
                                  <p:stCondLst>
                                    <p:cond delay="0"/>
                                  </p:stCondLst>
                                  <p:childTnLst>
                                    <p:animMotion origin="layout" path="M -4.58333E-006 -1.85185E-006 L 0.26628 -0.00208 E">
                                      <p:cBhvr>
                                        <p:cTn id="851" dur="2000" fill="hold"/>
                                        <p:tgtEl>
                                          <p:spTgt spid="620"/>
                                        </p:tgtEl>
                                        <p:attrNameLst>
                                          <p:attrName>ppt_x</p:attrName>
                                          <p:attrName>ppt_y</p:attrName>
                                        </p:attrNameLst>
                                      </p:cBhvr>
                                    </p:animMotion>
                                  </p:childTnLst>
                                </p:cTn>
                              </p:par>
                              <p:par>
                                <p:cTn id="852" nodeType="withEffect" fill="hold" presetClass="path" presetID="42">
                                  <p:stCondLst>
                                    <p:cond delay="0"/>
                                  </p:stCondLst>
                                  <p:childTnLst>
                                    <p:animMotion origin="layout" path="M -1.25E-006 1.11111E-006 L -0.27539 -0.00116 E">
                                      <p:cBhvr>
                                        <p:cTn id="853" dur="2000" fill="hold"/>
                                        <p:tgtEl>
                                          <p:spTgt spid="621"/>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3" name="Picture 14" descr=""/>
          <p:cNvPicPr/>
          <p:nvPr/>
        </p:nvPicPr>
        <p:blipFill>
          <a:blip r:embed="rId1"/>
          <a:stretch/>
        </p:blipFill>
        <p:spPr>
          <a:xfrm>
            <a:off x="2676960" y="2440440"/>
            <a:ext cx="3929400" cy="1865160"/>
          </a:xfrm>
          <a:prstGeom prst="rect">
            <a:avLst/>
          </a:prstGeom>
          <a:ln>
            <a:noFill/>
          </a:ln>
        </p:spPr>
      </p:pic>
      <p:sp>
        <p:nvSpPr>
          <p:cNvPr id="624" name="CustomShape 1"/>
          <p:cNvSpPr/>
          <p:nvPr/>
        </p:nvSpPr>
        <p:spPr>
          <a:xfrm>
            <a:off x="171360" y="1450440"/>
            <a:ext cx="893664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3.  The covariance of and  depends only on  he covariance between data points is dependent only on how far apart they are, not where they are. </a:t>
            </a:r>
            <a:endParaRPr b="0" lang="en-US" sz="1800" spc="-1" strike="noStrike">
              <a:latin typeface="Arial"/>
            </a:endParaRPr>
          </a:p>
        </p:txBody>
      </p:sp>
      <p:sp>
        <p:nvSpPr>
          <p:cNvPr id="625" name="CustomShape 2"/>
          <p:cNvSpPr/>
          <p:nvPr/>
        </p:nvSpPr>
        <p:spPr>
          <a:xfrm>
            <a:off x="228600" y="790560"/>
            <a:ext cx="11915280" cy="862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mc:AlternateContent>
        <mc:Choice xmlns:a14="http://schemas.microsoft.com/office/drawing/2010/main" Requires="a14">
          <p:sp>
            <p:nvSpPr>
              <p:cNvPr id="626" name="Formula 3"/>
              <p:cNvSpPr txBox="1"/>
              <p:nvPr/>
            </p:nvSpPr>
            <p:spPr>
              <a:xfrm>
                <a:off x="2857320" y="2104200"/>
                <a:ext cx="3024360" cy="276480"/>
              </a:xfrm>
              <a:prstGeom prst="rect">
                <a:avLst/>
              </a:prstGeom>
            </p:spPr>
            <p:txBody>
              <a:bodyPr/>
              <a:p>
                <a14:m>
                  <m:oMath xmlns:m="http://schemas.openxmlformats.org/officeDocument/2006/math">
                    <m:r>
                      <m:t xml:space="preserve">𝑁𝑜𝑡𝑎𝑡𝑖𝑜𝑛</m:t>
                    </m:r>
                    <m:r>
                      <m:t xml:space="preserve">:</m:t>
                    </m:r>
                    <m:r>
                      <m:t xml:space="preserve">𝐶𝑜𝑟</m:t>
                    </m:r>
                    <m:d>
                      <m:dPr>
                        <m:begChr m:val="("/>
                        <m:endChr m:val=")"/>
                      </m:dPr>
                      <m:e>
                        <m:sSub>
                          <m:e>
                            <m:r>
                              <m:t xml:space="preserve">𝑋</m:t>
                            </m:r>
                          </m:e>
                          <m:sub>
                            <m:r>
                              <m:t xml:space="preserve">𝑡</m:t>
                            </m:r>
                          </m:sub>
                        </m:sSub>
                        <m:r>
                          <m:t xml:space="preserve">,</m:t>
                        </m:r>
                        <m:sSub>
                          <m:e>
                            <m:r>
                              <m:t xml:space="preserve">𝑋</m:t>
                            </m:r>
                          </m:e>
                          <m:sub>
                            <m:r>
                              <m:t xml:space="preserve">𝑡</m:t>
                            </m:r>
                            <m:r>
                              <m:t xml:space="preserve">+</m:t>
                            </m:r>
                            <m:r>
                              <m:t xml:space="preserve">h</m:t>
                            </m:r>
                          </m:sub>
                        </m:sSub>
                      </m:e>
                    </m:d>
                    <m:r>
                      <m:t xml:space="preserve">=</m:t>
                    </m:r>
                    <m:sSub>
                      <m:e>
                        <m:r>
                          <m:t xml:space="preserve">𝜌</m:t>
                        </m:r>
                      </m:e>
                      <m:sub>
                        <m:r>
                          <m:t xml:space="preserve">h</m:t>
                        </m:r>
                      </m:sub>
                    </m:sSub>
                  </m:oMath>
                </a14:m>
              </a:p>
            </p:txBody>
          </p:sp>
        </mc:Choice>
        <mc:Fallback/>
      </mc:AlternateContent>
      <p:sp>
        <p:nvSpPr>
          <p:cNvPr id="627" name="CustomShape 4"/>
          <p:cNvSpPr/>
          <p:nvPr/>
        </p:nvSpPr>
        <p:spPr>
          <a:xfrm>
            <a:off x="3809880" y="1662480"/>
            <a:ext cx="4023360" cy="36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Franklin Gothic Medium"/>
              </a:rPr>
              <a:t> </a:t>
            </a:r>
            <a:endParaRPr b="0" lang="en-US" sz="1800" spc="-1" strike="noStrike">
              <a:latin typeface="Arial"/>
            </a:endParaRPr>
          </a:p>
        </p:txBody>
      </p:sp>
      <p:sp>
        <p:nvSpPr>
          <p:cNvPr id="628" name="CustomShape 5"/>
          <p:cNvSpPr/>
          <p:nvPr/>
        </p:nvSpPr>
        <p:spPr>
          <a:xfrm>
            <a:off x="2965680" y="2541240"/>
            <a:ext cx="1752120" cy="1446120"/>
          </a:xfrm>
          <a:prstGeom prst="rect">
            <a:avLst/>
          </a:prstGeom>
          <a:solidFill>
            <a:schemeClr val="accent1">
              <a:alpha val="46000"/>
            </a:schemeClr>
          </a:solidFill>
          <a:ln/>
        </p:spPr>
        <p:style>
          <a:lnRef idx="2">
            <a:schemeClr val="accent1">
              <a:shade val="50000"/>
            </a:schemeClr>
          </a:lnRef>
          <a:fillRef idx="1">
            <a:schemeClr val="accent1"/>
          </a:fillRef>
          <a:effectRef idx="0">
            <a:schemeClr val="accent1"/>
          </a:effectRef>
          <a:fontRef idx="minor"/>
        </p:style>
      </p:sp>
      <p:sp>
        <p:nvSpPr>
          <p:cNvPr id="629" name="CustomShape 6"/>
          <p:cNvSpPr/>
          <p:nvPr/>
        </p:nvSpPr>
        <p:spPr>
          <a:xfrm>
            <a:off x="4717800" y="2541240"/>
            <a:ext cx="1770480" cy="1446120"/>
          </a:xfrm>
          <a:prstGeom prst="rect">
            <a:avLst/>
          </a:prstGeom>
          <a:solidFill>
            <a:srgbClr val="ff0000">
              <a:alpha val="46000"/>
            </a:srgbClr>
          </a:solidFill>
          <a:ln/>
        </p:spPr>
        <p:style>
          <a:lnRef idx="2">
            <a:schemeClr val="accent1">
              <a:shade val="50000"/>
            </a:schemeClr>
          </a:lnRef>
          <a:fillRef idx="1">
            <a:schemeClr val="accent1"/>
          </a:fillRef>
          <a:effectRef idx="0">
            <a:schemeClr val="accent1"/>
          </a:effectRef>
          <a:fontRef idx="minor"/>
        </p:style>
      </p:sp>
      <p:sp>
        <p:nvSpPr>
          <p:cNvPr id="630" name="CustomShape 7"/>
          <p:cNvSpPr/>
          <p:nvPr/>
        </p:nvSpPr>
        <p:spPr>
          <a:xfrm>
            <a:off x="4982040" y="7028640"/>
            <a:ext cx="457164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plot(seq(0,10),acf(aa[1:200],plot = FALSE,lag.max = 10)$acf, type = "l", col = "blue")</a:t>
            </a:r>
            <a:endParaRPr b="0" lang="en-US" sz="1800" spc="-1" strike="noStrike">
              <a:latin typeface="Arial"/>
            </a:endParaRPr>
          </a:p>
          <a:p>
            <a:pPr>
              <a:lnSpc>
                <a:spcPct val="100000"/>
              </a:lnSpc>
            </a:pPr>
            <a:r>
              <a:rPr b="0" lang="en-US" sz="1800" spc="-1" strike="noStrike">
                <a:solidFill>
                  <a:srgbClr val="000000"/>
                </a:solidFill>
                <a:latin typeface="Franklin Gothic Medium"/>
              </a:rPr>
              <a:t>&gt; plot(seq(0,10),acf(aa[300:500],plot = FALSE,lag.max = 10)$acf, type = "l", col = "red")</a:t>
            </a:r>
            <a:endParaRPr b="0" lang="en-US" sz="1800" spc="-1" strike="noStrike">
              <a:latin typeface="Arial"/>
            </a:endParaRPr>
          </a:p>
        </p:txBody>
      </p:sp>
      <p:sp>
        <p:nvSpPr>
          <p:cNvPr id="631" name="CustomShape 8"/>
          <p:cNvSpPr/>
          <p:nvPr/>
        </p:nvSpPr>
        <p:spPr>
          <a:xfrm>
            <a:off x="4764240" y="5681880"/>
            <a:ext cx="5814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Franklin Gothic Medium"/>
              </a:rPr>
              <a:t>acf(doppler[251:500],plot = TRUE,ylim = c(-1,1))</a:t>
            </a:r>
            <a:endParaRPr b="0" lang="en-US" sz="1800" spc="-1" strike="noStrike">
              <a:latin typeface="Arial"/>
            </a:endParaRPr>
          </a:p>
        </p:txBody>
      </p:sp>
      <p:sp>
        <p:nvSpPr>
          <p:cNvPr id="632" name="CustomShape 9"/>
          <p:cNvSpPr/>
          <p:nvPr/>
        </p:nvSpPr>
        <p:spPr>
          <a:xfrm>
            <a:off x="3679200" y="4252680"/>
            <a:ext cx="1906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Franklin Gothic Medium"/>
              </a:rPr>
              <a:t># doppler data</a:t>
            </a:r>
            <a:endParaRPr b="0" lang="en-US" sz="1800" spc="-1" strike="noStrike">
              <a:latin typeface="Arial"/>
            </a:endParaRPr>
          </a:p>
        </p:txBody>
      </p:sp>
      <p:sp>
        <p:nvSpPr>
          <p:cNvPr id="633" name="CustomShape 10"/>
          <p:cNvSpPr/>
          <p:nvPr/>
        </p:nvSpPr>
        <p:spPr>
          <a:xfrm>
            <a:off x="103680" y="5693760"/>
            <a:ext cx="5524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Franklin Gothic Medium"/>
              </a:rPr>
              <a:t>acf(doppler[1:251],plot = TRUE,ylim = c(-1,1))</a:t>
            </a:r>
            <a:endParaRPr b="0" lang="en-US" sz="1800" spc="-1" strike="noStrike">
              <a:latin typeface="Arial"/>
            </a:endParaRPr>
          </a:p>
        </p:txBody>
      </p:sp>
      <p:pic>
        <p:nvPicPr>
          <p:cNvPr id="634" name="Picture 11" descr=""/>
          <p:cNvPicPr/>
          <p:nvPr/>
        </p:nvPicPr>
        <p:blipFill>
          <a:blip r:embed="rId2"/>
          <a:stretch/>
        </p:blipFill>
        <p:spPr>
          <a:xfrm>
            <a:off x="5883480" y="4574160"/>
            <a:ext cx="2304000" cy="1119240"/>
          </a:xfrm>
          <a:prstGeom prst="rect">
            <a:avLst/>
          </a:prstGeom>
          <a:ln>
            <a:noFill/>
          </a:ln>
        </p:spPr>
      </p:pic>
      <p:pic>
        <p:nvPicPr>
          <p:cNvPr id="635" name="Picture 12" descr=""/>
          <p:cNvPicPr/>
          <p:nvPr/>
        </p:nvPicPr>
        <p:blipFill>
          <a:blip r:embed="rId3"/>
          <a:stretch/>
        </p:blipFill>
        <p:spPr>
          <a:xfrm>
            <a:off x="1027080" y="4577040"/>
            <a:ext cx="2310480" cy="1122480"/>
          </a:xfrm>
          <a:prstGeom prst="rect">
            <a:avLst/>
          </a:prstGeom>
          <a:ln>
            <a:noFill/>
          </a:ln>
        </p:spPr>
      </p:pic>
    </p:spTree>
  </p:cSld>
  <mc:AlternateContent>
    <mc:Choice Requires="p14">
      <p:transition spd="slow" p14:dur="2000"/>
    </mc:Choice>
    <mc:Fallback>
      <p:transition spd="slow"/>
    </mc:Fallback>
  </mc:AlternateContent>
  <p:timing>
    <p:tnLst>
      <p:par>
        <p:cTn id="854" dur="indefinite" restart="never" nodeType="tmRoot">
          <p:childTnLst>
            <p:seq>
              <p:cTn id="855" dur="indefinite" nodeType="mainSeq">
                <p:childTnLst>
                  <p:par>
                    <p:cTn id="856" fill="hold">
                      <p:stCondLst>
                        <p:cond delay="indefinite"/>
                      </p:stCondLst>
                      <p:childTnLst>
                        <p:par>
                          <p:cTn id="857" fill="hold">
                            <p:stCondLst>
                              <p:cond delay="0"/>
                            </p:stCondLst>
                            <p:childTnLst>
                              <p:par>
                                <p:cTn id="858" nodeType="clickEffect" fill="hold" presetClass="entr" presetID="10">
                                  <p:stCondLst>
                                    <p:cond delay="0"/>
                                  </p:stCondLst>
                                  <p:childTnLst>
                                    <p:set>
                                      <p:cBhvr>
                                        <p:cTn id="859" dur="1" fill="hold">
                                          <p:stCondLst>
                                            <p:cond delay="0"/>
                                          </p:stCondLst>
                                        </p:cTn>
                                        <p:tgtEl>
                                          <p:spTgt spid="632"/>
                                        </p:tgtEl>
                                        <p:attrNameLst>
                                          <p:attrName>style.visibility</p:attrName>
                                        </p:attrNameLst>
                                      </p:cBhvr>
                                      <p:to>
                                        <p:strVal val="visible"/>
                                      </p:to>
                                    </p:set>
                                    <p:animEffect filter="fade" transition="in">
                                      <p:cBhvr additive="repl">
                                        <p:cTn id="860" dur="500"/>
                                        <p:tgtEl>
                                          <p:spTgt spid="632"/>
                                        </p:tgtEl>
                                      </p:cBhvr>
                                    </p:animEffect>
                                  </p:childTnLst>
                                </p:cTn>
                              </p:par>
                              <p:par>
                                <p:cTn id="861" nodeType="withEffect" fill="hold" presetClass="entr" presetID="10">
                                  <p:stCondLst>
                                    <p:cond delay="0"/>
                                  </p:stCondLst>
                                  <p:childTnLst>
                                    <p:set>
                                      <p:cBhvr>
                                        <p:cTn id="862" dur="1" fill="hold">
                                          <p:stCondLst>
                                            <p:cond delay="0"/>
                                          </p:stCondLst>
                                        </p:cTn>
                                        <p:tgtEl>
                                          <p:spTgt spid="623"/>
                                        </p:tgtEl>
                                        <p:attrNameLst>
                                          <p:attrName>style.visibility</p:attrName>
                                        </p:attrNameLst>
                                      </p:cBhvr>
                                      <p:to>
                                        <p:strVal val="visible"/>
                                      </p:to>
                                    </p:set>
                                    <p:animEffect filter="fade" transition="in">
                                      <p:cBhvr additive="repl">
                                        <p:cTn id="863" dur="500"/>
                                        <p:tgtEl>
                                          <p:spTgt spid="623"/>
                                        </p:tgtEl>
                                      </p:cBhvr>
                                    </p:animEffect>
                                  </p:childTnLst>
                                </p:cTn>
                              </p:par>
                            </p:childTnLst>
                          </p:cTn>
                        </p:par>
                      </p:childTnLst>
                    </p:cTn>
                  </p:par>
                  <p:par>
                    <p:cTn id="864" fill="hold">
                      <p:stCondLst>
                        <p:cond delay="indefinite"/>
                      </p:stCondLst>
                      <p:childTnLst>
                        <p:par>
                          <p:cTn id="865" fill="hold">
                            <p:stCondLst>
                              <p:cond delay="0"/>
                            </p:stCondLst>
                            <p:childTnLst>
                              <p:par>
                                <p:cTn id="866" nodeType="clickEffect" fill="hold" presetClass="entr" presetID="10">
                                  <p:stCondLst>
                                    <p:cond delay="0"/>
                                  </p:stCondLst>
                                  <p:childTnLst>
                                    <p:set>
                                      <p:cBhvr>
                                        <p:cTn id="867" dur="1" fill="hold">
                                          <p:stCondLst>
                                            <p:cond delay="0"/>
                                          </p:stCondLst>
                                        </p:cTn>
                                        <p:tgtEl>
                                          <p:spTgt spid="628"/>
                                        </p:tgtEl>
                                        <p:attrNameLst>
                                          <p:attrName>style.visibility</p:attrName>
                                        </p:attrNameLst>
                                      </p:cBhvr>
                                      <p:to>
                                        <p:strVal val="visible"/>
                                      </p:to>
                                    </p:set>
                                    <p:animEffect filter="fade" transition="in">
                                      <p:cBhvr additive="repl">
                                        <p:cTn id="868" dur="500"/>
                                        <p:tgtEl>
                                          <p:spTgt spid="628"/>
                                        </p:tgtEl>
                                      </p:cBhvr>
                                    </p:animEffect>
                                  </p:childTnLst>
                                </p:cTn>
                              </p:par>
                            </p:childTnLst>
                          </p:cTn>
                        </p:par>
                      </p:childTnLst>
                    </p:cTn>
                  </p:par>
                  <p:par>
                    <p:cTn id="869" fill="hold">
                      <p:stCondLst>
                        <p:cond delay="indefinite"/>
                      </p:stCondLst>
                      <p:childTnLst>
                        <p:par>
                          <p:cTn id="870" fill="hold">
                            <p:stCondLst>
                              <p:cond delay="0"/>
                            </p:stCondLst>
                            <p:childTnLst>
                              <p:par>
                                <p:cTn id="871" nodeType="clickEffect" fill="hold" presetClass="entr" presetID="10">
                                  <p:stCondLst>
                                    <p:cond delay="0"/>
                                  </p:stCondLst>
                                  <p:childTnLst>
                                    <p:set>
                                      <p:cBhvr>
                                        <p:cTn id="872" dur="1" fill="hold">
                                          <p:stCondLst>
                                            <p:cond delay="0"/>
                                          </p:stCondLst>
                                        </p:cTn>
                                        <p:tgtEl>
                                          <p:spTgt spid="635"/>
                                        </p:tgtEl>
                                        <p:attrNameLst>
                                          <p:attrName>style.visibility</p:attrName>
                                        </p:attrNameLst>
                                      </p:cBhvr>
                                      <p:to>
                                        <p:strVal val="visible"/>
                                      </p:to>
                                    </p:set>
                                    <p:animEffect filter="fade" transition="in">
                                      <p:cBhvr additive="repl">
                                        <p:cTn id="873" dur="500"/>
                                        <p:tgtEl>
                                          <p:spTgt spid="635"/>
                                        </p:tgtEl>
                                      </p:cBhvr>
                                    </p:animEffect>
                                  </p:childTnLst>
                                </p:cTn>
                              </p:par>
                              <p:par>
                                <p:cTn id="874" nodeType="withEffect" fill="hold" presetClass="entr" presetID="10">
                                  <p:stCondLst>
                                    <p:cond delay="0"/>
                                  </p:stCondLst>
                                  <p:childTnLst>
                                    <p:set>
                                      <p:cBhvr>
                                        <p:cTn id="875" dur="1" fill="hold">
                                          <p:stCondLst>
                                            <p:cond delay="0"/>
                                          </p:stCondLst>
                                        </p:cTn>
                                        <p:tgtEl>
                                          <p:spTgt spid="633"/>
                                        </p:tgtEl>
                                        <p:attrNameLst>
                                          <p:attrName>style.visibility</p:attrName>
                                        </p:attrNameLst>
                                      </p:cBhvr>
                                      <p:to>
                                        <p:strVal val="visible"/>
                                      </p:to>
                                    </p:set>
                                    <p:animEffect filter="fade" transition="in">
                                      <p:cBhvr additive="repl">
                                        <p:cTn id="876" dur="500"/>
                                        <p:tgtEl>
                                          <p:spTgt spid="633"/>
                                        </p:tgtEl>
                                      </p:cBhvr>
                                    </p:animEffect>
                                  </p:childTnLst>
                                </p:cTn>
                              </p:par>
                            </p:childTnLst>
                          </p:cTn>
                        </p:par>
                      </p:childTnLst>
                    </p:cTn>
                  </p:par>
                  <p:par>
                    <p:cTn id="877" fill="hold">
                      <p:stCondLst>
                        <p:cond delay="indefinite"/>
                      </p:stCondLst>
                      <p:childTnLst>
                        <p:par>
                          <p:cTn id="878" fill="hold">
                            <p:stCondLst>
                              <p:cond delay="0"/>
                            </p:stCondLst>
                            <p:childTnLst>
                              <p:par>
                                <p:cTn id="879" nodeType="clickEffect" fill="hold" presetClass="entr" presetID="10">
                                  <p:stCondLst>
                                    <p:cond delay="0"/>
                                  </p:stCondLst>
                                  <p:childTnLst>
                                    <p:set>
                                      <p:cBhvr>
                                        <p:cTn id="880" dur="1" fill="hold">
                                          <p:stCondLst>
                                            <p:cond delay="0"/>
                                          </p:stCondLst>
                                        </p:cTn>
                                        <p:tgtEl>
                                          <p:spTgt spid="629"/>
                                        </p:tgtEl>
                                        <p:attrNameLst>
                                          <p:attrName>style.visibility</p:attrName>
                                        </p:attrNameLst>
                                      </p:cBhvr>
                                      <p:to>
                                        <p:strVal val="visible"/>
                                      </p:to>
                                    </p:set>
                                    <p:animEffect filter="fade" transition="in">
                                      <p:cBhvr additive="repl">
                                        <p:cTn id="881" dur="500"/>
                                        <p:tgtEl>
                                          <p:spTgt spid="629"/>
                                        </p:tgtEl>
                                      </p:cBhvr>
                                    </p:animEffect>
                                  </p:childTnLst>
                                </p:cTn>
                              </p:par>
                            </p:childTnLst>
                          </p:cTn>
                        </p:par>
                      </p:childTnLst>
                    </p:cTn>
                  </p:par>
                  <p:par>
                    <p:cTn id="882" fill="hold">
                      <p:stCondLst>
                        <p:cond delay="indefinite"/>
                      </p:stCondLst>
                      <p:childTnLst>
                        <p:par>
                          <p:cTn id="883" fill="hold">
                            <p:stCondLst>
                              <p:cond delay="0"/>
                            </p:stCondLst>
                            <p:childTnLst>
                              <p:par>
                                <p:cTn id="884" nodeType="clickEffect" fill="hold" presetClass="entr" presetID="10">
                                  <p:stCondLst>
                                    <p:cond delay="0"/>
                                  </p:stCondLst>
                                  <p:childTnLst>
                                    <p:set>
                                      <p:cBhvr>
                                        <p:cTn id="885" dur="1" fill="hold">
                                          <p:stCondLst>
                                            <p:cond delay="0"/>
                                          </p:stCondLst>
                                        </p:cTn>
                                        <p:tgtEl>
                                          <p:spTgt spid="634"/>
                                        </p:tgtEl>
                                        <p:attrNameLst>
                                          <p:attrName>style.visibility</p:attrName>
                                        </p:attrNameLst>
                                      </p:cBhvr>
                                      <p:to>
                                        <p:strVal val="visible"/>
                                      </p:to>
                                    </p:set>
                                    <p:animEffect filter="fade" transition="in">
                                      <p:cBhvr additive="repl">
                                        <p:cTn id="886" dur="500"/>
                                        <p:tgtEl>
                                          <p:spTgt spid="634"/>
                                        </p:tgtEl>
                                      </p:cBhvr>
                                    </p:animEffect>
                                  </p:childTnLst>
                                </p:cTn>
                              </p:par>
                              <p:par>
                                <p:cTn id="887" nodeType="withEffect" fill="hold" presetClass="entr" presetID="10">
                                  <p:stCondLst>
                                    <p:cond delay="0"/>
                                  </p:stCondLst>
                                  <p:childTnLst>
                                    <p:set>
                                      <p:cBhvr>
                                        <p:cTn id="888" dur="1" fill="hold">
                                          <p:stCondLst>
                                            <p:cond delay="0"/>
                                          </p:stCondLst>
                                        </p:cTn>
                                        <p:tgtEl>
                                          <p:spTgt spid="631"/>
                                        </p:tgtEl>
                                        <p:attrNameLst>
                                          <p:attrName>style.visibility</p:attrName>
                                        </p:attrNameLst>
                                      </p:cBhvr>
                                      <p:to>
                                        <p:strVal val="visible"/>
                                      </p:to>
                                    </p:set>
                                    <p:animEffect filter="fade" transition="in">
                                      <p:cBhvr additive="repl">
                                        <p:cTn id="889" dur="500"/>
                                        <p:tgtEl>
                                          <p:spTgt spid="631"/>
                                        </p:tgtEl>
                                      </p:cBhvr>
                                    </p:animEffect>
                                  </p:childTnLst>
                                </p:cTn>
                              </p:par>
                            </p:childTnLst>
                          </p:cTn>
                        </p:par>
                      </p:childTnLst>
                    </p:cTn>
                  </p:par>
                  <p:par>
                    <p:cTn id="890" fill="hold">
                      <p:stCondLst>
                        <p:cond delay="indefinite"/>
                      </p:stCondLst>
                      <p:childTnLst>
                        <p:par>
                          <p:cTn id="891" fill="hold">
                            <p:stCondLst>
                              <p:cond delay="0"/>
                            </p:stCondLst>
                            <p:childTnLst>
                              <p:par>
                                <p:cTn id="892" nodeType="clickEffect" fill="hold" presetClass="path" presetID="42">
                                  <p:stCondLst>
                                    <p:cond delay="0"/>
                                  </p:stCondLst>
                                  <p:childTnLst>
                                    <p:animMotion origin="layout" path="M -1.04167E-006 -1.48148E-006 L -0.25351 -0.00741 E">
                                      <p:cBhvr>
                                        <p:cTn id="893" dur="2000" fill="hold"/>
                                        <p:tgtEl>
                                          <p:spTgt spid="634"/>
                                        </p:tgtEl>
                                        <p:attrNameLst>
                                          <p:attrName>ppt_x</p:attrName>
                                          <p:attrName>ppt_y</p:attrName>
                                        </p:attrNameLst>
                                      </p:cBhvr>
                                    </p:animMotion>
                                  </p:childTnLst>
                                </p:cTn>
                              </p:par>
                              <p:par>
                                <p:cTn id="894" nodeType="withEffect" fill="hold" presetClass="path" presetID="42">
                                  <p:stCondLst>
                                    <p:cond delay="0"/>
                                  </p:stCondLst>
                                  <p:childTnLst>
                                    <p:animMotion origin="layout" path="M -1.875E-006 4.07407E-006 L 0.27722 -0.00649 E">
                                      <p:cBhvr>
                                        <p:cTn id="895" dur="2000" fill="hold"/>
                                        <p:tgtEl>
                                          <p:spTgt spid="635"/>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TextShape 1"/>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Are Our Data sets</a:t>
            </a:r>
            <a:br/>
            <a:r>
              <a:rPr b="0" lang="en-US" sz="3200" spc="199" strike="noStrike" cap="all">
                <a:solidFill>
                  <a:srgbClr val="ffffff"/>
                </a:solidFill>
                <a:latin typeface="Franklin Gothic Medium"/>
              </a:rPr>
              <a:t>Stationary???</a:t>
            </a:r>
            <a:endParaRPr b="0" lang="en-US" sz="3200" spc="-1" strike="noStrike">
              <a:solidFill>
                <a:srgbClr val="000000"/>
              </a:solidFill>
              <a:latin typeface="Franklin Gothic Medium"/>
            </a:endParaRPr>
          </a:p>
        </p:txBody>
      </p:sp>
      <p:pic>
        <p:nvPicPr>
          <p:cNvPr id="637" name="Picture 2" descr=""/>
          <p:cNvPicPr/>
          <p:nvPr/>
        </p:nvPicPr>
        <p:blipFill>
          <a:blip r:embed="rId1"/>
          <a:stretch/>
        </p:blipFill>
        <p:spPr>
          <a:xfrm>
            <a:off x="228600" y="1828800"/>
            <a:ext cx="4212720" cy="1752120"/>
          </a:xfrm>
          <a:prstGeom prst="rect">
            <a:avLst/>
          </a:prstGeom>
          <a:ln>
            <a:noFill/>
          </a:ln>
        </p:spPr>
      </p:pic>
      <p:pic>
        <p:nvPicPr>
          <p:cNvPr id="638" name="Picture 2" descr=""/>
          <p:cNvPicPr/>
          <p:nvPr/>
        </p:nvPicPr>
        <p:blipFill>
          <a:blip r:embed="rId2"/>
          <a:stretch/>
        </p:blipFill>
        <p:spPr>
          <a:xfrm>
            <a:off x="4575240" y="1828800"/>
            <a:ext cx="4187520" cy="17521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380880" y="1719360"/>
            <a:ext cx="8407080" cy="4406400"/>
          </a:xfrm>
          <a:prstGeom prst="rect">
            <a:avLst/>
          </a:prstGeom>
          <a:noFill/>
          <a:ln>
            <a:noFill/>
          </a:ln>
        </p:spPr>
        <p:txBody>
          <a:bodyPr>
            <a:noAutofit/>
          </a:bodyPr>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Without complicating things too much</a:t>
            </a:r>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Correlated observations is tougher on hypothesis testing</a:t>
            </a:r>
            <a:endParaRPr b="0" lang="en-US" sz="1800" spc="97"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It should be helpful to predict future values in time (they are correlated)</a:t>
            </a:r>
            <a:endParaRPr b="0" lang="en-US" sz="1800" spc="97" strike="noStrike">
              <a:solidFill>
                <a:srgbClr val="534949"/>
              </a:solidFill>
              <a:latin typeface="Franklin Gothic Medium"/>
            </a:endParaRPr>
          </a:p>
          <a:p>
            <a:endParaRPr b="0" lang="en-US" sz="18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Forecasting a time series</a:t>
            </a:r>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Differences between forecasts from different models</a:t>
            </a:r>
            <a:endParaRPr b="0" lang="en-US" sz="1800" spc="97"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Stationary - predictions regress towards a mean - </a:t>
            </a:r>
            <a:endParaRPr b="0" lang="en-US" sz="1600" spc="-1"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Predictions from nonstationary models do not</a:t>
            </a:r>
            <a:endParaRPr b="0" lang="en-US" sz="1600" spc="-1" strike="noStrike">
              <a:solidFill>
                <a:srgbClr val="534949"/>
              </a:solidFill>
              <a:latin typeface="Franklin Gothic Medium"/>
            </a:endParaRPr>
          </a:p>
          <a:p>
            <a:pPr lvl="3" marL="1097280" indent="-182520">
              <a:lnSpc>
                <a:spcPct val="100000"/>
              </a:lnSpc>
              <a:spcBef>
                <a:spcPts val="281"/>
              </a:spcBef>
              <a:buClr>
                <a:srgbClr val="87706b"/>
              </a:buClr>
              <a:buFont typeface="Wingdings" charset="2"/>
              <a:buChar char=""/>
            </a:pPr>
            <a:r>
              <a:rPr b="0" lang="en-US" sz="1400" spc="-1" strike="noStrike">
                <a:solidFill>
                  <a:srgbClr val="534949"/>
                </a:solidFill>
                <a:latin typeface="Franklin Gothic Medium"/>
              </a:rPr>
              <a:t> </a:t>
            </a:r>
            <a:r>
              <a:rPr b="0" lang="en-US" sz="1400" spc="-1" strike="noStrike">
                <a:solidFill>
                  <a:srgbClr val="534949"/>
                </a:solidFill>
                <a:latin typeface="Franklin Gothic Medium"/>
              </a:rPr>
              <a:t>(explanatory variables, transformation to stationary (differencing, the “I” in ARIMA, etc)</a:t>
            </a:r>
            <a:endParaRPr b="0" lang="en-US" sz="1400" spc="97" strike="noStrike">
              <a:solidFill>
                <a:srgbClr val="534949"/>
              </a:solidFill>
              <a:latin typeface="Franklin Gothic Medium"/>
            </a:endParaRPr>
          </a:p>
        </p:txBody>
      </p:sp>
      <p:sp>
        <p:nvSpPr>
          <p:cNvPr id="189"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Time Series Summary</a:t>
            </a:r>
            <a:endParaRPr b="0" lang="en-US" sz="3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TextShape 1"/>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Are Our Data sets</a:t>
            </a:r>
            <a:br/>
            <a:r>
              <a:rPr b="0" lang="en-US" sz="3200" spc="199" strike="noStrike" cap="all">
                <a:solidFill>
                  <a:srgbClr val="ffffff"/>
                </a:solidFill>
                <a:latin typeface="Franklin Gothic Medium"/>
              </a:rPr>
              <a:t>Stationary???</a:t>
            </a:r>
            <a:endParaRPr b="0" lang="en-US" sz="3200" spc="-1" strike="noStrike">
              <a:solidFill>
                <a:srgbClr val="000000"/>
              </a:solidFill>
              <a:latin typeface="Franklin Gothic Medium"/>
            </a:endParaRPr>
          </a:p>
        </p:txBody>
      </p:sp>
      <p:pic>
        <p:nvPicPr>
          <p:cNvPr id="640" name="Picture 2" descr=""/>
          <p:cNvPicPr/>
          <p:nvPr/>
        </p:nvPicPr>
        <p:blipFill>
          <a:blip r:embed="rId1"/>
          <a:stretch/>
        </p:blipFill>
        <p:spPr>
          <a:xfrm>
            <a:off x="228600" y="1828800"/>
            <a:ext cx="4212720" cy="1752120"/>
          </a:xfrm>
          <a:prstGeom prst="rect">
            <a:avLst/>
          </a:prstGeom>
          <a:ln>
            <a:noFill/>
          </a:ln>
        </p:spPr>
      </p:pic>
      <p:pic>
        <p:nvPicPr>
          <p:cNvPr id="641" name="Picture 2" descr=""/>
          <p:cNvPicPr/>
          <p:nvPr/>
        </p:nvPicPr>
        <p:blipFill>
          <a:blip r:embed="rId2"/>
          <a:stretch/>
        </p:blipFill>
        <p:spPr>
          <a:xfrm>
            <a:off x="4575240" y="1828800"/>
            <a:ext cx="4187520" cy="1752120"/>
          </a:xfrm>
          <a:prstGeom prst="rect">
            <a:avLst/>
          </a:prstGeom>
          <a:ln>
            <a:noFill/>
          </a:ln>
        </p:spPr>
      </p:pic>
      <p:pic>
        <p:nvPicPr>
          <p:cNvPr id="642" name="Picture 2" descr=""/>
          <p:cNvPicPr/>
          <p:nvPr/>
        </p:nvPicPr>
        <p:blipFill>
          <a:blip r:embed="rId3"/>
          <a:stretch/>
        </p:blipFill>
        <p:spPr>
          <a:xfrm rot="16200000">
            <a:off x="5576760" y="3338640"/>
            <a:ext cx="2139480" cy="4149360"/>
          </a:xfrm>
          <a:prstGeom prst="rect">
            <a:avLst/>
          </a:prstGeom>
          <a:ln>
            <a:noFill/>
          </a:ln>
        </p:spPr>
      </p:pic>
      <p:pic>
        <p:nvPicPr>
          <p:cNvPr id="643" name="Picture 2" descr=""/>
          <p:cNvPicPr/>
          <p:nvPr/>
        </p:nvPicPr>
        <p:blipFill>
          <a:blip r:embed="rId4"/>
          <a:stretch/>
        </p:blipFill>
        <p:spPr>
          <a:xfrm rot="16200000">
            <a:off x="1265040" y="3306960"/>
            <a:ext cx="2139480" cy="421272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TextShape 1"/>
          <p:cNvSpPr txBox="1"/>
          <p:nvPr/>
        </p:nvSpPr>
        <p:spPr>
          <a:xfrm>
            <a:off x="380880" y="1719360"/>
            <a:ext cx="8407080" cy="4406400"/>
          </a:xfrm>
          <a:prstGeom prst="rect">
            <a:avLst/>
          </a:prstGeom>
          <a:noFill/>
          <a:ln>
            <a:noFill/>
          </a:ln>
        </p:spPr>
        <p:txBody>
          <a:bodyPr>
            <a:normAutofit/>
          </a:bodyPr>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Differencing</a:t>
            </a:r>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Lag1  (1</a:t>
            </a:r>
            <a:r>
              <a:rPr b="0" lang="en-US" sz="1800" spc="97" strike="noStrike" baseline="30000">
                <a:solidFill>
                  <a:srgbClr val="534949"/>
                </a:solidFill>
                <a:latin typeface="Franklin Gothic Medium"/>
              </a:rPr>
              <a:t>st</a:t>
            </a:r>
            <a:r>
              <a:rPr b="0" lang="en-US" sz="1800" spc="97" strike="noStrike">
                <a:solidFill>
                  <a:srgbClr val="534949"/>
                </a:solidFill>
                <a:latin typeface="Franklin Gothic Medium"/>
              </a:rPr>
              <a:t> difference)  - Response is now the change from time x to its previous time point – wandering behavior</a:t>
            </a:r>
            <a:endParaRPr b="0" lang="en-US" sz="1800" spc="97"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Sometimes you need to take the difference again (difference of differences)</a:t>
            </a:r>
            <a:endParaRPr b="0" lang="en-US" sz="1800" spc="97"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Seasonal Differencing</a:t>
            </a:r>
            <a:endParaRPr b="0" lang="en-US" sz="1800" spc="97"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Log transform (Sharp peaks and wide valleys)</a:t>
            </a: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Model deterministic behavior out (aka get the residuals to be stationary)</a:t>
            </a:r>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We used time as a covariate in the HW for Melanoma</a:t>
            </a:r>
            <a:endParaRPr b="0" lang="en-US" sz="1800" spc="97"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Regress explanatory variables</a:t>
            </a:r>
            <a:endParaRPr b="0" lang="en-US" sz="1800" spc="97"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Nonlinear  sinusoidal regression over time</a:t>
            </a:r>
            <a:endParaRPr b="0" lang="en-US" sz="1800" spc="97" strike="noStrike">
              <a:solidFill>
                <a:srgbClr val="534949"/>
              </a:solidFill>
              <a:latin typeface="Franklin Gothic Medium"/>
            </a:endParaRPr>
          </a:p>
          <a:p>
            <a:endParaRPr b="0" lang="en-US" sz="1800" spc="148" strike="noStrike">
              <a:solidFill>
                <a:srgbClr val="534949"/>
              </a:solidFill>
              <a:latin typeface="Franklin Gothic Medium"/>
            </a:endParaRPr>
          </a:p>
        </p:txBody>
      </p:sp>
      <p:sp>
        <p:nvSpPr>
          <p:cNvPr id="645"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How do we Get to Stationary?</a:t>
            </a:r>
            <a:endParaRPr b="0" lang="en-US" sz="3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TextShape 1"/>
          <p:cNvSpPr txBox="1"/>
          <p:nvPr/>
        </p:nvSpPr>
        <p:spPr>
          <a:xfrm>
            <a:off x="380880" y="1719360"/>
            <a:ext cx="8407080" cy="4406400"/>
          </a:xfrm>
          <a:prstGeom prst="rect">
            <a:avLst/>
          </a:prstGeom>
          <a:noFill/>
          <a:ln>
            <a:noFill/>
          </a:ln>
        </p:spPr>
        <p:txBody>
          <a:bodyPr>
            <a:normAutofit fontScale="71000"/>
          </a:bodyPr>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Overall there are many different ways besides AR(1) that could be appropriate </a:t>
            </a:r>
            <a:endParaRPr b="0" lang="en-US" sz="2000" spc="148" strike="noStrike">
              <a:solidFill>
                <a:srgbClr val="534949"/>
              </a:solidFill>
              <a:latin typeface="Franklin Gothic Medium"/>
            </a:endParaRPr>
          </a:p>
          <a:p>
            <a:pPr marL="45720">
              <a:lnSpc>
                <a:spcPct val="100000"/>
              </a:lnSpc>
              <a:spcBef>
                <a:spcPts val="400"/>
              </a:spcBef>
            </a:pP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Dr. McGee went over some of these: MA, ARMA, ARIMA,etc.  </a:t>
            </a: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AR(1) models are the only ones you can handle based on the methods in the text.  Proc autoreg (and ARIMA) gives you much more options and the algorithm’s used to estimate time series parameters are the appropriate ones.</a:t>
            </a: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Once we start getting more complicated, it requires specific estimation techniques (Proc Autoreg/ARIMA) to estimate the time series components and then, if we are conducting a regression model, use them in Generalized Least Squares.</a:t>
            </a:r>
            <a:endParaRPr b="0" lang="en-US" sz="2000" spc="148" strike="noStrike">
              <a:solidFill>
                <a:srgbClr val="534949"/>
              </a:solidFill>
              <a:latin typeface="Franklin Gothic Medium"/>
            </a:endParaRPr>
          </a:p>
        </p:txBody>
      </p:sp>
      <p:sp>
        <p:nvSpPr>
          <p:cNvPr id="647"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Time Series Models</a:t>
            </a:r>
            <a:br/>
            <a:r>
              <a:rPr b="0" lang="en-US" sz="3200" spc="199" strike="noStrike" cap="all">
                <a:solidFill>
                  <a:srgbClr val="ffffff"/>
                </a:solidFill>
                <a:latin typeface="Franklin Gothic Medium"/>
              </a:rPr>
              <a:t>(Once we have stationarity)</a:t>
            </a:r>
            <a:endParaRPr b="0" lang="en-US" sz="3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TextShape 1"/>
          <p:cNvSpPr txBox="1"/>
          <p:nvPr/>
        </p:nvSpPr>
        <p:spPr>
          <a:xfrm>
            <a:off x="380880" y="1719000"/>
            <a:ext cx="8407440" cy="4407120"/>
          </a:xfrm>
          <a:prstGeom prst="rect">
            <a:avLst/>
          </a:prstGeom>
          <a:blipFill rotWithShape="0">
            <a:blip r:embed="rId1"/>
            <a:stretch>
              <a:fillRect/>
            </a:stretch>
          </a:blipFill>
          <a:ln>
            <a:noFill/>
          </a:ln>
        </p:spPr>
        <p:txBody>
          <a:bodyPr>
            <a:noAutofit/>
          </a:bodyPr>
          <a:p>
            <a:pPr marL="272880" indent="-228240">
              <a:lnSpc>
                <a:spcPct val="100000"/>
              </a:lnSpc>
              <a:spcBef>
                <a:spcPts val="400"/>
              </a:spcBef>
              <a:buClr>
                <a:srgbClr val="c66951"/>
              </a:buClr>
              <a:buFont typeface="Wingdings 2" charset="2"/>
              <a:buChar char=""/>
            </a:pPr>
            <a:r>
              <a:rPr b="0" lang="en-US" sz="2000" spc="148" strike="noStrike">
                <a:latin typeface="Franklin Gothic Medium"/>
              </a:rPr>
              <a:t> </a:t>
            </a:r>
            <a:endParaRPr b="0" lang="en-US" sz="2000" spc="148" strike="noStrike">
              <a:solidFill>
                <a:srgbClr val="534949"/>
              </a:solidFill>
              <a:latin typeface="Franklin Gothic Medium"/>
            </a:endParaRPr>
          </a:p>
        </p:txBody>
      </p:sp>
      <p:sp>
        <p:nvSpPr>
          <p:cNvPr id="649"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ARIMA Models</a:t>
            </a:r>
            <a:endParaRPr b="0" lang="en-US" sz="3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TextShape 1"/>
          <p:cNvSpPr txBox="1"/>
          <p:nvPr/>
        </p:nvSpPr>
        <p:spPr>
          <a:xfrm>
            <a:off x="380880" y="1719360"/>
            <a:ext cx="8407080" cy="4406400"/>
          </a:xfrm>
          <a:prstGeom prst="rect">
            <a:avLst/>
          </a:prstGeom>
          <a:noFill/>
          <a:ln>
            <a:noFill/>
          </a:ln>
        </p:spPr>
        <p:txBody>
          <a:bodyPr>
            <a:normAutofit fontScale="56000"/>
          </a:bodyPr>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Plot the series and explanatory variables</a:t>
            </a: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Make a call on if it is stationarity or not</a:t>
            </a:r>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If not, try to get it there by either or all</a:t>
            </a:r>
            <a:endParaRPr b="0" lang="en-US" sz="1800" spc="97"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Differencing the data</a:t>
            </a:r>
            <a:endParaRPr b="0" lang="en-US" sz="1600" spc="-1"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Obtain seasonally adjusted data</a:t>
            </a:r>
            <a:endParaRPr b="0" lang="en-US" sz="1600" spc="-1"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Model other deterministic behavior through explanatory variables via OLS </a:t>
            </a:r>
            <a:endParaRPr b="0" lang="en-US" sz="1600" spc="-1" strike="noStrike">
              <a:solidFill>
                <a:srgbClr val="534949"/>
              </a:solidFill>
              <a:latin typeface="Franklin Gothic Medium"/>
            </a:endParaRPr>
          </a:p>
          <a:p>
            <a:pPr>
              <a:lnSpc>
                <a:spcPct val="100000"/>
              </a:lnSpc>
              <a:spcBef>
                <a:spcPts val="400"/>
              </a:spcBef>
            </a:pPr>
            <a:endParaRPr b="0" lang="en-US" sz="16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Examine the residuals from this model to see if any autocorrelation still exists</a:t>
            </a:r>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If so, use rule of thumbs or AIC selection procedure to pic an appropriate ARIMA model</a:t>
            </a:r>
            <a:endParaRPr b="0" lang="en-US" sz="1800" spc="97" strike="noStrike">
              <a:solidFill>
                <a:srgbClr val="534949"/>
              </a:solidFill>
              <a:latin typeface="Franklin Gothic Medium"/>
            </a:endParaRPr>
          </a:p>
          <a:p>
            <a:pPr>
              <a:lnSpc>
                <a:spcPct val="100000"/>
              </a:lnSpc>
              <a:spcBef>
                <a:spcPts val="400"/>
              </a:spcBef>
            </a:pPr>
            <a:endParaRPr b="0" lang="en-US" sz="18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After accounting for the serial correlation, re-examine residuals to make sure they are behaving uncorrelated and are normally distributed</a:t>
            </a: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Repeat steps above as necessary</a:t>
            </a: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Proceed to tests and forecasting</a:t>
            </a:r>
            <a:endParaRPr b="0" lang="en-US" sz="2000" spc="148" strike="noStrike">
              <a:solidFill>
                <a:srgbClr val="534949"/>
              </a:solidFill>
              <a:latin typeface="Franklin Gothic Medium"/>
            </a:endParaRPr>
          </a:p>
        </p:txBody>
      </p:sp>
      <p:sp>
        <p:nvSpPr>
          <p:cNvPr id="651"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General Workflow of ARIMA </a:t>
            </a:r>
            <a:br/>
            <a:r>
              <a:rPr b="0" lang="en-US" sz="3200" spc="199" strike="noStrike" cap="all">
                <a:solidFill>
                  <a:srgbClr val="ffffff"/>
                </a:solidFill>
                <a:latin typeface="Franklin Gothic Medium"/>
              </a:rPr>
              <a:t>time Series modeling</a:t>
            </a:r>
            <a:endParaRPr b="0" lang="en-US" sz="3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TextShape 1"/>
          <p:cNvSpPr txBox="1"/>
          <p:nvPr/>
        </p:nvSpPr>
        <p:spPr>
          <a:xfrm>
            <a:off x="380880" y="1719360"/>
            <a:ext cx="8534160" cy="4909680"/>
          </a:xfrm>
          <a:prstGeom prst="rect">
            <a:avLst/>
          </a:prstGeom>
          <a:noFill/>
          <a:ln>
            <a:noFill/>
          </a:ln>
        </p:spPr>
        <p:txBody>
          <a:bodyPr>
            <a:noAutofit/>
          </a:bodyPr>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Trends over time can be handled a few different ways</a:t>
            </a:r>
            <a:endParaRPr b="0" lang="en-US" sz="2000" spc="148" strike="noStrike">
              <a:solidFill>
                <a:srgbClr val="534949"/>
              </a:solidFill>
              <a:latin typeface="Franklin Gothic Medium"/>
            </a:endParaRPr>
          </a:p>
          <a:p>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Analyze lag 1 differences of the dependent variable (nonstationary)</a:t>
            </a:r>
            <a:endParaRPr b="0" lang="en-US" sz="1800" spc="97" strike="noStrike">
              <a:solidFill>
                <a:srgbClr val="534949"/>
              </a:solidFill>
              <a:latin typeface="Franklin Gothic Medium"/>
            </a:endParaRPr>
          </a:p>
          <a:p>
            <a:endParaRPr b="0" lang="en-US" sz="18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Higher order AR(p) models can exhibit “trending” behavior (stationary)</a:t>
            </a:r>
            <a:endParaRPr b="0" lang="en-US" sz="1800" spc="97" strike="noStrike">
              <a:solidFill>
                <a:srgbClr val="534949"/>
              </a:solidFill>
              <a:latin typeface="Franklin Gothic Medium"/>
            </a:endParaRPr>
          </a:p>
          <a:p>
            <a:endParaRPr b="0" lang="en-US" sz="18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Include time or (a nonlinear function of time) as a covariate in the model (nonstationary)</a:t>
            </a:r>
            <a:endParaRPr b="0" lang="en-US" sz="1800" spc="97" strike="noStrike">
              <a:solidFill>
                <a:srgbClr val="534949"/>
              </a:solidFill>
              <a:latin typeface="Franklin Gothic Medium"/>
            </a:endParaRPr>
          </a:p>
        </p:txBody>
      </p:sp>
      <p:sp>
        <p:nvSpPr>
          <p:cNvPr id="653"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Dealing with Time TREND</a:t>
            </a:r>
            <a:endParaRPr b="0" lang="en-US" sz="3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654" name="TextShape 1"/>
          <p:cNvSpPr txBox="1"/>
          <p:nvPr/>
        </p:nvSpPr>
        <p:spPr>
          <a:xfrm>
            <a:off x="380880" y="1719360"/>
            <a:ext cx="8407080" cy="4406400"/>
          </a:xfrm>
          <a:prstGeom prst="rect">
            <a:avLst/>
          </a:prstGeom>
          <a:noFill/>
          <a:ln>
            <a:noFill/>
          </a:ln>
        </p:spPr>
        <p:txBody>
          <a:bodyPr>
            <a:normAutofit fontScale="69000"/>
          </a:bodyPr>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Regression Model</a:t>
            </a:r>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If you have explanatory variables, fit the data using regular regression techniques and obtain the residuals (observed-predicted) </a:t>
            </a:r>
            <a:endParaRPr b="0" lang="en-US" sz="1800" spc="97"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Assess if there is any serial correlation.</a:t>
            </a:r>
            <a:endParaRPr b="0" lang="en-US" sz="1800" spc="97"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Autocorrelation plots, Partial ACP, Tests involving AR1 (Runs test or Durbin-Watson test)</a:t>
            </a:r>
            <a:endParaRPr b="0" lang="en-US" sz="1600" spc="-1"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Rules of thumb to help identify the features</a:t>
            </a:r>
            <a:endParaRPr b="0" lang="en-US" sz="1600" spc="-1"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If sufficient evidence exists, we refit the model with a time series model using autoregressive processes (auto reg w/ nlag option) or possibly multiple models from AR to MA and ARIMA.  </a:t>
            </a:r>
            <a:endParaRPr b="0" lang="en-US" sz="1800" spc="97"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Re-examine residuals to see if serial correlation is removed by looking at the new ACF and PACF plots (Don’t forget normality)</a:t>
            </a:r>
            <a:endParaRPr b="0" lang="en-US" sz="1800" spc="97"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If everything looks good, we can trust the t-test and pvalues provided for specific hypothesis test</a:t>
            </a:r>
            <a:endParaRPr b="0" lang="en-US" sz="1600" spc="-1"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Forecasts can be generated to illustrate future predictions</a:t>
            </a:r>
            <a:endParaRPr b="0" lang="en-US" sz="1600" spc="-1"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The last two steps can be automated similar to feature selection in Regression</a:t>
            </a:r>
            <a:endParaRPr b="0" lang="en-US" sz="1600" spc="-1" strike="noStrike">
              <a:solidFill>
                <a:srgbClr val="534949"/>
              </a:solidFill>
              <a:latin typeface="Franklin Gothic Medium"/>
            </a:endParaRPr>
          </a:p>
          <a:p>
            <a:pPr>
              <a:lnSpc>
                <a:spcPct val="100000"/>
              </a:lnSpc>
              <a:spcBef>
                <a:spcPts val="400"/>
              </a:spcBef>
            </a:pPr>
            <a:endParaRPr b="0" lang="en-US" sz="1600" spc="148" strike="noStrike">
              <a:solidFill>
                <a:srgbClr val="534949"/>
              </a:solidFill>
              <a:latin typeface="Franklin Gothic Medium"/>
            </a:endParaRPr>
          </a:p>
        </p:txBody>
      </p:sp>
      <p:sp>
        <p:nvSpPr>
          <p:cNvPr id="655"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General Approach to Time Series</a:t>
            </a:r>
            <a:endParaRPr b="0" lang="en-US" sz="3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TextShape 1"/>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Rules of Thumb</a:t>
            </a:r>
            <a:endParaRPr b="0" lang="en-US" sz="3200" spc="-1" strike="noStrike">
              <a:solidFill>
                <a:srgbClr val="000000"/>
              </a:solidFill>
              <a:latin typeface="Franklin Gothic Medium"/>
            </a:endParaRPr>
          </a:p>
        </p:txBody>
      </p:sp>
      <p:graphicFrame>
        <p:nvGraphicFramePr>
          <p:cNvPr id="657" name="Table 2"/>
          <p:cNvGraphicFramePr/>
          <p:nvPr/>
        </p:nvGraphicFramePr>
        <p:xfrm>
          <a:off x="304920" y="1752480"/>
          <a:ext cx="8407080" cy="914040"/>
        </p:xfrm>
        <a:graphic>
          <a:graphicData uri="http://schemas.openxmlformats.org/drawingml/2006/table">
            <a:tbl>
              <a:tblPr/>
              <a:tblGrid>
                <a:gridCol w="2802240"/>
                <a:gridCol w="2802240"/>
                <a:gridCol w="2802600"/>
              </a:tblGrid>
              <a:tr h="252000">
                <a:tc>
                  <a:txBody>
                    <a:bodyPr lIns="26280" rIns="26280" tIns="31320" bIns="31320" anchor="ctr">
                      <a:noAutofit/>
                    </a:bodyPr>
                    <a:p>
                      <a:pPr>
                        <a:lnSpc>
                          <a:spcPct val="100000"/>
                        </a:lnSpc>
                      </a:pPr>
                      <a:r>
                        <a:rPr b="1" lang="en-US" sz="1200" spc="-1" strike="noStrike">
                          <a:solidFill>
                            <a:srgbClr val="000000"/>
                          </a:solidFill>
                          <a:latin typeface="Franklin Gothic Medium"/>
                        </a:rPr>
                        <a:t>Conditional Mean Model</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eaeaea"/>
                    </a:solidFill>
                  </a:tcPr>
                </a:tc>
                <a:tc>
                  <a:txBody>
                    <a:bodyPr lIns="26280" rIns="26280" tIns="31320" bIns="31320" anchor="ctr">
                      <a:noAutofit/>
                    </a:bodyPr>
                    <a:p>
                      <a:pPr>
                        <a:lnSpc>
                          <a:spcPct val="100000"/>
                        </a:lnSpc>
                      </a:pPr>
                      <a:r>
                        <a:rPr b="1" lang="en-US" sz="1200" spc="-1" strike="noStrike">
                          <a:solidFill>
                            <a:srgbClr val="000000"/>
                          </a:solidFill>
                          <a:latin typeface="Franklin Gothic Medium"/>
                        </a:rPr>
                        <a:t>ACF</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eaeaea"/>
                    </a:solidFill>
                  </a:tcPr>
                </a:tc>
                <a:tc>
                  <a:txBody>
                    <a:bodyPr lIns="26280" rIns="26280" tIns="31320" bIns="31320" anchor="ctr">
                      <a:noAutofit/>
                    </a:bodyPr>
                    <a:p>
                      <a:pPr>
                        <a:lnSpc>
                          <a:spcPct val="100000"/>
                        </a:lnSpc>
                      </a:pPr>
                      <a:r>
                        <a:rPr b="1" lang="en-US" sz="1200" spc="-1" strike="noStrike">
                          <a:solidFill>
                            <a:srgbClr val="000000"/>
                          </a:solidFill>
                          <a:latin typeface="Franklin Gothic Medium"/>
                        </a:rPr>
                        <a:t>PACF</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eaeaea"/>
                    </a:solidFill>
                  </a:tcPr>
                </a:tc>
              </a:tr>
              <a:tr h="220680">
                <a:tc>
                  <a:txBody>
                    <a:bodyPr lIns="26280" rIns="26280" tIns="15480" bIns="15480">
                      <a:noAutofit/>
                    </a:bodyPr>
                    <a:p>
                      <a:pPr>
                        <a:lnSpc>
                          <a:spcPct val="100000"/>
                        </a:lnSpc>
                      </a:pPr>
                      <a:r>
                        <a:rPr b="0" lang="en-US" sz="1200" spc="-1" strike="noStrike">
                          <a:solidFill>
                            <a:srgbClr val="404040"/>
                          </a:solidFill>
                          <a:latin typeface="Franklin Gothic Medium"/>
                        </a:rPr>
                        <a:t>AR(</a:t>
                      </a:r>
                      <a:r>
                        <a:rPr b="0" i="1" lang="en-US" sz="1200" spc="-1" strike="noStrike">
                          <a:solidFill>
                            <a:srgbClr val="404040"/>
                          </a:solidFill>
                          <a:latin typeface="Franklin Gothic Medium"/>
                        </a:rPr>
                        <a:t>p</a:t>
                      </a:r>
                      <a:r>
                        <a:rPr b="0" lang="en-US" sz="1200" spc="-1" strike="noStrike">
                          <a:solidFill>
                            <a:srgbClr val="404040"/>
                          </a:solidFill>
                          <a:latin typeface="Franklin Gothic Medium"/>
                        </a:rPr>
                        <a:t>)</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Tails off gradually</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Cuts off after </a:t>
                      </a:r>
                      <a:r>
                        <a:rPr b="0" i="1" lang="en-US" sz="1200" spc="-1" strike="noStrike">
                          <a:solidFill>
                            <a:srgbClr val="404040"/>
                          </a:solidFill>
                          <a:latin typeface="Franklin Gothic Medium"/>
                        </a:rPr>
                        <a:t>p</a:t>
                      </a:r>
                      <a:r>
                        <a:rPr b="0" lang="en-US" sz="1200" spc="-1" strike="noStrike">
                          <a:solidFill>
                            <a:srgbClr val="404040"/>
                          </a:solidFill>
                          <a:latin typeface="Franklin Gothic Medium"/>
                        </a:rPr>
                        <a:t> lags</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r>
              <a:tr h="220680">
                <a:tc>
                  <a:txBody>
                    <a:bodyPr lIns="26280" rIns="26280" tIns="15480" bIns="15480">
                      <a:noAutofit/>
                    </a:bodyPr>
                    <a:p>
                      <a:pPr>
                        <a:lnSpc>
                          <a:spcPct val="100000"/>
                        </a:lnSpc>
                      </a:pPr>
                      <a:r>
                        <a:rPr b="0" lang="en-US" sz="1200" spc="-1" strike="noStrike">
                          <a:solidFill>
                            <a:srgbClr val="404040"/>
                          </a:solidFill>
                          <a:latin typeface="Franklin Gothic Medium"/>
                        </a:rPr>
                        <a:t>MA(</a:t>
                      </a:r>
                      <a:r>
                        <a:rPr b="0" i="1" lang="en-US" sz="1200" spc="-1" strike="noStrike">
                          <a:solidFill>
                            <a:srgbClr val="404040"/>
                          </a:solidFill>
                          <a:latin typeface="Franklin Gothic Medium"/>
                        </a:rPr>
                        <a:t>q</a:t>
                      </a:r>
                      <a:r>
                        <a:rPr b="0" lang="en-US" sz="1200" spc="-1" strike="noStrike">
                          <a:solidFill>
                            <a:srgbClr val="404040"/>
                          </a:solidFill>
                          <a:latin typeface="Franklin Gothic Medium"/>
                        </a:rPr>
                        <a:t>)</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Cuts off after </a:t>
                      </a:r>
                      <a:r>
                        <a:rPr b="0" i="1" lang="en-US" sz="1200" spc="-1" strike="noStrike">
                          <a:solidFill>
                            <a:srgbClr val="404040"/>
                          </a:solidFill>
                          <a:latin typeface="Franklin Gothic Medium"/>
                        </a:rPr>
                        <a:t>q</a:t>
                      </a:r>
                      <a:r>
                        <a:rPr b="0" lang="en-US" sz="1200" spc="-1" strike="noStrike">
                          <a:solidFill>
                            <a:srgbClr val="404040"/>
                          </a:solidFill>
                          <a:latin typeface="Franklin Gothic Medium"/>
                        </a:rPr>
                        <a:t> lags</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Tails off gradually</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r>
              <a:tr h="220680">
                <a:tc>
                  <a:txBody>
                    <a:bodyPr lIns="26280" rIns="26280" tIns="15480" bIns="15480">
                      <a:noAutofit/>
                    </a:bodyPr>
                    <a:p>
                      <a:pPr>
                        <a:lnSpc>
                          <a:spcPct val="100000"/>
                        </a:lnSpc>
                      </a:pPr>
                      <a:r>
                        <a:rPr b="0" lang="en-US" sz="1200" spc="-1" strike="noStrike">
                          <a:solidFill>
                            <a:srgbClr val="404040"/>
                          </a:solidFill>
                          <a:latin typeface="Franklin Gothic Medium"/>
                        </a:rPr>
                        <a:t>ARMA(</a:t>
                      </a:r>
                      <a:r>
                        <a:rPr b="0" i="1" lang="en-US" sz="1200" spc="-1" strike="noStrike">
                          <a:solidFill>
                            <a:srgbClr val="404040"/>
                          </a:solidFill>
                          <a:latin typeface="Franklin Gothic Medium"/>
                        </a:rPr>
                        <a:t>p</a:t>
                      </a:r>
                      <a:r>
                        <a:rPr b="0" lang="en-US" sz="1200" spc="-1" strike="noStrike">
                          <a:solidFill>
                            <a:srgbClr val="404040"/>
                          </a:solidFill>
                          <a:latin typeface="Franklin Gothic Medium"/>
                        </a:rPr>
                        <a:t>,</a:t>
                      </a:r>
                      <a:r>
                        <a:rPr b="0" i="1" lang="en-US" sz="1200" spc="-1" strike="noStrike">
                          <a:solidFill>
                            <a:srgbClr val="404040"/>
                          </a:solidFill>
                          <a:latin typeface="Franklin Gothic Medium"/>
                        </a:rPr>
                        <a:t>q</a:t>
                      </a:r>
                      <a:r>
                        <a:rPr b="0" lang="en-US" sz="1200" spc="-1" strike="noStrike">
                          <a:solidFill>
                            <a:srgbClr val="404040"/>
                          </a:solidFill>
                          <a:latin typeface="Franklin Gothic Medium"/>
                        </a:rPr>
                        <a:t>)</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Tails off gradually</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Tails off gradually</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r>
            </a:tbl>
          </a:graphicData>
        </a:graphic>
      </p:graphicFrame>
      <p:pic>
        <p:nvPicPr>
          <p:cNvPr id="658" name="Picture 2" descr=""/>
          <p:cNvPicPr/>
          <p:nvPr/>
        </p:nvPicPr>
        <p:blipFill>
          <a:blip r:embed="rId1"/>
          <a:stretch/>
        </p:blipFill>
        <p:spPr>
          <a:xfrm rot="16200000">
            <a:off x="3334320" y="1428120"/>
            <a:ext cx="2474640" cy="632412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TextShape 1"/>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Rules of Thumb</a:t>
            </a:r>
            <a:endParaRPr b="0" lang="en-US" sz="3200" spc="-1" strike="noStrike">
              <a:solidFill>
                <a:srgbClr val="000000"/>
              </a:solidFill>
              <a:latin typeface="Franklin Gothic Medium"/>
            </a:endParaRPr>
          </a:p>
        </p:txBody>
      </p:sp>
      <p:graphicFrame>
        <p:nvGraphicFramePr>
          <p:cNvPr id="660" name="Table 2"/>
          <p:cNvGraphicFramePr/>
          <p:nvPr/>
        </p:nvGraphicFramePr>
        <p:xfrm>
          <a:off x="270000" y="1676520"/>
          <a:ext cx="8407080" cy="914040"/>
        </p:xfrm>
        <a:graphic>
          <a:graphicData uri="http://schemas.openxmlformats.org/drawingml/2006/table">
            <a:tbl>
              <a:tblPr/>
              <a:tblGrid>
                <a:gridCol w="2802240"/>
                <a:gridCol w="2802240"/>
                <a:gridCol w="2802600"/>
              </a:tblGrid>
              <a:tr h="252000">
                <a:tc>
                  <a:txBody>
                    <a:bodyPr lIns="26280" rIns="26280" tIns="31320" bIns="31320" anchor="ctr">
                      <a:noAutofit/>
                    </a:bodyPr>
                    <a:p>
                      <a:pPr>
                        <a:lnSpc>
                          <a:spcPct val="100000"/>
                        </a:lnSpc>
                      </a:pPr>
                      <a:r>
                        <a:rPr b="1" lang="en-US" sz="1200" spc="-1" strike="noStrike">
                          <a:solidFill>
                            <a:srgbClr val="000000"/>
                          </a:solidFill>
                          <a:latin typeface="Franklin Gothic Medium"/>
                        </a:rPr>
                        <a:t>Conditional Mean Model</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eaeaea"/>
                    </a:solidFill>
                  </a:tcPr>
                </a:tc>
                <a:tc>
                  <a:txBody>
                    <a:bodyPr lIns="26280" rIns="26280" tIns="31320" bIns="31320" anchor="ctr">
                      <a:noAutofit/>
                    </a:bodyPr>
                    <a:p>
                      <a:pPr>
                        <a:lnSpc>
                          <a:spcPct val="100000"/>
                        </a:lnSpc>
                      </a:pPr>
                      <a:r>
                        <a:rPr b="1" lang="en-US" sz="1200" spc="-1" strike="noStrike">
                          <a:solidFill>
                            <a:srgbClr val="000000"/>
                          </a:solidFill>
                          <a:latin typeface="Franklin Gothic Medium"/>
                        </a:rPr>
                        <a:t>ACF</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eaeaea"/>
                    </a:solidFill>
                  </a:tcPr>
                </a:tc>
                <a:tc>
                  <a:txBody>
                    <a:bodyPr lIns="26280" rIns="26280" tIns="31320" bIns="31320" anchor="ctr">
                      <a:noAutofit/>
                    </a:bodyPr>
                    <a:p>
                      <a:pPr>
                        <a:lnSpc>
                          <a:spcPct val="100000"/>
                        </a:lnSpc>
                      </a:pPr>
                      <a:r>
                        <a:rPr b="1" lang="en-US" sz="1200" spc="-1" strike="noStrike">
                          <a:solidFill>
                            <a:srgbClr val="000000"/>
                          </a:solidFill>
                          <a:latin typeface="Franklin Gothic Medium"/>
                        </a:rPr>
                        <a:t>PACF</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eaeaea"/>
                    </a:solidFill>
                  </a:tcPr>
                </a:tc>
              </a:tr>
              <a:tr h="220680">
                <a:tc>
                  <a:txBody>
                    <a:bodyPr lIns="26280" rIns="26280" tIns="15480" bIns="15480">
                      <a:noAutofit/>
                    </a:bodyPr>
                    <a:p>
                      <a:pPr>
                        <a:lnSpc>
                          <a:spcPct val="100000"/>
                        </a:lnSpc>
                      </a:pPr>
                      <a:r>
                        <a:rPr b="0" lang="en-US" sz="1200" spc="-1" strike="noStrike">
                          <a:solidFill>
                            <a:srgbClr val="404040"/>
                          </a:solidFill>
                          <a:latin typeface="Franklin Gothic Medium"/>
                        </a:rPr>
                        <a:t>AR(</a:t>
                      </a:r>
                      <a:r>
                        <a:rPr b="0" i="1" lang="en-US" sz="1200" spc="-1" strike="noStrike">
                          <a:solidFill>
                            <a:srgbClr val="404040"/>
                          </a:solidFill>
                          <a:latin typeface="Franklin Gothic Medium"/>
                        </a:rPr>
                        <a:t>p</a:t>
                      </a:r>
                      <a:r>
                        <a:rPr b="0" lang="en-US" sz="1200" spc="-1" strike="noStrike">
                          <a:solidFill>
                            <a:srgbClr val="404040"/>
                          </a:solidFill>
                          <a:latin typeface="Franklin Gothic Medium"/>
                        </a:rPr>
                        <a:t>)</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Tails off gradually</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Cuts off after </a:t>
                      </a:r>
                      <a:r>
                        <a:rPr b="0" i="1" lang="en-US" sz="1200" spc="-1" strike="noStrike">
                          <a:solidFill>
                            <a:srgbClr val="404040"/>
                          </a:solidFill>
                          <a:latin typeface="Franklin Gothic Medium"/>
                        </a:rPr>
                        <a:t>p</a:t>
                      </a:r>
                      <a:r>
                        <a:rPr b="0" lang="en-US" sz="1200" spc="-1" strike="noStrike">
                          <a:solidFill>
                            <a:srgbClr val="404040"/>
                          </a:solidFill>
                          <a:latin typeface="Franklin Gothic Medium"/>
                        </a:rPr>
                        <a:t> lags</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r>
              <a:tr h="220680">
                <a:tc>
                  <a:txBody>
                    <a:bodyPr lIns="26280" rIns="26280" tIns="15480" bIns="15480">
                      <a:noAutofit/>
                    </a:bodyPr>
                    <a:p>
                      <a:pPr>
                        <a:lnSpc>
                          <a:spcPct val="100000"/>
                        </a:lnSpc>
                      </a:pPr>
                      <a:r>
                        <a:rPr b="0" lang="en-US" sz="1200" spc="-1" strike="noStrike">
                          <a:solidFill>
                            <a:srgbClr val="404040"/>
                          </a:solidFill>
                          <a:latin typeface="Franklin Gothic Medium"/>
                        </a:rPr>
                        <a:t>MA(</a:t>
                      </a:r>
                      <a:r>
                        <a:rPr b="0" i="1" lang="en-US" sz="1200" spc="-1" strike="noStrike">
                          <a:solidFill>
                            <a:srgbClr val="404040"/>
                          </a:solidFill>
                          <a:latin typeface="Franklin Gothic Medium"/>
                        </a:rPr>
                        <a:t>q</a:t>
                      </a:r>
                      <a:r>
                        <a:rPr b="0" lang="en-US" sz="1200" spc="-1" strike="noStrike">
                          <a:solidFill>
                            <a:srgbClr val="404040"/>
                          </a:solidFill>
                          <a:latin typeface="Franklin Gothic Medium"/>
                        </a:rPr>
                        <a:t>)</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Cuts off after </a:t>
                      </a:r>
                      <a:r>
                        <a:rPr b="0" i="1" lang="en-US" sz="1200" spc="-1" strike="noStrike">
                          <a:solidFill>
                            <a:srgbClr val="404040"/>
                          </a:solidFill>
                          <a:latin typeface="Franklin Gothic Medium"/>
                        </a:rPr>
                        <a:t>q</a:t>
                      </a:r>
                      <a:r>
                        <a:rPr b="0" lang="en-US" sz="1200" spc="-1" strike="noStrike">
                          <a:solidFill>
                            <a:srgbClr val="404040"/>
                          </a:solidFill>
                          <a:latin typeface="Franklin Gothic Medium"/>
                        </a:rPr>
                        <a:t> lags</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Tails off gradually</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r>
              <a:tr h="220680">
                <a:tc>
                  <a:txBody>
                    <a:bodyPr lIns="26280" rIns="26280" tIns="15480" bIns="15480">
                      <a:noAutofit/>
                    </a:bodyPr>
                    <a:p>
                      <a:pPr>
                        <a:lnSpc>
                          <a:spcPct val="100000"/>
                        </a:lnSpc>
                      </a:pPr>
                      <a:r>
                        <a:rPr b="0" lang="en-US" sz="1200" spc="-1" strike="noStrike">
                          <a:solidFill>
                            <a:srgbClr val="404040"/>
                          </a:solidFill>
                          <a:latin typeface="Franklin Gothic Medium"/>
                        </a:rPr>
                        <a:t>ARMA(</a:t>
                      </a:r>
                      <a:r>
                        <a:rPr b="0" i="1" lang="en-US" sz="1200" spc="-1" strike="noStrike">
                          <a:solidFill>
                            <a:srgbClr val="404040"/>
                          </a:solidFill>
                          <a:latin typeface="Franklin Gothic Medium"/>
                        </a:rPr>
                        <a:t>p</a:t>
                      </a:r>
                      <a:r>
                        <a:rPr b="0" lang="en-US" sz="1200" spc="-1" strike="noStrike">
                          <a:solidFill>
                            <a:srgbClr val="404040"/>
                          </a:solidFill>
                          <a:latin typeface="Franklin Gothic Medium"/>
                        </a:rPr>
                        <a:t>,</a:t>
                      </a:r>
                      <a:r>
                        <a:rPr b="0" i="1" lang="en-US" sz="1200" spc="-1" strike="noStrike">
                          <a:solidFill>
                            <a:srgbClr val="404040"/>
                          </a:solidFill>
                          <a:latin typeface="Franklin Gothic Medium"/>
                        </a:rPr>
                        <a:t>q</a:t>
                      </a:r>
                      <a:r>
                        <a:rPr b="0" lang="en-US" sz="1200" spc="-1" strike="noStrike">
                          <a:solidFill>
                            <a:srgbClr val="404040"/>
                          </a:solidFill>
                          <a:latin typeface="Franklin Gothic Medium"/>
                        </a:rPr>
                        <a:t>)</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Tails off gradually</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c>
                  <a:txBody>
                    <a:bodyPr lIns="26280" rIns="26280" tIns="15480" bIns="15480">
                      <a:noAutofit/>
                    </a:bodyPr>
                    <a:p>
                      <a:pPr>
                        <a:lnSpc>
                          <a:spcPct val="100000"/>
                        </a:lnSpc>
                      </a:pPr>
                      <a:r>
                        <a:rPr b="0" lang="en-US" sz="1200" spc="-1" strike="noStrike">
                          <a:solidFill>
                            <a:srgbClr val="404040"/>
                          </a:solidFill>
                          <a:latin typeface="Franklin Gothic Medium"/>
                        </a:rPr>
                        <a:t>Tails off gradually</a:t>
                      </a:r>
                      <a:endParaRPr b="0" lang="en-US" sz="1200" spc="-1" strike="noStrike">
                        <a:latin typeface="Arial"/>
                      </a:endParaRPr>
                    </a:p>
                  </a:txBody>
                  <a:tcPr marL="26280" marR="26280">
                    <a:lnL w="7200">
                      <a:solidFill>
                        <a:srgbClr val="cccccc"/>
                      </a:solidFill>
                    </a:lnL>
                    <a:lnR w="7200">
                      <a:solidFill>
                        <a:srgbClr val="cccccc"/>
                      </a:solidFill>
                    </a:lnR>
                    <a:lnT w="7200">
                      <a:solidFill>
                        <a:srgbClr val="cccccc"/>
                      </a:solidFill>
                    </a:lnT>
                    <a:lnB w="7200">
                      <a:solidFill>
                        <a:srgbClr val="cccccc"/>
                      </a:solidFill>
                    </a:lnB>
                    <a:solidFill>
                      <a:srgbClr val="ffffff"/>
                    </a:solidFill>
                  </a:tcPr>
                </a:tc>
              </a:tr>
            </a:tbl>
          </a:graphicData>
        </a:graphic>
      </p:graphicFrame>
      <p:pic>
        <p:nvPicPr>
          <p:cNvPr id="661" name="Picture 3" descr=""/>
          <p:cNvPicPr/>
          <p:nvPr/>
        </p:nvPicPr>
        <p:blipFill>
          <a:blip r:embed="rId1"/>
          <a:stretch/>
        </p:blipFill>
        <p:spPr>
          <a:xfrm rot="16200000">
            <a:off x="3007440" y="610920"/>
            <a:ext cx="2933280" cy="7808400"/>
          </a:xfrm>
          <a:prstGeom prst="rect">
            <a:avLst/>
          </a:prstGeom>
          <a:ln>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TextShape 1"/>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SUNSPOT DATA</a:t>
            </a:r>
            <a:endParaRPr b="0" lang="en-US" sz="3200" spc="-1" strike="noStrike">
              <a:solidFill>
                <a:srgbClr val="000000"/>
              </a:solidFill>
              <a:latin typeface="Franklin Gothic Medium"/>
            </a:endParaRPr>
          </a:p>
        </p:txBody>
      </p:sp>
      <p:pic>
        <p:nvPicPr>
          <p:cNvPr id="663" name="Picture 2" descr=""/>
          <p:cNvPicPr/>
          <p:nvPr/>
        </p:nvPicPr>
        <p:blipFill>
          <a:blip r:embed="rId1"/>
          <a:stretch/>
        </p:blipFill>
        <p:spPr>
          <a:xfrm>
            <a:off x="380880" y="1981080"/>
            <a:ext cx="8245080" cy="3428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380880" y="1719360"/>
            <a:ext cx="8407080" cy="4909680"/>
          </a:xfrm>
          <a:prstGeom prst="rect">
            <a:avLst/>
          </a:prstGeom>
          <a:noFill/>
          <a:ln>
            <a:noFill/>
          </a:ln>
        </p:spPr>
        <p:txBody>
          <a:bodyPr>
            <a:normAutofit fontScale="97000"/>
          </a:bodyPr>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Forecasting future values using previous observations (lags) as predictors</a:t>
            </a: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Evaluating if the mean of the time series has changed after some point in time (regression including an indicator variable dictating when something in the process has changed or perturbed it) </a:t>
            </a: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Evaluating if other explanatory variables are contributing to what’s going on with the dependent variable (and using them for forecasting as well)</a:t>
            </a:r>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This one is tough, I’ll explain in a bit</a:t>
            </a:r>
            <a:endParaRPr b="0" lang="en-US" sz="1800" spc="97" strike="noStrike">
              <a:solidFill>
                <a:srgbClr val="534949"/>
              </a:solidFill>
              <a:latin typeface="Franklin Gothic Medium"/>
            </a:endParaRPr>
          </a:p>
          <a:p>
            <a:endParaRPr b="0" lang="en-US" sz="1800" spc="148" strike="noStrike">
              <a:solidFill>
                <a:srgbClr val="534949"/>
              </a:solidFill>
              <a:latin typeface="Franklin Gothic Medium"/>
            </a:endParaRPr>
          </a:p>
          <a:p>
            <a:pPr marL="45720">
              <a:lnSpc>
                <a:spcPct val="100000"/>
              </a:lnSpc>
              <a:spcBef>
                <a:spcPts val="400"/>
              </a:spcBef>
            </a:pPr>
            <a:r>
              <a:rPr b="0" lang="en-US" sz="2000" spc="148" strike="noStrike" u="sng">
                <a:solidFill>
                  <a:srgbClr val="534949"/>
                </a:solidFill>
                <a:uFillTx/>
                <a:latin typeface="Franklin Gothic Medium"/>
              </a:rPr>
              <a:t>Remember- Time series models assumes you have data that is equally spaced in time</a:t>
            </a:r>
            <a:endParaRPr b="0" lang="en-US" sz="2000" spc="148" strike="noStrike">
              <a:solidFill>
                <a:srgbClr val="534949"/>
              </a:solidFill>
              <a:latin typeface="Franklin Gothic Medium"/>
            </a:endParaRPr>
          </a:p>
        </p:txBody>
      </p:sp>
      <p:sp>
        <p:nvSpPr>
          <p:cNvPr id="191"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Practical Objectives of Time series</a:t>
            </a:r>
            <a:endParaRPr b="0" lang="en-US" sz="3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TextShape 1"/>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ACF and PACT PLOTS</a:t>
            </a:r>
            <a:endParaRPr b="0" lang="en-US" sz="3200" spc="-1" strike="noStrike">
              <a:solidFill>
                <a:srgbClr val="000000"/>
              </a:solidFill>
              <a:latin typeface="Franklin Gothic Medium"/>
            </a:endParaRPr>
          </a:p>
        </p:txBody>
      </p:sp>
      <p:pic>
        <p:nvPicPr>
          <p:cNvPr id="665" name="Picture 2" descr=""/>
          <p:cNvPicPr/>
          <p:nvPr/>
        </p:nvPicPr>
        <p:blipFill>
          <a:blip r:embed="rId1"/>
          <a:stretch/>
        </p:blipFill>
        <p:spPr>
          <a:xfrm rot="16200000">
            <a:off x="3905640" y="-258840"/>
            <a:ext cx="2474640" cy="6324120"/>
          </a:xfrm>
          <a:prstGeom prst="rect">
            <a:avLst/>
          </a:prstGeom>
          <a:ln>
            <a:noFill/>
          </a:ln>
        </p:spPr>
      </p:pic>
      <p:pic>
        <p:nvPicPr>
          <p:cNvPr id="666" name="Picture 3" descr=""/>
          <p:cNvPicPr/>
          <p:nvPr/>
        </p:nvPicPr>
        <p:blipFill>
          <a:blip r:embed="rId2"/>
          <a:stretch/>
        </p:blipFill>
        <p:spPr>
          <a:xfrm rot="16200000">
            <a:off x="3954960" y="2293560"/>
            <a:ext cx="2376000" cy="6324120"/>
          </a:xfrm>
          <a:prstGeom prst="rect">
            <a:avLst/>
          </a:prstGeom>
          <a:ln>
            <a:noFill/>
          </a:ln>
        </p:spPr>
      </p:pic>
      <p:sp>
        <p:nvSpPr>
          <p:cNvPr id="667" name="CustomShape 2"/>
          <p:cNvSpPr/>
          <p:nvPr/>
        </p:nvSpPr>
        <p:spPr>
          <a:xfrm>
            <a:off x="304920" y="1695600"/>
            <a:ext cx="1142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ACF</a:t>
            </a:r>
            <a:endParaRPr b="0" lang="en-US" sz="1800" spc="-1" strike="noStrike">
              <a:latin typeface="Arial"/>
            </a:endParaRPr>
          </a:p>
        </p:txBody>
      </p:sp>
      <p:sp>
        <p:nvSpPr>
          <p:cNvPr id="668" name="CustomShape 3"/>
          <p:cNvSpPr/>
          <p:nvPr/>
        </p:nvSpPr>
        <p:spPr>
          <a:xfrm>
            <a:off x="228600" y="4305240"/>
            <a:ext cx="1142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PACF</a:t>
            </a:r>
            <a:endParaRPr b="0" lang="en-US" sz="1800" spc="-1" strike="noStrike">
              <a:latin typeface="Arial"/>
            </a:endParaRPr>
          </a:p>
        </p:txBody>
      </p:sp>
      <p:sp>
        <p:nvSpPr>
          <p:cNvPr id="669" name="CustomShape 4"/>
          <p:cNvSpPr/>
          <p:nvPr/>
        </p:nvSpPr>
        <p:spPr>
          <a:xfrm>
            <a:off x="179280" y="2903400"/>
            <a:ext cx="1599840" cy="547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00" spc="-1" strike="noStrike">
                <a:solidFill>
                  <a:srgbClr val="000000"/>
                </a:solidFill>
                <a:latin typeface="Franklin Gothic Medium"/>
              </a:rPr>
              <a:t>Comments on Stationarity and what type of model to use</a:t>
            </a:r>
            <a:endParaRPr b="0" lang="en-US" sz="1000" spc="-1" strike="noStrike">
              <a:latin typeface="Arial"/>
            </a:endParaRPr>
          </a:p>
        </p:txBody>
      </p:sp>
      <p:sp>
        <p:nvSpPr>
          <p:cNvPr id="670" name="CustomShape 5"/>
          <p:cNvSpPr/>
          <p:nvPr/>
        </p:nvSpPr>
        <p:spPr>
          <a:xfrm>
            <a:off x="192240" y="5105520"/>
            <a:ext cx="1599840" cy="547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00" spc="-1" strike="noStrike">
                <a:solidFill>
                  <a:srgbClr val="000000"/>
                </a:solidFill>
                <a:latin typeface="Franklin Gothic Medium"/>
              </a:rPr>
              <a:t>Comments on Stationarity and what type of model to use</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TextShape 1"/>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2400" spc="199" strike="noStrike" cap="all">
                <a:solidFill>
                  <a:srgbClr val="ffffff"/>
                </a:solidFill>
                <a:latin typeface="Franklin Gothic Medium"/>
              </a:rPr>
              <a:t>I fiT a FEW different ARMA Models aND LET AIC HELP me DECIDE</a:t>
            </a:r>
            <a:br/>
            <a:r>
              <a:rPr b="0" lang="en-US" sz="2400" spc="199" strike="noStrike" cap="all">
                <a:solidFill>
                  <a:srgbClr val="ffffff"/>
                </a:solidFill>
                <a:latin typeface="Franklin Gothic Medium"/>
              </a:rPr>
              <a:t>(remember we can automate this)</a:t>
            </a:r>
            <a:endParaRPr b="0" lang="en-US" sz="2400" spc="-1" strike="noStrike">
              <a:solidFill>
                <a:srgbClr val="000000"/>
              </a:solidFill>
              <a:latin typeface="Franklin Gothic Medium"/>
            </a:endParaRPr>
          </a:p>
        </p:txBody>
      </p:sp>
      <p:graphicFrame>
        <p:nvGraphicFramePr>
          <p:cNvPr id="672" name="Table 2"/>
          <p:cNvGraphicFramePr/>
          <p:nvPr/>
        </p:nvGraphicFramePr>
        <p:xfrm>
          <a:off x="2209680" y="1676520"/>
          <a:ext cx="4800240" cy="4571640"/>
        </p:xfrm>
        <a:graphic>
          <a:graphicData uri="http://schemas.openxmlformats.org/drawingml/2006/table">
            <a:tbl>
              <a:tblPr/>
              <a:tblGrid>
                <a:gridCol w="1654560"/>
                <a:gridCol w="786240"/>
                <a:gridCol w="786240"/>
                <a:gridCol w="786240"/>
                <a:gridCol w="786960"/>
              </a:tblGrid>
              <a:tr h="457200">
                <a:tc>
                  <a:txBody>
                    <a:bodyPr lIns="7560" rIns="7560" tIns="7560" bIns="0" anchor="b">
                      <a:noAutofit/>
                    </a:bodyPr>
                    <a:p>
                      <a:pPr algn="ctr">
                        <a:lnSpc>
                          <a:spcPct val="100000"/>
                        </a:lnSpc>
                      </a:pPr>
                      <a:r>
                        <a:rPr b="0" lang="en-US" sz="1400" spc="-1" strike="noStrike" u="sng">
                          <a:solidFill>
                            <a:srgbClr val="000000"/>
                          </a:solidFill>
                          <a:uFillTx/>
                          <a:latin typeface="Calibri"/>
                        </a:rPr>
                        <a:t>Model</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u="sng">
                          <a:solidFill>
                            <a:srgbClr val="000000"/>
                          </a:solidFill>
                          <a:uFillTx/>
                          <a:latin typeface="Calibri"/>
                        </a:rPr>
                        <a:t>DF</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u="sng">
                          <a:solidFill>
                            <a:srgbClr val="000000"/>
                          </a:solidFill>
                          <a:uFillTx/>
                          <a:latin typeface="Calibri"/>
                        </a:rPr>
                        <a:t>Variance</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u="sng">
                          <a:solidFill>
                            <a:srgbClr val="000000"/>
                          </a:solidFill>
                          <a:uFillTx/>
                          <a:latin typeface="Calibri"/>
                        </a:rPr>
                        <a:t>AIC</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u="sng">
                          <a:solidFill>
                            <a:srgbClr val="000000"/>
                          </a:solidFill>
                          <a:uFillTx/>
                          <a:latin typeface="Calibri"/>
                        </a:rPr>
                        <a:t>SBC</a:t>
                      </a:r>
                      <a:endParaRPr b="0" lang="en-US" sz="1400" spc="-1" strike="noStrike">
                        <a:latin typeface="Arial"/>
                      </a:endParaRPr>
                    </a:p>
                  </a:txBody>
                  <a:tcPr marL="7560" marR="7560">
                    <a:solidFill>
                      <a:srgbClr val="ffffff"/>
                    </a:solidFill>
                  </a:tcPr>
                </a:tc>
              </a:tr>
              <a:tr h="457200">
                <a:tc>
                  <a:txBody>
                    <a:bodyPr lIns="7560" rIns="7560" tIns="7560" bIns="0" anchor="b">
                      <a:noAutofit/>
                    </a:bodyPr>
                    <a:p>
                      <a:pPr algn="ctr">
                        <a:lnSpc>
                          <a:spcPct val="100000"/>
                        </a:lnSpc>
                      </a:pPr>
                      <a:r>
                        <a:rPr b="0" lang="en-US" sz="1400" spc="-1" strike="noStrike">
                          <a:solidFill>
                            <a:srgbClr val="000000"/>
                          </a:solidFill>
                          <a:latin typeface="Calibri"/>
                        </a:rPr>
                        <a:t>ARMA(3, 1)  </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32</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697.2</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354.2</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362.2</a:t>
                      </a:r>
                      <a:endParaRPr b="0" lang="en-US" sz="1400" spc="-1" strike="noStrike">
                        <a:latin typeface="Arial"/>
                      </a:endParaRPr>
                    </a:p>
                  </a:txBody>
                  <a:tcPr marL="7560" marR="7560">
                    <a:solidFill>
                      <a:srgbClr val="ffffff"/>
                    </a:solidFill>
                  </a:tcPr>
                </a:tc>
              </a:tr>
              <a:tr h="457200">
                <a:tc>
                  <a:txBody>
                    <a:bodyPr lIns="7560" rIns="7560" tIns="7560" bIns="0" anchor="b">
                      <a:noAutofit/>
                    </a:bodyPr>
                    <a:p>
                      <a:pPr algn="ctr">
                        <a:lnSpc>
                          <a:spcPct val="100000"/>
                        </a:lnSpc>
                      </a:pPr>
                      <a:r>
                        <a:rPr b="0" lang="en-US" sz="1400" spc="-1" strike="noStrike">
                          <a:solidFill>
                            <a:srgbClr val="000000"/>
                          </a:solidFill>
                          <a:latin typeface="Calibri"/>
                        </a:rPr>
                        <a:t>AR(3)  </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33</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733.5</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355.0</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361.5</a:t>
                      </a:r>
                      <a:endParaRPr b="0" lang="en-US" sz="1400" spc="-1" strike="noStrike">
                        <a:latin typeface="Arial"/>
                      </a:endParaRPr>
                    </a:p>
                  </a:txBody>
                  <a:tcPr marL="7560" marR="7560">
                    <a:solidFill>
                      <a:srgbClr val="ffffff"/>
                    </a:solidFill>
                  </a:tcPr>
                </a:tc>
              </a:tr>
              <a:tr h="457200">
                <a:tc>
                  <a:txBody>
                    <a:bodyPr lIns="7560" rIns="7560" tIns="7560" bIns="0" anchor="b">
                      <a:noAutofit/>
                    </a:bodyPr>
                    <a:p>
                      <a:pPr algn="ctr">
                        <a:lnSpc>
                          <a:spcPct val="100000"/>
                        </a:lnSpc>
                      </a:pPr>
                      <a:r>
                        <a:rPr b="0" lang="en-US" sz="1400" spc="-1" strike="noStrike">
                          <a:solidFill>
                            <a:srgbClr val="000000"/>
                          </a:solidFill>
                          <a:latin typeface="Calibri"/>
                        </a:rPr>
                        <a:t>ARMA(3, 2)  </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31</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701.2</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355.4</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365.1</a:t>
                      </a:r>
                      <a:endParaRPr b="0" lang="en-US" sz="1400" spc="-1" strike="noStrike">
                        <a:latin typeface="Arial"/>
                      </a:endParaRPr>
                    </a:p>
                  </a:txBody>
                  <a:tcPr marL="7560" marR="7560">
                    <a:solidFill>
                      <a:srgbClr val="ffffff"/>
                    </a:solidFill>
                  </a:tcPr>
                </a:tc>
              </a:tr>
              <a:tr h="457200">
                <a:tc>
                  <a:txBody>
                    <a:bodyPr lIns="7560" rIns="7560" tIns="7560" bIns="0" anchor="b">
                      <a:noAutofit/>
                    </a:bodyPr>
                    <a:p>
                      <a:pPr algn="ctr">
                        <a:lnSpc>
                          <a:spcPct val="100000"/>
                        </a:lnSpc>
                      </a:pPr>
                      <a:r>
                        <a:rPr b="0" lang="en-US" sz="1400" spc="-1" strike="noStrike">
                          <a:solidFill>
                            <a:srgbClr val="000000"/>
                          </a:solidFill>
                          <a:latin typeface="Calibri"/>
                        </a:rPr>
                        <a:t>AR(4)  </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32</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724.3</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355.5</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363.5</a:t>
                      </a:r>
                      <a:endParaRPr b="0" lang="en-US" sz="1400" spc="-1" strike="noStrike">
                        <a:latin typeface="Arial"/>
                      </a:endParaRPr>
                    </a:p>
                  </a:txBody>
                  <a:tcPr marL="7560" marR="7560">
                    <a:solidFill>
                      <a:srgbClr val="ffffff"/>
                    </a:solidFill>
                  </a:tcPr>
                </a:tc>
              </a:tr>
              <a:tr h="457200">
                <a:tc>
                  <a:txBody>
                    <a:bodyPr lIns="7560" rIns="7560" tIns="7560" bIns="0" anchor="b">
                      <a:noAutofit/>
                    </a:bodyPr>
                    <a:p>
                      <a:pPr algn="ctr">
                        <a:lnSpc>
                          <a:spcPct val="100000"/>
                        </a:lnSpc>
                      </a:pPr>
                      <a:r>
                        <a:rPr b="0" lang="en-US" sz="1400" spc="-1" strike="noStrike">
                          <a:solidFill>
                            <a:srgbClr val="000000"/>
                          </a:solidFill>
                          <a:latin typeface="Calibri"/>
                        </a:rPr>
                        <a:t>ARMA(3, 3)  </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30</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633.1</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357.0</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368.3</a:t>
                      </a:r>
                      <a:endParaRPr b="0" lang="en-US" sz="1400" spc="-1" strike="noStrike">
                        <a:latin typeface="Arial"/>
                      </a:endParaRPr>
                    </a:p>
                  </a:txBody>
                  <a:tcPr marL="7560" marR="7560">
                    <a:solidFill>
                      <a:srgbClr val="ffffff"/>
                    </a:solidFill>
                  </a:tcPr>
                </a:tc>
              </a:tr>
              <a:tr h="457200">
                <a:tc>
                  <a:txBody>
                    <a:bodyPr lIns="7560" rIns="7560" tIns="7560" bIns="0" anchor="b">
                      <a:noAutofit/>
                    </a:bodyPr>
                    <a:p>
                      <a:pPr algn="ctr">
                        <a:lnSpc>
                          <a:spcPct val="100000"/>
                        </a:lnSpc>
                      </a:pPr>
                      <a:r>
                        <a:rPr b="0" lang="en-US" sz="1400" spc="-1" strike="noStrike">
                          <a:solidFill>
                            <a:srgbClr val="000000"/>
                          </a:solidFill>
                          <a:latin typeface="Calibri"/>
                        </a:rPr>
                        <a:t>AR(2)  </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34</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878.5</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360.3</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365.1</a:t>
                      </a:r>
                      <a:endParaRPr b="0" lang="en-US" sz="1400" spc="-1" strike="noStrike">
                        <a:latin typeface="Arial"/>
                      </a:endParaRPr>
                    </a:p>
                  </a:txBody>
                  <a:tcPr marL="7560" marR="7560">
                    <a:solidFill>
                      <a:srgbClr val="ffffff"/>
                    </a:solidFill>
                  </a:tcPr>
                </a:tc>
              </a:tr>
              <a:tr h="457200">
                <a:tc>
                  <a:txBody>
                    <a:bodyPr lIns="7560" rIns="7560" tIns="7560" bIns="0" anchor="b">
                      <a:noAutofit/>
                    </a:bodyPr>
                    <a:p>
                      <a:pPr algn="ctr">
                        <a:lnSpc>
                          <a:spcPct val="100000"/>
                        </a:lnSpc>
                      </a:pPr>
                      <a:r>
                        <a:rPr b="0" lang="en-US" sz="1400" spc="-1" strike="noStrike">
                          <a:solidFill>
                            <a:srgbClr val="000000"/>
                          </a:solidFill>
                          <a:latin typeface="Calibri"/>
                        </a:rPr>
                        <a:t>ARMA(2, 2)  </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32</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826.3</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361.1</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369.1</a:t>
                      </a:r>
                      <a:endParaRPr b="0" lang="en-US" sz="1400" spc="-1" strike="noStrike">
                        <a:latin typeface="Arial"/>
                      </a:endParaRPr>
                    </a:p>
                  </a:txBody>
                  <a:tcPr marL="7560" marR="7560">
                    <a:solidFill>
                      <a:srgbClr val="ffffff"/>
                    </a:solidFill>
                  </a:tcPr>
                </a:tc>
              </a:tr>
              <a:tr h="457200">
                <a:tc>
                  <a:txBody>
                    <a:bodyPr lIns="7560" rIns="7560" tIns="7560" bIns="0" anchor="b">
                      <a:noAutofit/>
                    </a:bodyPr>
                    <a:p>
                      <a:pPr algn="ctr">
                        <a:lnSpc>
                          <a:spcPct val="100000"/>
                        </a:lnSpc>
                      </a:pPr>
                      <a:r>
                        <a:rPr b="0" lang="en-US" sz="1400" spc="-1" strike="noStrike">
                          <a:solidFill>
                            <a:srgbClr val="000000"/>
                          </a:solidFill>
                          <a:latin typeface="Calibri"/>
                        </a:rPr>
                        <a:t>ARI(3, 1)  </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32</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1208.7</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362.0</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368.4</a:t>
                      </a:r>
                      <a:endParaRPr b="0" lang="en-US" sz="1400" spc="-1" strike="noStrike">
                        <a:latin typeface="Arial"/>
                      </a:endParaRPr>
                    </a:p>
                  </a:txBody>
                  <a:tcPr marL="7560" marR="7560">
                    <a:solidFill>
                      <a:srgbClr val="ffffff"/>
                    </a:solidFill>
                  </a:tcPr>
                </a:tc>
              </a:tr>
              <a:tr h="457200">
                <a:tc>
                  <a:txBody>
                    <a:bodyPr lIns="7560" rIns="7560" tIns="7560" bIns="0" anchor="b">
                      <a:noAutofit/>
                    </a:bodyPr>
                    <a:p>
                      <a:pPr algn="ctr">
                        <a:lnSpc>
                          <a:spcPct val="100000"/>
                        </a:lnSpc>
                      </a:pPr>
                      <a:r>
                        <a:rPr b="0" lang="en-US" sz="1400" spc="-1" strike="noStrike">
                          <a:solidFill>
                            <a:srgbClr val="000000"/>
                          </a:solidFill>
                          <a:latin typeface="Calibri"/>
                        </a:rPr>
                        <a:t>MA(4)  </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32</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844.4</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362.1</a:t>
                      </a:r>
                      <a:endParaRPr b="0" lang="en-US" sz="1400" spc="-1" strike="noStrike">
                        <a:latin typeface="Arial"/>
                      </a:endParaRPr>
                    </a:p>
                  </a:txBody>
                  <a:tcPr marL="7560" marR="7560">
                    <a:solidFill>
                      <a:srgbClr val="ffffff"/>
                    </a:solidFill>
                  </a:tcPr>
                </a:tc>
                <a:tc>
                  <a:txBody>
                    <a:bodyPr lIns="7560" rIns="7560" tIns="7560" bIns="0" anchor="b">
                      <a:noAutofit/>
                    </a:bodyPr>
                    <a:p>
                      <a:pPr algn="ctr">
                        <a:lnSpc>
                          <a:spcPct val="100000"/>
                        </a:lnSpc>
                      </a:pPr>
                      <a:r>
                        <a:rPr b="0" lang="en-US" sz="1400" spc="-1" strike="noStrike">
                          <a:solidFill>
                            <a:srgbClr val="000000"/>
                          </a:solidFill>
                          <a:latin typeface="Calibri"/>
                        </a:rPr>
                        <a:t>370.1</a:t>
                      </a:r>
                      <a:endParaRPr b="0" lang="en-US" sz="1400" spc="-1" strike="noStrike">
                        <a:latin typeface="Arial"/>
                      </a:endParaRPr>
                    </a:p>
                  </a:txBody>
                  <a:tcPr marL="7560" marR="7560">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TextShape 1"/>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Residual Diagnostics for ARMA(3,1)</a:t>
            </a:r>
            <a:endParaRPr b="0" lang="en-US" sz="3200" spc="-1" strike="noStrike">
              <a:solidFill>
                <a:srgbClr val="000000"/>
              </a:solidFill>
              <a:latin typeface="Franklin Gothic Medium"/>
            </a:endParaRPr>
          </a:p>
        </p:txBody>
      </p:sp>
      <p:pic>
        <p:nvPicPr>
          <p:cNvPr id="674" name="Picture 2" descr=""/>
          <p:cNvPicPr/>
          <p:nvPr/>
        </p:nvPicPr>
        <p:blipFill>
          <a:blip r:embed="rId1"/>
          <a:stretch/>
        </p:blipFill>
        <p:spPr>
          <a:xfrm rot="16200000">
            <a:off x="4950360" y="78840"/>
            <a:ext cx="2409480" cy="5605200"/>
          </a:xfrm>
          <a:prstGeom prst="rect">
            <a:avLst/>
          </a:prstGeom>
          <a:ln>
            <a:noFill/>
          </a:ln>
        </p:spPr>
      </p:pic>
      <p:pic>
        <p:nvPicPr>
          <p:cNvPr id="675" name="Picture 3" descr=""/>
          <p:cNvPicPr/>
          <p:nvPr/>
        </p:nvPicPr>
        <p:blipFill>
          <a:blip r:embed="rId2"/>
          <a:stretch/>
        </p:blipFill>
        <p:spPr>
          <a:xfrm rot="16200000">
            <a:off x="5002200" y="2673720"/>
            <a:ext cx="2306160" cy="5605200"/>
          </a:xfrm>
          <a:prstGeom prst="rect">
            <a:avLst/>
          </a:prstGeom>
          <a:ln>
            <a:noFill/>
          </a:ln>
        </p:spPr>
      </p:pic>
      <p:sp>
        <p:nvSpPr>
          <p:cNvPr id="676" name="CustomShape 2"/>
          <p:cNvSpPr/>
          <p:nvPr/>
        </p:nvSpPr>
        <p:spPr>
          <a:xfrm>
            <a:off x="231840" y="2516040"/>
            <a:ext cx="2209320" cy="3655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Both ACF and PACF exhibit “White Noise” behavior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Franklin Gothic Medium"/>
              </a:rPr>
              <a:t>Note:  If we ran a different model with regression coefficients, we could confidently conduct hypothesis testing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TextShape 1"/>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ARMA (3,1) Forecasts</a:t>
            </a:r>
            <a:endParaRPr b="0" lang="en-US" sz="3200" spc="-1" strike="noStrike">
              <a:solidFill>
                <a:srgbClr val="000000"/>
              </a:solidFill>
              <a:latin typeface="Franklin Gothic Medium"/>
            </a:endParaRPr>
          </a:p>
        </p:txBody>
      </p:sp>
      <p:pic>
        <p:nvPicPr>
          <p:cNvPr id="678" name="Picture 2" descr=""/>
          <p:cNvPicPr/>
          <p:nvPr/>
        </p:nvPicPr>
        <p:blipFill>
          <a:blip r:embed="rId1"/>
          <a:stretch/>
        </p:blipFill>
        <p:spPr>
          <a:xfrm>
            <a:off x="1752480" y="2362320"/>
            <a:ext cx="5327280" cy="2923920"/>
          </a:xfrm>
          <a:prstGeom prst="rect">
            <a:avLst/>
          </a:prstGeom>
          <a:ln>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TextShape 1"/>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Forecasts for different models</a:t>
            </a:r>
            <a:endParaRPr b="0" lang="en-US" sz="3200" spc="-1" strike="noStrike">
              <a:solidFill>
                <a:srgbClr val="000000"/>
              </a:solidFill>
              <a:latin typeface="Franklin Gothic Medium"/>
            </a:endParaRPr>
          </a:p>
        </p:txBody>
      </p:sp>
      <p:pic>
        <p:nvPicPr>
          <p:cNvPr id="680" name="Picture 2" descr=""/>
          <p:cNvPicPr/>
          <p:nvPr/>
        </p:nvPicPr>
        <p:blipFill>
          <a:blip r:embed="rId1"/>
          <a:stretch/>
        </p:blipFill>
        <p:spPr>
          <a:xfrm>
            <a:off x="304920" y="2075040"/>
            <a:ext cx="2734920" cy="1499760"/>
          </a:xfrm>
          <a:prstGeom prst="rect">
            <a:avLst/>
          </a:prstGeom>
          <a:ln>
            <a:noFill/>
          </a:ln>
        </p:spPr>
      </p:pic>
      <p:sp>
        <p:nvSpPr>
          <p:cNvPr id="681" name="CustomShape 2"/>
          <p:cNvSpPr/>
          <p:nvPr/>
        </p:nvSpPr>
        <p:spPr>
          <a:xfrm>
            <a:off x="533520" y="1676520"/>
            <a:ext cx="914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AR4</a:t>
            </a:r>
            <a:endParaRPr b="0" lang="en-US" sz="1800" spc="-1" strike="noStrike">
              <a:latin typeface="Arial"/>
            </a:endParaRPr>
          </a:p>
        </p:txBody>
      </p:sp>
      <p:sp>
        <p:nvSpPr>
          <p:cNvPr id="682" name="CustomShape 3"/>
          <p:cNvSpPr/>
          <p:nvPr/>
        </p:nvSpPr>
        <p:spPr>
          <a:xfrm>
            <a:off x="3843360" y="1693800"/>
            <a:ext cx="15998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ARIMA(3,1,1)</a:t>
            </a:r>
            <a:endParaRPr b="0" lang="en-US" sz="1800" spc="-1" strike="noStrike">
              <a:latin typeface="Arial"/>
            </a:endParaRPr>
          </a:p>
        </p:txBody>
      </p:sp>
      <p:pic>
        <p:nvPicPr>
          <p:cNvPr id="683" name="Picture 3" descr=""/>
          <p:cNvPicPr/>
          <p:nvPr/>
        </p:nvPicPr>
        <p:blipFill>
          <a:blip r:embed="rId2"/>
          <a:stretch/>
        </p:blipFill>
        <p:spPr>
          <a:xfrm>
            <a:off x="3276720" y="2063880"/>
            <a:ext cx="2734920" cy="1501560"/>
          </a:xfrm>
          <a:prstGeom prst="rect">
            <a:avLst/>
          </a:prstGeom>
          <a:ln>
            <a:noFill/>
          </a:ln>
        </p:spPr>
      </p:pic>
      <p:pic>
        <p:nvPicPr>
          <p:cNvPr id="684" name="Picture 2" descr=""/>
          <p:cNvPicPr/>
          <p:nvPr/>
        </p:nvPicPr>
        <p:blipFill>
          <a:blip r:embed="rId3"/>
          <a:stretch/>
        </p:blipFill>
        <p:spPr>
          <a:xfrm>
            <a:off x="6172200" y="2046240"/>
            <a:ext cx="2769840" cy="1518840"/>
          </a:xfrm>
          <a:prstGeom prst="rect">
            <a:avLst/>
          </a:prstGeom>
          <a:ln>
            <a:noFill/>
          </a:ln>
        </p:spPr>
      </p:pic>
      <p:pic>
        <p:nvPicPr>
          <p:cNvPr id="685" name="Picture 4" descr=""/>
          <p:cNvPicPr/>
          <p:nvPr/>
        </p:nvPicPr>
        <p:blipFill>
          <a:blip r:embed="rId4"/>
          <a:stretch/>
        </p:blipFill>
        <p:spPr>
          <a:xfrm>
            <a:off x="3276720" y="4038480"/>
            <a:ext cx="2734920" cy="1501560"/>
          </a:xfrm>
          <a:prstGeom prst="rect">
            <a:avLst/>
          </a:prstGeom>
          <a:ln>
            <a:noFill/>
          </a:ln>
        </p:spPr>
      </p:pic>
      <p:sp>
        <p:nvSpPr>
          <p:cNvPr id="686" name="CustomShape 4"/>
          <p:cNvSpPr/>
          <p:nvPr/>
        </p:nvSpPr>
        <p:spPr>
          <a:xfrm>
            <a:off x="3824280" y="3657600"/>
            <a:ext cx="15998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ARIMA(2,1,2)</a:t>
            </a:r>
            <a:endParaRPr b="0" lang="en-US" sz="1800" spc="-1" strike="noStrike">
              <a:latin typeface="Arial"/>
            </a:endParaRPr>
          </a:p>
        </p:txBody>
      </p:sp>
      <p:sp>
        <p:nvSpPr>
          <p:cNvPr id="687" name="CustomShape 5"/>
          <p:cNvSpPr/>
          <p:nvPr/>
        </p:nvSpPr>
        <p:spPr>
          <a:xfrm>
            <a:off x="6934320" y="1704960"/>
            <a:ext cx="1599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ARMA(3,1)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TextShape 1"/>
          <p:cNvSpPr txBox="1"/>
          <p:nvPr/>
        </p:nvSpPr>
        <p:spPr>
          <a:xfrm>
            <a:off x="380880" y="1719360"/>
            <a:ext cx="8407080" cy="4406400"/>
          </a:xfrm>
          <a:prstGeom prst="rect">
            <a:avLst/>
          </a:prstGeom>
          <a:noFill/>
          <a:ln>
            <a:noFill/>
          </a:ln>
        </p:spPr>
        <p:txBody>
          <a:bodyPr>
            <a:noAutofit/>
          </a:bodyPr>
          <a:p>
            <a:pPr marL="45720">
              <a:lnSpc>
                <a:spcPct val="100000"/>
              </a:lnSpc>
              <a:spcBef>
                <a:spcPts val="400"/>
              </a:spcBef>
            </a:pPr>
            <a:endParaRPr b="0" lang="en-US" sz="2000" spc="148" strike="noStrike">
              <a:solidFill>
                <a:srgbClr val="534949"/>
              </a:solidFill>
              <a:latin typeface="Franklin Gothic Medium"/>
            </a:endParaRPr>
          </a:p>
          <a:p>
            <a:pPr marL="45720">
              <a:lnSpc>
                <a:spcPct val="100000"/>
              </a:lnSpc>
              <a:spcBef>
                <a:spcPts val="400"/>
              </a:spcBef>
            </a:pPr>
            <a:endParaRPr b="0" lang="en-US" sz="2000" spc="148" strike="noStrike">
              <a:solidFill>
                <a:srgbClr val="534949"/>
              </a:solidFill>
              <a:latin typeface="Franklin Gothic Medium"/>
            </a:endParaRPr>
          </a:p>
          <a:p>
            <a:pPr marL="45720">
              <a:lnSpc>
                <a:spcPct val="100000"/>
              </a:lnSpc>
              <a:spcBef>
                <a:spcPts val="400"/>
              </a:spcBef>
            </a:pPr>
            <a:endParaRPr b="0" lang="en-US" sz="2000" spc="148" strike="noStrike">
              <a:solidFill>
                <a:srgbClr val="534949"/>
              </a:solidFill>
              <a:latin typeface="Franklin Gothic Medium"/>
            </a:endParaRPr>
          </a:p>
          <a:p>
            <a:pPr marL="45720" algn="ctr">
              <a:lnSpc>
                <a:spcPct val="100000"/>
              </a:lnSpc>
              <a:spcBef>
                <a:spcPts val="400"/>
              </a:spcBef>
            </a:pPr>
            <a:r>
              <a:rPr b="0" lang="en-US" sz="2000" spc="148" strike="noStrike">
                <a:solidFill>
                  <a:srgbClr val="534949"/>
                </a:solidFill>
                <a:latin typeface="Franklin Gothic Medium"/>
              </a:rPr>
              <a:t>Melanoma Data Dealing with a Trend</a:t>
            </a:r>
            <a:endParaRPr b="0" lang="en-US" sz="2000" spc="148" strike="noStrike">
              <a:solidFill>
                <a:srgbClr val="534949"/>
              </a:solidFill>
              <a:latin typeface="Franklin Gothic Medium"/>
            </a:endParaRPr>
          </a:p>
        </p:txBody>
      </p:sp>
      <p:sp>
        <p:nvSpPr>
          <p:cNvPr id="689" name="TextShape 2"/>
          <p:cNvSpPr txBox="1"/>
          <p:nvPr/>
        </p:nvSpPr>
        <p:spPr>
          <a:xfrm>
            <a:off x="380880" y="355680"/>
            <a:ext cx="8381520" cy="1053720"/>
          </a:xfrm>
          <a:prstGeom prst="rect">
            <a:avLst/>
          </a:prstGeom>
          <a:noFill/>
          <a:ln>
            <a:noFill/>
          </a:ln>
        </p:spPr>
        <p:txBody>
          <a:bodyPr anchor="ctr">
            <a:noAutofit/>
          </a:bodyPr>
          <a:p>
            <a:endParaRPr b="0" lang="en-US" sz="3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TextShape 1"/>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Plot the DATA</a:t>
            </a:r>
            <a:endParaRPr b="0" lang="en-US" sz="3200" spc="-1" strike="noStrike">
              <a:solidFill>
                <a:srgbClr val="000000"/>
              </a:solidFill>
              <a:latin typeface="Franklin Gothic Medium"/>
            </a:endParaRPr>
          </a:p>
        </p:txBody>
      </p:sp>
      <p:pic>
        <p:nvPicPr>
          <p:cNvPr id="691" name="Picture 2" descr=""/>
          <p:cNvPicPr/>
          <p:nvPr/>
        </p:nvPicPr>
        <p:blipFill>
          <a:blip r:embed="rId1"/>
          <a:stretch/>
        </p:blipFill>
        <p:spPr>
          <a:xfrm>
            <a:off x="304920" y="1828800"/>
            <a:ext cx="8607240" cy="3601800"/>
          </a:xfrm>
          <a:prstGeom prst="rect">
            <a:avLst/>
          </a:prstGeom>
          <a:ln>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TextShape 1"/>
          <p:cNvSpPr txBox="1"/>
          <p:nvPr/>
        </p:nvSpPr>
        <p:spPr>
          <a:xfrm>
            <a:off x="380880" y="1719360"/>
            <a:ext cx="8407080" cy="4406400"/>
          </a:xfrm>
          <a:prstGeom prst="rect">
            <a:avLst/>
          </a:prstGeom>
          <a:noFill/>
          <a:ln>
            <a:noFill/>
          </a:ln>
        </p:spPr>
        <p:txBody>
          <a:bodyPr>
            <a:noAutofit/>
          </a:bodyPr>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We have to make a call (No model selection can really help with this)</a:t>
            </a:r>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Is it stationary or not?  </a:t>
            </a:r>
            <a:endParaRPr b="0" lang="en-US" sz="1800" spc="97"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Expert Knowledge</a:t>
            </a:r>
            <a:endParaRPr b="0" lang="en-US" sz="1600" spc="-1"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ACF Plots that do not ”die” out over lags is an indicator of nonstatioarity</a:t>
            </a:r>
            <a:endParaRPr b="0" lang="en-US" sz="1600" spc="-1"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If yes, you go into model building with AR, MA, ARMA, ARIMA, etc</a:t>
            </a:r>
            <a:endParaRPr b="0" lang="en-US" sz="1800" spc="97"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If no, we have to make it stationary</a:t>
            </a:r>
            <a:endParaRPr b="0" lang="en-US" sz="1800" spc="97"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Take a first difference ARIMA (analyze the change from one observation to the next)</a:t>
            </a:r>
            <a:endParaRPr b="0" lang="en-US" sz="1600" spc="-1"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Include time as a covariate (y=b0+b1*year)</a:t>
            </a:r>
            <a:endParaRPr b="0" lang="en-US" sz="1600" spc="-1" strike="noStrike">
              <a:solidFill>
                <a:srgbClr val="534949"/>
              </a:solidFill>
              <a:latin typeface="Franklin Gothic Medium"/>
            </a:endParaRPr>
          </a:p>
          <a:p>
            <a:endParaRPr b="0" lang="en-US" sz="1600" spc="148" strike="noStrike">
              <a:solidFill>
                <a:srgbClr val="534949"/>
              </a:solidFill>
              <a:latin typeface="Franklin Gothic Medium"/>
            </a:endParaRPr>
          </a:p>
        </p:txBody>
      </p:sp>
      <p:sp>
        <p:nvSpPr>
          <p:cNvPr id="693"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Dealing with Trend</a:t>
            </a:r>
            <a:endParaRPr b="0" lang="en-US" sz="3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TextShape 1"/>
          <p:cNvSpPr txBox="1"/>
          <p:nvPr/>
        </p:nvSpPr>
        <p:spPr>
          <a:xfrm>
            <a:off x="380880" y="1719360"/>
            <a:ext cx="8407080" cy="4406400"/>
          </a:xfrm>
          <a:prstGeom prst="rect">
            <a:avLst/>
          </a:prstGeom>
          <a:noFill/>
          <a:ln>
            <a:noFill/>
          </a:ln>
        </p:spPr>
        <p:txBody>
          <a:bodyPr>
            <a:noAutofit/>
          </a:bodyPr>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Residual plotted over time after including Year</a:t>
            </a:r>
            <a:endParaRPr b="0" lang="en-US" sz="2000" spc="148" strike="noStrike">
              <a:solidFill>
                <a:srgbClr val="534949"/>
              </a:solidFill>
              <a:latin typeface="Franklin Gothic Medium"/>
            </a:endParaRPr>
          </a:p>
        </p:txBody>
      </p:sp>
      <p:sp>
        <p:nvSpPr>
          <p:cNvPr id="695"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Finishing an analysis with time as a covariate</a:t>
            </a:r>
            <a:endParaRPr b="0" lang="en-US" sz="3200" spc="-1" strike="noStrike">
              <a:solidFill>
                <a:srgbClr val="000000"/>
              </a:solidFill>
              <a:latin typeface="Franklin Gothic Medium"/>
            </a:endParaRPr>
          </a:p>
        </p:txBody>
      </p:sp>
      <p:pic>
        <p:nvPicPr>
          <p:cNvPr id="696" name="Picture 2" descr=""/>
          <p:cNvPicPr/>
          <p:nvPr/>
        </p:nvPicPr>
        <p:blipFill>
          <a:blip r:embed="rId1"/>
          <a:stretch/>
        </p:blipFill>
        <p:spPr>
          <a:xfrm>
            <a:off x="685800" y="2362320"/>
            <a:ext cx="7719480" cy="3200040"/>
          </a:xfrm>
          <a:prstGeom prst="rect">
            <a:avLst/>
          </a:prstGeom>
          <a:ln>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TextShape 1"/>
          <p:cNvSpPr txBox="1"/>
          <p:nvPr/>
        </p:nvSpPr>
        <p:spPr>
          <a:xfrm>
            <a:off x="380880" y="1682640"/>
            <a:ext cx="8407080" cy="4406400"/>
          </a:xfrm>
          <a:prstGeom prst="rect">
            <a:avLst/>
          </a:prstGeom>
          <a:noFill/>
          <a:ln>
            <a:noFill/>
          </a:ln>
        </p:spPr>
        <p:txBody>
          <a:bodyPr>
            <a:noAutofit/>
          </a:bodyPr>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ACF without time in the model.  Long drawn out patterns is an indicator of not being stationary</a:t>
            </a: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marL="45720">
              <a:lnSpc>
                <a:spcPct val="100000"/>
              </a:lnSpc>
              <a:spcBef>
                <a:spcPts val="400"/>
              </a:spcBef>
            </a:pP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ACF with time included  (Both still suggest auto regressive)</a:t>
            </a:r>
            <a:endParaRPr b="0" lang="en-US" sz="2000" spc="148" strike="noStrike">
              <a:solidFill>
                <a:srgbClr val="534949"/>
              </a:solidFill>
              <a:latin typeface="Franklin Gothic Medium"/>
            </a:endParaRPr>
          </a:p>
        </p:txBody>
      </p:sp>
      <p:sp>
        <p:nvSpPr>
          <p:cNvPr id="698"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ACF Plots</a:t>
            </a:r>
            <a:endParaRPr b="0" lang="en-US" sz="3200" spc="-1" strike="noStrike">
              <a:solidFill>
                <a:srgbClr val="000000"/>
              </a:solidFill>
              <a:latin typeface="Franklin Gothic Medium"/>
            </a:endParaRPr>
          </a:p>
        </p:txBody>
      </p:sp>
      <p:pic>
        <p:nvPicPr>
          <p:cNvPr id="699" name="Picture 2" descr=""/>
          <p:cNvPicPr/>
          <p:nvPr/>
        </p:nvPicPr>
        <p:blipFill>
          <a:blip r:embed="rId1"/>
          <a:stretch/>
        </p:blipFill>
        <p:spPr>
          <a:xfrm rot="16200000">
            <a:off x="3352680" y="-380520"/>
            <a:ext cx="1676160" cy="7314840"/>
          </a:xfrm>
          <a:prstGeom prst="rect">
            <a:avLst/>
          </a:prstGeom>
          <a:ln>
            <a:noFill/>
          </a:ln>
        </p:spPr>
      </p:pic>
      <p:pic>
        <p:nvPicPr>
          <p:cNvPr id="700" name="Picture 2" descr=""/>
          <p:cNvPicPr/>
          <p:nvPr/>
        </p:nvPicPr>
        <p:blipFill>
          <a:blip r:embed="rId2"/>
          <a:stretch/>
        </p:blipFill>
        <p:spPr>
          <a:xfrm rot="16200000">
            <a:off x="3210480" y="2015640"/>
            <a:ext cx="1928520" cy="73465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Forecasting future values</a:t>
            </a:r>
            <a:br/>
            <a:endParaRPr b="0" lang="en-US" sz="3200" spc="-1" strike="noStrike">
              <a:solidFill>
                <a:srgbClr val="000000"/>
              </a:solidFill>
              <a:latin typeface="Franklin Gothic Medium"/>
            </a:endParaRPr>
          </a:p>
        </p:txBody>
      </p:sp>
      <p:pic>
        <p:nvPicPr>
          <p:cNvPr id="193" name="Picture 3" descr=""/>
          <p:cNvPicPr/>
          <p:nvPr/>
        </p:nvPicPr>
        <p:blipFill>
          <a:blip r:embed="rId1"/>
          <a:stretch/>
        </p:blipFill>
        <p:spPr>
          <a:xfrm>
            <a:off x="1600200" y="1828800"/>
            <a:ext cx="5714640" cy="4371480"/>
          </a:xfrm>
          <a:prstGeom prst="rect">
            <a:avLst/>
          </a:prstGeom>
          <a:ln>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TextShape 1"/>
          <p:cNvSpPr txBox="1"/>
          <p:nvPr/>
        </p:nvSpPr>
        <p:spPr>
          <a:xfrm>
            <a:off x="380880" y="1719360"/>
            <a:ext cx="8407080" cy="4406400"/>
          </a:xfrm>
          <a:prstGeom prst="rect">
            <a:avLst/>
          </a:prstGeom>
          <a:noFill/>
          <a:ln>
            <a:noFill/>
          </a:ln>
        </p:spPr>
        <p:txBody>
          <a:bodyPr>
            <a:noAutofit/>
          </a:bodyPr>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Without time included in the model</a:t>
            </a: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With time included</a:t>
            </a:r>
            <a:endParaRPr b="0" lang="en-US" sz="2000" spc="148" strike="noStrike">
              <a:solidFill>
                <a:srgbClr val="534949"/>
              </a:solidFill>
              <a:latin typeface="Franklin Gothic Medium"/>
            </a:endParaRPr>
          </a:p>
        </p:txBody>
      </p:sp>
      <p:sp>
        <p:nvSpPr>
          <p:cNvPr id="702"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PACF Plots</a:t>
            </a:r>
            <a:endParaRPr b="0" lang="en-US" sz="3200" spc="-1" strike="noStrike">
              <a:solidFill>
                <a:srgbClr val="000000"/>
              </a:solidFill>
              <a:latin typeface="Franklin Gothic Medium"/>
            </a:endParaRPr>
          </a:p>
        </p:txBody>
      </p:sp>
      <p:pic>
        <p:nvPicPr>
          <p:cNvPr id="703" name="Picture 2" descr=""/>
          <p:cNvPicPr/>
          <p:nvPr/>
        </p:nvPicPr>
        <p:blipFill>
          <a:blip r:embed="rId1"/>
          <a:stretch/>
        </p:blipFill>
        <p:spPr>
          <a:xfrm rot="16200000">
            <a:off x="3607560" y="-635400"/>
            <a:ext cx="1809360" cy="7957800"/>
          </a:xfrm>
          <a:prstGeom prst="rect">
            <a:avLst/>
          </a:prstGeom>
          <a:ln>
            <a:noFill/>
          </a:ln>
        </p:spPr>
      </p:pic>
      <p:pic>
        <p:nvPicPr>
          <p:cNvPr id="704" name="Picture 2" descr=""/>
          <p:cNvPicPr/>
          <p:nvPr/>
        </p:nvPicPr>
        <p:blipFill>
          <a:blip r:embed="rId2"/>
          <a:stretch/>
        </p:blipFill>
        <p:spPr>
          <a:xfrm rot="16200000">
            <a:off x="3594240" y="1679760"/>
            <a:ext cx="1852200" cy="7941960"/>
          </a:xfrm>
          <a:prstGeom prst="rect">
            <a:avLst/>
          </a:prstGeom>
          <a:ln>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TextShape 1"/>
          <p:cNvSpPr txBox="1"/>
          <p:nvPr/>
        </p:nvSpPr>
        <p:spPr>
          <a:xfrm>
            <a:off x="380880" y="1719360"/>
            <a:ext cx="8407080" cy="4406400"/>
          </a:xfrm>
          <a:prstGeom prst="rect">
            <a:avLst/>
          </a:prstGeom>
          <a:noFill/>
          <a:ln>
            <a:noFill/>
          </a:ln>
        </p:spPr>
        <p:txBody>
          <a:bodyPr>
            <a:noAutofit/>
          </a:bodyPr>
          <a:p>
            <a:pPr marL="45720">
              <a:lnSpc>
                <a:spcPct val="100000"/>
              </a:lnSpc>
              <a:spcBef>
                <a:spcPts val="400"/>
              </a:spcBef>
            </a:pPr>
            <a:endParaRPr b="0" lang="en-US" sz="2000" spc="148" strike="noStrike">
              <a:solidFill>
                <a:srgbClr val="534949"/>
              </a:solidFill>
              <a:latin typeface="Franklin Gothic Medium"/>
            </a:endParaRPr>
          </a:p>
          <a:p>
            <a:pPr marL="45720">
              <a:lnSpc>
                <a:spcPct val="100000"/>
              </a:lnSpc>
              <a:spcBef>
                <a:spcPts val="400"/>
              </a:spcBef>
            </a:pPr>
            <a:r>
              <a:rPr b="0" lang="en-US" sz="2000" spc="148" strike="noStrike">
                <a:solidFill>
                  <a:srgbClr val="534949"/>
                </a:solidFill>
                <a:latin typeface="Franklin Gothic Medium"/>
              </a:rPr>
              <a:t>Proc autoreg data=melanoma;</a:t>
            </a:r>
            <a:endParaRPr b="0" lang="en-US" sz="2000" spc="148" strike="noStrike">
              <a:solidFill>
                <a:srgbClr val="534949"/>
              </a:solidFill>
              <a:latin typeface="Franklin Gothic Medium"/>
            </a:endParaRPr>
          </a:p>
          <a:p>
            <a:pPr marL="45720">
              <a:lnSpc>
                <a:spcPct val="100000"/>
              </a:lnSpc>
              <a:spcBef>
                <a:spcPts val="400"/>
              </a:spcBef>
            </a:pPr>
            <a:r>
              <a:rPr b="0" lang="en-US" sz="2000" spc="148" strike="noStrike">
                <a:solidFill>
                  <a:srgbClr val="534949"/>
                </a:solidFill>
                <a:latin typeface="Franklin Gothic Medium"/>
              </a:rPr>
              <a:t>   </a:t>
            </a:r>
            <a:r>
              <a:rPr b="0" lang="en-US" sz="2000" spc="148" strike="noStrike">
                <a:solidFill>
                  <a:srgbClr val="534949"/>
                </a:solidFill>
                <a:latin typeface="Franklin Gothic Medium"/>
              </a:rPr>
              <a:t>model melanoma=time  / nlag=1;</a:t>
            </a:r>
            <a:endParaRPr b="0" lang="en-US" sz="2000" spc="148" strike="noStrike">
              <a:solidFill>
                <a:srgbClr val="534949"/>
              </a:solidFill>
              <a:latin typeface="Franklin Gothic Medium"/>
            </a:endParaRPr>
          </a:p>
          <a:p>
            <a:pPr marL="45720">
              <a:lnSpc>
                <a:spcPct val="100000"/>
              </a:lnSpc>
              <a:spcBef>
                <a:spcPts val="400"/>
              </a:spcBef>
            </a:pPr>
            <a:r>
              <a:rPr b="0" lang="en-US" sz="2000" spc="148" strike="noStrike">
                <a:solidFill>
                  <a:srgbClr val="534949"/>
                </a:solidFill>
                <a:latin typeface="Franklin Gothic Medium"/>
              </a:rPr>
              <a:t>Run;</a:t>
            </a:r>
            <a:endParaRPr b="0" lang="en-US" sz="2000" spc="148" strike="noStrike">
              <a:solidFill>
                <a:srgbClr val="534949"/>
              </a:solidFill>
              <a:latin typeface="Franklin Gothic Medium"/>
            </a:endParaRPr>
          </a:p>
          <a:p>
            <a:pPr marL="45720">
              <a:lnSpc>
                <a:spcPct val="100000"/>
              </a:lnSpc>
              <a:spcBef>
                <a:spcPts val="400"/>
              </a:spcBef>
            </a:pPr>
            <a:endParaRPr b="0" lang="en-US" sz="2000" spc="148" strike="noStrike">
              <a:solidFill>
                <a:srgbClr val="534949"/>
              </a:solidFill>
              <a:latin typeface="Franklin Gothic Medium"/>
            </a:endParaRPr>
          </a:p>
          <a:p>
            <a:pPr marL="45720">
              <a:lnSpc>
                <a:spcPct val="100000"/>
              </a:lnSpc>
              <a:spcBef>
                <a:spcPts val="400"/>
              </a:spcBef>
            </a:pPr>
            <a:r>
              <a:rPr b="0" lang="en-US" sz="2000" spc="148" strike="noStrike">
                <a:solidFill>
                  <a:srgbClr val="534949"/>
                </a:solidFill>
                <a:latin typeface="Franklin Gothic Medium"/>
              </a:rPr>
              <a:t>What makes the proc different from the filter method in the videos?</a:t>
            </a: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It estimates the filtering parameters in a better way.</a:t>
            </a: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It does this in one step versus stepwise fitting things</a:t>
            </a: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Uses the autocorrelation(filter) parameters to better estimate the regression coefficients (generalized least squares)</a:t>
            </a:r>
            <a:endParaRPr b="0" lang="en-US" sz="2000" spc="148" strike="noStrike">
              <a:solidFill>
                <a:srgbClr val="534949"/>
              </a:solidFill>
              <a:latin typeface="Franklin Gothic Medium"/>
            </a:endParaRPr>
          </a:p>
        </p:txBody>
      </p:sp>
      <p:sp>
        <p:nvSpPr>
          <p:cNvPr id="706"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Fit the Model with an AR(1)</a:t>
            </a:r>
            <a:endParaRPr b="0" lang="en-US" sz="3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TextShape 1"/>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Check New Residuals</a:t>
            </a:r>
            <a:endParaRPr b="0" lang="en-US" sz="3200" spc="-1" strike="noStrike">
              <a:solidFill>
                <a:srgbClr val="000000"/>
              </a:solidFill>
              <a:latin typeface="Franklin Gothic Medium"/>
            </a:endParaRPr>
          </a:p>
        </p:txBody>
      </p:sp>
      <p:pic>
        <p:nvPicPr>
          <p:cNvPr id="708" name="Picture 2" descr=""/>
          <p:cNvPicPr/>
          <p:nvPr/>
        </p:nvPicPr>
        <p:blipFill>
          <a:blip r:embed="rId1"/>
          <a:stretch/>
        </p:blipFill>
        <p:spPr>
          <a:xfrm rot="16200000">
            <a:off x="1378800" y="603000"/>
            <a:ext cx="2285640" cy="4433400"/>
          </a:xfrm>
          <a:prstGeom prst="rect">
            <a:avLst/>
          </a:prstGeom>
          <a:ln>
            <a:noFill/>
          </a:ln>
        </p:spPr>
      </p:pic>
      <p:pic>
        <p:nvPicPr>
          <p:cNvPr id="709" name="Picture 3" descr=""/>
          <p:cNvPicPr/>
          <p:nvPr/>
        </p:nvPicPr>
        <p:blipFill>
          <a:blip r:embed="rId2"/>
          <a:stretch/>
        </p:blipFill>
        <p:spPr>
          <a:xfrm rot="16200000">
            <a:off x="5394960" y="2986920"/>
            <a:ext cx="2361960" cy="4770000"/>
          </a:xfrm>
          <a:prstGeom prst="rect">
            <a:avLst/>
          </a:prstGeom>
          <a:ln>
            <a:noFill/>
          </a:ln>
        </p:spPr>
      </p:pic>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TextShape 1"/>
          <p:cNvSpPr txBox="1"/>
          <p:nvPr/>
        </p:nvSpPr>
        <p:spPr>
          <a:xfrm>
            <a:off x="380880" y="1719360"/>
            <a:ext cx="8534160" cy="5138280"/>
          </a:xfrm>
          <a:prstGeom prst="rect">
            <a:avLst/>
          </a:prstGeom>
          <a:noFill/>
          <a:ln>
            <a:noFill/>
          </a:ln>
        </p:spPr>
        <p:txBody>
          <a:bodyPr>
            <a:normAutofit fontScale="45000"/>
          </a:bodyPr>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Since we are comfortable that the residual are behaving like uncorrelated data.  If needed, we can take a look at the statistical results since we are much more confident with the estimate and its standard error</a:t>
            </a: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If the pattern in ACF and PACF is not clear, we can use AIC and BIC to help us select, or use an automated procedure</a:t>
            </a: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PROC AUTOREG only handles AR,  if you feel it is ARMA, MA, or ARIMA then there are other PROCs such as PROC ARIMA that can do it.</a:t>
            </a: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PROC AUTOREG also provides model selection technique such as forward, backward, etc.  Doesn’t have LASSO and LARS though.  Doesn’t provide to easy of a way to lag predictors etc.</a:t>
            </a: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If you want to formally test if autocorrelation exists you can conduct the </a:t>
            </a:r>
            <a:r>
              <a:rPr b="0" lang="en-US" sz="2000" spc="148" strike="noStrike" u="sng">
                <a:solidFill>
                  <a:srgbClr val="534949"/>
                </a:solidFill>
                <a:uFillTx/>
                <a:latin typeface="Franklin Gothic Medium"/>
              </a:rPr>
              <a:t>Durbin-Watson tests </a:t>
            </a:r>
            <a:r>
              <a:rPr b="0" lang="en-US" sz="2000" spc="148" strike="noStrike">
                <a:solidFill>
                  <a:srgbClr val="534949"/>
                </a:solidFill>
                <a:latin typeface="Franklin Gothic Medium"/>
              </a:rPr>
              <a:t>using the dw and dwprob options in the model statement of PROC AUTOREG</a:t>
            </a: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Remember that including covariates makes the series not stationary so be mindful of what that means in terms of how that effects forecasting</a:t>
            </a: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a:p>
            <a:pPr>
              <a:lnSpc>
                <a:spcPct val="100000"/>
              </a:lnSpc>
              <a:spcBef>
                <a:spcPts val="400"/>
              </a:spcBef>
            </a:pPr>
            <a:endParaRPr b="0" lang="en-US" sz="2000" spc="148" strike="noStrike">
              <a:solidFill>
                <a:srgbClr val="534949"/>
              </a:solidFill>
              <a:latin typeface="Franklin Gothic Medium"/>
            </a:endParaRPr>
          </a:p>
        </p:txBody>
      </p:sp>
      <p:sp>
        <p:nvSpPr>
          <p:cNvPr id="711"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2000" spc="199" strike="noStrike" cap="all">
                <a:solidFill>
                  <a:srgbClr val="ffffff"/>
                </a:solidFill>
                <a:latin typeface="Franklin Gothic Medium"/>
              </a:rPr>
              <a:t>Hypothesis testing and other notes</a:t>
            </a:r>
            <a:endParaRPr b="0" lang="en-US" sz="20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TextShape 1"/>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2000" spc="199" strike="noStrike" cap="all">
                <a:solidFill>
                  <a:srgbClr val="ffffff"/>
                </a:solidFill>
                <a:latin typeface="Franklin Gothic Medium"/>
              </a:rPr>
              <a:t>All models produce reasonable Residuals</a:t>
            </a:r>
            <a:br/>
            <a:r>
              <a:rPr b="0" lang="en-US" sz="2000" spc="199" strike="noStrike" cap="all">
                <a:solidFill>
                  <a:srgbClr val="ffffff"/>
                </a:solidFill>
                <a:latin typeface="Franklin Gothic Medium"/>
              </a:rPr>
              <a:t>(2 on Right are suspect due to Stationarity concerns)</a:t>
            </a:r>
            <a:endParaRPr b="0" lang="en-US" sz="2000" spc="-1" strike="noStrike">
              <a:solidFill>
                <a:srgbClr val="000000"/>
              </a:solidFill>
              <a:latin typeface="Franklin Gothic Medium"/>
            </a:endParaRPr>
          </a:p>
        </p:txBody>
      </p:sp>
      <p:pic>
        <p:nvPicPr>
          <p:cNvPr id="713" name="Picture 2" descr=""/>
          <p:cNvPicPr/>
          <p:nvPr/>
        </p:nvPicPr>
        <p:blipFill>
          <a:blip r:embed="rId1"/>
          <a:stretch/>
        </p:blipFill>
        <p:spPr>
          <a:xfrm>
            <a:off x="312840" y="2198520"/>
            <a:ext cx="3489120" cy="1980720"/>
          </a:xfrm>
          <a:prstGeom prst="rect">
            <a:avLst/>
          </a:prstGeom>
          <a:ln>
            <a:noFill/>
          </a:ln>
        </p:spPr>
      </p:pic>
      <p:pic>
        <p:nvPicPr>
          <p:cNvPr id="714" name="Picture 3" descr=""/>
          <p:cNvPicPr/>
          <p:nvPr/>
        </p:nvPicPr>
        <p:blipFill>
          <a:blip r:embed="rId2"/>
          <a:stretch/>
        </p:blipFill>
        <p:spPr>
          <a:xfrm>
            <a:off x="4572000" y="2198520"/>
            <a:ext cx="3498480" cy="1991880"/>
          </a:xfrm>
          <a:prstGeom prst="rect">
            <a:avLst/>
          </a:prstGeom>
          <a:ln>
            <a:noFill/>
          </a:ln>
        </p:spPr>
      </p:pic>
      <p:pic>
        <p:nvPicPr>
          <p:cNvPr id="715" name="Picture 4" descr=""/>
          <p:cNvPicPr/>
          <p:nvPr/>
        </p:nvPicPr>
        <p:blipFill>
          <a:blip r:embed="rId3"/>
          <a:stretch/>
        </p:blipFill>
        <p:spPr>
          <a:xfrm>
            <a:off x="4637160" y="4648320"/>
            <a:ext cx="3433320" cy="1955520"/>
          </a:xfrm>
          <a:prstGeom prst="rect">
            <a:avLst/>
          </a:prstGeom>
          <a:ln>
            <a:noFill/>
          </a:ln>
        </p:spPr>
      </p:pic>
      <p:pic>
        <p:nvPicPr>
          <p:cNvPr id="716" name="Picture 5" descr=""/>
          <p:cNvPicPr/>
          <p:nvPr/>
        </p:nvPicPr>
        <p:blipFill>
          <a:blip r:embed="rId4"/>
          <a:stretch/>
        </p:blipFill>
        <p:spPr>
          <a:xfrm>
            <a:off x="312840" y="4648320"/>
            <a:ext cx="3444480" cy="1955520"/>
          </a:xfrm>
          <a:prstGeom prst="rect">
            <a:avLst/>
          </a:prstGeom>
          <a:ln>
            <a:noFill/>
          </a:ln>
        </p:spPr>
      </p:pic>
      <p:sp>
        <p:nvSpPr>
          <p:cNvPr id="717" name="CustomShape 2"/>
          <p:cNvSpPr/>
          <p:nvPr/>
        </p:nvSpPr>
        <p:spPr>
          <a:xfrm>
            <a:off x="1197000" y="1708200"/>
            <a:ext cx="16761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Medium"/>
              </a:rPr>
              <a:t>ARIMA(0,1,0)</a:t>
            </a:r>
            <a:endParaRPr b="0" lang="en-US" sz="1800" spc="-1" strike="noStrike">
              <a:latin typeface="Arial"/>
            </a:endParaRPr>
          </a:p>
        </p:txBody>
      </p:sp>
      <p:sp>
        <p:nvSpPr>
          <p:cNvPr id="718" name="CustomShape 3"/>
          <p:cNvSpPr/>
          <p:nvPr/>
        </p:nvSpPr>
        <p:spPr>
          <a:xfrm>
            <a:off x="5483160" y="1770120"/>
            <a:ext cx="167616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Franklin Gothic Medium"/>
              </a:rPr>
              <a:t>AR(1)</a:t>
            </a:r>
            <a:endParaRPr b="0" lang="en-US" sz="1800" spc="-1" strike="noStrike">
              <a:latin typeface="Arial"/>
            </a:endParaRPr>
          </a:p>
        </p:txBody>
      </p:sp>
      <p:sp>
        <p:nvSpPr>
          <p:cNvPr id="719" name="CustomShape 4"/>
          <p:cNvSpPr/>
          <p:nvPr/>
        </p:nvSpPr>
        <p:spPr>
          <a:xfrm>
            <a:off x="5410080" y="4235400"/>
            <a:ext cx="167616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Franklin Gothic Medium"/>
              </a:rPr>
              <a:t>AR(4)</a:t>
            </a:r>
            <a:endParaRPr b="0" lang="en-US" sz="1800" spc="-1" strike="noStrike">
              <a:latin typeface="Arial"/>
            </a:endParaRPr>
          </a:p>
        </p:txBody>
      </p:sp>
      <p:sp>
        <p:nvSpPr>
          <p:cNvPr id="720" name="Line 5"/>
          <p:cNvSpPr/>
          <p:nvPr/>
        </p:nvSpPr>
        <p:spPr>
          <a:xfrm flipH="1">
            <a:off x="914400" y="5257800"/>
            <a:ext cx="2743200" cy="838080"/>
          </a:xfrm>
          <a:prstGeom prst="line">
            <a:avLst/>
          </a:prstGeom>
          <a:ln w="38160">
            <a:round/>
          </a:ln>
        </p:spPr>
        <p:style>
          <a:lnRef idx="1">
            <a:schemeClr val="accent1"/>
          </a:lnRef>
          <a:fillRef idx="0">
            <a:schemeClr val="accent1"/>
          </a:fillRef>
          <a:effectRef idx="0">
            <a:schemeClr val="accent1"/>
          </a:effectRef>
          <a:fontRef idx="minor"/>
        </p:style>
      </p:sp>
      <p:sp>
        <p:nvSpPr>
          <p:cNvPr id="721" name="CustomShape 6"/>
          <p:cNvSpPr/>
          <p:nvPr/>
        </p:nvSpPr>
        <p:spPr>
          <a:xfrm>
            <a:off x="380880" y="4370400"/>
            <a:ext cx="337608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000000"/>
                </a:solidFill>
                <a:latin typeface="Franklin Gothic Medium"/>
              </a:rPr>
              <a:t>Including Time as an Explanatory</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2800" spc="199" strike="noStrike" cap="all">
                <a:solidFill>
                  <a:srgbClr val="ffffff"/>
                </a:solidFill>
                <a:latin typeface="Franklin Gothic Medium"/>
              </a:rPr>
              <a:t>Testing if the Series has shifted</a:t>
            </a:r>
            <a:br/>
            <a:r>
              <a:rPr b="0" lang="en-US" sz="2800" spc="199" strike="noStrike" cap="all">
                <a:solidFill>
                  <a:srgbClr val="ffffff"/>
                </a:solidFill>
                <a:latin typeface="Franklin Gothic Medium"/>
              </a:rPr>
              <a:t>Ex: Total Revenue after an advertising Campaign</a:t>
            </a:r>
            <a:endParaRPr b="0" lang="en-US" sz="2800" spc="-1" strike="noStrike">
              <a:solidFill>
                <a:srgbClr val="000000"/>
              </a:solidFill>
              <a:latin typeface="Franklin Gothic Medium"/>
            </a:endParaRPr>
          </a:p>
        </p:txBody>
      </p:sp>
      <p:pic>
        <p:nvPicPr>
          <p:cNvPr id="195" name="Picture 2" descr=""/>
          <p:cNvPicPr/>
          <p:nvPr/>
        </p:nvPicPr>
        <p:blipFill>
          <a:blip r:embed="rId1"/>
          <a:stretch/>
        </p:blipFill>
        <p:spPr>
          <a:xfrm>
            <a:off x="228600" y="2309760"/>
            <a:ext cx="8407080" cy="4341600"/>
          </a:xfrm>
          <a:prstGeom prst="rect">
            <a:avLst/>
          </a:prstGeom>
          <a:ln>
            <a:noFill/>
          </a:ln>
        </p:spPr>
      </p:pic>
      <p:sp>
        <p:nvSpPr>
          <p:cNvPr id="196" name="CustomShape 2"/>
          <p:cNvSpPr/>
          <p:nvPr/>
        </p:nvSpPr>
        <p:spPr>
          <a:xfrm>
            <a:off x="228600" y="4267080"/>
            <a:ext cx="8305560" cy="3107160"/>
          </a:xfrm>
          <a:prstGeom prst="rect">
            <a:avLst/>
          </a:prstGeom>
          <a:solidFill>
            <a:schemeClr val="bg1"/>
          </a:solid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Franklin Gothic Medium"/>
              </a:rPr>
              <a:t>Claudie Beaulieu, </a:t>
            </a:r>
            <a:endParaRPr b="0" lang="en-US" sz="1800" spc="-1" strike="noStrike">
              <a:latin typeface="Arial"/>
            </a:endParaRPr>
          </a:p>
          <a:p>
            <a:pPr>
              <a:lnSpc>
                <a:spcPct val="100000"/>
              </a:lnSpc>
            </a:pPr>
            <a:r>
              <a:rPr b="1" lang="en-US" sz="1800" spc="-1" strike="noStrike">
                <a:solidFill>
                  <a:srgbClr val="000000"/>
                </a:solidFill>
                <a:latin typeface="Franklin Gothic Medium"/>
              </a:rPr>
              <a:t>Jie Chen and </a:t>
            </a:r>
            <a:endParaRPr b="0" lang="en-US" sz="1800" spc="-1" strike="noStrike">
              <a:latin typeface="Arial"/>
            </a:endParaRPr>
          </a:p>
          <a:p>
            <a:pPr>
              <a:lnSpc>
                <a:spcPct val="100000"/>
              </a:lnSpc>
            </a:pPr>
            <a:r>
              <a:rPr b="1" lang="en-US" sz="1800" spc="-1" strike="noStrike">
                <a:solidFill>
                  <a:srgbClr val="000000"/>
                </a:solidFill>
                <a:latin typeface="Franklin Gothic Medium"/>
              </a:rPr>
              <a:t>Jorge L. Sarmiento</a:t>
            </a:r>
            <a:endParaRPr b="0" lang="en-US" sz="1800" spc="-1" strike="noStrike">
              <a:latin typeface="Arial"/>
            </a:endParaRPr>
          </a:p>
          <a:p>
            <a:pPr>
              <a:lnSpc>
                <a:spcPct val="100000"/>
              </a:lnSpc>
            </a:pPr>
            <a:r>
              <a:rPr b="1" lang="en-US" sz="1800" spc="-1" strike="noStrike" u="sng">
                <a:solidFill>
                  <a:srgbClr val="000000"/>
                </a:solidFill>
                <a:uFillTx/>
                <a:latin typeface="Franklin Gothic Medium"/>
              </a:rPr>
              <a:t>Change-point analysis as a tool to detect abrupt climate variations</a:t>
            </a:r>
            <a:endParaRPr b="0" lang="en-US" sz="1800" spc="-1" strike="noStrike">
              <a:latin typeface="Arial"/>
            </a:endParaRPr>
          </a:p>
          <a:p>
            <a:pPr>
              <a:lnSpc>
                <a:spcPct val="100000"/>
              </a:lnSpc>
            </a:pPr>
            <a:r>
              <a:rPr b="1" lang="en-US" sz="1800" spc="-1" strike="noStrike">
                <a:solidFill>
                  <a:srgbClr val="000000"/>
                </a:solidFill>
                <a:latin typeface="Franklin Gothic Medium"/>
              </a:rPr>
              <a:t>Philosophical Transactions of the Royal Society (</a:t>
            </a:r>
            <a:r>
              <a:rPr b="0" i="1" lang="en-US" sz="1800" spc="-1" strike="noStrike">
                <a:solidFill>
                  <a:srgbClr val="000000"/>
                </a:solidFill>
                <a:latin typeface="Franklin Gothic Medium"/>
              </a:rPr>
              <a:t>2012)</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380880" y="1719360"/>
            <a:ext cx="8407080" cy="4406400"/>
          </a:xfrm>
          <a:prstGeom prst="rect">
            <a:avLst/>
          </a:prstGeom>
          <a:noFill/>
          <a:ln>
            <a:noFill/>
          </a:ln>
        </p:spPr>
        <p:txBody>
          <a:bodyPr>
            <a:noAutofit/>
          </a:bodyPr>
          <a:p>
            <a:pPr marL="274320" indent="-228240">
              <a:lnSpc>
                <a:spcPct val="100000"/>
              </a:lnSpc>
              <a:spcBef>
                <a:spcPts val="400"/>
              </a:spcBef>
              <a:buClr>
                <a:srgbClr val="c66951"/>
              </a:buClr>
              <a:buFont typeface="Wingdings 2" charset="2"/>
              <a:buChar char=""/>
            </a:pPr>
            <a:r>
              <a:rPr b="0" lang="en-US" sz="2000" spc="148" strike="noStrike">
                <a:solidFill>
                  <a:srgbClr val="534949"/>
                </a:solidFill>
                <a:latin typeface="Franklin Gothic Medium"/>
              </a:rPr>
              <a:t>Evaluating if other explanatory variables are contributing to what’s going on with the dependent variable (and using them for forecasting as well)</a:t>
            </a:r>
            <a:endParaRPr b="0" lang="en-US" sz="2000" spc="148" strike="noStrike">
              <a:solidFill>
                <a:srgbClr val="534949"/>
              </a:solidFill>
              <a:latin typeface="Franklin Gothic Medium"/>
            </a:endParaRPr>
          </a:p>
          <a:p>
            <a:pPr lvl="1" marL="548640" indent="-182520">
              <a:lnSpc>
                <a:spcPct val="100000"/>
              </a:lnSpc>
              <a:spcBef>
                <a:spcPts val="360"/>
              </a:spcBef>
              <a:buClr>
                <a:srgbClr val="bf974d"/>
              </a:buClr>
              <a:buFont typeface="Wingdings" charset="2"/>
              <a:buChar char=""/>
            </a:pPr>
            <a:r>
              <a:rPr b="0" lang="en-US" sz="1800" spc="97" strike="noStrike">
                <a:solidFill>
                  <a:srgbClr val="534949"/>
                </a:solidFill>
                <a:latin typeface="Franklin Gothic Medium"/>
              </a:rPr>
              <a:t>This one, to me is tough, because….</a:t>
            </a:r>
            <a:endParaRPr b="0" lang="en-US" sz="1800" spc="97" strike="noStrike">
              <a:solidFill>
                <a:srgbClr val="534949"/>
              </a:solidFill>
              <a:latin typeface="Franklin Gothic Medium"/>
            </a:endParaRPr>
          </a:p>
          <a:p>
            <a:endParaRPr b="0" lang="en-US" sz="1800" spc="148"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explanatory variables are time series themselves (all should be stationary)</a:t>
            </a:r>
            <a:endParaRPr b="0" lang="en-US" sz="1600" spc="-1" strike="noStrike">
              <a:solidFill>
                <a:srgbClr val="534949"/>
              </a:solidFill>
              <a:latin typeface="Franklin Gothic Medium"/>
            </a:endParaRPr>
          </a:p>
          <a:p>
            <a:endParaRPr b="0" lang="en-US" sz="1600" spc="148"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explanatory variables need to be lagged so that they can effectively be used in prediction of future outcomes in a natural way</a:t>
            </a:r>
            <a:endParaRPr b="0" lang="en-US" sz="1600" spc="-1" strike="noStrike">
              <a:solidFill>
                <a:srgbClr val="534949"/>
              </a:solidFill>
              <a:latin typeface="Franklin Gothic Medium"/>
            </a:endParaRPr>
          </a:p>
          <a:p>
            <a:endParaRPr b="0" lang="en-US" sz="1600" spc="148" strike="noStrike">
              <a:solidFill>
                <a:srgbClr val="534949"/>
              </a:solidFill>
              <a:latin typeface="Franklin Gothic Medium"/>
            </a:endParaRPr>
          </a:p>
          <a:p>
            <a:pPr lvl="2" marL="822960" indent="-182520">
              <a:lnSpc>
                <a:spcPct val="100000"/>
              </a:lnSpc>
              <a:spcBef>
                <a:spcPts val="320"/>
              </a:spcBef>
              <a:buClr>
                <a:srgbClr val="928b70"/>
              </a:buClr>
              <a:buFont typeface="Wingdings" charset="2"/>
              <a:buChar char=""/>
            </a:pPr>
            <a:r>
              <a:rPr b="0" lang="en-US" sz="1600" spc="97" strike="noStrike">
                <a:solidFill>
                  <a:srgbClr val="534949"/>
                </a:solidFill>
                <a:latin typeface="Franklin Gothic Medium"/>
              </a:rPr>
              <a:t>See the SAS document I provided to help in selecting lagged predictors (LAG-O-Matic)</a:t>
            </a:r>
            <a:endParaRPr b="0" lang="en-US" sz="1600" spc="-1" strike="noStrike">
              <a:solidFill>
                <a:srgbClr val="534949"/>
              </a:solidFill>
              <a:latin typeface="Franklin Gothic Medium"/>
            </a:endParaRPr>
          </a:p>
        </p:txBody>
      </p:sp>
      <p:sp>
        <p:nvSpPr>
          <p:cNvPr id="198"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Multiple Regression with Time Series</a:t>
            </a:r>
            <a:endParaRPr b="0" lang="en-US" sz="3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380880" y="1719360"/>
            <a:ext cx="8407080" cy="4406400"/>
          </a:xfrm>
          <a:prstGeom prst="rect">
            <a:avLst/>
          </a:prstGeom>
          <a:noFill/>
          <a:ln>
            <a:noFill/>
          </a:ln>
        </p:spPr>
        <p:txBody>
          <a:bodyPr>
            <a:noAutofit/>
          </a:bodyPr>
          <a:p>
            <a:endParaRPr b="0" lang="en-US" sz="2000" spc="148" strike="noStrike">
              <a:solidFill>
                <a:srgbClr val="534949"/>
              </a:solidFill>
              <a:latin typeface="Franklin Gothic Medium"/>
            </a:endParaRPr>
          </a:p>
        </p:txBody>
      </p:sp>
      <p:sp>
        <p:nvSpPr>
          <p:cNvPr id="200" name="TextShape 2"/>
          <p:cNvSpPr txBox="1"/>
          <p:nvPr/>
        </p:nvSpPr>
        <p:spPr>
          <a:xfrm>
            <a:off x="380880" y="355680"/>
            <a:ext cx="8381520" cy="1053720"/>
          </a:xfrm>
          <a:prstGeom prst="rect">
            <a:avLst/>
          </a:prstGeom>
          <a:noFill/>
          <a:ln>
            <a:noFill/>
          </a:ln>
        </p:spPr>
        <p:txBody>
          <a:bodyPr anchor="ctr">
            <a:noAutofit/>
          </a:bodyPr>
          <a:p>
            <a:pPr algn="ctr">
              <a:lnSpc>
                <a:spcPct val="100000"/>
              </a:lnSpc>
            </a:pPr>
            <a:r>
              <a:rPr b="0" lang="en-US" sz="3200" spc="199" strike="noStrike" cap="all">
                <a:solidFill>
                  <a:srgbClr val="ffffff"/>
                </a:solidFill>
                <a:latin typeface="Franklin Gothic Medium"/>
              </a:rPr>
              <a:t>THE AutoCorrelation Plot</a:t>
            </a:r>
            <a:endParaRPr b="0" lang="en-US" sz="3200" spc="-1" strike="noStrike">
              <a:solidFill>
                <a:srgbClr val="000000"/>
              </a:solidFill>
              <a:latin typeface="Franklin Gothic Medium"/>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5893</TotalTime>
  <Application>LibreOffice/6.3.2.2$Linux_X86_64 LibreOffice_project/30$Build-2</Application>
  <Words>3131</Words>
  <Paragraphs>479</Paragraphs>
  <Company>Baylor Health Care System</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2015-06-02T00:00:40Z</dcterms:created>
  <dc:creator>Turner, Jacob</dc:creator>
  <dc:description/>
  <dc:language>en-US</dc:language>
  <cp:lastModifiedBy/>
  <dcterms:modified xsi:type="dcterms:W3CDTF">2020-02-01T15:08:04Z</dcterms:modified>
  <cp:revision>118</cp:revision>
  <dc:subject/>
  <dc:title>Live Session 4</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15.0038</vt:lpwstr>
  </property>
  <property fmtid="{D5CDD505-2E9C-101B-9397-08002B2CF9AE}" pid="3" name="Company">
    <vt:lpwstr>Baylor Health Care System</vt:lpwstr>
  </property>
  <property fmtid="{D5CDD505-2E9C-101B-9397-08002B2CF9AE}" pid="4" name="HiddenSlides">
    <vt:i4>1</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8</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64</vt:i4>
  </property>
</Properties>
</file>