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2" r:id="rId3"/>
    <p:sldId id="274" r:id="rId4"/>
    <p:sldId id="276" r:id="rId5"/>
    <p:sldId id="278" r:id="rId6"/>
    <p:sldId id="277" r:id="rId7"/>
    <p:sldId id="279" r:id="rId8"/>
    <p:sldId id="285" r:id="rId9"/>
    <p:sldId id="275"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4617"/>
  </p:normalViewPr>
  <p:slideViewPr>
    <p:cSldViewPr snapToGrid="0" snapToObjects="1">
      <p:cViewPr varScale="1">
        <p:scale>
          <a:sx n="131" d="100"/>
          <a:sy n="131"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3/10/20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3/10/20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3/10/20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C91D-8438-8443-A80E-F52FF11C1E3B}"/>
              </a:ext>
            </a:extLst>
          </p:cNvPr>
          <p:cNvSpPr>
            <a:spLocks noGrp="1"/>
          </p:cNvSpPr>
          <p:nvPr>
            <p:ph type="ctrTitle"/>
          </p:nvPr>
        </p:nvSpPr>
        <p:spPr/>
        <p:txBody>
          <a:bodyPr/>
          <a:lstStyle/>
          <a:p>
            <a:r>
              <a:rPr lang="en-US" dirty="0"/>
              <a:t>Unit 10 Live Session</a:t>
            </a:r>
          </a:p>
        </p:txBody>
      </p:sp>
      <p:sp>
        <p:nvSpPr>
          <p:cNvPr id="3" name="Subtitle 2">
            <a:extLst>
              <a:ext uri="{FF2B5EF4-FFF2-40B4-BE49-F238E27FC236}">
                <a16:creationId xmlns:a16="http://schemas.microsoft.com/office/drawing/2014/main" id="{3F086DF2-D02B-ED49-A0E8-95EE95482C9E}"/>
              </a:ext>
            </a:extLst>
          </p:cNvPr>
          <p:cNvSpPr>
            <a:spLocks noGrp="1"/>
          </p:cNvSpPr>
          <p:nvPr>
            <p:ph type="subTitle" idx="1"/>
          </p:nvPr>
        </p:nvSpPr>
        <p:spPr/>
        <p:txBody>
          <a:bodyPr/>
          <a:lstStyle/>
          <a:p>
            <a:r>
              <a:rPr lang="en-US" dirty="0"/>
              <a:t>Model Identification for Non Stationary Data</a:t>
            </a:r>
          </a:p>
        </p:txBody>
      </p:sp>
    </p:spTree>
    <p:extLst>
      <p:ext uri="{BB962C8B-B14F-4D97-AF65-F5344CB8AC3E}">
        <p14:creationId xmlns:p14="http://schemas.microsoft.com/office/powerpoint/2010/main" val="15042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77500" lnSpcReduction="2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pPr lvl="2"/>
            <a:r>
              <a:rPr lang="en-US" dirty="0"/>
              <a:t>Hint:</a:t>
            </a:r>
          </a:p>
          <a:p>
            <a:pPr marL="914400" lvl="2" indent="0">
              <a:buNone/>
            </a:pPr>
            <a:endParaRPr lang="en-US" dirty="0"/>
          </a:p>
          <a:p>
            <a:pPr marL="914400" lvl="2" indent="0">
              <a:buNone/>
            </a:pPr>
            <a:endParaRPr lang="en-US" dirty="0"/>
          </a:p>
          <a:p>
            <a:pPr marL="914400" lvl="2" indent="0">
              <a:buNone/>
            </a:pPr>
            <a:r>
              <a:rPr lang="en-US" dirty="0" err="1"/>
              <a:t>bo</a:t>
            </a:r>
            <a:r>
              <a:rPr lang="en-US" dirty="0"/>
              <a:t> </a:t>
            </a:r>
            <a:r>
              <a:rPr lang="en-US"/>
              <a:t>= intercept</a:t>
            </a:r>
            <a:r>
              <a:rPr lang="en-US" dirty="0"/>
              <a:t>, A1 = xmtx1, A2 = xmtx2 from attribute b.</a:t>
            </a:r>
          </a:p>
          <a:p>
            <a:r>
              <a:rPr lang="en-US" dirty="0"/>
              <a:t>	In addition, find the ASE associated with the best 	model you can fit to the data.  (</a:t>
            </a:r>
            <a:r>
              <a:rPr lang="en-US" dirty="0" err="1"/>
              <a:t>n.ahead</a:t>
            </a:r>
            <a:r>
              <a:rPr lang="en-US" dirty="0"/>
              <a:t> = 24)</a:t>
            </a:r>
          </a:p>
          <a:p>
            <a:r>
              <a:rPr lang="en-US" dirty="0"/>
              <a:t>	Compare this with the ASE from the fit of a model 	with a (1-B^12) in the model (</a:t>
            </a:r>
            <a:r>
              <a:rPr lang="en-US" dirty="0" err="1"/>
              <a:t>n.ahead</a:t>
            </a:r>
            <a:r>
              <a:rPr lang="en-US" dirty="0"/>
              <a:t> = 24)</a:t>
            </a:r>
          </a:p>
          <a:p>
            <a:r>
              <a:rPr lang="en-US" dirty="0"/>
              <a:t>         Why is the (1-B^12) model not recommended for 	this data? </a:t>
            </a:r>
          </a:p>
          <a:p>
            <a:endParaRPr lang="en-US" dirty="0"/>
          </a:p>
        </p:txBody>
      </p:sp>
      <p:pic>
        <p:nvPicPr>
          <p:cNvPr id="4" name="Picture 3">
            <a:extLst>
              <a:ext uri="{FF2B5EF4-FFF2-40B4-BE49-F238E27FC236}">
                <a16:creationId xmlns:a16="http://schemas.microsoft.com/office/drawing/2014/main" id="{1FF894C3-235C-8A41-A4D1-A6FF509B6577}"/>
              </a:ext>
            </a:extLst>
          </p:cNvPr>
          <p:cNvPicPr>
            <a:picLocks noChangeAspect="1"/>
          </p:cNvPicPr>
          <p:nvPr/>
        </p:nvPicPr>
        <p:blipFill>
          <a:blip r:embed="rId2"/>
          <a:stretch>
            <a:fillRect/>
          </a:stretch>
        </p:blipFill>
        <p:spPr>
          <a:xfrm>
            <a:off x="2486025" y="3375025"/>
            <a:ext cx="3886200" cy="508000"/>
          </a:xfrm>
          <a:prstGeom prst="rect">
            <a:avLst/>
          </a:prstGeom>
        </p:spPr>
      </p:pic>
    </p:spTree>
    <p:extLst>
      <p:ext uri="{BB962C8B-B14F-4D97-AF65-F5344CB8AC3E}">
        <p14:creationId xmlns:p14="http://schemas.microsoft.com/office/powerpoint/2010/main" val="284289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C34-77BC-D54A-A455-2B6C6E49F199}"/>
              </a:ext>
            </a:extLst>
          </p:cNvPr>
          <p:cNvSpPr>
            <a:spLocks noGrp="1"/>
          </p:cNvSpPr>
          <p:nvPr>
            <p:ph type="title"/>
          </p:nvPr>
        </p:nvSpPr>
        <p:spPr/>
        <p:txBody>
          <a:bodyPr/>
          <a:lstStyle/>
          <a:p>
            <a:r>
              <a:rPr lang="en-US" dirty="0"/>
              <a:t>Final Exam Announcements</a:t>
            </a:r>
          </a:p>
        </p:txBody>
      </p:sp>
      <p:sp>
        <p:nvSpPr>
          <p:cNvPr id="3" name="Content Placeholder 2">
            <a:extLst>
              <a:ext uri="{FF2B5EF4-FFF2-40B4-BE49-F238E27FC236}">
                <a16:creationId xmlns:a16="http://schemas.microsoft.com/office/drawing/2014/main" id="{AF047A86-BA2A-8F45-988E-C3DA69E47A4C}"/>
              </a:ext>
            </a:extLst>
          </p:cNvPr>
          <p:cNvSpPr>
            <a:spLocks noGrp="1"/>
          </p:cNvSpPr>
          <p:nvPr>
            <p:ph idx="1"/>
          </p:nvPr>
        </p:nvSpPr>
        <p:spPr>
          <a:xfrm>
            <a:off x="628649" y="1825625"/>
            <a:ext cx="8019239" cy="4351338"/>
          </a:xfrm>
        </p:spPr>
        <p:txBody>
          <a:bodyPr>
            <a:normAutofit/>
          </a:bodyPr>
          <a:lstStyle/>
          <a:p>
            <a:pPr marL="514350" indent="-514350">
              <a:buAutoNum type="arabicPeriod"/>
            </a:pPr>
            <a:r>
              <a:rPr lang="en-US" dirty="0"/>
              <a:t>Final Exam in Cumulative</a:t>
            </a:r>
          </a:p>
          <a:p>
            <a:pPr marL="514350" indent="-514350">
              <a:buAutoNum type="arabicPeriod"/>
            </a:pPr>
            <a:r>
              <a:rPr lang="en-US" dirty="0"/>
              <a:t>There will be an in-class portion.  This will be similar to all the problems on the midterm except for the last one.  This will be on the last day of class.</a:t>
            </a:r>
          </a:p>
          <a:p>
            <a:pPr marL="514350" indent="-514350">
              <a:buAutoNum type="arabicPeriod"/>
            </a:pPr>
            <a:r>
              <a:rPr lang="en-US" dirty="0"/>
              <a:t>There will also be a take home portion that you will get at the end of the in-class portion and will be due on </a:t>
            </a:r>
            <a:r>
              <a:rPr lang="en-US"/>
              <a:t>that Saturday.</a:t>
            </a:r>
            <a:endParaRPr lang="en-US" dirty="0"/>
          </a:p>
        </p:txBody>
      </p:sp>
    </p:spTree>
    <p:extLst>
      <p:ext uri="{BB962C8B-B14F-4D97-AF65-F5344CB8AC3E}">
        <p14:creationId xmlns:p14="http://schemas.microsoft.com/office/powerpoint/2010/main" val="797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70DC-4868-074D-AFD1-2D69759B0880}"/>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F4FAF35B-50B9-4E4E-949D-71345E014D4A}"/>
              </a:ext>
            </a:extLst>
          </p:cNvPr>
          <p:cNvSpPr>
            <a:spLocks noGrp="1"/>
          </p:cNvSpPr>
          <p:nvPr>
            <p:ph idx="1"/>
          </p:nvPr>
        </p:nvSpPr>
        <p:spPr/>
        <p:txBody>
          <a:bodyPr>
            <a:normAutofit fontScale="85000" lnSpcReduction="20000"/>
          </a:bodyPr>
          <a:lstStyle/>
          <a:p>
            <a:pPr marL="0" indent="0">
              <a:buNone/>
            </a:pPr>
            <a:r>
              <a:rPr lang="en-US" dirty="0"/>
              <a:t>There may be several different approaches to how the first part of For Live Session was interpreted.  Simply describe what you did for these questions: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Some students generated data, some used a dataset and analyzed it with all three, some did an alternative analysis.  As I looked through them, all the ones I saw before live session were very creative and very useful.  Simply discuss your thoughts and explain your analysis! </a:t>
            </a:r>
          </a:p>
          <a:p>
            <a:pPr marL="0" indent="0">
              <a:buNone/>
            </a:pPr>
            <a:endParaRPr lang="en-US" dirty="0"/>
          </a:p>
        </p:txBody>
      </p:sp>
      <p:pic>
        <p:nvPicPr>
          <p:cNvPr id="4" name="Picture 3">
            <a:extLst>
              <a:ext uri="{FF2B5EF4-FFF2-40B4-BE49-F238E27FC236}">
                <a16:creationId xmlns:a16="http://schemas.microsoft.com/office/drawing/2014/main" id="{299C0B01-D514-2A40-BC9B-3C094F8710BC}"/>
              </a:ext>
            </a:extLst>
          </p:cNvPr>
          <p:cNvPicPr>
            <a:picLocks noChangeAspect="1"/>
          </p:cNvPicPr>
          <p:nvPr/>
        </p:nvPicPr>
        <p:blipFill>
          <a:blip r:embed="rId2"/>
          <a:stretch>
            <a:fillRect/>
          </a:stretch>
        </p:blipFill>
        <p:spPr>
          <a:xfrm>
            <a:off x="1692275" y="2926556"/>
            <a:ext cx="5167312" cy="1402556"/>
          </a:xfrm>
          <a:prstGeom prst="rect">
            <a:avLst/>
          </a:prstGeom>
        </p:spPr>
      </p:pic>
    </p:spTree>
    <p:extLst>
      <p:ext uri="{BB962C8B-B14F-4D97-AF65-F5344CB8AC3E}">
        <p14:creationId xmlns:p14="http://schemas.microsoft.com/office/powerpoint/2010/main" val="40185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3D0F-95CC-8C4C-84B1-58CB0D90E5B1}"/>
              </a:ext>
            </a:extLst>
          </p:cNvPr>
          <p:cNvSpPr>
            <a:spLocks noGrp="1"/>
          </p:cNvSpPr>
          <p:nvPr>
            <p:ph type="title"/>
          </p:nvPr>
        </p:nvSpPr>
        <p:spPr/>
        <p:txBody>
          <a:bodyPr/>
          <a:lstStyle/>
          <a:p>
            <a:r>
              <a:rPr lang="en-US" dirty="0"/>
              <a:t>Break Out 2</a:t>
            </a:r>
          </a:p>
        </p:txBody>
      </p:sp>
      <p:sp>
        <p:nvSpPr>
          <p:cNvPr id="4" name="Content Placeholder 3">
            <a:extLst>
              <a:ext uri="{FF2B5EF4-FFF2-40B4-BE49-F238E27FC236}">
                <a16:creationId xmlns:a16="http://schemas.microsoft.com/office/drawing/2014/main" id="{3B854E3A-00DF-304C-8F67-E1804B5FF7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075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1</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What is the Ho and Ha of the Dickey-Fuller Test? Do this from memory if you can. </a:t>
            </a:r>
          </a:p>
          <a:p>
            <a:pPr marL="0" indent="0">
              <a:buNone/>
            </a:pPr>
            <a:endParaRPr lang="en-US" dirty="0"/>
          </a:p>
        </p:txBody>
      </p:sp>
    </p:spTree>
    <p:extLst>
      <p:ext uri="{BB962C8B-B14F-4D97-AF65-F5344CB8AC3E}">
        <p14:creationId xmlns:p14="http://schemas.microsoft.com/office/powerpoint/2010/main" val="360618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2</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Consider the Dicky Fuller Test.  If we conclude that there is no evidence of a unit root when a unit root is present in the  model, what type of error have we made?  </a:t>
            </a:r>
          </a:p>
          <a:p>
            <a:pPr marL="0" indent="0">
              <a:buNone/>
            </a:pPr>
            <a:endParaRPr lang="en-US" dirty="0"/>
          </a:p>
          <a:p>
            <a:pPr marL="0" indent="0">
              <a:buNone/>
            </a:pPr>
            <a:r>
              <a:rPr lang="en-US" dirty="0"/>
              <a:t>Type I</a:t>
            </a:r>
          </a:p>
          <a:p>
            <a:pPr marL="0" indent="0">
              <a:buNone/>
            </a:pPr>
            <a:r>
              <a:rPr lang="en-US" dirty="0"/>
              <a:t>Type II</a:t>
            </a:r>
          </a:p>
          <a:p>
            <a:pPr marL="0" indent="0">
              <a:buNone/>
            </a:pPr>
            <a:r>
              <a:rPr lang="en-US" dirty="0"/>
              <a:t>Type III</a:t>
            </a:r>
          </a:p>
        </p:txBody>
      </p:sp>
      <p:pic>
        <p:nvPicPr>
          <p:cNvPr id="5" name="Picture 4">
            <a:extLst>
              <a:ext uri="{FF2B5EF4-FFF2-40B4-BE49-F238E27FC236}">
                <a16:creationId xmlns:a16="http://schemas.microsoft.com/office/drawing/2014/main" id="{AC2D8326-E284-064D-B2A1-66DF316B1727}"/>
              </a:ext>
            </a:extLst>
          </p:cNvPr>
          <p:cNvPicPr>
            <a:picLocks noChangeAspect="1"/>
          </p:cNvPicPr>
          <p:nvPr/>
        </p:nvPicPr>
        <p:blipFill>
          <a:blip r:embed="rId2"/>
          <a:stretch>
            <a:fillRect/>
          </a:stretch>
        </p:blipFill>
        <p:spPr>
          <a:xfrm>
            <a:off x="2754312" y="3626644"/>
            <a:ext cx="4635500" cy="749300"/>
          </a:xfrm>
          <a:prstGeom prst="rect">
            <a:avLst/>
          </a:prstGeom>
        </p:spPr>
      </p:pic>
    </p:spTree>
    <p:extLst>
      <p:ext uri="{BB962C8B-B14F-4D97-AF65-F5344CB8AC3E}">
        <p14:creationId xmlns:p14="http://schemas.microsoft.com/office/powerpoint/2010/main" val="385482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3</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What is the Ho and Ha of the Cochrane Orcutt Test? Do this from memory if you can. </a:t>
            </a:r>
          </a:p>
          <a:p>
            <a:pPr marL="0" indent="0">
              <a:buNone/>
            </a:pPr>
            <a:endParaRPr lang="en-US" dirty="0"/>
          </a:p>
        </p:txBody>
      </p:sp>
    </p:spTree>
    <p:extLst>
      <p:ext uri="{BB962C8B-B14F-4D97-AF65-F5344CB8AC3E}">
        <p14:creationId xmlns:p14="http://schemas.microsoft.com/office/powerpoint/2010/main" val="268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4</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Consider the Cochrane Orcutt Test.  If we conclude that there is not enough evidence to suggest non zero slope (when the slope is actually not 0), what kind of error have we made?  </a:t>
            </a:r>
          </a:p>
          <a:p>
            <a:pPr marL="0" indent="0">
              <a:buNone/>
            </a:pPr>
            <a:endParaRPr lang="en-US" dirty="0"/>
          </a:p>
          <a:p>
            <a:pPr marL="0" indent="0">
              <a:buNone/>
            </a:pPr>
            <a:r>
              <a:rPr lang="en-US" dirty="0"/>
              <a:t>Type I</a:t>
            </a:r>
          </a:p>
          <a:p>
            <a:pPr marL="0" indent="0">
              <a:buNone/>
            </a:pPr>
            <a:r>
              <a:rPr lang="en-US" dirty="0"/>
              <a:t>Type II</a:t>
            </a:r>
          </a:p>
          <a:p>
            <a:pPr marL="0" indent="0">
              <a:buNone/>
            </a:pPr>
            <a:r>
              <a:rPr lang="en-US" dirty="0"/>
              <a:t>Type III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9BCB96B-96FD-A44F-B71A-4C7F6284178D}"/>
                  </a:ext>
                </a:extLst>
              </p:cNvPr>
              <p:cNvSpPr/>
              <p:nvPr/>
            </p:nvSpPr>
            <p:spPr>
              <a:xfrm>
                <a:off x="4195562" y="3678128"/>
                <a:ext cx="2591350"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cs typeface="Arial" pitchFamily="34" charset="0"/>
                            </a:rPr>
                          </m:ctrlPr>
                        </m:sSubPr>
                        <m:e>
                          <m:r>
                            <a:rPr lang="en-US" sz="4000" i="1">
                              <a:latin typeface="Cambria Math" panose="02040503050406030204" pitchFamily="18" charset="0"/>
                              <a:cs typeface="Arial" pitchFamily="34" charset="0"/>
                            </a:rPr>
                            <m:t>𝐻</m:t>
                          </m:r>
                        </m:e>
                        <m:sub>
                          <m:r>
                            <a:rPr lang="en-US" sz="4000" i="1">
                              <a:latin typeface="Cambria Math" panose="02040503050406030204" pitchFamily="18" charset="0"/>
                              <a:cs typeface="Arial" pitchFamily="34" charset="0"/>
                            </a:rPr>
                            <m:t>0</m:t>
                          </m:r>
                        </m:sub>
                      </m:sSub>
                      <m:r>
                        <a:rPr lang="en-US" sz="4000" i="1">
                          <a:latin typeface="Cambria Math" panose="02040503050406030204" pitchFamily="18" charset="0"/>
                          <a:cs typeface="Arial" pitchFamily="34" charset="0"/>
                        </a:rPr>
                        <m:t>:</m:t>
                      </m:r>
                      <m:r>
                        <a:rPr lang="en-US" sz="4000" i="1">
                          <a:latin typeface="Cambria Math" panose="02040503050406030204" pitchFamily="18" charset="0"/>
                          <a:cs typeface="Arial" pitchFamily="34" charset="0"/>
                        </a:rPr>
                        <m:t>𝑏</m:t>
                      </m:r>
                      <m:r>
                        <a:rPr lang="en-US" sz="4000" i="1">
                          <a:latin typeface="Cambria Math" panose="02040503050406030204" pitchFamily="18" charset="0"/>
                          <a:cs typeface="Arial" pitchFamily="34" charset="0"/>
                        </a:rPr>
                        <m:t>=0 </m:t>
                      </m:r>
                    </m:oMath>
                  </m:oMathPara>
                </a14:m>
                <a:endParaRPr lang="en-US" sz="4000" b="0" i="1"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cs typeface="Arial" pitchFamily="34" charset="0"/>
                            </a:rPr>
                          </m:ctrlPr>
                        </m:sSubPr>
                        <m:e>
                          <m:r>
                            <a:rPr lang="en-US" sz="4000" b="0" i="1" smtClean="0">
                              <a:latin typeface="Cambria Math" panose="02040503050406030204" pitchFamily="18" charset="0"/>
                              <a:cs typeface="Arial" pitchFamily="34" charset="0"/>
                            </a:rPr>
                            <m:t>𝐻</m:t>
                          </m:r>
                        </m:e>
                        <m:sub>
                          <m:r>
                            <a:rPr lang="en-US" sz="4000" b="0" i="1" smtClean="0">
                              <a:latin typeface="Cambria Math" panose="02040503050406030204" pitchFamily="18" charset="0"/>
                              <a:cs typeface="Arial" pitchFamily="34" charset="0"/>
                            </a:rPr>
                            <m:t>𝑎</m:t>
                          </m:r>
                        </m:sub>
                      </m:sSub>
                      <m:r>
                        <a:rPr lang="en-US" sz="4000" b="0" i="1" smtClean="0">
                          <a:latin typeface="Cambria Math" panose="02040503050406030204" pitchFamily="18" charset="0"/>
                          <a:cs typeface="Arial" pitchFamily="34" charset="0"/>
                        </a:rPr>
                        <m:t>:</m:t>
                      </m:r>
                      <m:r>
                        <a:rPr lang="en-US" sz="4000" b="0" i="1" smtClean="0">
                          <a:latin typeface="Cambria Math" panose="02040503050406030204" pitchFamily="18" charset="0"/>
                          <a:cs typeface="Arial" pitchFamily="34" charset="0"/>
                        </a:rPr>
                        <m:t>𝑏</m:t>
                      </m:r>
                      <m:r>
                        <a:rPr lang="en-US" sz="4000" b="0" i="1" smtClean="0">
                          <a:latin typeface="Cambria Math" panose="02040503050406030204" pitchFamily="18" charset="0"/>
                          <a:cs typeface="Arial" pitchFamily="34" charset="0"/>
                        </a:rPr>
                        <m:t>≠0  </m:t>
                      </m:r>
                    </m:oMath>
                  </m:oMathPara>
                </a14:m>
                <a:endParaRPr lang="en-US" sz="4000" dirty="0"/>
              </a:p>
            </p:txBody>
          </p:sp>
        </mc:Choice>
        <mc:Fallback xmlns="">
          <p:sp>
            <p:nvSpPr>
              <p:cNvPr id="5" name="Rectangle 4">
                <a:extLst>
                  <a:ext uri="{FF2B5EF4-FFF2-40B4-BE49-F238E27FC236}">
                    <a16:creationId xmlns:a16="http://schemas.microsoft.com/office/drawing/2014/main" id="{C9BCB96B-96FD-A44F-B71A-4C7F6284178D}"/>
                  </a:ext>
                </a:extLst>
              </p:cNvPr>
              <p:cNvSpPr>
                <a:spLocks noRot="1" noChangeAspect="1" noMove="1" noResize="1" noEditPoints="1" noAdjustHandles="1" noChangeArrowheads="1" noChangeShapeType="1" noTextEdit="1"/>
              </p:cNvSpPr>
              <p:nvPr/>
            </p:nvSpPr>
            <p:spPr>
              <a:xfrm>
                <a:off x="4195562" y="3678128"/>
                <a:ext cx="2591350" cy="1323439"/>
              </a:xfrm>
              <a:prstGeom prst="rect">
                <a:avLst/>
              </a:prstGeom>
              <a:blipFill>
                <a:blip r:embed="rId2"/>
                <a:stretch>
                  <a:fillRect t="-952" r="-3415" b="-13333"/>
                </a:stretch>
              </a:blipFill>
            </p:spPr>
            <p:txBody>
              <a:bodyPr/>
              <a:lstStyle/>
              <a:p>
                <a:r>
                  <a:rPr lang="en-US">
                    <a:noFill/>
                  </a:rPr>
                  <a:t> </a:t>
                </a:r>
              </a:p>
            </p:txBody>
          </p:sp>
        </mc:Fallback>
      </mc:AlternateContent>
    </p:spTree>
    <p:extLst>
      <p:ext uri="{BB962C8B-B14F-4D97-AF65-F5344CB8AC3E}">
        <p14:creationId xmlns:p14="http://schemas.microsoft.com/office/powerpoint/2010/main" val="274988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3D0F-95CC-8C4C-84B1-58CB0D90E5B1}"/>
              </a:ext>
            </a:extLst>
          </p:cNvPr>
          <p:cNvSpPr>
            <a:spLocks noGrp="1"/>
          </p:cNvSpPr>
          <p:nvPr>
            <p:ph type="title"/>
          </p:nvPr>
        </p:nvSpPr>
        <p:spPr/>
        <p:txBody>
          <a:bodyPr/>
          <a:lstStyle/>
          <a:p>
            <a:r>
              <a:rPr lang="en-US" dirty="0"/>
              <a:t>Break Out 3</a:t>
            </a:r>
          </a:p>
        </p:txBody>
      </p:sp>
      <p:sp>
        <p:nvSpPr>
          <p:cNvPr id="3" name="Content Placeholder 2">
            <a:extLst>
              <a:ext uri="{FF2B5EF4-FFF2-40B4-BE49-F238E27FC236}">
                <a16:creationId xmlns:a16="http://schemas.microsoft.com/office/drawing/2014/main" id="{2A917F72-A0ED-AC49-ADFA-79F7DD60FF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598487"/>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8188</TotalTime>
  <Words>458</Words>
  <Application>Microsoft Macintosh PowerPoint</Application>
  <PresentationFormat>On-screen Show (4:3)</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2U</vt:lpstr>
      <vt:lpstr>Unit 10 Live Session</vt:lpstr>
      <vt:lpstr>Final Exam Announcements</vt:lpstr>
      <vt:lpstr>Break Out 1</vt:lpstr>
      <vt:lpstr>Break Out 2</vt:lpstr>
      <vt:lpstr>Question 1</vt:lpstr>
      <vt:lpstr>Question 2</vt:lpstr>
      <vt:lpstr>Question 3</vt:lpstr>
      <vt:lpstr>Question 4</vt:lpstr>
      <vt:lpstr>Break Out 3</vt:lpstr>
      <vt:lpstr>Forecasting Using Signal Plus Noise and the Cosine (patemp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Live Session</dc:title>
  <dc:creator>Microsoft Office User</dc:creator>
  <cp:lastModifiedBy>Microsoft Office User</cp:lastModifiedBy>
  <cp:revision>21</cp:revision>
  <dcterms:created xsi:type="dcterms:W3CDTF">2019-07-09T16:01:30Z</dcterms:created>
  <dcterms:modified xsi:type="dcterms:W3CDTF">2020-03-10T23:42:02Z</dcterms:modified>
</cp:coreProperties>
</file>