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3BFF2D7-DE61-40E9-87CA-DBFE6437000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12B2B3-9260-412F-95B1-DB9FCC2085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0E19B6C-ACA6-43F4-BF1B-8F03381E53C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0AB798-C165-440D-9450-6B68F32E6B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: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5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ARMA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365040"/>
            <a:ext cx="91436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Verify the autocorrelations using tswge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Calculate  and for MA(1):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3920" y="4644720"/>
            <a:ext cx="8952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use this result a bit later…. maybe write this one down on a scratch sheet of paper.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4" name="Formula 3"/>
              <p:cNvSpPr txBox="1"/>
              <p:nvPr/>
            </p:nvSpPr>
            <p:spPr>
              <a:xfrm>
                <a:off x="2983680" y="1852200"/>
                <a:ext cx="31766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</m:t>
                    </m:r>
                    <m:r>
                      <m:t xml:space="preserve">5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28560" y="-23040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Matching: Without R / tswge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5" descr=""/>
          <p:cNvPicPr/>
          <p:nvPr/>
        </p:nvPicPr>
        <p:blipFill>
          <a:blip r:embed="rId1"/>
          <a:stretch/>
        </p:blipFill>
        <p:spPr>
          <a:xfrm>
            <a:off x="6294600" y="858240"/>
            <a:ext cx="2561760" cy="1425240"/>
          </a:xfrm>
          <a:prstGeom prst="rect">
            <a:avLst/>
          </a:prstGeom>
          <a:ln>
            <a:noFill/>
          </a:ln>
        </p:spPr>
      </p:pic>
      <p:pic>
        <p:nvPicPr>
          <p:cNvPr id="107" name="Picture 6" descr=""/>
          <p:cNvPicPr/>
          <p:nvPr/>
        </p:nvPicPr>
        <p:blipFill>
          <a:blip r:embed="rId2"/>
          <a:stretch/>
        </p:blipFill>
        <p:spPr>
          <a:xfrm>
            <a:off x="6294600" y="3966480"/>
            <a:ext cx="2561760" cy="1442160"/>
          </a:xfrm>
          <a:prstGeom prst="rect">
            <a:avLst/>
          </a:prstGeom>
          <a:ln>
            <a:noFill/>
          </a:ln>
        </p:spPr>
      </p:pic>
      <p:pic>
        <p:nvPicPr>
          <p:cNvPr id="108" name="Picture 8" descr=""/>
          <p:cNvPicPr/>
          <p:nvPr/>
        </p:nvPicPr>
        <p:blipFill>
          <a:blip r:embed="rId3"/>
          <a:stretch/>
        </p:blipFill>
        <p:spPr>
          <a:xfrm>
            <a:off x="6289560" y="5409000"/>
            <a:ext cx="2567520" cy="14277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491400" y="1201680"/>
            <a:ext cx="114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 AR(1)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91400" y="2711880"/>
            <a:ext cx="114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 MA(2)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91400" y="4412880"/>
            <a:ext cx="114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  MA(4)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491400" y="5792400"/>
            <a:ext cx="1145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  AR(4)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5404680" y="1201680"/>
            <a:ext cx="46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5404680" y="2741400"/>
            <a:ext cx="46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5404680" y="4343040"/>
            <a:ext cx="46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404680" y="5855040"/>
            <a:ext cx="46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Picture 17" descr=""/>
          <p:cNvPicPr/>
          <p:nvPr/>
        </p:nvPicPr>
        <p:blipFill>
          <a:blip r:embed="rId4"/>
          <a:stretch/>
        </p:blipFill>
        <p:spPr>
          <a:xfrm>
            <a:off x="6289560" y="2420640"/>
            <a:ext cx="2584440" cy="142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 Invertible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rcRect l="0" t="0" r="0" b="47048"/>
          <a:stretch/>
        </p:blipFill>
        <p:spPr>
          <a:xfrm>
            <a:off x="0" y="2100240"/>
            <a:ext cx="9143640" cy="140688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037520" y="3684960"/>
            <a:ext cx="7068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2"/>
          <a:stretch/>
        </p:blipFill>
        <p:spPr>
          <a:xfrm>
            <a:off x="1371600" y="4785480"/>
            <a:ext cx="6400440" cy="161244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3412080" y="5786640"/>
            <a:ext cx="804960" cy="61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5372640" y="5786640"/>
            <a:ext cx="925560" cy="61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Discussion: Invertibility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495520" y="2480040"/>
            <a:ext cx="41191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 Math"/>
              </a:rPr>
              <a:t>What looks suspicious here?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2760" y="365040"/>
            <a:ext cx="88434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Only Consider Invertible Models?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1192320" y="1697040"/>
            <a:ext cx="6758640" cy="496008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8093160" y="6441840"/>
            <a:ext cx="105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pg. 132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Discussion: Invertibility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892880" y="2248200"/>
            <a:ext cx="4946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 Math"/>
              </a:rPr>
              <a:t>What are the autocorrelations of :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219560" y="3530160"/>
            <a:ext cx="1316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 -.4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3" name="Formula 4"/>
              <p:cNvSpPr txBox="1"/>
              <p:nvPr/>
            </p:nvSpPr>
            <p:spPr>
              <a:xfrm>
                <a:off x="2824200" y="3017520"/>
                <a:ext cx="14472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𝜌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4" name="Formula 5"/>
              <p:cNvSpPr txBox="1"/>
              <p:nvPr/>
            </p:nvSpPr>
            <p:spPr>
              <a:xfrm>
                <a:off x="2824200" y="4351320"/>
                <a:ext cx="14472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𝜌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Recall:  and for MA(1):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7268400" y="5072760"/>
            <a:ext cx="1752120" cy="16254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37" name="Formula 2"/>
              <p:cNvSpPr txBox="1"/>
              <p:nvPr/>
            </p:nvSpPr>
            <p:spPr>
              <a:xfrm>
                <a:off x="2983680" y="1636200"/>
                <a:ext cx="31766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</m:t>
                    </m:r>
                    <m:r>
                      <m:t xml:space="preserve">5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38" name="CustomShape 3"/>
          <p:cNvSpPr/>
          <p:nvPr/>
        </p:nvSpPr>
        <p:spPr>
          <a:xfrm>
            <a:off x="313920" y="4644720"/>
            <a:ext cx="8952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use this result a bit later…. maybe write this one down on a scratch sheet of paper.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526280" y="3038760"/>
            <a:ext cx="1316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= -.4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0" name="Formula 5"/>
              <p:cNvSpPr txBox="1"/>
              <p:nvPr/>
            </p:nvSpPr>
            <p:spPr>
              <a:xfrm>
                <a:off x="3151800" y="2526120"/>
                <a:ext cx="14472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𝜌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1" name="Formula 6"/>
              <p:cNvSpPr txBox="1"/>
              <p:nvPr/>
            </p:nvSpPr>
            <p:spPr>
              <a:xfrm>
                <a:off x="3151800" y="3859920"/>
                <a:ext cx="14472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𝜌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31840" y="365040"/>
            <a:ext cx="891180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Only Consider Invertible Models?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695880" y="1527120"/>
            <a:ext cx="7651800" cy="640080"/>
          </a:xfrm>
          <a:prstGeom prst="rect">
            <a:avLst/>
          </a:prstGeom>
          <a:ln>
            <a:noFill/>
          </a:ln>
        </p:spPr>
      </p:pic>
      <p:pic>
        <p:nvPicPr>
          <p:cNvPr id="144" name="Picture 4" descr=""/>
          <p:cNvPicPr/>
          <p:nvPr/>
        </p:nvPicPr>
        <p:blipFill>
          <a:blip r:embed="rId2"/>
          <a:stretch/>
        </p:blipFill>
        <p:spPr>
          <a:xfrm>
            <a:off x="1269360" y="2235240"/>
            <a:ext cx="6896520" cy="458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8093160" y="6441840"/>
            <a:ext cx="105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pg. 132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Out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GLP Form for MA(2)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8" name="Formula 2"/>
              <p:cNvSpPr txBox="1"/>
              <p:nvPr/>
            </p:nvSpPr>
            <p:spPr>
              <a:xfrm>
                <a:off x="1908720" y="2657520"/>
                <a:ext cx="5326200" cy="645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.8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.5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GLP Form for AR(2)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0" name="Formula 2"/>
              <p:cNvSpPr txBox="1"/>
              <p:nvPr/>
            </p:nvSpPr>
            <p:spPr>
              <a:xfrm>
                <a:off x="2464920" y="2095200"/>
                <a:ext cx="42138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.8</m:t>
                    </m:r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.5</m:t>
                    </m:r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GLP Form for ARMA(2,2)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2" name="Formula 2"/>
              <p:cNvSpPr txBox="1"/>
              <p:nvPr/>
            </p:nvSpPr>
            <p:spPr>
              <a:xfrm>
                <a:off x="1049760" y="1904400"/>
                <a:ext cx="69746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.8</m:t>
                    </m:r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.5</m:t>
                    </m:r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</m:t>
                    </m:r>
                    <m:r>
                      <m:t xml:space="preserve">4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</m:t>
                    </m:r>
                    <m:r>
                      <m:t xml:space="preserve">9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Out 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28560" y="214920"/>
            <a:ext cx="7886520" cy="767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ARMA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28560" y="2661480"/>
            <a:ext cx="7764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Compare and discuss the realizations from the ARMA model(s) you generated.  Specifically comment and compare the ACFs and the Spectral Densities.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365040"/>
            <a:ext cx="91436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Calibri Light"/>
              </a:rPr>
              <a:t>Evaluate AIC for identifying model structure.</a:t>
            </a:r>
            <a:endParaRPr b="0" lang="en-US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63800" y="1825560"/>
            <a:ext cx="880236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 100 observations from an ARMA(1,1).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aic5.wge() to try and identify the model.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generate 500 observations from an ARMA(1,1)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aic5.wge()to try and identify the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does aic5.wge() perform?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Repeat for an ARMA(p,q) where you select the p and q.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Out 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1. AIC5 for Store 8: Item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89640" y="2797920"/>
            <a:ext cx="7164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Review and describe your findings with respect to the AIC and the model identification for the realization you chose.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28560" y="173880"/>
            <a:ext cx="788652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SWA Cancellation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4280" y="2511360"/>
            <a:ext cx="8515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Discuss which of the 5 models from aic5.wge() you would favor most for this realization?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5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431640" y="1690560"/>
            <a:ext cx="8280000" cy="4393800"/>
          </a:xfrm>
          <a:prstGeom prst="rect">
            <a:avLst/>
          </a:prstGeom>
          <a:ln>
            <a:noFill/>
          </a:ln>
        </p:spPr>
      </p:pic>
      <p:sp>
        <p:nvSpPr>
          <p:cNvPr id="165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Time Series Study!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End Break Out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1. AIC5 for Store 8: Item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300960" y="1812960"/>
            <a:ext cx="2623680" cy="193968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2"/>
          <a:stretch/>
        </p:blipFill>
        <p:spPr>
          <a:xfrm>
            <a:off x="2962080" y="1812960"/>
            <a:ext cx="2889360" cy="1939680"/>
          </a:xfrm>
          <a:prstGeom prst="rect">
            <a:avLst/>
          </a:prstGeom>
          <a:ln>
            <a:noFill/>
          </a:ln>
        </p:spPr>
      </p:pic>
      <p:pic>
        <p:nvPicPr>
          <p:cNvPr id="91" name="Picture 5" descr=""/>
          <p:cNvPicPr/>
          <p:nvPr/>
        </p:nvPicPr>
        <p:blipFill>
          <a:blip r:embed="rId3"/>
          <a:stretch/>
        </p:blipFill>
        <p:spPr>
          <a:xfrm>
            <a:off x="6024960" y="1812960"/>
            <a:ext cx="2899800" cy="1939680"/>
          </a:xfrm>
          <a:prstGeom prst="rect">
            <a:avLst/>
          </a:prstGeom>
          <a:ln>
            <a:noFill/>
          </a:ln>
        </p:spPr>
      </p:pic>
      <p:pic>
        <p:nvPicPr>
          <p:cNvPr id="92" name="Picture 7" descr=""/>
          <p:cNvPicPr/>
          <p:nvPr/>
        </p:nvPicPr>
        <p:blipFill>
          <a:blip r:embed="rId4"/>
          <a:stretch/>
        </p:blipFill>
        <p:spPr>
          <a:xfrm>
            <a:off x="1569600" y="4132080"/>
            <a:ext cx="5670720" cy="231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96960" y="257616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Break Out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Calculate for MA(2):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5" name="Formula 2"/>
              <p:cNvSpPr txBox="1"/>
              <p:nvPr/>
            </p:nvSpPr>
            <p:spPr>
              <a:xfrm>
                <a:off x="1298160" y="2127240"/>
                <a:ext cx="6547320" cy="645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.8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.5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Calculate for MA(2):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7" name="Formula 2"/>
              <p:cNvSpPr txBox="1"/>
              <p:nvPr/>
            </p:nvSpPr>
            <p:spPr>
              <a:xfrm>
                <a:off x="1298160" y="2127240"/>
                <a:ext cx="6547320" cy="645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</m:sub>
                    </m:sSub>
                    <m:r>
                      <m:t xml:space="preserve">−</m:t>
                    </m:r>
                    <m:r>
                      <m:t xml:space="preserve">.8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.5</m:t>
                    </m:r>
                    <m:sSub>
                      <m:e>
                        <m:r>
                          <m:t xml:space="preserve">𝑎</m:t>
                        </m:r>
                      </m:e>
                      <m:sub>
                        <m:r>
                          <m:t xml:space="preserve">𝑡</m:t>
                        </m:r>
                        <m:r>
                          <m:t xml:space="preserve">−</m:t>
                        </m:r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8" name="Formula 3"/>
              <p:cNvSpPr txBox="1"/>
              <p:nvPr/>
            </p:nvSpPr>
            <p:spPr>
              <a:xfrm>
                <a:off x="6873120" y="1152360"/>
                <a:ext cx="1945080" cy="681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𝜌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−</m:t>
                            </m:r>
                            <m:r>
                              <m:t xml:space="preserve">𝜃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r>
                          <m:t xml:space="preserve">1</m:t>
                        </m:r>
                        <m:r>
                          <m:t xml:space="preserve">+</m:t>
                        </m:r>
                        <m:sSubSup>
                          <m:e>
                            <m:r>
                              <m:t xml:space="preserve">𝜃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  <m:r>
                          <m:t xml:space="preserve">+</m:t>
                        </m:r>
                        <m:sSubSup>
                          <m:e>
                            <m:r>
                              <m:t xml:space="preserve">𝜃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2. Calculate for MA(2):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298160" y="2127240"/>
            <a:ext cx="6547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3065</TotalTime>
  <Application>LibreOffice/6.4.2.2$Linux_X86_64 LibreOffice_project/40$Build-2</Application>
  <Words>543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2019-06-03T02:08:55Z</dcterms:created>
  <dc:creator>Microsoft Office User</dc:creator>
  <dc:description/>
  <dc:language>en-US</dc:language>
  <cp:lastModifiedBy/>
  <dcterms:modified xsi:type="dcterms:W3CDTF">2020-06-02T00:01:43Z</dcterms:modified>
  <cp:revision>28</cp:revision>
  <dc:subject/>
  <dc:title>Time Series: Unit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