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tif" ContentType="image/tiff"/>
  <Override PartName="/ppt/media/image55.tif" ContentType="image/tiff"/>
  <Override PartName="/ppt/media/image54.tif" ContentType="image/tiff"/>
  <Override PartName="/ppt/media/image53.tif" ContentType="image/tiff"/>
  <Override PartName="/ppt/media/image52.tif" ContentType="image/tiff"/>
  <Override PartName="/ppt/media/image51.tif" ContentType="image/tiff"/>
  <Override PartName="/ppt/media/image50.tif" ContentType="image/tiff"/>
  <Override PartName="/ppt/media/image46.tif" ContentType="image/tiff"/>
  <Override PartName="/ppt/media/image45.tif" ContentType="image/tiff"/>
  <Override PartName="/ppt/media/image44.tif" ContentType="image/tiff"/>
  <Override PartName="/ppt/media/image43.tif" ContentType="image/tiff"/>
  <Override PartName="/ppt/media/image42.tif" ContentType="image/tiff"/>
  <Override PartName="/ppt/media/image41.tif" ContentType="image/tiff"/>
  <Override PartName="/ppt/media/image20.tif" ContentType="image/tiff"/>
  <Override PartName="/ppt/media/image57.tif" ContentType="image/tiff"/>
  <Override PartName="/ppt/media/image21.tif" ContentType="image/tiff"/>
  <Override PartName="/ppt/media/image58.tif" ContentType="image/tiff"/>
  <Override PartName="/ppt/media/image22.tif" ContentType="image/tiff"/>
  <Override PartName="/ppt/media/image59.tif" ContentType="image/tiff"/>
  <Override PartName="/ppt/media/image72.tif" ContentType="image/tiff"/>
  <Override PartName="/ppt/media/image23.tif" ContentType="image/tiff"/>
  <Override PartName="/ppt/media/image60.tif" ContentType="image/tiff"/>
  <Override PartName="/ppt/media/image71.tif" ContentType="image/tiff"/>
  <Override PartName="/ppt/media/image29.tif" ContentType="image/tiff"/>
  <Override PartName="/ppt/media/image69.tif" ContentType="image/tiff"/>
  <Override PartName="/ppt/media/image32.tif" ContentType="image/tiff"/>
  <Override PartName="/ppt/media/image14.tif" ContentType="image/tiff"/>
  <Override PartName="/ppt/media/image2.tif" ContentType="image/tiff"/>
  <Override PartName="/ppt/media/image70.tif" ContentType="image/tiff"/>
  <Override PartName="/ppt/media/image28.tif" ContentType="image/tiff"/>
  <Override PartName="/ppt/media/image68.tif" ContentType="image/tiff"/>
  <Override PartName="/ppt/media/image31.tif" ContentType="image/tiff"/>
  <Override PartName="/ppt/media/image67.tif" ContentType="image/tiff"/>
  <Override PartName="/ppt/media/image30.tif" ContentType="image/tiff"/>
  <Override PartName="/ppt/media/image66.tif" ContentType="image/tiff"/>
  <Override PartName="/ppt/media/image65.tif" ContentType="image/tiff"/>
  <Override PartName="/ppt/media/image64.tif" ContentType="image/tiff"/>
  <Override PartName="/ppt/media/image15.tif" ContentType="image/tiff"/>
  <Override PartName="/ppt/media/image3.tif" ContentType="image/tiff"/>
  <Override PartName="/ppt/media/image33.tif" ContentType="image/tiff"/>
  <Override PartName="/ppt/media/image26.tif" ContentType="image/tiff"/>
  <Override PartName="/ppt/media/image63.tif" ContentType="image/tiff"/>
  <Override PartName="/ppt/media/image25.tif" ContentType="image/tiff"/>
  <Override PartName="/ppt/media/image62.tif" ContentType="image/tiff"/>
  <Override PartName="/ppt/media/image24.tif" ContentType="image/tiff"/>
  <Override PartName="/ppt/media/image61.tif" ContentType="image/tiff"/>
  <Override PartName="/ppt/media/image27.tif" ContentType="image/tiff"/>
  <Override PartName="/ppt/media/image16.tif" ContentType="image/tiff"/>
  <Override PartName="/ppt/media/image4.tif" ContentType="image/tiff"/>
  <Override PartName="/ppt/media/image34.tif" ContentType="image/tiff"/>
  <Override PartName="/ppt/media/image17.tif" ContentType="image/tiff"/>
  <Override PartName="/ppt/media/image5.tif" ContentType="image/tiff"/>
  <Override PartName="/ppt/media/image35.tif" ContentType="image/tiff"/>
  <Override PartName="/ppt/media/image10.tif" ContentType="image/tiff"/>
  <Override PartName="/ppt/media/image47.tif" ContentType="image/tiff"/>
  <Override PartName="/ppt/media/image18.tif" ContentType="image/tiff"/>
  <Override PartName="/ppt/media/image6.tif" ContentType="image/tiff"/>
  <Override PartName="/ppt/media/image36.tif" ContentType="image/tiff"/>
  <Override PartName="/ppt/media/image11.tif" ContentType="image/tiff"/>
  <Override PartName="/ppt/media/image48.tif" ContentType="image/tiff"/>
  <Override PartName="/ppt/media/image19.tif" ContentType="image/tiff"/>
  <Override PartName="/ppt/media/image7.tif" ContentType="image/tiff"/>
  <Override PartName="/ppt/media/image37.tif" ContentType="image/tiff"/>
  <Override PartName="/ppt/media/image12.tif" ContentType="image/tiff"/>
  <Override PartName="/ppt/media/image49.tif" ContentType="image/tiff"/>
  <Override PartName="/ppt/media/image8.tif" ContentType="image/tiff"/>
  <Override PartName="/ppt/media/image38.tif" ContentType="image/tiff"/>
  <Override PartName="/ppt/media/image1.tif" ContentType="image/tiff"/>
  <Override PartName="/ppt/media/image13.tif" ContentType="image/tiff"/>
  <Override PartName="/ppt/media/image9.tif" ContentType="image/tiff"/>
  <Override PartName="/ppt/media/image39.tif" ContentType="image/tiff"/>
  <Override PartName="/ppt/media/image40.tif" ContentType="image/tiff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9FA065A-E2DA-4326-A761-ADD4B9821B9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6/20/20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83D8DAE-EE58-4E90-975E-DED507202AE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CBBDAAB-CD0A-4FC4-B392-5886AB8CD52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6/20/20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1BB62C2-3624-407A-BD28-5FF284EF95A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tif"/><Relationship Id="rId2" Type="http://schemas.openxmlformats.org/officeDocument/2006/relationships/image" Target="../media/image18.tif"/><Relationship Id="rId3" Type="http://schemas.openxmlformats.org/officeDocument/2006/relationships/image" Target="../media/image19.tif"/><Relationship Id="rId4" Type="http://schemas.openxmlformats.org/officeDocument/2006/relationships/image" Target="../media/image20.tif"/><Relationship Id="rId5" Type="http://schemas.openxmlformats.org/officeDocument/2006/relationships/image" Target="../media/image21.tif"/><Relationship Id="rId6" Type="http://schemas.openxmlformats.org/officeDocument/2006/relationships/image" Target="../media/image22.tif"/><Relationship Id="rId7" Type="http://schemas.openxmlformats.org/officeDocument/2006/relationships/image" Target="../media/image23.tif"/><Relationship Id="rId8" Type="http://schemas.openxmlformats.org/officeDocument/2006/relationships/image" Target="../media/image24.tif"/><Relationship Id="rId9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tif"/><Relationship Id="rId2" Type="http://schemas.openxmlformats.org/officeDocument/2006/relationships/image" Target="../media/image26.tif"/><Relationship Id="rId3" Type="http://schemas.openxmlformats.org/officeDocument/2006/relationships/image" Target="../media/image27.tif"/><Relationship Id="rId4" Type="http://schemas.openxmlformats.org/officeDocument/2006/relationships/image" Target="../media/image28.tif"/><Relationship Id="rId5" Type="http://schemas.openxmlformats.org/officeDocument/2006/relationships/image" Target="../media/image29.tif"/><Relationship Id="rId6" Type="http://schemas.openxmlformats.org/officeDocument/2006/relationships/image" Target="../media/image30.tif"/><Relationship Id="rId7" Type="http://schemas.openxmlformats.org/officeDocument/2006/relationships/image" Target="../media/image31.tif"/><Relationship Id="rId8" Type="http://schemas.openxmlformats.org/officeDocument/2006/relationships/image" Target="../media/image32.tif"/><Relationship Id="rId9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3.tif"/><Relationship Id="rId2" Type="http://schemas.openxmlformats.org/officeDocument/2006/relationships/image" Target="../media/image34.tif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5.tif"/><Relationship Id="rId2" Type="http://schemas.openxmlformats.org/officeDocument/2006/relationships/image" Target="../media/image36.tif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7.tif"/><Relationship Id="rId2" Type="http://schemas.openxmlformats.org/officeDocument/2006/relationships/image" Target="../media/image38.tif"/><Relationship Id="rId3" Type="http://schemas.openxmlformats.org/officeDocument/2006/relationships/image" Target="../media/image39.tif"/><Relationship Id="rId4" Type="http://schemas.openxmlformats.org/officeDocument/2006/relationships/image" Target="../media/image40.tif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1.tif"/><Relationship Id="rId2" Type="http://schemas.openxmlformats.org/officeDocument/2006/relationships/image" Target="../media/image42.tif"/><Relationship Id="rId3" Type="http://schemas.openxmlformats.org/officeDocument/2006/relationships/image" Target="../media/image43.tif"/><Relationship Id="rId4" Type="http://schemas.openxmlformats.org/officeDocument/2006/relationships/image" Target="../media/image44.tif"/><Relationship Id="rId5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5.tif"/><Relationship Id="rId2" Type="http://schemas.openxmlformats.org/officeDocument/2006/relationships/image" Target="../media/image46.tif"/><Relationship Id="rId3" Type="http://schemas.openxmlformats.org/officeDocument/2006/relationships/image" Target="../media/image47.tif"/><Relationship Id="rId4" Type="http://schemas.openxmlformats.org/officeDocument/2006/relationships/image" Target="../media/image48.tif"/><Relationship Id="rId5" Type="http://schemas.openxmlformats.org/officeDocument/2006/relationships/image" Target="../media/image49.tif"/><Relationship Id="rId6" Type="http://schemas.openxmlformats.org/officeDocument/2006/relationships/image" Target="../media/image50.tif"/><Relationship Id="rId7" Type="http://schemas.openxmlformats.org/officeDocument/2006/relationships/image" Target="../media/image51.tif"/><Relationship Id="rId8" Type="http://schemas.openxmlformats.org/officeDocument/2006/relationships/image" Target="../media/image52.tif"/><Relationship Id="rId9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3.tif"/><Relationship Id="rId2" Type="http://schemas.openxmlformats.org/officeDocument/2006/relationships/image" Target="../media/image54.tif"/><Relationship Id="rId3" Type="http://schemas.openxmlformats.org/officeDocument/2006/relationships/image" Target="../media/image55.tif"/><Relationship Id="rId4" Type="http://schemas.openxmlformats.org/officeDocument/2006/relationships/image" Target="../media/image56.tif"/><Relationship Id="rId5" Type="http://schemas.openxmlformats.org/officeDocument/2006/relationships/image" Target="../media/image57.tif"/><Relationship Id="rId6" Type="http://schemas.openxmlformats.org/officeDocument/2006/relationships/image" Target="../media/image58.tif"/><Relationship Id="rId7" Type="http://schemas.openxmlformats.org/officeDocument/2006/relationships/image" Target="../media/image59.tif"/><Relationship Id="rId8" Type="http://schemas.openxmlformats.org/officeDocument/2006/relationships/image" Target="../media/image60.tif"/><Relationship Id="rId9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1.tif"/><Relationship Id="rId2" Type="http://schemas.openxmlformats.org/officeDocument/2006/relationships/image" Target="../media/image62.tif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3.tif"/><Relationship Id="rId2" Type="http://schemas.openxmlformats.org/officeDocument/2006/relationships/image" Target="../media/image64.tif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5.tif"/><Relationship Id="rId2" Type="http://schemas.openxmlformats.org/officeDocument/2006/relationships/image" Target="../media/image66.tif"/><Relationship Id="rId3" Type="http://schemas.openxmlformats.org/officeDocument/2006/relationships/image" Target="../media/image67.tif"/><Relationship Id="rId4" Type="http://schemas.openxmlformats.org/officeDocument/2006/relationships/image" Target="../media/image68.tif"/><Relationship Id="rId5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9.tif"/><Relationship Id="rId2" Type="http://schemas.openxmlformats.org/officeDocument/2006/relationships/image" Target="../media/image70.tif"/><Relationship Id="rId3" Type="http://schemas.openxmlformats.org/officeDocument/2006/relationships/image" Target="../media/image71.tif"/><Relationship Id="rId4" Type="http://schemas.openxmlformats.org/officeDocument/2006/relationships/image" Target="../media/image72.tif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tif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Relationship Id="rId6" Type="http://schemas.openxmlformats.org/officeDocument/2006/relationships/image" Target="../media/image6.tif"/><Relationship Id="rId7" Type="http://schemas.openxmlformats.org/officeDocument/2006/relationships/image" Target="../media/image7.tif"/><Relationship Id="rId8" Type="http://schemas.openxmlformats.org/officeDocument/2006/relationships/image" Target="../media/image8.tif"/><Relationship Id="rId9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tif"/><Relationship Id="rId2" Type="http://schemas.openxmlformats.org/officeDocument/2006/relationships/image" Target="../media/image10.tif"/><Relationship Id="rId3" Type="http://schemas.openxmlformats.org/officeDocument/2006/relationships/image" Target="../media/image11.tif"/><Relationship Id="rId4" Type="http://schemas.openxmlformats.org/officeDocument/2006/relationships/image" Target="../media/image12.tif"/><Relationship Id="rId5" Type="http://schemas.openxmlformats.org/officeDocument/2006/relationships/image" Target="../media/image13.tif"/><Relationship Id="rId6" Type="http://schemas.openxmlformats.org/officeDocument/2006/relationships/image" Target="../media/image14.tif"/><Relationship Id="rId7" Type="http://schemas.openxmlformats.org/officeDocument/2006/relationships/image" Target="../media/image15.tif"/><Relationship Id="rId8" Type="http://schemas.openxmlformats.org/officeDocument/2006/relationships/image" Target="../media/image16.tif"/><Relationship Id="rId9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UNIT 8: Midterm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END Break Out 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Break Out 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18080" y="365040"/>
            <a:ext cx="88354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Match the Realization to the ACF or Spectral Density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Picture 3" descr=""/>
          <p:cNvPicPr/>
          <p:nvPr/>
        </p:nvPicPr>
        <p:blipFill>
          <a:blip r:embed="rId1"/>
          <a:stretch/>
        </p:blipFill>
        <p:spPr>
          <a:xfrm>
            <a:off x="118080" y="1886760"/>
            <a:ext cx="2208600" cy="1339920"/>
          </a:xfrm>
          <a:prstGeom prst="rect">
            <a:avLst/>
          </a:prstGeom>
          <a:ln>
            <a:noFill/>
          </a:ln>
        </p:spPr>
      </p:pic>
      <p:pic>
        <p:nvPicPr>
          <p:cNvPr id="119" name="Picture 4" descr=""/>
          <p:cNvPicPr/>
          <p:nvPr/>
        </p:nvPicPr>
        <p:blipFill>
          <a:blip r:embed="rId2"/>
          <a:stretch/>
        </p:blipFill>
        <p:spPr>
          <a:xfrm>
            <a:off x="2327040" y="1886760"/>
            <a:ext cx="2208600" cy="1339920"/>
          </a:xfrm>
          <a:prstGeom prst="rect">
            <a:avLst/>
          </a:prstGeom>
          <a:ln>
            <a:noFill/>
          </a:ln>
        </p:spPr>
      </p:pic>
      <p:pic>
        <p:nvPicPr>
          <p:cNvPr id="120" name="Picture 5" descr=""/>
          <p:cNvPicPr/>
          <p:nvPr/>
        </p:nvPicPr>
        <p:blipFill>
          <a:blip r:embed="rId3"/>
          <a:stretch/>
        </p:blipFill>
        <p:spPr>
          <a:xfrm>
            <a:off x="4536000" y="1886760"/>
            <a:ext cx="2208600" cy="1339920"/>
          </a:xfrm>
          <a:prstGeom prst="rect">
            <a:avLst/>
          </a:prstGeom>
          <a:ln>
            <a:noFill/>
          </a:ln>
        </p:spPr>
      </p:pic>
      <p:pic>
        <p:nvPicPr>
          <p:cNvPr id="121" name="Picture 6" descr=""/>
          <p:cNvPicPr/>
          <p:nvPr/>
        </p:nvPicPr>
        <p:blipFill>
          <a:blip r:embed="rId4"/>
          <a:stretch/>
        </p:blipFill>
        <p:spPr>
          <a:xfrm>
            <a:off x="6744960" y="1886760"/>
            <a:ext cx="2208600" cy="1339920"/>
          </a:xfrm>
          <a:prstGeom prst="rect">
            <a:avLst/>
          </a:prstGeom>
          <a:ln>
            <a:noFill/>
          </a:ln>
        </p:spPr>
      </p:pic>
      <p:pic>
        <p:nvPicPr>
          <p:cNvPr id="122" name="Picture 7" descr=""/>
          <p:cNvPicPr/>
          <p:nvPr/>
        </p:nvPicPr>
        <p:blipFill>
          <a:blip r:embed="rId5"/>
          <a:stretch/>
        </p:blipFill>
        <p:spPr>
          <a:xfrm>
            <a:off x="195480" y="4253760"/>
            <a:ext cx="2053800" cy="1246320"/>
          </a:xfrm>
          <a:prstGeom prst="rect">
            <a:avLst/>
          </a:prstGeom>
          <a:ln>
            <a:noFill/>
          </a:ln>
        </p:spPr>
      </p:pic>
      <p:pic>
        <p:nvPicPr>
          <p:cNvPr id="123" name="Picture 8" descr=""/>
          <p:cNvPicPr/>
          <p:nvPr/>
        </p:nvPicPr>
        <p:blipFill>
          <a:blip r:embed="rId6"/>
          <a:stretch/>
        </p:blipFill>
        <p:spPr>
          <a:xfrm>
            <a:off x="6848640" y="4208040"/>
            <a:ext cx="2053800" cy="1246320"/>
          </a:xfrm>
          <a:prstGeom prst="rect">
            <a:avLst/>
          </a:prstGeom>
          <a:ln>
            <a:noFill/>
          </a:ln>
        </p:spPr>
      </p:pic>
      <p:pic>
        <p:nvPicPr>
          <p:cNvPr id="124" name="Picture 9" descr=""/>
          <p:cNvPicPr/>
          <p:nvPr/>
        </p:nvPicPr>
        <p:blipFill>
          <a:blip r:embed="rId7"/>
          <a:stretch/>
        </p:blipFill>
        <p:spPr>
          <a:xfrm>
            <a:off x="2394720" y="4273200"/>
            <a:ext cx="2072520" cy="1257480"/>
          </a:xfrm>
          <a:prstGeom prst="rect">
            <a:avLst/>
          </a:prstGeom>
          <a:ln>
            <a:noFill/>
          </a:ln>
        </p:spPr>
      </p:pic>
      <p:pic>
        <p:nvPicPr>
          <p:cNvPr id="125" name="Picture 10" descr=""/>
          <p:cNvPicPr/>
          <p:nvPr/>
        </p:nvPicPr>
        <p:blipFill>
          <a:blip r:embed="rId8"/>
          <a:stretch/>
        </p:blipFill>
        <p:spPr>
          <a:xfrm>
            <a:off x="4603680" y="4275720"/>
            <a:ext cx="2072520" cy="125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18080" y="365040"/>
            <a:ext cx="88354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Match the Realization to the ACF or Spectral Density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Picture 3" descr=""/>
          <p:cNvPicPr/>
          <p:nvPr/>
        </p:nvPicPr>
        <p:blipFill>
          <a:blip r:embed="rId1"/>
          <a:stretch/>
        </p:blipFill>
        <p:spPr>
          <a:xfrm>
            <a:off x="118080" y="1886760"/>
            <a:ext cx="2208600" cy="1339920"/>
          </a:xfrm>
          <a:prstGeom prst="rect">
            <a:avLst/>
          </a:prstGeom>
          <a:ln>
            <a:noFill/>
          </a:ln>
        </p:spPr>
      </p:pic>
      <p:pic>
        <p:nvPicPr>
          <p:cNvPr id="128" name="Picture 4" descr=""/>
          <p:cNvPicPr/>
          <p:nvPr/>
        </p:nvPicPr>
        <p:blipFill>
          <a:blip r:embed="rId2"/>
          <a:stretch/>
        </p:blipFill>
        <p:spPr>
          <a:xfrm>
            <a:off x="2327040" y="1886760"/>
            <a:ext cx="2208600" cy="1339920"/>
          </a:xfrm>
          <a:prstGeom prst="rect">
            <a:avLst/>
          </a:prstGeom>
          <a:ln>
            <a:noFill/>
          </a:ln>
        </p:spPr>
      </p:pic>
      <p:pic>
        <p:nvPicPr>
          <p:cNvPr id="129" name="Picture 5" descr=""/>
          <p:cNvPicPr/>
          <p:nvPr/>
        </p:nvPicPr>
        <p:blipFill>
          <a:blip r:embed="rId3"/>
          <a:stretch/>
        </p:blipFill>
        <p:spPr>
          <a:xfrm>
            <a:off x="4536000" y="1886760"/>
            <a:ext cx="2208600" cy="1339920"/>
          </a:xfrm>
          <a:prstGeom prst="rect">
            <a:avLst/>
          </a:prstGeom>
          <a:ln>
            <a:noFill/>
          </a:ln>
        </p:spPr>
      </p:pic>
      <p:pic>
        <p:nvPicPr>
          <p:cNvPr id="130" name="Picture 6" descr=""/>
          <p:cNvPicPr/>
          <p:nvPr/>
        </p:nvPicPr>
        <p:blipFill>
          <a:blip r:embed="rId4"/>
          <a:stretch/>
        </p:blipFill>
        <p:spPr>
          <a:xfrm>
            <a:off x="6744960" y="1886760"/>
            <a:ext cx="2208600" cy="1339920"/>
          </a:xfrm>
          <a:prstGeom prst="rect">
            <a:avLst/>
          </a:prstGeom>
          <a:ln>
            <a:noFill/>
          </a:ln>
        </p:spPr>
      </p:pic>
      <p:pic>
        <p:nvPicPr>
          <p:cNvPr id="131" name="Picture 7" descr=""/>
          <p:cNvPicPr/>
          <p:nvPr/>
        </p:nvPicPr>
        <p:blipFill>
          <a:blip r:embed="rId5"/>
          <a:stretch/>
        </p:blipFill>
        <p:spPr>
          <a:xfrm>
            <a:off x="2336760" y="4218480"/>
            <a:ext cx="2053800" cy="1246320"/>
          </a:xfrm>
          <a:prstGeom prst="rect">
            <a:avLst/>
          </a:prstGeom>
          <a:ln>
            <a:noFill/>
          </a:ln>
        </p:spPr>
      </p:pic>
      <p:pic>
        <p:nvPicPr>
          <p:cNvPr id="132" name="Picture 8" descr=""/>
          <p:cNvPicPr/>
          <p:nvPr/>
        </p:nvPicPr>
        <p:blipFill>
          <a:blip r:embed="rId6"/>
          <a:stretch/>
        </p:blipFill>
        <p:spPr>
          <a:xfrm>
            <a:off x="6848640" y="4208040"/>
            <a:ext cx="2053800" cy="1246320"/>
          </a:xfrm>
          <a:prstGeom prst="rect">
            <a:avLst/>
          </a:prstGeom>
          <a:ln>
            <a:noFill/>
          </a:ln>
        </p:spPr>
      </p:pic>
      <p:pic>
        <p:nvPicPr>
          <p:cNvPr id="133" name="Picture 9" descr=""/>
          <p:cNvPicPr/>
          <p:nvPr/>
        </p:nvPicPr>
        <p:blipFill>
          <a:blip r:embed="rId7"/>
          <a:stretch/>
        </p:blipFill>
        <p:spPr>
          <a:xfrm>
            <a:off x="175680" y="4217760"/>
            <a:ext cx="2072520" cy="1257480"/>
          </a:xfrm>
          <a:prstGeom prst="rect">
            <a:avLst/>
          </a:prstGeom>
          <a:ln>
            <a:noFill/>
          </a:ln>
        </p:spPr>
      </p:pic>
      <p:pic>
        <p:nvPicPr>
          <p:cNvPr id="134" name="Picture 10" descr=""/>
          <p:cNvPicPr/>
          <p:nvPr/>
        </p:nvPicPr>
        <p:blipFill>
          <a:blip r:embed="rId8"/>
          <a:stretch/>
        </p:blipFill>
        <p:spPr>
          <a:xfrm>
            <a:off x="4536000" y="4207320"/>
            <a:ext cx="2072520" cy="125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28560" y="365040"/>
            <a:ext cx="7886520" cy="1612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1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Which Set of 4 Realization Provides the Most Evidence that the data came from a stationary process?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Picture 3" descr=""/>
          <p:cNvPicPr/>
          <p:nvPr/>
        </p:nvPicPr>
        <p:blipFill>
          <a:blip r:embed="rId1"/>
          <a:stretch/>
        </p:blipFill>
        <p:spPr>
          <a:xfrm>
            <a:off x="721080" y="2176560"/>
            <a:ext cx="3340440" cy="4535640"/>
          </a:xfrm>
          <a:prstGeom prst="rect">
            <a:avLst/>
          </a:prstGeom>
          <a:ln>
            <a:noFill/>
          </a:ln>
        </p:spPr>
      </p:pic>
      <p:pic>
        <p:nvPicPr>
          <p:cNvPr id="137" name="Picture 4" descr=""/>
          <p:cNvPicPr/>
          <p:nvPr/>
        </p:nvPicPr>
        <p:blipFill>
          <a:blip r:embed="rId2"/>
          <a:stretch/>
        </p:blipFill>
        <p:spPr>
          <a:xfrm>
            <a:off x="4952880" y="2176560"/>
            <a:ext cx="3350880" cy="455004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2179800" y="2052000"/>
            <a:ext cx="499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628320" y="2052000"/>
            <a:ext cx="272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28560" y="365040"/>
            <a:ext cx="7886520" cy="1612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1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Which Set of 3 Realization Provides the Most Evidence that the data came from a stationary process?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Picture 3" descr=""/>
          <p:cNvPicPr/>
          <p:nvPr/>
        </p:nvPicPr>
        <p:blipFill>
          <a:blip r:embed="rId1"/>
          <a:stretch/>
        </p:blipFill>
        <p:spPr>
          <a:xfrm>
            <a:off x="721080" y="2176560"/>
            <a:ext cx="3340440" cy="4535640"/>
          </a:xfrm>
          <a:prstGeom prst="rect">
            <a:avLst/>
          </a:prstGeom>
          <a:ln>
            <a:noFill/>
          </a:ln>
        </p:spPr>
      </p:pic>
      <p:pic>
        <p:nvPicPr>
          <p:cNvPr id="142" name="Picture 4" descr=""/>
          <p:cNvPicPr/>
          <p:nvPr/>
        </p:nvPicPr>
        <p:blipFill>
          <a:blip r:embed="rId2"/>
          <a:stretch/>
        </p:blipFill>
        <p:spPr>
          <a:xfrm>
            <a:off x="4952880" y="2176560"/>
            <a:ext cx="3350880" cy="455004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2179800" y="2052000"/>
            <a:ext cx="499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628320" y="2052000"/>
            <a:ext cx="272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6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Which Criterion Favors Small Models (Models With Less Parameters)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AIC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AICC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6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Which Criterion Favors Small Models (Models With Less Parameters)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AIC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AICC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BIC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End Break Out 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Break Out 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Things to Know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(Not Comprehensive)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9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Definition of Stationarity (All 3 Conditions)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Definition of Covariance / Correlation (Unit 1)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Spectral Density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Frequency / Period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Nyquist Frequency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Moving Average Filters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Difference Filters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High / Low Pass Filters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Butterworth Filters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AR(1), AR(2), AR(p) models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ACF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Spectral Density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Realizations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Matching Forecasts to Models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4" name="Picture 3" descr=""/>
          <p:cNvPicPr/>
          <p:nvPr/>
        </p:nvPicPr>
        <p:blipFill>
          <a:blip r:embed="rId1"/>
          <a:stretch/>
        </p:blipFill>
        <p:spPr>
          <a:xfrm>
            <a:off x="104400" y="2048040"/>
            <a:ext cx="2284560" cy="1928160"/>
          </a:xfrm>
          <a:prstGeom prst="rect">
            <a:avLst/>
          </a:prstGeom>
          <a:ln>
            <a:noFill/>
          </a:ln>
        </p:spPr>
      </p:pic>
      <p:pic>
        <p:nvPicPr>
          <p:cNvPr id="155" name="Picture 4" descr=""/>
          <p:cNvPicPr/>
          <p:nvPr/>
        </p:nvPicPr>
        <p:blipFill>
          <a:blip r:embed="rId2"/>
          <a:stretch/>
        </p:blipFill>
        <p:spPr>
          <a:xfrm>
            <a:off x="2389320" y="2048040"/>
            <a:ext cx="2284560" cy="1928160"/>
          </a:xfrm>
          <a:prstGeom prst="rect">
            <a:avLst/>
          </a:prstGeom>
          <a:ln>
            <a:noFill/>
          </a:ln>
        </p:spPr>
      </p:pic>
      <p:pic>
        <p:nvPicPr>
          <p:cNvPr id="156" name="Picture 6" descr=""/>
          <p:cNvPicPr/>
          <p:nvPr/>
        </p:nvPicPr>
        <p:blipFill>
          <a:blip r:embed="rId3"/>
          <a:stretch/>
        </p:blipFill>
        <p:spPr>
          <a:xfrm>
            <a:off x="6959160" y="2048040"/>
            <a:ext cx="2184480" cy="1843560"/>
          </a:xfrm>
          <a:prstGeom prst="rect">
            <a:avLst/>
          </a:prstGeom>
          <a:ln>
            <a:noFill/>
          </a:ln>
        </p:spPr>
      </p:pic>
      <p:pic>
        <p:nvPicPr>
          <p:cNvPr id="157" name="Picture 7" descr=""/>
          <p:cNvPicPr/>
          <p:nvPr/>
        </p:nvPicPr>
        <p:blipFill>
          <a:blip r:embed="rId4"/>
          <a:stretch/>
        </p:blipFill>
        <p:spPr>
          <a:xfrm>
            <a:off x="4774680" y="2048040"/>
            <a:ext cx="2184480" cy="1843560"/>
          </a:xfrm>
          <a:prstGeom prst="rect">
            <a:avLst/>
          </a:prstGeom>
          <a:ln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3237480" y="4826520"/>
            <a:ext cx="2668320" cy="20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Airline Model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φ(Β)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(1-B)Xt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 = θ(Β)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at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Α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(2)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Complex Roots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AR(2) Real Roots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φ(Β)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(1-B</a:t>
            </a:r>
            <a:r>
              <a:rPr b="0" lang="en-US" sz="1600" spc="-1" strike="noStrike" baseline="30000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)Xt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 = θ(Β)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063080" y="4149000"/>
            <a:ext cx="70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___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3237480" y="4174560"/>
            <a:ext cx="70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___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5745240" y="4149000"/>
            <a:ext cx="70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___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7919640" y="4174560"/>
            <a:ext cx="70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___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is a difference between Burg and ML estimation?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4" name="Picture 3" descr=""/>
          <p:cNvPicPr/>
          <p:nvPr/>
        </p:nvPicPr>
        <p:blipFill>
          <a:blip r:embed="rId1"/>
          <a:stretch/>
        </p:blipFill>
        <p:spPr>
          <a:xfrm>
            <a:off x="104400" y="2048040"/>
            <a:ext cx="2284560" cy="1928160"/>
          </a:xfrm>
          <a:prstGeom prst="rect">
            <a:avLst/>
          </a:prstGeom>
          <a:ln>
            <a:noFill/>
          </a:ln>
        </p:spPr>
      </p:pic>
      <p:pic>
        <p:nvPicPr>
          <p:cNvPr id="165" name="Picture 4" descr=""/>
          <p:cNvPicPr/>
          <p:nvPr/>
        </p:nvPicPr>
        <p:blipFill>
          <a:blip r:embed="rId2"/>
          <a:stretch/>
        </p:blipFill>
        <p:spPr>
          <a:xfrm>
            <a:off x="2389320" y="2048040"/>
            <a:ext cx="2284560" cy="1928160"/>
          </a:xfrm>
          <a:prstGeom prst="rect">
            <a:avLst/>
          </a:prstGeom>
          <a:ln>
            <a:noFill/>
          </a:ln>
        </p:spPr>
      </p:pic>
      <p:pic>
        <p:nvPicPr>
          <p:cNvPr id="166" name="Picture 6" descr=""/>
          <p:cNvPicPr/>
          <p:nvPr/>
        </p:nvPicPr>
        <p:blipFill>
          <a:blip r:embed="rId3"/>
          <a:stretch/>
        </p:blipFill>
        <p:spPr>
          <a:xfrm>
            <a:off x="6959160" y="2048040"/>
            <a:ext cx="2184480" cy="1843560"/>
          </a:xfrm>
          <a:prstGeom prst="rect">
            <a:avLst/>
          </a:prstGeom>
          <a:ln>
            <a:noFill/>
          </a:ln>
        </p:spPr>
      </p:pic>
      <p:pic>
        <p:nvPicPr>
          <p:cNvPr id="167" name="Picture 7" descr=""/>
          <p:cNvPicPr/>
          <p:nvPr/>
        </p:nvPicPr>
        <p:blipFill>
          <a:blip r:embed="rId4"/>
          <a:stretch/>
        </p:blipFill>
        <p:spPr>
          <a:xfrm>
            <a:off x="4774680" y="2048040"/>
            <a:ext cx="2184480" cy="184356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3237480" y="4741920"/>
            <a:ext cx="2668320" cy="20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Airline Model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φ(Β)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(1-B)Xt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 = θ(Β)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at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Α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(2)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Complex Roots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AR(2) Real Roots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φ(Β)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(1-B</a:t>
            </a:r>
            <a:r>
              <a:rPr b="0" lang="en-US" sz="1600" spc="-1" strike="noStrike" baseline="30000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)Xt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 = θ(Β)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722880" y="4149000"/>
            <a:ext cx="1317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0000"/>
                </a:solidFill>
                <a:uFillTx/>
                <a:latin typeface="Calibri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3237480" y="4174560"/>
            <a:ext cx="70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0000"/>
                </a:solidFill>
                <a:uFillTx/>
                <a:latin typeface="Calibri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5745240" y="4149000"/>
            <a:ext cx="70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0000"/>
                </a:solidFill>
                <a:uFillTx/>
                <a:latin typeface="Calibri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7919640" y="4174560"/>
            <a:ext cx="70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0000"/>
                </a:solidFill>
                <a:uFillTx/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True or False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9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stationary and invertible ARMA models can be written as an infinite order AR process.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model that is invertible must also be stationary.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many invertible models that have the same acf (correlation structure).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Imposing invertibility ensures that present events are associated with the past in a sensible manner.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End Break Out 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18080" y="365040"/>
            <a:ext cx="88354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Match the Realization to the ACF or Spectral Density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8" name="Picture 3" descr=""/>
          <p:cNvPicPr/>
          <p:nvPr/>
        </p:nvPicPr>
        <p:blipFill>
          <a:blip r:embed="rId1"/>
          <a:stretch/>
        </p:blipFill>
        <p:spPr>
          <a:xfrm>
            <a:off x="118080" y="1886760"/>
            <a:ext cx="2208600" cy="1339920"/>
          </a:xfrm>
          <a:prstGeom prst="rect">
            <a:avLst/>
          </a:prstGeom>
          <a:ln>
            <a:noFill/>
          </a:ln>
        </p:spPr>
      </p:pic>
      <p:pic>
        <p:nvPicPr>
          <p:cNvPr id="179" name="Picture 4" descr=""/>
          <p:cNvPicPr/>
          <p:nvPr/>
        </p:nvPicPr>
        <p:blipFill>
          <a:blip r:embed="rId2"/>
          <a:stretch/>
        </p:blipFill>
        <p:spPr>
          <a:xfrm>
            <a:off x="2327040" y="1886760"/>
            <a:ext cx="2208600" cy="1339920"/>
          </a:xfrm>
          <a:prstGeom prst="rect">
            <a:avLst/>
          </a:prstGeom>
          <a:ln>
            <a:noFill/>
          </a:ln>
        </p:spPr>
      </p:pic>
      <p:pic>
        <p:nvPicPr>
          <p:cNvPr id="180" name="Picture 5" descr=""/>
          <p:cNvPicPr/>
          <p:nvPr/>
        </p:nvPicPr>
        <p:blipFill>
          <a:blip r:embed="rId3"/>
          <a:stretch/>
        </p:blipFill>
        <p:spPr>
          <a:xfrm>
            <a:off x="4536000" y="1886760"/>
            <a:ext cx="2208600" cy="1339920"/>
          </a:xfrm>
          <a:prstGeom prst="rect">
            <a:avLst/>
          </a:prstGeom>
          <a:ln>
            <a:noFill/>
          </a:ln>
        </p:spPr>
      </p:pic>
      <p:pic>
        <p:nvPicPr>
          <p:cNvPr id="181" name="Picture 6" descr=""/>
          <p:cNvPicPr/>
          <p:nvPr/>
        </p:nvPicPr>
        <p:blipFill>
          <a:blip r:embed="rId4"/>
          <a:stretch/>
        </p:blipFill>
        <p:spPr>
          <a:xfrm>
            <a:off x="6744960" y="1886760"/>
            <a:ext cx="2208600" cy="1339920"/>
          </a:xfrm>
          <a:prstGeom prst="rect">
            <a:avLst/>
          </a:prstGeom>
          <a:ln>
            <a:noFill/>
          </a:ln>
        </p:spPr>
      </p:pic>
      <p:pic>
        <p:nvPicPr>
          <p:cNvPr id="182" name="Picture 7" descr=""/>
          <p:cNvPicPr/>
          <p:nvPr/>
        </p:nvPicPr>
        <p:blipFill>
          <a:blip r:embed="rId5"/>
          <a:stretch/>
        </p:blipFill>
        <p:spPr>
          <a:xfrm>
            <a:off x="195480" y="4253760"/>
            <a:ext cx="2053800" cy="1246320"/>
          </a:xfrm>
          <a:prstGeom prst="rect">
            <a:avLst/>
          </a:prstGeom>
          <a:ln>
            <a:noFill/>
          </a:ln>
        </p:spPr>
      </p:pic>
      <p:pic>
        <p:nvPicPr>
          <p:cNvPr id="183" name="Picture 8" descr=""/>
          <p:cNvPicPr/>
          <p:nvPr/>
        </p:nvPicPr>
        <p:blipFill>
          <a:blip r:embed="rId6"/>
          <a:stretch/>
        </p:blipFill>
        <p:spPr>
          <a:xfrm>
            <a:off x="6848640" y="4208040"/>
            <a:ext cx="2053800" cy="1246320"/>
          </a:xfrm>
          <a:prstGeom prst="rect">
            <a:avLst/>
          </a:prstGeom>
          <a:ln>
            <a:noFill/>
          </a:ln>
        </p:spPr>
      </p:pic>
      <p:pic>
        <p:nvPicPr>
          <p:cNvPr id="184" name="Picture 9" descr=""/>
          <p:cNvPicPr/>
          <p:nvPr/>
        </p:nvPicPr>
        <p:blipFill>
          <a:blip r:embed="rId7"/>
          <a:stretch/>
        </p:blipFill>
        <p:spPr>
          <a:xfrm>
            <a:off x="2394720" y="4273200"/>
            <a:ext cx="2072520" cy="1257480"/>
          </a:xfrm>
          <a:prstGeom prst="rect">
            <a:avLst/>
          </a:prstGeom>
          <a:ln>
            <a:noFill/>
          </a:ln>
        </p:spPr>
      </p:pic>
      <p:pic>
        <p:nvPicPr>
          <p:cNvPr id="185" name="Picture 10" descr=""/>
          <p:cNvPicPr/>
          <p:nvPr/>
        </p:nvPicPr>
        <p:blipFill>
          <a:blip r:embed="rId8"/>
          <a:stretch/>
        </p:blipFill>
        <p:spPr>
          <a:xfrm>
            <a:off x="4603680" y="4275720"/>
            <a:ext cx="2072520" cy="125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18080" y="365040"/>
            <a:ext cx="88354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Match the Realization to the ACF or Spectral Density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7" name="Picture 3" descr=""/>
          <p:cNvPicPr/>
          <p:nvPr/>
        </p:nvPicPr>
        <p:blipFill>
          <a:blip r:embed="rId1"/>
          <a:stretch/>
        </p:blipFill>
        <p:spPr>
          <a:xfrm>
            <a:off x="118080" y="1886760"/>
            <a:ext cx="2208600" cy="1339920"/>
          </a:xfrm>
          <a:prstGeom prst="rect">
            <a:avLst/>
          </a:prstGeom>
          <a:ln>
            <a:noFill/>
          </a:ln>
        </p:spPr>
      </p:pic>
      <p:pic>
        <p:nvPicPr>
          <p:cNvPr id="188" name="Picture 4" descr=""/>
          <p:cNvPicPr/>
          <p:nvPr/>
        </p:nvPicPr>
        <p:blipFill>
          <a:blip r:embed="rId2"/>
          <a:stretch/>
        </p:blipFill>
        <p:spPr>
          <a:xfrm>
            <a:off x="2327040" y="1886760"/>
            <a:ext cx="2208600" cy="1339920"/>
          </a:xfrm>
          <a:prstGeom prst="rect">
            <a:avLst/>
          </a:prstGeom>
          <a:ln>
            <a:noFill/>
          </a:ln>
        </p:spPr>
      </p:pic>
      <p:pic>
        <p:nvPicPr>
          <p:cNvPr id="189" name="Picture 5" descr=""/>
          <p:cNvPicPr/>
          <p:nvPr/>
        </p:nvPicPr>
        <p:blipFill>
          <a:blip r:embed="rId3"/>
          <a:stretch/>
        </p:blipFill>
        <p:spPr>
          <a:xfrm>
            <a:off x="4536000" y="1886760"/>
            <a:ext cx="2208600" cy="1339920"/>
          </a:xfrm>
          <a:prstGeom prst="rect">
            <a:avLst/>
          </a:prstGeom>
          <a:ln>
            <a:noFill/>
          </a:ln>
        </p:spPr>
      </p:pic>
      <p:pic>
        <p:nvPicPr>
          <p:cNvPr id="190" name="Picture 6" descr=""/>
          <p:cNvPicPr/>
          <p:nvPr/>
        </p:nvPicPr>
        <p:blipFill>
          <a:blip r:embed="rId4"/>
          <a:stretch/>
        </p:blipFill>
        <p:spPr>
          <a:xfrm>
            <a:off x="6744960" y="1886760"/>
            <a:ext cx="2208600" cy="1339920"/>
          </a:xfrm>
          <a:prstGeom prst="rect">
            <a:avLst/>
          </a:prstGeom>
          <a:ln>
            <a:noFill/>
          </a:ln>
        </p:spPr>
      </p:pic>
      <p:pic>
        <p:nvPicPr>
          <p:cNvPr id="191" name="Picture 7" descr=""/>
          <p:cNvPicPr/>
          <p:nvPr/>
        </p:nvPicPr>
        <p:blipFill>
          <a:blip r:embed="rId5"/>
          <a:stretch/>
        </p:blipFill>
        <p:spPr>
          <a:xfrm>
            <a:off x="2336760" y="4218480"/>
            <a:ext cx="2053800" cy="1246320"/>
          </a:xfrm>
          <a:prstGeom prst="rect">
            <a:avLst/>
          </a:prstGeom>
          <a:ln>
            <a:noFill/>
          </a:ln>
        </p:spPr>
      </p:pic>
      <p:pic>
        <p:nvPicPr>
          <p:cNvPr id="192" name="Picture 8" descr=""/>
          <p:cNvPicPr/>
          <p:nvPr/>
        </p:nvPicPr>
        <p:blipFill>
          <a:blip r:embed="rId6"/>
          <a:stretch/>
        </p:blipFill>
        <p:spPr>
          <a:xfrm>
            <a:off x="6848640" y="4208040"/>
            <a:ext cx="2053800" cy="1246320"/>
          </a:xfrm>
          <a:prstGeom prst="rect">
            <a:avLst/>
          </a:prstGeom>
          <a:ln>
            <a:noFill/>
          </a:ln>
        </p:spPr>
      </p:pic>
      <p:pic>
        <p:nvPicPr>
          <p:cNvPr id="193" name="Picture 9" descr=""/>
          <p:cNvPicPr/>
          <p:nvPr/>
        </p:nvPicPr>
        <p:blipFill>
          <a:blip r:embed="rId7"/>
          <a:stretch/>
        </p:blipFill>
        <p:spPr>
          <a:xfrm>
            <a:off x="175680" y="4217760"/>
            <a:ext cx="2072520" cy="1257480"/>
          </a:xfrm>
          <a:prstGeom prst="rect">
            <a:avLst/>
          </a:prstGeom>
          <a:ln>
            <a:noFill/>
          </a:ln>
        </p:spPr>
      </p:pic>
      <p:pic>
        <p:nvPicPr>
          <p:cNvPr id="194" name="Picture 10" descr=""/>
          <p:cNvPicPr/>
          <p:nvPr/>
        </p:nvPicPr>
        <p:blipFill>
          <a:blip r:embed="rId8"/>
          <a:stretch/>
        </p:blipFill>
        <p:spPr>
          <a:xfrm>
            <a:off x="4536000" y="4207320"/>
            <a:ext cx="2072520" cy="125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28560" y="365040"/>
            <a:ext cx="7886520" cy="1612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1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Which Set of 3 Realization Provides the Most Evidence that the data came from a stationary process?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6" name="Picture 3" descr=""/>
          <p:cNvPicPr/>
          <p:nvPr/>
        </p:nvPicPr>
        <p:blipFill>
          <a:blip r:embed="rId1"/>
          <a:stretch/>
        </p:blipFill>
        <p:spPr>
          <a:xfrm>
            <a:off x="721080" y="2176560"/>
            <a:ext cx="3340440" cy="4535640"/>
          </a:xfrm>
          <a:prstGeom prst="rect">
            <a:avLst/>
          </a:prstGeom>
          <a:ln>
            <a:noFill/>
          </a:ln>
        </p:spPr>
      </p:pic>
      <p:pic>
        <p:nvPicPr>
          <p:cNvPr id="197" name="Picture 4" descr=""/>
          <p:cNvPicPr/>
          <p:nvPr/>
        </p:nvPicPr>
        <p:blipFill>
          <a:blip r:embed="rId2"/>
          <a:stretch/>
        </p:blipFill>
        <p:spPr>
          <a:xfrm>
            <a:off x="4952880" y="2176560"/>
            <a:ext cx="3350880" cy="4550040"/>
          </a:xfrm>
          <a:prstGeom prst="rect">
            <a:avLst/>
          </a:prstGeom>
          <a:ln>
            <a:noFill/>
          </a:ln>
        </p:spPr>
      </p:pic>
      <p:sp>
        <p:nvSpPr>
          <p:cNvPr id="198" name="CustomShape 2"/>
          <p:cNvSpPr/>
          <p:nvPr/>
        </p:nvSpPr>
        <p:spPr>
          <a:xfrm>
            <a:off x="2179800" y="2052000"/>
            <a:ext cx="499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6628320" y="2052000"/>
            <a:ext cx="272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28560" y="365040"/>
            <a:ext cx="7886520" cy="1612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1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Which Set of 3 Realization Provides the Most Evidence that the data came from a stationary process?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1" name="Picture 3" descr=""/>
          <p:cNvPicPr/>
          <p:nvPr/>
        </p:nvPicPr>
        <p:blipFill>
          <a:blip r:embed="rId1"/>
          <a:stretch/>
        </p:blipFill>
        <p:spPr>
          <a:xfrm>
            <a:off x="721080" y="2176560"/>
            <a:ext cx="3340440" cy="4535640"/>
          </a:xfrm>
          <a:prstGeom prst="rect">
            <a:avLst/>
          </a:prstGeom>
          <a:ln>
            <a:noFill/>
          </a:ln>
        </p:spPr>
      </p:pic>
      <p:pic>
        <p:nvPicPr>
          <p:cNvPr id="202" name="Picture 4" descr=""/>
          <p:cNvPicPr/>
          <p:nvPr/>
        </p:nvPicPr>
        <p:blipFill>
          <a:blip r:embed="rId2"/>
          <a:stretch/>
        </p:blipFill>
        <p:spPr>
          <a:xfrm>
            <a:off x="4952880" y="2176560"/>
            <a:ext cx="3350880" cy="4550040"/>
          </a:xfrm>
          <a:prstGeom prst="rect">
            <a:avLst/>
          </a:prstGeom>
          <a:ln>
            <a:noFill/>
          </a:ln>
        </p:spPr>
      </p:pic>
      <p:sp>
        <p:nvSpPr>
          <p:cNvPr id="203" name="CustomShape 2"/>
          <p:cNvSpPr/>
          <p:nvPr/>
        </p:nvSpPr>
        <p:spPr>
          <a:xfrm>
            <a:off x="2179800" y="2052000"/>
            <a:ext cx="499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628320" y="2052000"/>
            <a:ext cx="272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6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Which Criterion Favors Small Models (Models With Less Parameters)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AIC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AICC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6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Which Criterion Favors Small Models (Models With Less Parameters)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AIC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AICC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BIC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Things to Know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(Not Comprehensive)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Moving Average Models (ACF, Spec Den, GLP)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Invertibility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ARMA(p,q) models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ACF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Spectral Density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GLP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GLP form / Psi Weights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is a difference between Burg and ML estimation?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0" name="Picture 3" descr=""/>
          <p:cNvPicPr/>
          <p:nvPr/>
        </p:nvPicPr>
        <p:blipFill>
          <a:blip r:embed="rId1"/>
          <a:stretch/>
        </p:blipFill>
        <p:spPr>
          <a:xfrm>
            <a:off x="104400" y="2048040"/>
            <a:ext cx="2284560" cy="1928160"/>
          </a:xfrm>
          <a:prstGeom prst="rect">
            <a:avLst/>
          </a:prstGeom>
          <a:ln>
            <a:noFill/>
          </a:ln>
        </p:spPr>
      </p:pic>
      <p:pic>
        <p:nvPicPr>
          <p:cNvPr id="211" name="Picture 4" descr=""/>
          <p:cNvPicPr/>
          <p:nvPr/>
        </p:nvPicPr>
        <p:blipFill>
          <a:blip r:embed="rId2"/>
          <a:stretch/>
        </p:blipFill>
        <p:spPr>
          <a:xfrm>
            <a:off x="2389320" y="2048040"/>
            <a:ext cx="2284560" cy="1928160"/>
          </a:xfrm>
          <a:prstGeom prst="rect">
            <a:avLst/>
          </a:prstGeom>
          <a:ln>
            <a:noFill/>
          </a:ln>
        </p:spPr>
      </p:pic>
      <p:pic>
        <p:nvPicPr>
          <p:cNvPr id="212" name="Picture 6" descr=""/>
          <p:cNvPicPr/>
          <p:nvPr/>
        </p:nvPicPr>
        <p:blipFill>
          <a:blip r:embed="rId3"/>
          <a:stretch/>
        </p:blipFill>
        <p:spPr>
          <a:xfrm>
            <a:off x="6959160" y="2048040"/>
            <a:ext cx="2184480" cy="1843560"/>
          </a:xfrm>
          <a:prstGeom prst="rect">
            <a:avLst/>
          </a:prstGeom>
          <a:ln>
            <a:noFill/>
          </a:ln>
        </p:spPr>
      </p:pic>
      <p:pic>
        <p:nvPicPr>
          <p:cNvPr id="213" name="Picture 7" descr=""/>
          <p:cNvPicPr/>
          <p:nvPr/>
        </p:nvPicPr>
        <p:blipFill>
          <a:blip r:embed="rId4"/>
          <a:stretch/>
        </p:blipFill>
        <p:spPr>
          <a:xfrm>
            <a:off x="4774680" y="2048040"/>
            <a:ext cx="2184480" cy="1843560"/>
          </a:xfrm>
          <a:prstGeom prst="rect">
            <a:avLst/>
          </a:prstGeom>
          <a:ln>
            <a:noFill/>
          </a:ln>
        </p:spPr>
      </p:pic>
      <p:sp>
        <p:nvSpPr>
          <p:cNvPr id="214" name="CustomShape 2"/>
          <p:cNvSpPr/>
          <p:nvPr/>
        </p:nvSpPr>
        <p:spPr>
          <a:xfrm>
            <a:off x="3237480" y="4826520"/>
            <a:ext cx="266832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Airline Model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φ(Β)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(1-B)Xt</a:t>
            </a: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 = θ(Β)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at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Α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(2)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Complex Roots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AR(2) Real Roots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φ(Β)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(1-B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)Xt</a:t>
            </a: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 = θ(Β)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063080" y="4149000"/>
            <a:ext cx="70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___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237480" y="4174560"/>
            <a:ext cx="70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___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5745240" y="4149000"/>
            <a:ext cx="70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___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7919640" y="4174560"/>
            <a:ext cx="70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___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is a difference between Burg and ML estimation?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0" name="Picture 3" descr=""/>
          <p:cNvPicPr/>
          <p:nvPr/>
        </p:nvPicPr>
        <p:blipFill>
          <a:blip r:embed="rId1"/>
          <a:stretch/>
        </p:blipFill>
        <p:spPr>
          <a:xfrm>
            <a:off x="104400" y="2048040"/>
            <a:ext cx="2284560" cy="1928160"/>
          </a:xfrm>
          <a:prstGeom prst="rect">
            <a:avLst/>
          </a:prstGeom>
          <a:ln>
            <a:noFill/>
          </a:ln>
        </p:spPr>
      </p:pic>
      <p:pic>
        <p:nvPicPr>
          <p:cNvPr id="221" name="Picture 4" descr=""/>
          <p:cNvPicPr/>
          <p:nvPr/>
        </p:nvPicPr>
        <p:blipFill>
          <a:blip r:embed="rId2"/>
          <a:stretch/>
        </p:blipFill>
        <p:spPr>
          <a:xfrm>
            <a:off x="2389320" y="2048040"/>
            <a:ext cx="2284560" cy="1928160"/>
          </a:xfrm>
          <a:prstGeom prst="rect">
            <a:avLst/>
          </a:prstGeom>
          <a:ln>
            <a:noFill/>
          </a:ln>
        </p:spPr>
      </p:pic>
      <p:pic>
        <p:nvPicPr>
          <p:cNvPr id="222" name="Picture 6" descr=""/>
          <p:cNvPicPr/>
          <p:nvPr/>
        </p:nvPicPr>
        <p:blipFill>
          <a:blip r:embed="rId3"/>
          <a:stretch/>
        </p:blipFill>
        <p:spPr>
          <a:xfrm>
            <a:off x="6959160" y="2048040"/>
            <a:ext cx="2184480" cy="1843560"/>
          </a:xfrm>
          <a:prstGeom prst="rect">
            <a:avLst/>
          </a:prstGeom>
          <a:ln>
            <a:noFill/>
          </a:ln>
        </p:spPr>
      </p:pic>
      <p:pic>
        <p:nvPicPr>
          <p:cNvPr id="223" name="Picture 7" descr=""/>
          <p:cNvPicPr/>
          <p:nvPr/>
        </p:nvPicPr>
        <p:blipFill>
          <a:blip r:embed="rId4"/>
          <a:stretch/>
        </p:blipFill>
        <p:spPr>
          <a:xfrm>
            <a:off x="4774680" y="2048040"/>
            <a:ext cx="2184480" cy="184356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3237480" y="4741920"/>
            <a:ext cx="266832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Airline Model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φ(Β)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(1-B)Xt</a:t>
            </a: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 = θ(Β)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at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Α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(2)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Complex Roots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AR(2) Real Roots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φ(Β)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(1-B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)Xt</a:t>
            </a: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 = θ(Β)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722880" y="4149000"/>
            <a:ext cx="1317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0000"/>
                </a:solidFill>
                <a:uFillTx/>
                <a:latin typeface="Calibri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3237480" y="4174560"/>
            <a:ext cx="70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0000"/>
                </a:solidFill>
                <a:uFillTx/>
                <a:latin typeface="Calibri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5745240" y="4149000"/>
            <a:ext cx="70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0000"/>
                </a:solidFill>
                <a:uFillTx/>
                <a:latin typeface="Calibri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7919640" y="4174560"/>
            <a:ext cx="70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0000"/>
                </a:solidFill>
                <a:uFillTx/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Things to Know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(Not Comprehensive)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28560" y="1825560"/>
            <a:ext cx="7886520" cy="47023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5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ARIMA Models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(1-B)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Seasonal (1 – B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Airline Models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ACFs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Spectral Density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artrans.wge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factor.tables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Forecasting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Behavior with AR(p) / ARMA(p,q)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Behavior with (1-B) models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Behavior with seasonal models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Behavior with airline models: (1-B)(1-B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12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calculating forecasts “by hand”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Probability Limits  (Psi weights)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Signal Plus Noise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linear trend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sin/cos cyclic behavior / trend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Midterm Exam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233640" y="1825560"/>
            <a:ext cx="865728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0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Class (Normal Class Time)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(Submit to 2ds and email):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Matching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Multiple Choice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Free Response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Calculation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Take Home (Due Saturday June 27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11:59pm Central) (Submit to 2ds and email):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You will be given a dataset to analyze.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There may be a more complex calculation as well.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How To Study for the Midterm Exam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80-90% should be from HWs and For Live Session Assignments.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10% - 20% will be based on HWs and For Live Session Assignments but may require putting two or more of these ideas together to solve a larger problem.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Break Out 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80720" y="365040"/>
            <a:ext cx="88567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Match the ACF to the Spectral Density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Picture 4" descr=""/>
          <p:cNvPicPr/>
          <p:nvPr/>
        </p:nvPicPr>
        <p:blipFill>
          <a:blip r:embed="rId1"/>
          <a:stretch/>
        </p:blipFill>
        <p:spPr>
          <a:xfrm>
            <a:off x="320400" y="2205720"/>
            <a:ext cx="1919160" cy="1164600"/>
          </a:xfrm>
          <a:prstGeom prst="rect">
            <a:avLst/>
          </a:prstGeom>
          <a:ln>
            <a:noFill/>
          </a:ln>
        </p:spPr>
      </p:pic>
      <p:pic>
        <p:nvPicPr>
          <p:cNvPr id="97" name="Picture 5" descr=""/>
          <p:cNvPicPr/>
          <p:nvPr/>
        </p:nvPicPr>
        <p:blipFill>
          <a:blip r:embed="rId2"/>
          <a:stretch/>
        </p:blipFill>
        <p:spPr>
          <a:xfrm>
            <a:off x="2372040" y="2205720"/>
            <a:ext cx="1919160" cy="1164600"/>
          </a:xfrm>
          <a:prstGeom prst="rect">
            <a:avLst/>
          </a:prstGeom>
          <a:ln>
            <a:noFill/>
          </a:ln>
        </p:spPr>
      </p:pic>
      <p:pic>
        <p:nvPicPr>
          <p:cNvPr id="98" name="Picture 6" descr=""/>
          <p:cNvPicPr/>
          <p:nvPr/>
        </p:nvPicPr>
        <p:blipFill>
          <a:blip r:embed="rId3"/>
          <a:stretch/>
        </p:blipFill>
        <p:spPr>
          <a:xfrm>
            <a:off x="4498560" y="2205720"/>
            <a:ext cx="1919160" cy="1164600"/>
          </a:xfrm>
          <a:prstGeom prst="rect">
            <a:avLst/>
          </a:prstGeom>
          <a:ln>
            <a:noFill/>
          </a:ln>
        </p:spPr>
      </p:pic>
      <p:pic>
        <p:nvPicPr>
          <p:cNvPr id="99" name="Picture 7" descr=""/>
          <p:cNvPicPr/>
          <p:nvPr/>
        </p:nvPicPr>
        <p:blipFill>
          <a:blip r:embed="rId4"/>
          <a:stretch/>
        </p:blipFill>
        <p:spPr>
          <a:xfrm>
            <a:off x="6686640" y="2205720"/>
            <a:ext cx="1919160" cy="1164600"/>
          </a:xfrm>
          <a:prstGeom prst="rect">
            <a:avLst/>
          </a:prstGeom>
          <a:ln>
            <a:noFill/>
          </a:ln>
        </p:spPr>
      </p:pic>
      <p:pic>
        <p:nvPicPr>
          <p:cNvPr id="100" name="Picture 8" descr=""/>
          <p:cNvPicPr/>
          <p:nvPr/>
        </p:nvPicPr>
        <p:blipFill>
          <a:blip r:embed="rId5"/>
          <a:stretch/>
        </p:blipFill>
        <p:spPr>
          <a:xfrm>
            <a:off x="2561400" y="4214880"/>
            <a:ext cx="1936800" cy="1175040"/>
          </a:xfrm>
          <a:prstGeom prst="rect">
            <a:avLst/>
          </a:prstGeom>
          <a:ln>
            <a:noFill/>
          </a:ln>
        </p:spPr>
      </p:pic>
      <p:pic>
        <p:nvPicPr>
          <p:cNvPr id="101" name="Picture 9" descr=""/>
          <p:cNvPicPr/>
          <p:nvPr/>
        </p:nvPicPr>
        <p:blipFill>
          <a:blip r:embed="rId6"/>
          <a:stretch/>
        </p:blipFill>
        <p:spPr>
          <a:xfrm>
            <a:off x="4512960" y="4337640"/>
            <a:ext cx="1936800" cy="1175040"/>
          </a:xfrm>
          <a:prstGeom prst="rect">
            <a:avLst/>
          </a:prstGeom>
          <a:ln>
            <a:noFill/>
          </a:ln>
        </p:spPr>
      </p:pic>
      <p:pic>
        <p:nvPicPr>
          <p:cNvPr id="102" name="Picture 10" descr=""/>
          <p:cNvPicPr/>
          <p:nvPr/>
        </p:nvPicPr>
        <p:blipFill>
          <a:blip r:embed="rId7"/>
          <a:stretch/>
        </p:blipFill>
        <p:spPr>
          <a:xfrm>
            <a:off x="302760" y="4359960"/>
            <a:ext cx="1936800" cy="1175040"/>
          </a:xfrm>
          <a:prstGeom prst="rect">
            <a:avLst/>
          </a:prstGeom>
          <a:ln>
            <a:noFill/>
          </a:ln>
        </p:spPr>
      </p:pic>
      <p:pic>
        <p:nvPicPr>
          <p:cNvPr id="103" name="Picture 11" descr=""/>
          <p:cNvPicPr/>
          <p:nvPr/>
        </p:nvPicPr>
        <p:blipFill>
          <a:blip r:embed="rId8"/>
          <a:stretch/>
        </p:blipFill>
        <p:spPr>
          <a:xfrm>
            <a:off x="6686640" y="4378320"/>
            <a:ext cx="1936800" cy="117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80720" y="365040"/>
            <a:ext cx="88567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Match the ACF to the Spectral Density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320400" y="2205720"/>
            <a:ext cx="1919160" cy="1164600"/>
          </a:xfrm>
          <a:prstGeom prst="rect">
            <a:avLst/>
          </a:prstGeom>
          <a:ln>
            <a:noFill/>
          </a:ln>
        </p:spPr>
      </p:pic>
      <p:pic>
        <p:nvPicPr>
          <p:cNvPr id="106" name="Picture 5" descr=""/>
          <p:cNvPicPr/>
          <p:nvPr/>
        </p:nvPicPr>
        <p:blipFill>
          <a:blip r:embed="rId2"/>
          <a:stretch/>
        </p:blipFill>
        <p:spPr>
          <a:xfrm>
            <a:off x="2372040" y="2205720"/>
            <a:ext cx="1919160" cy="1164600"/>
          </a:xfrm>
          <a:prstGeom prst="rect">
            <a:avLst/>
          </a:prstGeom>
          <a:ln>
            <a:noFill/>
          </a:ln>
        </p:spPr>
      </p:pic>
      <p:pic>
        <p:nvPicPr>
          <p:cNvPr id="107" name="Picture 6" descr=""/>
          <p:cNvPicPr/>
          <p:nvPr/>
        </p:nvPicPr>
        <p:blipFill>
          <a:blip r:embed="rId3"/>
          <a:stretch/>
        </p:blipFill>
        <p:spPr>
          <a:xfrm>
            <a:off x="4498560" y="2205720"/>
            <a:ext cx="1919160" cy="1164600"/>
          </a:xfrm>
          <a:prstGeom prst="rect">
            <a:avLst/>
          </a:prstGeom>
          <a:ln>
            <a:noFill/>
          </a:ln>
        </p:spPr>
      </p:pic>
      <p:pic>
        <p:nvPicPr>
          <p:cNvPr id="108" name="Picture 7" descr=""/>
          <p:cNvPicPr/>
          <p:nvPr/>
        </p:nvPicPr>
        <p:blipFill>
          <a:blip r:embed="rId4"/>
          <a:stretch/>
        </p:blipFill>
        <p:spPr>
          <a:xfrm>
            <a:off x="6686640" y="2205720"/>
            <a:ext cx="1919160" cy="1164600"/>
          </a:xfrm>
          <a:prstGeom prst="rect">
            <a:avLst/>
          </a:prstGeom>
          <a:ln>
            <a:noFill/>
          </a:ln>
        </p:spPr>
      </p:pic>
      <p:pic>
        <p:nvPicPr>
          <p:cNvPr id="109" name="Picture 8" descr=""/>
          <p:cNvPicPr/>
          <p:nvPr/>
        </p:nvPicPr>
        <p:blipFill>
          <a:blip r:embed="rId5"/>
          <a:stretch/>
        </p:blipFill>
        <p:spPr>
          <a:xfrm>
            <a:off x="311400" y="4300200"/>
            <a:ext cx="1936800" cy="1175040"/>
          </a:xfrm>
          <a:prstGeom prst="rect">
            <a:avLst/>
          </a:prstGeom>
          <a:ln>
            <a:noFill/>
          </a:ln>
        </p:spPr>
      </p:pic>
      <p:pic>
        <p:nvPicPr>
          <p:cNvPr id="110" name="Picture 9" descr=""/>
          <p:cNvPicPr/>
          <p:nvPr/>
        </p:nvPicPr>
        <p:blipFill>
          <a:blip r:embed="rId6"/>
          <a:stretch/>
        </p:blipFill>
        <p:spPr>
          <a:xfrm>
            <a:off x="2363400" y="4300200"/>
            <a:ext cx="1936800" cy="1175040"/>
          </a:xfrm>
          <a:prstGeom prst="rect">
            <a:avLst/>
          </a:prstGeom>
          <a:ln>
            <a:noFill/>
          </a:ln>
        </p:spPr>
      </p:pic>
      <p:pic>
        <p:nvPicPr>
          <p:cNvPr id="111" name="Picture 10" descr=""/>
          <p:cNvPicPr/>
          <p:nvPr/>
        </p:nvPicPr>
        <p:blipFill>
          <a:blip r:embed="rId7"/>
          <a:stretch/>
        </p:blipFill>
        <p:spPr>
          <a:xfrm>
            <a:off x="4480920" y="4300200"/>
            <a:ext cx="1936800" cy="1175040"/>
          </a:xfrm>
          <a:prstGeom prst="rect">
            <a:avLst/>
          </a:prstGeom>
          <a:ln>
            <a:noFill/>
          </a:ln>
        </p:spPr>
      </p:pic>
      <p:pic>
        <p:nvPicPr>
          <p:cNvPr id="112" name="Picture 11" descr=""/>
          <p:cNvPicPr/>
          <p:nvPr/>
        </p:nvPicPr>
        <p:blipFill>
          <a:blip r:embed="rId8"/>
          <a:stretch/>
        </p:blipFill>
        <p:spPr>
          <a:xfrm>
            <a:off x="6686640" y="4300200"/>
            <a:ext cx="1936800" cy="117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</TotalTime>
  <Application>LibreOffice/6.4.2.2$Linux_X86_64 LibreOffice_project/40$Build-2</Application>
  <Words>787</Words>
  <Paragraphs>146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2019-10-08T22:08:40Z</dcterms:created>
  <dc:creator>Microsoft Office User</dc:creator>
  <dc:description/>
  <dc:language>en-US</dc:language>
  <cp:lastModifiedBy/>
  <dcterms:modified xsi:type="dcterms:W3CDTF">2020-06-20T18:40:51Z</dcterms:modified>
  <cp:revision>11</cp:revision>
  <dc:subject/>
  <dc:title>UNIT 8: Midterm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