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1332000"/>
            <a:ext cx="9070560" cy="172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5860" spc="-1" strike="noStrike">
                <a:solidFill>
                  <a:srgbClr val="ffffff"/>
                </a:solidFill>
                <a:latin typeface="Arial"/>
                <a:ea typeface="DejaVu Sans"/>
              </a:rPr>
              <a:t>EDA Case Study 1</a:t>
            </a:r>
            <a:endParaRPr b="0" lang="en-US" sz="586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586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Beers and Breweries Analysis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by Ikenna Nwaogu 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365760" y="1280160"/>
            <a:ext cx="9325800" cy="6033960"/>
          </a:xfrm>
          <a:prstGeom prst="rect">
            <a:avLst/>
          </a:prstGeom>
          <a:ln>
            <a:noFill/>
          </a:ln>
        </p:spPr>
      </p:pic>
      <p:sp>
        <p:nvSpPr>
          <p:cNvPr id="131" name="CustomShape 1"/>
          <p:cNvSpPr/>
          <p:nvPr/>
        </p:nvSpPr>
        <p:spPr>
          <a:xfrm>
            <a:off x="370440" y="464400"/>
            <a:ext cx="8048160" cy="7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Median ABV with AK &amp; HI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365760" y="1188720"/>
            <a:ext cx="9325800" cy="612216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370800" y="464400"/>
            <a:ext cx="8048160" cy="7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Median IBU with AK &amp; HI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463040" y="1604880"/>
            <a:ext cx="8111520" cy="269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85840"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Which state has the maximum alcoholic (ABV) beer? Which state has the most bitter (IBU) beer?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816120" y="3621600"/>
            <a:ext cx="1270800" cy="44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1188720" y="2560320"/>
            <a:ext cx="7494480" cy="172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ABV Summary Statistics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753840" y="2286000"/>
            <a:ext cx="6651720" cy="65124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675360" y="3383280"/>
            <a:ext cx="4718520" cy="3369960"/>
          </a:xfrm>
          <a:prstGeom prst="rect">
            <a:avLst/>
          </a:prstGeom>
          <a:ln>
            <a:noFill/>
          </a:ln>
        </p:spPr>
      </p:pic>
      <p:sp>
        <p:nvSpPr>
          <p:cNvPr id="140" name="CustomShape 2"/>
          <p:cNvSpPr/>
          <p:nvPr/>
        </p:nvSpPr>
        <p:spPr>
          <a:xfrm>
            <a:off x="5943600" y="3383280"/>
            <a:ext cx="3382200" cy="26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distribution of ABV across beers is slightly right-skewed.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Most beers’ ABV are within 2.5% and 10%.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median ABV is 5.6% and the mean is 5.98%.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max ABV is 12.8%.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ABV and IBU Relationship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440640" y="2076120"/>
            <a:ext cx="6693480" cy="4780800"/>
          </a:xfrm>
          <a:prstGeom prst="rect">
            <a:avLst/>
          </a:prstGeom>
          <a:ln>
            <a:noFill/>
          </a:ln>
        </p:spPr>
      </p:pic>
      <p:sp>
        <p:nvSpPr>
          <p:cNvPr id="143" name="CustomShape 2"/>
          <p:cNvSpPr/>
          <p:nvPr/>
        </p:nvSpPr>
        <p:spPr>
          <a:xfrm>
            <a:off x="7135200" y="2904120"/>
            <a:ext cx="2556360" cy="23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There is a positive relationship between alcohol content and the bitterness of a beer generally.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 can see the higher the ABV, the higher the IBU.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463040" y="1604880"/>
            <a:ext cx="7314120" cy="269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816120" y="3621600"/>
            <a:ext cx="1270800" cy="446400"/>
          </a:xfrm>
          <a:prstGeom prst="rect">
            <a:avLst/>
          </a:prstGeom>
          <a:ln>
            <a:noFill/>
          </a:ln>
        </p:spPr>
      </p:pic>
      <p:sp>
        <p:nvSpPr>
          <p:cNvPr id="146" name="CustomShape 2"/>
          <p:cNvSpPr/>
          <p:nvPr/>
        </p:nvSpPr>
        <p:spPr>
          <a:xfrm>
            <a:off x="1188720" y="1299960"/>
            <a:ext cx="7954920" cy="190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Investigate the difference with respect to IBU and ABV between IPAs (India Pale Ales) and other types of Ale (any beer with “Ale” in its name other than IPA).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645920" y="457200"/>
            <a:ext cx="554472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Knn model (Cross Validation)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57200" y="1640160"/>
            <a:ext cx="9235080" cy="52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200" spc="-1" strike="noStrike">
                <a:latin typeface="Arial"/>
              </a:rPr>
              <a:t>Accuracy (all correct / all) = (TP + TN / TP + TN + FP + FN)</a:t>
            </a:r>
            <a:endParaRPr b="0" lang="en-US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200" spc="-1" strike="noStrike">
                <a:latin typeface="Arial"/>
              </a:rPr>
              <a:t>Misclassification (all Incorrect / all) = (FP + FN) / (TP + TN + FP + FN)</a:t>
            </a:r>
            <a:endParaRPr b="0" lang="en-US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200" spc="-1" strike="noStrike">
                <a:latin typeface="Arial"/>
              </a:rPr>
              <a:t>Precision (true positives / predicted positives) = TP/(TP+FP)</a:t>
            </a:r>
            <a:endParaRPr b="0" lang="en-US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200" spc="-1" strike="noStrike">
                <a:latin typeface="Arial"/>
              </a:rPr>
              <a:t>Sensitivity/Recall (true positives / all actual positives) = TP/(TP+FN)</a:t>
            </a:r>
            <a:endParaRPr b="0" lang="en-US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200" spc="-1" strike="noStrike">
                <a:latin typeface="Arial"/>
              </a:rPr>
              <a:t>Specificity (true negatives / all actual negatives) =TN/(TN + FP)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200" spc="-1" strike="noStrike">
                <a:latin typeface="Arial"/>
              </a:rPr>
              <a:t>Accuracy, Sensitivity and Specificity are the more important parameters to use.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731520" y="457200"/>
            <a:ext cx="6674760" cy="10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Knn model Using IBU and ABV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437760" y="1645920"/>
            <a:ext cx="923508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latin typeface="Arial"/>
              </a:rPr>
              <a:t>Analyzed K based on the best accuracy. 100 Ks with 500 iterations of different split.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latin typeface="Arial"/>
              </a:rPr>
              <a:t>K = 6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latin typeface="Arial"/>
              </a:rPr>
              <a:t>Accuracy = 0.83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latin typeface="Arial"/>
              </a:rPr>
              <a:t>Sensitivity = 0.87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latin typeface="Arial"/>
              </a:rPr>
              <a:t>Specificity = 0.79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6096240" y="4069800"/>
            <a:ext cx="3504600" cy="150768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6675120" y="2690280"/>
            <a:ext cx="2347920" cy="87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640080" y="457200"/>
            <a:ext cx="6674760" cy="10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Knn model Using IBU and ABV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437760" y="1645920"/>
            <a:ext cx="9235080" cy="477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latin typeface="Arial"/>
              </a:rPr>
              <a:t>Using the K to analyze changes from 500 iterations of split to 100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latin typeface="Arial"/>
              </a:rPr>
              <a:t>K = 6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latin typeface="Arial"/>
              </a:rPr>
              <a:t>Accuracy = 0.83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latin typeface="Arial"/>
              </a:rPr>
              <a:t>Sensitivity = 0.87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latin typeface="Arial"/>
              </a:rPr>
              <a:t>Specificity = 0.79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latin typeface="Arial"/>
              </a:rPr>
              <a:t>We get the same result.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1332000"/>
            <a:ext cx="9070560" cy="172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5860" spc="-1" strike="noStrike">
                <a:solidFill>
                  <a:srgbClr val="ffffff"/>
                </a:solidFill>
                <a:latin typeface="Arial"/>
                <a:ea typeface="DejaVu Sans"/>
              </a:rPr>
              <a:t>Objectives</a:t>
            </a:r>
            <a:endParaRPr b="0" lang="en-US" sz="586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586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Analyze the beer and brewery data and to compare the parameters IBU and ABV contents and how the relate the styles of beer and the region. 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Does size of beer matter?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65760" y="1529280"/>
            <a:ext cx="34743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 model Using IBU And Size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437760" y="2005920"/>
            <a:ext cx="3219480" cy="29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800" spc="-1" strike="noStrike">
                <a:latin typeface="Arial"/>
              </a:rPr>
              <a:t>K = 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800" spc="-1" strike="noStrike">
                <a:latin typeface="Arial"/>
              </a:rPr>
              <a:t>Accuracy = 0.80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800" spc="-1" strike="noStrike">
                <a:latin typeface="Arial"/>
              </a:rPr>
              <a:t>Sensitivity = 0.86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800" spc="-1" strike="noStrike">
                <a:latin typeface="Arial"/>
              </a:rPr>
              <a:t>Specificity = 0.74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4754880" y="2651760"/>
            <a:ext cx="34743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 model Using ABV And Size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4826880" y="3108960"/>
            <a:ext cx="3402360" cy="29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800" spc="-1" strike="noStrike">
                <a:latin typeface="Arial"/>
              </a:rPr>
              <a:t>K = 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800" spc="-1" strike="noStrike">
                <a:latin typeface="Arial"/>
              </a:rPr>
              <a:t>Accuracy = 0.73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800" spc="-1" strike="noStrike">
                <a:latin typeface="Arial"/>
              </a:rPr>
              <a:t>Sensitivity = 0.80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800" spc="-1" strike="noStrike">
                <a:latin typeface="Arial"/>
              </a:rPr>
              <a:t>Specificity = 0.63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640080" y="512640"/>
            <a:ext cx="7589160" cy="7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Knn model Using ABV And IBU Separately With Size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Using the NA rows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1188720" y="5473440"/>
            <a:ext cx="5295240" cy="561240"/>
          </a:xfrm>
          <a:prstGeom prst="rect">
            <a:avLst/>
          </a:prstGeom>
          <a:ln>
            <a:noFill/>
          </a:ln>
        </p:spPr>
      </p:pic>
      <p:sp>
        <p:nvSpPr>
          <p:cNvPr id="161" name="CustomShape 6"/>
          <p:cNvSpPr/>
          <p:nvPr/>
        </p:nvSpPr>
        <p:spPr>
          <a:xfrm>
            <a:off x="1188720" y="6217920"/>
            <a:ext cx="530316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There are 2410 rows in the data-set.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2012400" y="1463040"/>
            <a:ext cx="7314120" cy="269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From our analysis, IBU is more important parameter for classifying beer. 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We need more data, less NA’s especially for more important parameters. </a:t>
            </a:r>
            <a:endParaRPr b="0" lang="en-US" sz="1800" spc="-1" strike="noStrike">
              <a:latin typeface="Arial"/>
            </a:endParaRPr>
          </a:p>
          <a:p>
            <a:pPr marL="285840" indent="-21564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It doesn’t seem like size of beers matters when classifying with either IBU or ABV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816120" y="3621600"/>
            <a:ext cx="1270800" cy="446400"/>
          </a:xfrm>
          <a:prstGeom prst="rect">
            <a:avLst/>
          </a:prstGeom>
          <a:ln>
            <a:noFill/>
          </a:ln>
        </p:spPr>
      </p:pic>
      <p:sp>
        <p:nvSpPr>
          <p:cNvPr id="164" name="CustomShape 2"/>
          <p:cNvSpPr/>
          <p:nvPr/>
        </p:nvSpPr>
        <p:spPr>
          <a:xfrm>
            <a:off x="3200400" y="548640"/>
            <a:ext cx="475452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Arial"/>
                <a:ea typeface="DejaVu Sans"/>
              </a:rPr>
              <a:t>Takeaways</a:t>
            </a:r>
            <a:endParaRPr b="0" lang="en-US" sz="60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463040" y="1604880"/>
            <a:ext cx="7314120" cy="269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85840"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Arial"/>
                <a:ea typeface="Arial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816120" y="3621600"/>
            <a:ext cx="1270800" cy="44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463040" y="1737360"/>
            <a:ext cx="8111520" cy="269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85840"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How many breweries are present in each state?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816120" y="3621600"/>
            <a:ext cx="1270800" cy="44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548640" y="1873440"/>
            <a:ext cx="9051480" cy="5349240"/>
          </a:xfrm>
          <a:prstGeom prst="rect">
            <a:avLst/>
          </a:prstGeom>
          <a:ln>
            <a:noFill/>
          </a:ln>
        </p:spPr>
      </p:pic>
      <p:sp>
        <p:nvSpPr>
          <p:cNvPr id="119" name="CustomShape 1"/>
          <p:cNvSpPr/>
          <p:nvPr/>
        </p:nvSpPr>
        <p:spPr>
          <a:xfrm>
            <a:off x="640080" y="365760"/>
            <a:ext cx="722304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No Of Breweries Per State Except SD, HI &amp; AK 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580040" y="2103120"/>
            <a:ext cx="8111520" cy="269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85840"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Compute the median alcohol content and international bitterness unit for each state. Plot a bar chart to compare.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816120" y="3621600"/>
            <a:ext cx="1270800" cy="44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421200" y="1061280"/>
            <a:ext cx="9325800" cy="6216840"/>
          </a:xfrm>
          <a:prstGeom prst="rect">
            <a:avLst/>
          </a:prstGeom>
          <a:ln>
            <a:noFill/>
          </a:ln>
        </p:spPr>
      </p:pic>
      <p:sp>
        <p:nvSpPr>
          <p:cNvPr id="123" name="CustomShape 1"/>
          <p:cNvSpPr/>
          <p:nvPr/>
        </p:nvSpPr>
        <p:spPr>
          <a:xfrm>
            <a:off x="332640" y="365760"/>
            <a:ext cx="831996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Alcohol Content For Each State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182880" y="1005840"/>
            <a:ext cx="9691560" cy="6308280"/>
          </a:xfrm>
          <a:prstGeom prst="rect">
            <a:avLst/>
          </a:prstGeom>
          <a:ln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548640" y="290160"/>
            <a:ext cx="7052760" cy="7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International Bitterness Unit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274320" y="1280160"/>
            <a:ext cx="9417240" cy="6033960"/>
          </a:xfrm>
          <a:prstGeom prst="rect">
            <a:avLst/>
          </a:prstGeom>
          <a:ln>
            <a:noFill/>
          </a:ln>
        </p:spPr>
      </p:pic>
      <p:sp>
        <p:nvSpPr>
          <p:cNvPr id="127" name="CustomShape 1"/>
          <p:cNvSpPr/>
          <p:nvPr/>
        </p:nvSpPr>
        <p:spPr>
          <a:xfrm>
            <a:off x="365760" y="365760"/>
            <a:ext cx="950868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DC And KY has the highest Median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65760" y="365760"/>
            <a:ext cx="950868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ME has the highest Median IBU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365760" y="1431360"/>
            <a:ext cx="9508680" cy="606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2019-10-21T15:07:27Z</dcterms:created>
  <dc:creator/>
  <dc:description/>
  <dc:language>en-US</dc:language>
  <cp:lastModifiedBy/>
  <dcterms:modified xsi:type="dcterms:W3CDTF">2019-10-27T00:40:10Z</dcterms:modified>
  <cp:revision>30</cp:revision>
  <dc:subject/>
  <dc:title>Blueprint Plans</dc:title>
</cp:coreProperties>
</file>