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4"/>
  </p:sldMasterIdLst>
  <p:notesMasterIdLst>
    <p:notesMasterId r:id="rId21"/>
  </p:notesMasterIdLst>
  <p:handoutMasterIdLst>
    <p:handoutMasterId r:id="rId22"/>
  </p:handoutMasterIdLst>
  <p:sldIdLst>
    <p:sldId id="396" r:id="rId5"/>
    <p:sldId id="2147483259" r:id="rId6"/>
    <p:sldId id="2147483267" r:id="rId7"/>
    <p:sldId id="355" r:id="rId8"/>
    <p:sldId id="372" r:id="rId9"/>
    <p:sldId id="373" r:id="rId10"/>
    <p:sldId id="375" r:id="rId11"/>
    <p:sldId id="376" r:id="rId12"/>
    <p:sldId id="377" r:id="rId13"/>
    <p:sldId id="2147483268" r:id="rId14"/>
    <p:sldId id="2147483262" r:id="rId15"/>
    <p:sldId id="2147483263" r:id="rId16"/>
    <p:sldId id="2147483264" r:id="rId17"/>
    <p:sldId id="2147483265" r:id="rId18"/>
    <p:sldId id="2147483266" r:id="rId19"/>
    <p:sldId id="383" r:id="rId20"/>
  </p:sldIdLst>
  <p:sldSz cx="9144000" cy="6858000" type="screen4x3"/>
  <p:notesSz cx="9296400" cy="7010400"/>
  <p:defaultTex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EC6B10"/>
    <a:srgbClr val="B5D334"/>
    <a:srgbClr val="E3E3E3"/>
    <a:srgbClr val="EFEFEF"/>
    <a:srgbClr val="F49400"/>
    <a:srgbClr val="A6001A"/>
    <a:srgbClr val="6A001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03AE58-8651-47E9-B800-6A5813864D22}" v="98" dt="2025-06-04T11:05:34.8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snapToObjects="1">
      <p:cViewPr varScale="1">
        <p:scale>
          <a:sx n="60" d="100"/>
          <a:sy n="60" d="100"/>
        </p:scale>
        <p:origin x="1484" y="48"/>
      </p:cViewPr>
      <p:guideLst>
        <p:guide orient="horz" pos="2160"/>
        <p:guide pos="2880"/>
      </p:guideLst>
    </p:cSldViewPr>
  </p:slideViewPr>
  <p:outlineViewPr>
    <p:cViewPr>
      <p:scale>
        <a:sx n="33" d="100"/>
        <a:sy n="33" d="100"/>
      </p:scale>
      <p:origin x="0" y="-4840"/>
    </p:cViewPr>
  </p:outlineViewPr>
  <p:notesTextViewPr>
    <p:cViewPr>
      <p:scale>
        <a:sx n="100" d="100"/>
        <a:sy n="100" d="100"/>
      </p:scale>
      <p:origin x="0" y="0"/>
    </p:cViewPr>
  </p:notesTextViewPr>
  <p:notesViewPr>
    <p:cSldViewPr snapToGrid="0" snapToObjects="1">
      <p:cViewPr varScale="1">
        <p:scale>
          <a:sx n="60" d="100"/>
          <a:sy n="60" d="100"/>
        </p:scale>
        <p:origin x="1972" y="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lumMod val="75000"/>
                  </a:schemeClr>
                </a:solidFill>
                <a:latin typeface="+mn-lt"/>
                <a:ea typeface="+mn-ea"/>
                <a:cs typeface="+mn-cs"/>
              </a:defRPr>
            </a:pPr>
            <a:r>
              <a:rPr lang="en-US" sz="1800" dirty="0"/>
              <a:t>Responses by Group</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lumMod val="75000"/>
                </a:schemeClr>
              </a:solidFill>
              <a:latin typeface="+mn-lt"/>
              <a:ea typeface="+mn-ea"/>
              <a:cs typeface="+mn-cs"/>
            </a:defRPr>
          </a:pPr>
          <a:endParaRPr lang="en-US"/>
        </a:p>
      </c:txPr>
    </c:title>
    <c:autoTitleDeleted val="0"/>
    <c:plotArea>
      <c:layout/>
      <c:barChart>
        <c:barDir val="bar"/>
        <c:grouping val="clustered"/>
        <c:varyColors val="0"/>
        <c:ser>
          <c:idx val="0"/>
          <c:order val="0"/>
          <c:tx>
            <c:strRef>
              <c:f>Analysis!$B$14</c:f>
              <c:strCache>
                <c:ptCount val="1"/>
                <c:pt idx="0">
                  <c:v>Responses</c:v>
                </c:pt>
              </c:strCache>
            </c:strRef>
          </c:tx>
          <c:spPr>
            <a:gradFill rotWithShape="1">
              <a:gsLst>
                <a:gs pos="0">
                  <a:schemeClr val="accent1">
                    <a:tint val="75000"/>
                    <a:shade val="85000"/>
                    <a:satMod val="230000"/>
                  </a:schemeClr>
                </a:gs>
                <a:gs pos="25000">
                  <a:schemeClr val="accent1">
                    <a:tint val="90000"/>
                    <a:shade val="70000"/>
                    <a:satMod val="220000"/>
                  </a:schemeClr>
                </a:gs>
                <a:gs pos="50000">
                  <a:schemeClr val="accent1">
                    <a:tint val="90000"/>
                    <a:shade val="58000"/>
                    <a:satMod val="225000"/>
                  </a:schemeClr>
                </a:gs>
                <a:gs pos="65000">
                  <a:schemeClr val="accent1">
                    <a:tint val="90000"/>
                    <a:shade val="58000"/>
                    <a:satMod val="225000"/>
                  </a:schemeClr>
                </a:gs>
                <a:gs pos="80000">
                  <a:schemeClr val="accent1">
                    <a:tint val="90000"/>
                    <a:shade val="69000"/>
                    <a:satMod val="220000"/>
                  </a:schemeClr>
                </a:gs>
                <a:gs pos="100000">
                  <a:schemeClr val="accent1">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rgbClr r="0" g="0" b="0">
                  <a:shade val="60000"/>
                  <a:satMod val="110000"/>
                </a:scrgbClr>
              </a:contourClr>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2">
                        <a:lumMod val="7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Analysis!$A$15:$A$20</c:f>
              <c:strCache>
                <c:ptCount val="6"/>
                <c:pt idx="0">
                  <c:v>Corporate Operations</c:v>
                </c:pt>
                <c:pt idx="1">
                  <c:v>Channels And Digital Support</c:v>
                </c:pt>
                <c:pt idx="2">
                  <c:v>ERG</c:v>
                </c:pt>
                <c:pt idx="3">
                  <c:v>Digital And Centralized Operations</c:v>
                </c:pt>
                <c:pt idx="4">
                  <c:v>IT &amp; Ops</c:v>
                </c:pt>
                <c:pt idx="5">
                  <c:v>Retail Operation</c:v>
                </c:pt>
              </c:strCache>
            </c:strRef>
          </c:cat>
          <c:val>
            <c:numRef>
              <c:f>Analysis!$B$15:$B$20</c:f>
              <c:numCache>
                <c:formatCode>General</c:formatCode>
                <c:ptCount val="6"/>
                <c:pt idx="0">
                  <c:v>1</c:v>
                </c:pt>
                <c:pt idx="1">
                  <c:v>2</c:v>
                </c:pt>
                <c:pt idx="2">
                  <c:v>3</c:v>
                </c:pt>
                <c:pt idx="3">
                  <c:v>7</c:v>
                </c:pt>
                <c:pt idx="4">
                  <c:v>59</c:v>
                </c:pt>
                <c:pt idx="5">
                  <c:v>522</c:v>
                </c:pt>
              </c:numCache>
            </c:numRef>
          </c:val>
          <c:extLst>
            <c:ext xmlns:c16="http://schemas.microsoft.com/office/drawing/2014/chart" uri="{C3380CC4-5D6E-409C-BE32-E72D297353CC}">
              <c16:uniqueId val="{00000000-D1AE-4798-9FEB-E970435049D3}"/>
            </c:ext>
          </c:extLst>
        </c:ser>
        <c:dLbls>
          <c:dLblPos val="outEnd"/>
          <c:showLegendKey val="0"/>
          <c:showVal val="1"/>
          <c:showCatName val="0"/>
          <c:showSerName val="0"/>
          <c:showPercent val="0"/>
          <c:showBubbleSize val="0"/>
        </c:dLbls>
        <c:gapWidth val="115"/>
        <c:overlap val="-20"/>
        <c:axId val="367050192"/>
        <c:axId val="367042032"/>
      </c:barChart>
      <c:catAx>
        <c:axId val="367050192"/>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en-US"/>
          </a:p>
        </c:txPr>
        <c:crossAx val="367042032"/>
        <c:crosses val="autoZero"/>
        <c:auto val="1"/>
        <c:lblAlgn val="ctr"/>
        <c:lblOffset val="100"/>
        <c:noMultiLvlLbl val="0"/>
      </c:catAx>
      <c:valAx>
        <c:axId val="367042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en-US"/>
          </a:p>
        </c:txPr>
        <c:crossAx val="3670501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2">
              <a:lumMod val="75000"/>
            </a:schemeClr>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400" dirty="0"/>
              <a:t>Officer Category</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8096894095292207"/>
          <c:y val="0.15211463261877609"/>
          <c:w val="0.6071871706285572"/>
          <c:h val="0.74636622119160601"/>
        </c:manualLayout>
      </c:layout>
      <c:doughnutChart>
        <c:varyColors val="1"/>
        <c:ser>
          <c:idx val="0"/>
          <c:order val="0"/>
          <c:tx>
            <c:strRef>
              <c:f>Analysis!$E$7</c:f>
              <c:strCache>
                <c:ptCount val="1"/>
                <c:pt idx="0">
                  <c:v>Entries</c:v>
                </c:pt>
              </c:strCache>
            </c:strRef>
          </c:tx>
          <c:dPt>
            <c:idx val="0"/>
            <c:bubble3D val="0"/>
            <c:spPr>
              <a:solidFill>
                <a:schemeClr val="bg2">
                  <a:lumMod val="7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9050-445D-B52D-0859A3E4CAB7}"/>
              </c:ext>
            </c:extLst>
          </c:dPt>
          <c:dPt>
            <c:idx val="1"/>
            <c:bubble3D val="0"/>
            <c:spPr>
              <a:solidFill>
                <a:schemeClr val="tx2">
                  <a:lumMod val="7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9050-445D-B52D-0859A3E4CAB7}"/>
              </c:ext>
            </c:extLst>
          </c:dPt>
          <c:dLbls>
            <c:dLbl>
              <c:idx val="0"/>
              <c:layout>
                <c:manualLayout>
                  <c:x val="0.24943563487941109"/>
                  <c:y val="-7.5555564998820671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9050-445D-B52D-0859A3E4CAB7}"/>
                </c:ext>
              </c:extLst>
            </c:dLbl>
            <c:dLbl>
              <c:idx val="1"/>
              <c:layout>
                <c:manualLayout>
                  <c:x val="-0.11512413917511288"/>
                  <c:y val="-3.7777782499410384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9050-445D-B52D-0859A3E4CAB7}"/>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Analysis!$D$8:$D$9</c:f>
              <c:strCache>
                <c:ptCount val="2"/>
                <c:pt idx="0">
                  <c:v>Front Office</c:v>
                </c:pt>
                <c:pt idx="1">
                  <c:v>Back Office</c:v>
                </c:pt>
              </c:strCache>
            </c:strRef>
          </c:cat>
          <c:val>
            <c:numRef>
              <c:f>Analysis!$E$8:$E$9</c:f>
              <c:numCache>
                <c:formatCode>General</c:formatCode>
                <c:ptCount val="2"/>
                <c:pt idx="0">
                  <c:v>530</c:v>
                </c:pt>
                <c:pt idx="1">
                  <c:v>64</c:v>
                </c:pt>
              </c:numCache>
            </c:numRef>
          </c:val>
          <c:extLst>
            <c:ext xmlns:c16="http://schemas.microsoft.com/office/drawing/2014/chart" uri="{C3380CC4-5D6E-409C-BE32-E72D297353CC}">
              <c16:uniqueId val="{00000004-9050-445D-B52D-0859A3E4CAB7}"/>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t>Experience With Flexcube 14.7 Function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3375397457781016"/>
          <c:y val="0.12205890009608419"/>
          <c:w val="0.42658017580324936"/>
          <c:h val="0.75138485908437569"/>
        </c:manualLayout>
      </c:layout>
      <c:doughnutChart>
        <c:varyColors val="1"/>
        <c:ser>
          <c:idx val="0"/>
          <c:order val="0"/>
          <c:tx>
            <c:strRef>
              <c:f>Analysis!$E$1</c:f>
              <c:strCache>
                <c:ptCount val="1"/>
                <c:pt idx="0">
                  <c:v>Entries</c:v>
                </c:pt>
              </c:strCache>
            </c:strRef>
          </c:tx>
          <c:dPt>
            <c:idx val="0"/>
            <c:bubble3D val="0"/>
            <c:spPr>
              <a:solidFill>
                <a:srgbClr val="EC6B1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16AD-4577-BDC1-36760DCF6899}"/>
              </c:ext>
            </c:extLst>
          </c:dPt>
          <c:dPt>
            <c:idx val="1"/>
            <c:bubble3D val="0"/>
            <c:spPr>
              <a:solidFill>
                <a:srgbClr val="00206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16AD-4577-BDC1-36760DCF6899}"/>
              </c:ext>
            </c:extLst>
          </c:dPt>
          <c:dPt>
            <c:idx val="2"/>
            <c:bubble3D val="0"/>
            <c:spPr>
              <a:solidFill>
                <a:schemeClr val="tx1">
                  <a:lumMod val="75000"/>
                  <a:lumOff val="25000"/>
                </a:schemeClr>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5-16AD-4577-BDC1-36760DCF6899}"/>
              </c:ext>
            </c:extLst>
          </c:dPt>
          <c:dPt>
            <c:idx val="3"/>
            <c:bubble3D val="0"/>
            <c:spPr>
              <a:gradFill rotWithShape="1">
                <a:gsLst>
                  <a:gs pos="0">
                    <a:schemeClr val="accent4">
                      <a:tint val="75000"/>
                      <a:shade val="85000"/>
                      <a:satMod val="230000"/>
                    </a:schemeClr>
                  </a:gs>
                  <a:gs pos="25000">
                    <a:schemeClr val="accent4">
                      <a:tint val="90000"/>
                      <a:shade val="70000"/>
                      <a:satMod val="220000"/>
                    </a:schemeClr>
                  </a:gs>
                  <a:gs pos="50000">
                    <a:schemeClr val="accent4">
                      <a:tint val="90000"/>
                      <a:shade val="58000"/>
                      <a:satMod val="225000"/>
                    </a:schemeClr>
                  </a:gs>
                  <a:gs pos="65000">
                    <a:schemeClr val="accent4">
                      <a:tint val="90000"/>
                      <a:shade val="58000"/>
                      <a:satMod val="225000"/>
                    </a:schemeClr>
                  </a:gs>
                  <a:gs pos="80000">
                    <a:schemeClr val="accent4">
                      <a:tint val="90000"/>
                      <a:shade val="69000"/>
                      <a:satMod val="220000"/>
                    </a:schemeClr>
                  </a:gs>
                  <a:gs pos="100000">
                    <a:schemeClr val="accent4">
                      <a:tint val="77000"/>
                      <a:shade val="80000"/>
                      <a:satMod val="230000"/>
                    </a:schemeClr>
                  </a:gs>
                </a:gsLst>
                <a:lin ang="5400000" scaled="1"/>
              </a:gra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7-16AD-4577-BDC1-36760DCF6899}"/>
              </c:ext>
            </c:extLst>
          </c:dPt>
          <c:dLbls>
            <c:dLbl>
              <c:idx val="0"/>
              <c:layout>
                <c:manualLayout>
                  <c:x val="8.0586897422578879E-2"/>
                  <c:y val="-4.906536122228101E-1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6AD-4577-BDC1-36760DCF6899}"/>
                </c:ext>
              </c:extLst>
            </c:dLbl>
            <c:dLbl>
              <c:idx val="1"/>
              <c:layout>
                <c:manualLayout>
                  <c:x val="-0.1266365530926242"/>
                  <c:y val="5.3526466941295377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6AD-4577-BDC1-36760DCF6899}"/>
                </c:ext>
              </c:extLst>
            </c:dLbl>
            <c:dLbl>
              <c:idx val="2"/>
              <c:layout>
                <c:manualLayout>
                  <c:x val="-8.4424368728416119E-2"/>
                  <c:y val="-1.605794008238866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6AD-4577-BDC1-36760DCF6899}"/>
                </c:ext>
              </c:extLst>
            </c:dLbl>
            <c:dLbl>
              <c:idx val="3"/>
              <c:layout>
                <c:manualLayout>
                  <c:x val="-8.4424368728416119E-2"/>
                  <c:y val="-4.2821173553036274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16AD-4577-BDC1-36760DCF6899}"/>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Analysis!$D$2:$D$5</c:f>
              <c:strCache>
                <c:ptCount val="4"/>
                <c:pt idx="0">
                  <c:v>Good</c:v>
                </c:pt>
                <c:pt idx="1">
                  <c:v>Very Good</c:v>
                </c:pt>
                <c:pt idx="2">
                  <c:v>Fair</c:v>
                </c:pt>
                <c:pt idx="3">
                  <c:v>Excellent</c:v>
                </c:pt>
              </c:strCache>
            </c:strRef>
          </c:cat>
          <c:val>
            <c:numRef>
              <c:f>Analysis!$E$2:$E$5</c:f>
              <c:numCache>
                <c:formatCode>General</c:formatCode>
                <c:ptCount val="4"/>
                <c:pt idx="0">
                  <c:v>252</c:v>
                </c:pt>
                <c:pt idx="1">
                  <c:v>186</c:v>
                </c:pt>
                <c:pt idx="2">
                  <c:v>81</c:v>
                </c:pt>
                <c:pt idx="3">
                  <c:v>75</c:v>
                </c:pt>
              </c:numCache>
            </c:numRef>
          </c:val>
          <c:extLst>
            <c:ext xmlns:c16="http://schemas.microsoft.com/office/drawing/2014/chart" uri="{C3380CC4-5D6E-409C-BE32-E72D297353CC}">
              <c16:uniqueId val="{00000008-16AD-4577-BDC1-36760DCF6899}"/>
            </c:ext>
          </c:extLst>
        </c:ser>
        <c:dLbls>
          <c:showLegendKey val="0"/>
          <c:showVal val="1"/>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US" sz="1200" dirty="0"/>
              <a:t>Responses by Role</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23375397457781016"/>
          <c:y val="0.15211463261877609"/>
          <c:w val="0.51714216562103132"/>
          <c:h val="0.72132899052455091"/>
        </c:manualLayout>
      </c:layout>
      <c:doughnutChart>
        <c:varyColors val="1"/>
        <c:ser>
          <c:idx val="0"/>
          <c:order val="0"/>
          <c:tx>
            <c:strRef>
              <c:f>Analysis!$E$12</c:f>
              <c:strCache>
                <c:ptCount val="1"/>
                <c:pt idx="0">
                  <c:v>Responses</c:v>
                </c:pt>
              </c:strCache>
            </c:strRef>
          </c:tx>
          <c:dPt>
            <c:idx val="0"/>
            <c:bubble3D val="0"/>
            <c:spPr>
              <a:solidFill>
                <a:srgbClr val="EC6B1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1-C148-48FF-9DB2-43ADF0728EC6}"/>
              </c:ext>
            </c:extLst>
          </c:dPt>
          <c:dPt>
            <c:idx val="1"/>
            <c:bubble3D val="0"/>
            <c:spPr>
              <a:solidFill>
                <a:srgbClr val="7030A0"/>
              </a:solidFill>
              <a:ln>
                <a:noFill/>
              </a:ln>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c:spPr>
            <c:extLst>
              <c:ext xmlns:c16="http://schemas.microsoft.com/office/drawing/2014/chart" uri="{C3380CC4-5D6E-409C-BE32-E72D297353CC}">
                <c16:uniqueId val="{00000003-C148-48FF-9DB2-43ADF0728EC6}"/>
              </c:ext>
            </c:extLst>
          </c:dPt>
          <c:dLbls>
            <c:dLbl>
              <c:idx val="0"/>
              <c:layout>
                <c:manualLayout>
                  <c:x val="0.12050634352712172"/>
                  <c:y val="6.1818204828537233E-3"/>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148-48FF-9DB2-43ADF0728EC6}"/>
                </c:ext>
              </c:extLst>
            </c:dLbl>
            <c:dLbl>
              <c:idx val="1"/>
              <c:layout>
                <c:manualLayout>
                  <c:x val="-9.0379757645341313E-2"/>
                  <c:y val="-8.6545486759952175E-2"/>
                </c:manualLayout>
              </c:layout>
              <c:showLegendKey val="0"/>
              <c:showVal val="1"/>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148-48FF-9DB2-43ADF0728EC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US"/>
              </a:p>
            </c:txPr>
            <c:showLegendKey val="0"/>
            <c:showVal val="1"/>
            <c:showCatName val="0"/>
            <c:showSerName val="0"/>
            <c:showPercent val="1"/>
            <c:showBubbleSize val="0"/>
            <c:showLeaderLines val="0"/>
            <c:extLst>
              <c:ext xmlns:c15="http://schemas.microsoft.com/office/drawing/2012/chart" uri="{CE6537A1-D6FC-4f65-9D91-7224C49458BB}"/>
            </c:extLst>
          </c:dLbls>
          <c:cat>
            <c:strRef>
              <c:f>Analysis!$D$13:$D$14</c:f>
              <c:strCache>
                <c:ptCount val="2"/>
                <c:pt idx="0">
                  <c:v>Input</c:v>
                </c:pt>
                <c:pt idx="1">
                  <c:v>Authorizer</c:v>
                </c:pt>
              </c:strCache>
            </c:strRef>
          </c:cat>
          <c:val>
            <c:numRef>
              <c:f>Analysis!$E$13:$E$14</c:f>
              <c:numCache>
                <c:formatCode>General</c:formatCode>
                <c:ptCount val="2"/>
                <c:pt idx="0">
                  <c:v>318</c:v>
                </c:pt>
                <c:pt idx="1">
                  <c:v>276</c:v>
                </c:pt>
              </c:numCache>
            </c:numRef>
          </c:val>
          <c:extLst>
            <c:ext xmlns:c16="http://schemas.microsoft.com/office/drawing/2014/chart" uri="{C3380CC4-5D6E-409C-BE32-E72D297353CC}">
              <c16:uniqueId val="{00000004-C148-48FF-9DB2-43ADF0728EC6}"/>
            </c:ext>
          </c:extLst>
        </c:ser>
        <c:dLbls>
          <c:showLegendKey val="0"/>
          <c:showVal val="1"/>
          <c:showCatName val="0"/>
          <c:showSerName val="0"/>
          <c:showPercent val="0"/>
          <c:showBubbleSize val="0"/>
          <c:showLeaderLines val="0"/>
        </c:dLbls>
        <c:firstSliceAng val="0"/>
        <c:holeSize val="75"/>
      </c:doughnutChart>
      <c:spPr>
        <a:noFill/>
        <a:ln>
          <a:noFill/>
        </a:ln>
        <a:effectLst/>
      </c:spPr>
    </c:plotArea>
    <c:legend>
      <c:legendPos val="b"/>
      <c:layout>
        <c:manualLayout>
          <c:xMode val="edge"/>
          <c:yMode val="edge"/>
          <c:x val="3.4383561124636357E-2"/>
          <c:y val="0.86122467860489604"/>
          <c:w val="0.2894331751515295"/>
          <c:h val="8.828883330677099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F5E25-C4BB-43C8-9CB9-1BFD505D8F19}" type="doc">
      <dgm:prSet loTypeId="urn:microsoft.com/office/officeart/2005/8/layout/hList6" loCatId="list" qsTypeId="urn:microsoft.com/office/officeart/2005/8/quickstyle/simple2" qsCatId="simple" csTypeId="urn:microsoft.com/office/officeart/2005/8/colors/accent3_3" csCatId="accent3" phldr="1"/>
      <dgm:spPr/>
      <dgm:t>
        <a:bodyPr/>
        <a:lstStyle/>
        <a:p>
          <a:endParaRPr lang="en-US"/>
        </a:p>
      </dgm:t>
    </dgm:pt>
    <dgm:pt modelId="{D3D4DCB0-CCFD-4652-8C9A-E1A814ABB590}">
      <dgm:prSet phldrT="[Text]"/>
      <dgm:spPr/>
      <dgm:t>
        <a:bodyPr/>
        <a:lstStyle/>
        <a:p>
          <a:r>
            <a:rPr lang="en-GB" b="1" dirty="0"/>
            <a:t>Evaluate employees and user experience following the upgrade</a:t>
          </a:r>
          <a:endParaRPr lang="en-US" b="1" dirty="0"/>
        </a:p>
      </dgm:t>
    </dgm:pt>
    <dgm:pt modelId="{92DF1FFF-99BF-452D-A7C7-8014537AF6BC}" type="parTrans" cxnId="{FB2400D6-301C-4693-98B5-62B3CE26D188}">
      <dgm:prSet/>
      <dgm:spPr/>
      <dgm:t>
        <a:bodyPr/>
        <a:lstStyle/>
        <a:p>
          <a:endParaRPr lang="en-US"/>
        </a:p>
      </dgm:t>
    </dgm:pt>
    <dgm:pt modelId="{FCD15844-FA46-4223-8062-BE544986EFBF}" type="sibTrans" cxnId="{FB2400D6-301C-4693-98B5-62B3CE26D188}">
      <dgm:prSet/>
      <dgm:spPr/>
      <dgm:t>
        <a:bodyPr/>
        <a:lstStyle/>
        <a:p>
          <a:endParaRPr lang="en-US"/>
        </a:p>
      </dgm:t>
    </dgm:pt>
    <dgm:pt modelId="{4EBFE7CB-E5E6-4265-B4B1-CCDE27B8892E}">
      <dgm:prSet phldrT="[Text]"/>
      <dgm:spPr/>
      <dgm:t>
        <a:bodyPr/>
        <a:lstStyle/>
        <a:p>
          <a:pPr>
            <a:buFont typeface="Symbol" panose="05050102010706020507" pitchFamily="18" charset="2"/>
            <a:buChar char=""/>
          </a:pPr>
          <a:r>
            <a:rPr lang="en-GB" b="1" dirty="0"/>
            <a:t>Identify technical or operational challenges encountered by users</a:t>
          </a:r>
          <a:r>
            <a:rPr lang="en-GB" dirty="0"/>
            <a:t>.</a:t>
          </a:r>
          <a:endParaRPr lang="en-US" dirty="0"/>
        </a:p>
      </dgm:t>
    </dgm:pt>
    <dgm:pt modelId="{A9F0651E-1A7E-476C-A332-7A222D450A9B}" type="parTrans" cxnId="{29DD8DD8-98C1-409F-A91C-9C91C6B91ED6}">
      <dgm:prSet/>
      <dgm:spPr/>
      <dgm:t>
        <a:bodyPr/>
        <a:lstStyle/>
        <a:p>
          <a:endParaRPr lang="en-US"/>
        </a:p>
      </dgm:t>
    </dgm:pt>
    <dgm:pt modelId="{8AC99408-0329-45DF-8C22-49E9691FA272}" type="sibTrans" cxnId="{29DD8DD8-98C1-409F-A91C-9C91C6B91ED6}">
      <dgm:prSet/>
      <dgm:spPr/>
      <dgm:t>
        <a:bodyPr/>
        <a:lstStyle/>
        <a:p>
          <a:endParaRPr lang="en-US"/>
        </a:p>
      </dgm:t>
    </dgm:pt>
    <dgm:pt modelId="{29CB720F-E7B8-4AA4-A35A-4013E086DA11}">
      <dgm:prSet phldrT="[Text]"/>
      <dgm:spPr/>
      <dgm:t>
        <a:bodyPr/>
        <a:lstStyle/>
        <a:p>
          <a:pPr>
            <a:buFont typeface="Symbol" panose="05050102010706020507" pitchFamily="18" charset="2"/>
            <a:buChar char=""/>
          </a:pPr>
          <a:r>
            <a:rPr lang="en-GB" b="1" dirty="0" err="1"/>
            <a:t>Analyze</a:t>
          </a:r>
          <a:r>
            <a:rPr lang="en-GB" b="1" dirty="0"/>
            <a:t> feedback to extract suggestions for system improvement</a:t>
          </a:r>
          <a:r>
            <a:rPr lang="en-GB" dirty="0"/>
            <a:t>.</a:t>
          </a:r>
          <a:endParaRPr lang="en-US" dirty="0"/>
        </a:p>
      </dgm:t>
    </dgm:pt>
    <dgm:pt modelId="{34C87BEE-D4F7-4F82-B1B1-9EFD3B05029C}" type="parTrans" cxnId="{B78D4D66-795D-4DAD-BB9F-D6EC5DF63F94}">
      <dgm:prSet/>
      <dgm:spPr/>
      <dgm:t>
        <a:bodyPr/>
        <a:lstStyle/>
        <a:p>
          <a:endParaRPr lang="en-US"/>
        </a:p>
      </dgm:t>
    </dgm:pt>
    <dgm:pt modelId="{01CB0DBC-FC01-4F01-AC05-AE89B7051F81}" type="sibTrans" cxnId="{B78D4D66-795D-4DAD-BB9F-D6EC5DF63F94}">
      <dgm:prSet/>
      <dgm:spPr/>
      <dgm:t>
        <a:bodyPr/>
        <a:lstStyle/>
        <a:p>
          <a:endParaRPr lang="en-US"/>
        </a:p>
      </dgm:t>
    </dgm:pt>
    <dgm:pt modelId="{96733C29-B3D4-422C-BFEE-9F21A0FD728D}">
      <dgm:prSet phldrT="[Text]"/>
      <dgm:spPr/>
      <dgm:t>
        <a:bodyPr/>
        <a:lstStyle/>
        <a:p>
          <a:pPr>
            <a:buFont typeface="Symbol" panose="05050102010706020507" pitchFamily="18" charset="2"/>
            <a:buChar char=""/>
          </a:pPr>
          <a:r>
            <a:rPr lang="en-US" b="1" dirty="0"/>
            <a:t>Assess non-Flexcube banking processes mentioned for optimization</a:t>
          </a:r>
          <a:r>
            <a:rPr lang="en-US" dirty="0"/>
            <a:t>.</a:t>
          </a:r>
        </a:p>
      </dgm:t>
    </dgm:pt>
    <dgm:pt modelId="{A566995C-50C0-4256-B16E-C41FA3B77581}" type="parTrans" cxnId="{D9233BC2-ECF1-40C2-9ED9-7EEDC808C6E3}">
      <dgm:prSet/>
      <dgm:spPr/>
      <dgm:t>
        <a:bodyPr/>
        <a:lstStyle/>
        <a:p>
          <a:endParaRPr lang="en-US"/>
        </a:p>
      </dgm:t>
    </dgm:pt>
    <dgm:pt modelId="{993C9A6C-9C15-4ED6-8E46-92C0989C7E1C}" type="sibTrans" cxnId="{D9233BC2-ECF1-40C2-9ED9-7EEDC808C6E3}">
      <dgm:prSet/>
      <dgm:spPr/>
      <dgm:t>
        <a:bodyPr/>
        <a:lstStyle/>
        <a:p>
          <a:endParaRPr lang="en-US"/>
        </a:p>
      </dgm:t>
    </dgm:pt>
    <dgm:pt modelId="{45FB08C8-2D5E-4E7B-A6FF-E6A827425837}">
      <dgm:prSet phldrT="[Text]"/>
      <dgm:spPr/>
      <dgm:t>
        <a:bodyPr/>
        <a:lstStyle/>
        <a:p>
          <a:pPr>
            <a:buFont typeface="Symbol" panose="05050102010706020507" pitchFamily="18" charset="2"/>
            <a:buChar char=""/>
          </a:pPr>
          <a:r>
            <a:rPr lang="en-GB" b="1" dirty="0"/>
            <a:t>Recommend actionable steps to improve system performance, user satisfaction, and process automation</a:t>
          </a:r>
          <a:r>
            <a:rPr lang="en-GB" dirty="0"/>
            <a:t>.</a:t>
          </a:r>
          <a:endParaRPr lang="en-US" dirty="0"/>
        </a:p>
      </dgm:t>
    </dgm:pt>
    <dgm:pt modelId="{9F91D825-9661-46E0-85BB-57CB8800F57A}" type="parTrans" cxnId="{8642BE33-203B-487D-88BE-A9A388973294}">
      <dgm:prSet/>
      <dgm:spPr/>
      <dgm:t>
        <a:bodyPr/>
        <a:lstStyle/>
        <a:p>
          <a:endParaRPr lang="en-US"/>
        </a:p>
      </dgm:t>
    </dgm:pt>
    <dgm:pt modelId="{6FD118CC-0B50-48E9-A03D-AA4C4C903104}" type="sibTrans" cxnId="{8642BE33-203B-487D-88BE-A9A388973294}">
      <dgm:prSet/>
      <dgm:spPr/>
      <dgm:t>
        <a:bodyPr/>
        <a:lstStyle/>
        <a:p>
          <a:endParaRPr lang="en-US"/>
        </a:p>
      </dgm:t>
    </dgm:pt>
    <dgm:pt modelId="{01F09E11-F4E2-48C6-904A-BA6C3B281C9D}" type="pres">
      <dgm:prSet presAssocID="{972F5E25-C4BB-43C8-9CB9-1BFD505D8F19}" presName="Name0" presStyleCnt="0">
        <dgm:presLayoutVars>
          <dgm:dir/>
          <dgm:resizeHandles val="exact"/>
        </dgm:presLayoutVars>
      </dgm:prSet>
      <dgm:spPr/>
    </dgm:pt>
    <dgm:pt modelId="{333822E2-D965-4522-97B5-8EBD837178BA}" type="pres">
      <dgm:prSet presAssocID="{D3D4DCB0-CCFD-4652-8C9A-E1A814ABB590}" presName="node" presStyleLbl="node1" presStyleIdx="0" presStyleCnt="5">
        <dgm:presLayoutVars>
          <dgm:bulletEnabled val="1"/>
        </dgm:presLayoutVars>
      </dgm:prSet>
      <dgm:spPr/>
    </dgm:pt>
    <dgm:pt modelId="{5D7784AE-B27A-4715-BB2E-FE9E7E4E6FFE}" type="pres">
      <dgm:prSet presAssocID="{FCD15844-FA46-4223-8062-BE544986EFBF}" presName="sibTrans" presStyleCnt="0"/>
      <dgm:spPr/>
    </dgm:pt>
    <dgm:pt modelId="{7070AB5A-4536-40D5-9322-B8FF67C50E89}" type="pres">
      <dgm:prSet presAssocID="{4EBFE7CB-E5E6-4265-B4B1-CCDE27B8892E}" presName="node" presStyleLbl="node1" presStyleIdx="1" presStyleCnt="5">
        <dgm:presLayoutVars>
          <dgm:bulletEnabled val="1"/>
        </dgm:presLayoutVars>
      </dgm:prSet>
      <dgm:spPr/>
    </dgm:pt>
    <dgm:pt modelId="{F07101B7-BF87-4206-BB3E-FA64C3B85D55}" type="pres">
      <dgm:prSet presAssocID="{8AC99408-0329-45DF-8C22-49E9691FA272}" presName="sibTrans" presStyleCnt="0"/>
      <dgm:spPr/>
    </dgm:pt>
    <dgm:pt modelId="{91881E2B-FE3B-4D2B-8118-20054BFC4DF2}" type="pres">
      <dgm:prSet presAssocID="{29CB720F-E7B8-4AA4-A35A-4013E086DA11}" presName="node" presStyleLbl="node1" presStyleIdx="2" presStyleCnt="5" custLinFactNeighborX="-35904">
        <dgm:presLayoutVars>
          <dgm:bulletEnabled val="1"/>
        </dgm:presLayoutVars>
      </dgm:prSet>
      <dgm:spPr/>
    </dgm:pt>
    <dgm:pt modelId="{6B35DAEE-20DE-499B-91F0-50E72D1C178B}" type="pres">
      <dgm:prSet presAssocID="{01CB0DBC-FC01-4F01-AC05-AE89B7051F81}" presName="sibTrans" presStyleCnt="0"/>
      <dgm:spPr/>
    </dgm:pt>
    <dgm:pt modelId="{D1220E84-6E7E-41E1-BE56-31A7666CEA08}" type="pres">
      <dgm:prSet presAssocID="{96733C29-B3D4-422C-BFEE-9F21A0FD728D}" presName="node" presStyleLbl="node1" presStyleIdx="3" presStyleCnt="5">
        <dgm:presLayoutVars>
          <dgm:bulletEnabled val="1"/>
        </dgm:presLayoutVars>
      </dgm:prSet>
      <dgm:spPr/>
    </dgm:pt>
    <dgm:pt modelId="{AB0CE867-CDA1-405E-89D4-2C65BA70AA77}" type="pres">
      <dgm:prSet presAssocID="{993C9A6C-9C15-4ED6-8E46-92C0989C7E1C}" presName="sibTrans" presStyleCnt="0"/>
      <dgm:spPr/>
    </dgm:pt>
    <dgm:pt modelId="{826BCC86-07BF-43EB-9AE4-B07B7139D450}" type="pres">
      <dgm:prSet presAssocID="{45FB08C8-2D5E-4E7B-A6FF-E6A827425837}" presName="node" presStyleLbl="node1" presStyleIdx="4" presStyleCnt="5">
        <dgm:presLayoutVars>
          <dgm:bulletEnabled val="1"/>
        </dgm:presLayoutVars>
      </dgm:prSet>
      <dgm:spPr/>
    </dgm:pt>
  </dgm:ptLst>
  <dgm:cxnLst>
    <dgm:cxn modelId="{8642BE33-203B-487D-88BE-A9A388973294}" srcId="{972F5E25-C4BB-43C8-9CB9-1BFD505D8F19}" destId="{45FB08C8-2D5E-4E7B-A6FF-E6A827425837}" srcOrd="4" destOrd="0" parTransId="{9F91D825-9661-46E0-85BB-57CB8800F57A}" sibTransId="{6FD118CC-0B50-48E9-A03D-AA4C4C903104}"/>
    <dgm:cxn modelId="{F153DC37-1BE9-4CF7-A738-55BC1D1BEAB6}" type="presOf" srcId="{D3D4DCB0-CCFD-4652-8C9A-E1A814ABB590}" destId="{333822E2-D965-4522-97B5-8EBD837178BA}" srcOrd="0" destOrd="0" presId="urn:microsoft.com/office/officeart/2005/8/layout/hList6"/>
    <dgm:cxn modelId="{42F98A3B-EB6E-48B2-8331-52B0A4D0DD5F}" type="presOf" srcId="{45FB08C8-2D5E-4E7B-A6FF-E6A827425837}" destId="{826BCC86-07BF-43EB-9AE4-B07B7139D450}" srcOrd="0" destOrd="0" presId="urn:microsoft.com/office/officeart/2005/8/layout/hList6"/>
    <dgm:cxn modelId="{B78D4D66-795D-4DAD-BB9F-D6EC5DF63F94}" srcId="{972F5E25-C4BB-43C8-9CB9-1BFD505D8F19}" destId="{29CB720F-E7B8-4AA4-A35A-4013E086DA11}" srcOrd="2" destOrd="0" parTransId="{34C87BEE-D4F7-4F82-B1B1-9EFD3B05029C}" sibTransId="{01CB0DBC-FC01-4F01-AC05-AE89B7051F81}"/>
    <dgm:cxn modelId="{D7C0B07C-44BF-4888-B849-0E30E7B2A8D9}" type="presOf" srcId="{96733C29-B3D4-422C-BFEE-9F21A0FD728D}" destId="{D1220E84-6E7E-41E1-BE56-31A7666CEA08}" srcOrd="0" destOrd="0" presId="urn:microsoft.com/office/officeart/2005/8/layout/hList6"/>
    <dgm:cxn modelId="{214AEAAB-36D5-4D34-8757-A73EA3ACA791}" type="presOf" srcId="{4EBFE7CB-E5E6-4265-B4B1-CCDE27B8892E}" destId="{7070AB5A-4536-40D5-9322-B8FF67C50E89}" srcOrd="0" destOrd="0" presId="urn:microsoft.com/office/officeart/2005/8/layout/hList6"/>
    <dgm:cxn modelId="{D9233BC2-ECF1-40C2-9ED9-7EEDC808C6E3}" srcId="{972F5E25-C4BB-43C8-9CB9-1BFD505D8F19}" destId="{96733C29-B3D4-422C-BFEE-9F21A0FD728D}" srcOrd="3" destOrd="0" parTransId="{A566995C-50C0-4256-B16E-C41FA3B77581}" sibTransId="{993C9A6C-9C15-4ED6-8E46-92C0989C7E1C}"/>
    <dgm:cxn modelId="{2A1CC7C4-FA24-4B0A-92E0-CF5B930A0F37}" type="presOf" srcId="{972F5E25-C4BB-43C8-9CB9-1BFD505D8F19}" destId="{01F09E11-F4E2-48C6-904A-BA6C3B281C9D}" srcOrd="0" destOrd="0" presId="urn:microsoft.com/office/officeart/2005/8/layout/hList6"/>
    <dgm:cxn modelId="{FB2400D6-301C-4693-98B5-62B3CE26D188}" srcId="{972F5E25-C4BB-43C8-9CB9-1BFD505D8F19}" destId="{D3D4DCB0-CCFD-4652-8C9A-E1A814ABB590}" srcOrd="0" destOrd="0" parTransId="{92DF1FFF-99BF-452D-A7C7-8014537AF6BC}" sibTransId="{FCD15844-FA46-4223-8062-BE544986EFBF}"/>
    <dgm:cxn modelId="{29DD8DD8-98C1-409F-A91C-9C91C6B91ED6}" srcId="{972F5E25-C4BB-43C8-9CB9-1BFD505D8F19}" destId="{4EBFE7CB-E5E6-4265-B4B1-CCDE27B8892E}" srcOrd="1" destOrd="0" parTransId="{A9F0651E-1A7E-476C-A332-7A222D450A9B}" sibTransId="{8AC99408-0329-45DF-8C22-49E9691FA272}"/>
    <dgm:cxn modelId="{EE1948DD-95C9-4449-8EC7-1E796FAD7AE8}" type="presOf" srcId="{29CB720F-E7B8-4AA4-A35A-4013E086DA11}" destId="{91881E2B-FE3B-4D2B-8118-20054BFC4DF2}" srcOrd="0" destOrd="0" presId="urn:microsoft.com/office/officeart/2005/8/layout/hList6"/>
    <dgm:cxn modelId="{277FA5DD-056D-449C-BD3C-7BB9CBBA82F2}" type="presParOf" srcId="{01F09E11-F4E2-48C6-904A-BA6C3B281C9D}" destId="{333822E2-D965-4522-97B5-8EBD837178BA}" srcOrd="0" destOrd="0" presId="urn:microsoft.com/office/officeart/2005/8/layout/hList6"/>
    <dgm:cxn modelId="{69D07259-AF2C-4C47-83AE-D23F265D6BEF}" type="presParOf" srcId="{01F09E11-F4E2-48C6-904A-BA6C3B281C9D}" destId="{5D7784AE-B27A-4715-BB2E-FE9E7E4E6FFE}" srcOrd="1" destOrd="0" presId="urn:microsoft.com/office/officeart/2005/8/layout/hList6"/>
    <dgm:cxn modelId="{FED245BF-4D81-4B34-8BD9-7F87CD06274C}" type="presParOf" srcId="{01F09E11-F4E2-48C6-904A-BA6C3B281C9D}" destId="{7070AB5A-4536-40D5-9322-B8FF67C50E89}" srcOrd="2" destOrd="0" presId="urn:microsoft.com/office/officeart/2005/8/layout/hList6"/>
    <dgm:cxn modelId="{F70E5AD2-F422-42F3-BEFA-4102CCCE62E2}" type="presParOf" srcId="{01F09E11-F4E2-48C6-904A-BA6C3B281C9D}" destId="{F07101B7-BF87-4206-BB3E-FA64C3B85D55}" srcOrd="3" destOrd="0" presId="urn:microsoft.com/office/officeart/2005/8/layout/hList6"/>
    <dgm:cxn modelId="{0BC11C50-E38F-408E-9CA5-42E98905E8FC}" type="presParOf" srcId="{01F09E11-F4E2-48C6-904A-BA6C3B281C9D}" destId="{91881E2B-FE3B-4D2B-8118-20054BFC4DF2}" srcOrd="4" destOrd="0" presId="urn:microsoft.com/office/officeart/2005/8/layout/hList6"/>
    <dgm:cxn modelId="{93F4C8A9-BEB7-4C4F-B0D6-1D8450C63497}" type="presParOf" srcId="{01F09E11-F4E2-48C6-904A-BA6C3B281C9D}" destId="{6B35DAEE-20DE-499B-91F0-50E72D1C178B}" srcOrd="5" destOrd="0" presId="urn:microsoft.com/office/officeart/2005/8/layout/hList6"/>
    <dgm:cxn modelId="{121FBE87-F9DF-44B7-A9F6-9ADCDC23D044}" type="presParOf" srcId="{01F09E11-F4E2-48C6-904A-BA6C3B281C9D}" destId="{D1220E84-6E7E-41E1-BE56-31A7666CEA08}" srcOrd="6" destOrd="0" presId="urn:microsoft.com/office/officeart/2005/8/layout/hList6"/>
    <dgm:cxn modelId="{088C3EDF-622A-4BBE-A31D-9F84408308BE}" type="presParOf" srcId="{01F09E11-F4E2-48C6-904A-BA6C3B281C9D}" destId="{AB0CE867-CDA1-405E-89D4-2C65BA70AA77}" srcOrd="7" destOrd="0" presId="urn:microsoft.com/office/officeart/2005/8/layout/hList6"/>
    <dgm:cxn modelId="{F4B31867-D881-44EE-84E8-A9E7B8606A5A}" type="presParOf" srcId="{01F09E11-F4E2-48C6-904A-BA6C3B281C9D}" destId="{826BCC86-07BF-43EB-9AE4-B07B7139D450}" srcOrd="8" destOrd="0" presId="urn:microsoft.com/office/officeart/2005/8/layout/h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822E2-D965-4522-97B5-8EBD837178BA}">
      <dsp:nvSpPr>
        <dsp:cNvPr id="0" name=""/>
        <dsp:cNvSpPr/>
      </dsp:nvSpPr>
      <dsp:spPr>
        <a:xfrm rot="16200000">
          <a:off x="-1082927" y="1087005"/>
          <a:ext cx="3605085" cy="1431073"/>
        </a:xfrm>
        <a:prstGeom prst="flowChartManualOperation">
          <a:avLst/>
        </a:prstGeom>
        <a:solidFill>
          <a:schemeClr val="accent3">
            <a:shade val="80000"/>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None/>
          </a:pPr>
          <a:r>
            <a:rPr lang="en-GB" sz="1400" b="1" kern="1200" dirty="0"/>
            <a:t>Evaluate employees and user experience following the upgrade</a:t>
          </a:r>
          <a:endParaRPr lang="en-US" sz="1400" b="1" kern="1200" dirty="0"/>
        </a:p>
      </dsp:txBody>
      <dsp:txXfrm rot="5400000">
        <a:off x="4079" y="721016"/>
        <a:ext cx="1431073" cy="2163051"/>
      </dsp:txXfrm>
    </dsp:sp>
    <dsp:sp modelId="{7070AB5A-4536-40D5-9322-B8FF67C50E89}">
      <dsp:nvSpPr>
        <dsp:cNvPr id="0" name=""/>
        <dsp:cNvSpPr/>
      </dsp:nvSpPr>
      <dsp:spPr>
        <a:xfrm rot="16200000">
          <a:off x="455476" y="1087005"/>
          <a:ext cx="3605085" cy="1431073"/>
        </a:xfrm>
        <a:prstGeom prst="flowChartManualOperation">
          <a:avLst/>
        </a:prstGeom>
        <a:solidFill>
          <a:schemeClr val="accent3">
            <a:shade val="80000"/>
            <a:hueOff val="170483"/>
            <a:satOff val="-23118"/>
            <a:lumOff val="1141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a:t>Identify technical or operational challenges encountered by users</a:t>
          </a:r>
          <a:r>
            <a:rPr lang="en-GB" sz="1400" kern="1200" dirty="0"/>
            <a:t>.</a:t>
          </a:r>
          <a:endParaRPr lang="en-US" sz="1400" kern="1200" dirty="0"/>
        </a:p>
      </dsp:txBody>
      <dsp:txXfrm rot="5400000">
        <a:off x="1542482" y="721016"/>
        <a:ext cx="1431073" cy="2163051"/>
      </dsp:txXfrm>
    </dsp:sp>
    <dsp:sp modelId="{91881E2B-FE3B-4D2B-8118-20054BFC4DF2}">
      <dsp:nvSpPr>
        <dsp:cNvPr id="0" name=""/>
        <dsp:cNvSpPr/>
      </dsp:nvSpPr>
      <dsp:spPr>
        <a:xfrm rot="16200000">
          <a:off x="1955344" y="1087005"/>
          <a:ext cx="3605085" cy="1431073"/>
        </a:xfrm>
        <a:prstGeom prst="flowChartManualOperation">
          <a:avLst/>
        </a:prstGeom>
        <a:solidFill>
          <a:schemeClr val="accent3">
            <a:shade val="80000"/>
            <a:hueOff val="340966"/>
            <a:satOff val="-46235"/>
            <a:lumOff val="2281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err="1"/>
            <a:t>Analyze</a:t>
          </a:r>
          <a:r>
            <a:rPr lang="en-GB" sz="1400" b="1" kern="1200" dirty="0"/>
            <a:t> feedback to extract suggestions for system improvement</a:t>
          </a:r>
          <a:r>
            <a:rPr lang="en-GB" sz="1400" kern="1200" dirty="0"/>
            <a:t>.</a:t>
          </a:r>
          <a:endParaRPr lang="en-US" sz="1400" kern="1200" dirty="0"/>
        </a:p>
      </dsp:txBody>
      <dsp:txXfrm rot="5400000">
        <a:off x="3042350" y="721016"/>
        <a:ext cx="1431073" cy="2163051"/>
      </dsp:txXfrm>
    </dsp:sp>
    <dsp:sp modelId="{D1220E84-6E7E-41E1-BE56-31A7666CEA08}">
      <dsp:nvSpPr>
        <dsp:cNvPr id="0" name=""/>
        <dsp:cNvSpPr/>
      </dsp:nvSpPr>
      <dsp:spPr>
        <a:xfrm rot="16200000">
          <a:off x="3532283" y="1087005"/>
          <a:ext cx="3605085" cy="1431073"/>
        </a:xfrm>
        <a:prstGeom prst="flowChartManualOperation">
          <a:avLst/>
        </a:prstGeom>
        <a:solidFill>
          <a:schemeClr val="accent3">
            <a:shade val="80000"/>
            <a:hueOff val="511449"/>
            <a:satOff val="-69353"/>
            <a:lumOff val="3422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US" sz="1400" b="1" kern="1200" dirty="0"/>
            <a:t>Assess non-Flexcube banking processes mentioned for optimization</a:t>
          </a:r>
          <a:r>
            <a:rPr lang="en-US" sz="1400" kern="1200" dirty="0"/>
            <a:t>.</a:t>
          </a:r>
        </a:p>
      </dsp:txBody>
      <dsp:txXfrm rot="5400000">
        <a:off x="4619289" y="721016"/>
        <a:ext cx="1431073" cy="2163051"/>
      </dsp:txXfrm>
    </dsp:sp>
    <dsp:sp modelId="{826BCC86-07BF-43EB-9AE4-B07B7139D450}">
      <dsp:nvSpPr>
        <dsp:cNvPr id="0" name=""/>
        <dsp:cNvSpPr/>
      </dsp:nvSpPr>
      <dsp:spPr>
        <a:xfrm rot="16200000">
          <a:off x="5070687" y="1087005"/>
          <a:ext cx="3605085" cy="1431073"/>
        </a:xfrm>
        <a:prstGeom prst="flowChartManualOperation">
          <a:avLst/>
        </a:prstGeom>
        <a:solidFill>
          <a:schemeClr val="accent3">
            <a:shade val="80000"/>
            <a:hueOff val="681932"/>
            <a:satOff val="-92471"/>
            <a:lumOff val="45639"/>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0" tIns="0" rIns="91314" bIns="0" numCol="1" spcCol="1270" anchor="ctr" anchorCtr="0">
          <a:noAutofit/>
        </a:bodyPr>
        <a:lstStyle/>
        <a:p>
          <a:pPr marL="0" lvl="0" indent="0" algn="ctr" defTabSz="622300">
            <a:lnSpc>
              <a:spcPct val="90000"/>
            </a:lnSpc>
            <a:spcBef>
              <a:spcPct val="0"/>
            </a:spcBef>
            <a:spcAft>
              <a:spcPct val="35000"/>
            </a:spcAft>
            <a:buFont typeface="Symbol" panose="05050102010706020507" pitchFamily="18" charset="2"/>
            <a:buNone/>
          </a:pPr>
          <a:r>
            <a:rPr lang="en-GB" sz="1400" b="1" kern="1200" dirty="0"/>
            <a:t>Recommend actionable steps to improve system performance, user satisfaction, and process automation</a:t>
          </a:r>
          <a:r>
            <a:rPr lang="en-GB" sz="1400" kern="1200" dirty="0"/>
            <a:t>.</a:t>
          </a:r>
          <a:endParaRPr lang="en-US" sz="1400" kern="1200" dirty="0"/>
        </a:p>
      </dsp:txBody>
      <dsp:txXfrm rot="5400000">
        <a:off x="6157693" y="721016"/>
        <a:ext cx="1431073" cy="2163051"/>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ea typeface="ＭＳ Ｐゴシック" charset="-128"/>
                <a:cs typeface="Arial" pitchFamily="34" charset="0"/>
              </a:defRPr>
            </a:lvl1pPr>
          </a:lstStyle>
          <a:p>
            <a:pPr>
              <a:defRPr/>
            </a:pPr>
            <a:fld id="{1522D343-B479-4DE7-8FF6-F6162AE559E5}" type="datetimeFigureOut">
              <a:rPr lang="en-US"/>
              <a:pPr>
                <a:defRPr/>
              </a:pPr>
              <a:t>6/4/2025</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F17646AF-570A-40CF-8273-51740DA5A662}" type="slidenum">
              <a:rPr lang="en-US"/>
              <a:pPr>
                <a:defRPr/>
              </a:pPr>
              <a:t>‹#›</a:t>
            </a:fld>
            <a:endParaRPr lang="en-US"/>
          </a:p>
        </p:txBody>
      </p:sp>
    </p:spTree>
    <p:extLst>
      <p:ext uri="{BB962C8B-B14F-4D97-AF65-F5344CB8AC3E}">
        <p14:creationId xmlns:p14="http://schemas.microsoft.com/office/powerpoint/2010/main" val="2411078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5265014" y="0"/>
            <a:ext cx="4029282" cy="35076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ea typeface="ＭＳ Ｐゴシック" charset="-128"/>
                <a:cs typeface="Arial" pitchFamily="34" charset="0"/>
              </a:defRPr>
            </a:lvl1pPr>
          </a:lstStyle>
          <a:p>
            <a:pPr>
              <a:defRPr/>
            </a:pPr>
            <a:fld id="{670A594C-92FC-4B2A-B919-5106237209F1}" type="datetimeFigureOut">
              <a:rPr lang="en-US"/>
              <a:pPr>
                <a:defRPr/>
              </a:pPr>
              <a:t>6/4/2025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930482" y="3330419"/>
            <a:ext cx="7435436" cy="3154441"/>
          </a:xfrm>
          <a:prstGeom prst="rect">
            <a:avLst/>
          </a:prstGeom>
        </p:spPr>
        <p:txBody>
          <a:bodyPr vert="horz" lIns="93177" tIns="46589" rIns="93177" bIns="46589"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1" y="6658443"/>
            <a:ext cx="4029282" cy="35076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5265014" y="6658443"/>
            <a:ext cx="4029282" cy="35076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CC7EB80B-18C2-486B-8F11-CD6F0A76910E}" type="slidenum">
              <a:rPr lang="en-US"/>
              <a:pPr>
                <a:defRPr/>
              </a:pPr>
              <a:t>‹#›</a:t>
            </a:fld>
            <a:endParaRPr lang="en-US"/>
          </a:p>
        </p:txBody>
      </p:sp>
    </p:spTree>
    <p:extLst>
      <p:ext uri="{BB962C8B-B14F-4D97-AF65-F5344CB8AC3E}">
        <p14:creationId xmlns:p14="http://schemas.microsoft.com/office/powerpoint/2010/main" val="109649493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CC7EB80B-18C2-486B-8F11-CD6F0A76910E}" type="slidenum">
              <a:rPr lang="en-US" smtClean="0"/>
              <a:pPr>
                <a:defRPr/>
              </a:pPr>
              <a:t>9</a:t>
            </a:fld>
            <a:endParaRPr lang="en-US"/>
          </a:p>
        </p:txBody>
      </p:sp>
    </p:spTree>
    <p:extLst>
      <p:ext uri="{BB962C8B-B14F-4D97-AF65-F5344CB8AC3E}">
        <p14:creationId xmlns:p14="http://schemas.microsoft.com/office/powerpoint/2010/main" val="2509133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A">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712AA14-A1AB-E349-8D59-0401D100C97C}"/>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36469"/>
            <a:ext cx="8046505"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86296"/>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3"/>
          <p:cNvSpPr>
            <a:spLocks noGrp="1"/>
          </p:cNvSpPr>
          <p:nvPr>
            <p:ph type="dt" sz="half" idx="10"/>
          </p:nvPr>
        </p:nvSpPr>
        <p:spPr>
          <a:xfrm>
            <a:off x="601663" y="4092575"/>
            <a:ext cx="2133600" cy="365125"/>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3" name="Picture 12">
            <a:extLst>
              <a:ext uri="{FF2B5EF4-FFF2-40B4-BE49-F238E27FC236}">
                <a16:creationId xmlns:a16="http://schemas.microsoft.com/office/drawing/2014/main" id="{4B2AB31A-E9C7-0649-9EBF-1ED2C6B3492B}"/>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3772619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BB692-27DA-8D4F-A389-C880AD8A42A6}"/>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014717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Start 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327D64-8A3C-4242-A300-B37464AA56B4}"/>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44936"/>
            <a:ext cx="8046505" cy="611516"/>
          </a:xfrm>
        </p:spPr>
        <p:txBody>
          <a:bodyPr/>
          <a:lstStyle>
            <a:lvl1pPr>
              <a:lnSpc>
                <a:spcPts val="4800"/>
              </a:lnSpc>
              <a:defRPr sz="4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9" name="Picture 8">
            <a:extLst>
              <a:ext uri="{FF2B5EF4-FFF2-40B4-BE49-F238E27FC236}">
                <a16:creationId xmlns:a16="http://schemas.microsoft.com/office/drawing/2014/main" id="{6D3A8F91-3A29-D643-9A74-90293938D220}"/>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2292502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Start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F5A86-3DB0-DC48-BC64-99B9880E0B93}"/>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1" name="Title 1"/>
          <p:cNvSpPr>
            <a:spLocks noGrp="1"/>
          </p:cNvSpPr>
          <p:nvPr>
            <p:ph type="ctrTitle"/>
          </p:nvPr>
        </p:nvSpPr>
        <p:spPr>
          <a:xfrm>
            <a:off x="556450" y="1944936"/>
            <a:ext cx="8046505" cy="611516"/>
          </a:xfrm>
        </p:spPr>
        <p:txBody>
          <a:bodyPr/>
          <a:lstStyle>
            <a:lvl1pPr>
              <a:lnSpc>
                <a:spcPts val="4800"/>
              </a:lnSpc>
              <a:defRPr sz="4000">
                <a:solidFill>
                  <a:schemeClr val="bg1"/>
                </a:solidFill>
              </a:defRPr>
            </a:lvl1pPr>
          </a:lstStyle>
          <a:p>
            <a:r>
              <a:rPr lang="en-US"/>
              <a:t>Click to edit Master title style</a:t>
            </a:r>
            <a:endParaRPr lang="en-US" dirty="0"/>
          </a:p>
        </p:txBody>
      </p:sp>
      <p:sp>
        <p:nvSpPr>
          <p:cNvPr id="12" name="Subtitle 2"/>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6" name="Picture 5">
            <a:extLst>
              <a:ext uri="{FF2B5EF4-FFF2-40B4-BE49-F238E27FC236}">
                <a16:creationId xmlns:a16="http://schemas.microsoft.com/office/drawing/2014/main" id="{21D0C4FA-D674-2D4B-A023-CF294F07F81A}"/>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325375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ign of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56F60-2693-074A-8323-8666CA19C96E}"/>
              </a:ext>
            </a:extLst>
          </p:cNvPr>
          <p:cNvPicPr>
            <a:picLocks noChangeAspect="1"/>
          </p:cNvPicPr>
          <p:nvPr userDrawn="1"/>
        </p:nvPicPr>
        <p:blipFill>
          <a:blip r:embed="rId2"/>
          <a:stretch>
            <a:fillRect/>
          </a:stretch>
        </p:blipFill>
        <p:spPr>
          <a:xfrm>
            <a:off x="4465" y="0"/>
            <a:ext cx="9135070" cy="6858000"/>
          </a:xfrm>
          <a:prstGeom prst="rect">
            <a:avLst/>
          </a:prstGeom>
        </p:spPr>
      </p:pic>
      <p:pic>
        <p:nvPicPr>
          <p:cNvPr id="5" name="Picture 4">
            <a:extLst>
              <a:ext uri="{FF2B5EF4-FFF2-40B4-BE49-F238E27FC236}">
                <a16:creationId xmlns:a16="http://schemas.microsoft.com/office/drawing/2014/main" id="{FDA0C894-C288-2C41-A37F-C9CA81DE27BF}"/>
              </a:ext>
            </a:extLst>
          </p:cNvPr>
          <p:cNvPicPr>
            <a:picLocks noChangeAspect="1"/>
          </p:cNvPicPr>
          <p:nvPr userDrawn="1"/>
        </p:nvPicPr>
        <p:blipFill>
          <a:blip r:embed="rId3"/>
          <a:stretch>
            <a:fillRect/>
          </a:stretch>
        </p:blipFill>
        <p:spPr>
          <a:xfrm>
            <a:off x="6988175" y="6097218"/>
            <a:ext cx="1638300" cy="399420"/>
          </a:xfrm>
          <a:prstGeom prst="rect">
            <a:avLst/>
          </a:prstGeom>
        </p:spPr>
      </p:pic>
      <p:sp>
        <p:nvSpPr>
          <p:cNvPr id="6" name="Title 1">
            <a:extLst>
              <a:ext uri="{FF2B5EF4-FFF2-40B4-BE49-F238E27FC236}">
                <a16:creationId xmlns:a16="http://schemas.microsoft.com/office/drawing/2014/main" id="{4E6C1BFC-B086-FF4C-B39A-0BE711A0EF40}"/>
              </a:ext>
            </a:extLst>
          </p:cNvPr>
          <p:cNvSpPr>
            <a:spLocks noGrp="1"/>
          </p:cNvSpPr>
          <p:nvPr>
            <p:ph type="ctrTitle"/>
          </p:nvPr>
        </p:nvSpPr>
        <p:spPr>
          <a:xfrm>
            <a:off x="556450" y="1944936"/>
            <a:ext cx="8046505" cy="611516"/>
          </a:xfrm>
        </p:spPr>
        <p:txBody>
          <a:bodyPr/>
          <a:lstStyle>
            <a:lvl1pPr>
              <a:lnSpc>
                <a:spcPts val="4800"/>
              </a:lnSpc>
              <a:defRPr sz="4000">
                <a:solidFill>
                  <a:schemeClr val="tx2"/>
                </a:solidFill>
              </a:defRPr>
            </a:lvl1pPr>
          </a:lstStyle>
          <a:p>
            <a:r>
              <a:rPr lang="en-US"/>
              <a:t>Click to edit Master title style</a:t>
            </a:r>
            <a:endParaRPr lang="en-US" dirty="0"/>
          </a:p>
        </p:txBody>
      </p:sp>
      <p:sp>
        <p:nvSpPr>
          <p:cNvPr id="7" name="Subtitle 2">
            <a:extLst>
              <a:ext uri="{FF2B5EF4-FFF2-40B4-BE49-F238E27FC236}">
                <a16:creationId xmlns:a16="http://schemas.microsoft.com/office/drawing/2014/main" id="{49137812-F4EF-D848-93E3-02A51785892A}"/>
              </a:ext>
            </a:extLst>
          </p:cNvPr>
          <p:cNvSpPr>
            <a:spLocks noGrp="1"/>
          </p:cNvSpPr>
          <p:nvPr>
            <p:ph type="subTitle" idx="1"/>
          </p:nvPr>
        </p:nvSpPr>
        <p:spPr>
          <a:xfrm>
            <a:off x="563855" y="2594763"/>
            <a:ext cx="6400800" cy="1752600"/>
          </a:xfrm>
        </p:spPr>
        <p:txBody>
          <a:bodyPr rIns="0">
            <a:normAutofit/>
          </a:bodyPr>
          <a:lstStyle>
            <a:lvl1pPr marL="0" indent="0" algn="l">
              <a:lnSpc>
                <a:spcPts val="4000"/>
              </a:lnSpc>
              <a:spcBef>
                <a:spcPts val="0"/>
              </a:spcBef>
              <a:buNone/>
              <a:defRPr sz="4000" b="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67276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Sign off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8956F60-2693-074A-8323-8666CA19C96E}"/>
              </a:ext>
            </a:extLst>
          </p:cNvPr>
          <p:cNvPicPr>
            <a:picLocks noChangeAspect="1"/>
          </p:cNvPicPr>
          <p:nvPr userDrawn="1"/>
        </p:nvPicPr>
        <p:blipFill>
          <a:blip r:embed="rId2"/>
          <a:stretch>
            <a:fillRect/>
          </a:stretch>
        </p:blipFill>
        <p:spPr>
          <a:xfrm>
            <a:off x="4465" y="0"/>
            <a:ext cx="9135070" cy="6858000"/>
          </a:xfrm>
          <a:prstGeom prst="rect">
            <a:avLst/>
          </a:prstGeom>
        </p:spPr>
      </p:pic>
      <p:pic>
        <p:nvPicPr>
          <p:cNvPr id="5" name="Picture 4">
            <a:extLst>
              <a:ext uri="{FF2B5EF4-FFF2-40B4-BE49-F238E27FC236}">
                <a16:creationId xmlns:a16="http://schemas.microsoft.com/office/drawing/2014/main" id="{FDA0C894-C288-2C41-A37F-C9CA81DE27BF}"/>
              </a:ext>
            </a:extLst>
          </p:cNvPr>
          <p:cNvPicPr>
            <a:picLocks noChangeAspect="1"/>
          </p:cNvPicPr>
          <p:nvPr userDrawn="1"/>
        </p:nvPicPr>
        <p:blipFill>
          <a:blip r:embed="rId3"/>
          <a:stretch>
            <a:fillRect/>
          </a:stretch>
        </p:blipFill>
        <p:spPr>
          <a:xfrm>
            <a:off x="6988175" y="6097218"/>
            <a:ext cx="1638300" cy="399420"/>
          </a:xfrm>
          <a:prstGeom prst="rect">
            <a:avLst/>
          </a:prstGeom>
        </p:spPr>
      </p:pic>
    </p:spTree>
    <p:extLst>
      <p:ext uri="{BB962C8B-B14F-4D97-AF65-F5344CB8AC3E}">
        <p14:creationId xmlns:p14="http://schemas.microsoft.com/office/powerpoint/2010/main" val="3002509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5" name="Slide Number Placeholder 5"/>
          <p:cNvSpPr>
            <a:spLocks noGrp="1"/>
          </p:cNvSpPr>
          <p:nvPr>
            <p:ph type="sldNum" sz="quarter" idx="11"/>
          </p:nvPr>
        </p:nvSpPr>
        <p:spPr/>
        <p:txBody>
          <a:bodyPr/>
          <a:lstStyle>
            <a:lvl1pPr>
              <a:defRPr/>
            </a:lvl1pPr>
          </a:lstStyle>
          <a:p>
            <a:pPr>
              <a:defRPr/>
            </a:pPr>
            <a:fld id="{A6A7F799-3707-4AB9-9402-419C52908DC5}" type="slidenum">
              <a:rPr lang="en-US"/>
              <a:pPr>
                <a:defRPr/>
              </a:pPr>
              <a:t>‹#›</a:t>
            </a:fld>
            <a:endParaRPr lang="en-US"/>
          </a:p>
        </p:txBody>
      </p:sp>
    </p:spTree>
    <p:extLst>
      <p:ext uri="{BB962C8B-B14F-4D97-AF65-F5344CB8AC3E}">
        <p14:creationId xmlns:p14="http://schemas.microsoft.com/office/powerpoint/2010/main" val="301923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0" name="Content Placeholder 2"/>
          <p:cNvSpPr>
            <a:spLocks noGrp="1"/>
          </p:cNvSpPr>
          <p:nvPr>
            <p:ph sz="half" idx="1"/>
          </p:nvPr>
        </p:nvSpPr>
        <p:spPr>
          <a:xfrm>
            <a:off x="541870" y="1447794"/>
            <a:ext cx="3928530" cy="4978406"/>
          </a:xfrm>
        </p:spPr>
        <p:txBody>
          <a:bodyPr/>
          <a:lstStyle>
            <a:lvl1pPr>
              <a:spcBef>
                <a:spcPts val="800"/>
              </a:spcBef>
              <a:defRPr sz="1600"/>
            </a:lvl1pPr>
            <a:lvl2pPr>
              <a:spcBef>
                <a:spcPts val="0"/>
              </a:spcBef>
              <a:defRPr sz="1400"/>
            </a:lvl2pPr>
            <a:lvl3pPr>
              <a:spcBef>
                <a:spcPts val="800"/>
              </a:spcBef>
              <a:defRPr sz="1400"/>
            </a:lvl3pPr>
            <a:lvl4pPr>
              <a:spcBef>
                <a:spcPts val="800"/>
              </a:spcBef>
              <a:defRPr sz="1400"/>
            </a:lvl4pPr>
            <a:lvl5pPr>
              <a:spcBef>
                <a:spcPts val="8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3"/>
          <p:cNvSpPr>
            <a:spLocks noGrp="1"/>
          </p:cNvSpPr>
          <p:nvPr>
            <p:ph sz="half" idx="2"/>
          </p:nvPr>
        </p:nvSpPr>
        <p:spPr>
          <a:xfrm>
            <a:off x="4690535" y="1447794"/>
            <a:ext cx="3935940" cy="4978406"/>
          </a:xfrm>
        </p:spPr>
        <p:txBody>
          <a:bodyPr/>
          <a:lstStyle>
            <a:lvl1pPr>
              <a:spcBef>
                <a:spcPts val="800"/>
              </a:spcBef>
              <a:defRPr sz="1600"/>
            </a:lvl1pPr>
            <a:lvl2pPr>
              <a:defRPr sz="1400"/>
            </a:lvl2pPr>
            <a:lvl3pPr>
              <a:spcBef>
                <a:spcPts val="800"/>
              </a:spcBef>
              <a:defRPr sz="1400"/>
            </a:lvl3pPr>
            <a:lvl4pPr>
              <a:spcBef>
                <a:spcPts val="800"/>
              </a:spcBef>
              <a:defRPr sz="1400"/>
            </a:lvl4pPr>
            <a:lvl5pPr>
              <a:spcBef>
                <a:spcPts val="800"/>
              </a:spcBef>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CF1F7192-0156-41B5-987F-B6AB32DF6519}" type="slidenum">
              <a:rPr lang="en-US"/>
              <a:pPr>
                <a:defRPr/>
              </a:pPr>
              <a:t>‹#›</a:t>
            </a:fld>
            <a:endParaRPr lang="en-US"/>
          </a:p>
        </p:txBody>
      </p:sp>
    </p:spTree>
    <p:extLst>
      <p:ext uri="{BB962C8B-B14F-4D97-AF65-F5344CB8AC3E}">
        <p14:creationId xmlns:p14="http://schemas.microsoft.com/office/powerpoint/2010/main" val="2011512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37027"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027"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8" name="Slide Number Placeholder 5"/>
          <p:cNvSpPr>
            <a:spLocks noGrp="1"/>
          </p:cNvSpPr>
          <p:nvPr>
            <p:ph type="sldNum" sz="quarter" idx="11"/>
          </p:nvPr>
        </p:nvSpPr>
        <p:spPr/>
        <p:txBody>
          <a:bodyPr/>
          <a:lstStyle>
            <a:lvl1pPr>
              <a:defRPr/>
            </a:lvl1pPr>
          </a:lstStyle>
          <a:p>
            <a:pPr>
              <a:defRPr/>
            </a:pPr>
            <a:fld id="{420DA9BC-B1CB-40B4-90B2-E7BE5400F1FF}" type="slidenum">
              <a:rPr lang="en-US"/>
              <a:pPr>
                <a:defRPr/>
              </a:pPr>
              <a:t>‹#›</a:t>
            </a:fld>
            <a:endParaRPr lang="en-US"/>
          </a:p>
        </p:txBody>
      </p:sp>
    </p:spTree>
    <p:extLst>
      <p:ext uri="{BB962C8B-B14F-4D97-AF65-F5344CB8AC3E}">
        <p14:creationId xmlns:p14="http://schemas.microsoft.com/office/powerpoint/2010/main" val="42434582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7B7583F4-FF9C-45CD-B237-67639C7A78AE}" type="slidenum">
              <a:rPr lang="en-US"/>
              <a:pPr>
                <a:defRPr/>
              </a:pPr>
              <a:t>‹#›</a:t>
            </a:fld>
            <a:endParaRPr lang="en-US"/>
          </a:p>
        </p:txBody>
      </p:sp>
    </p:spTree>
    <p:extLst>
      <p:ext uri="{BB962C8B-B14F-4D97-AF65-F5344CB8AC3E}">
        <p14:creationId xmlns:p14="http://schemas.microsoft.com/office/powerpoint/2010/main" val="2000837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3" name="Slide Number Placeholder 5"/>
          <p:cNvSpPr>
            <a:spLocks noGrp="1"/>
          </p:cNvSpPr>
          <p:nvPr>
            <p:ph type="sldNum" sz="quarter" idx="11"/>
          </p:nvPr>
        </p:nvSpPr>
        <p:spPr/>
        <p:txBody>
          <a:bodyPr/>
          <a:lstStyle>
            <a:lvl1pPr>
              <a:defRPr/>
            </a:lvl1pPr>
          </a:lstStyle>
          <a:p>
            <a:pPr>
              <a:defRPr/>
            </a:pPr>
            <a:fld id="{CD141773-0BFB-4182-8430-B1BD22A6293C}" type="slidenum">
              <a:rPr lang="en-US"/>
              <a:pPr>
                <a:defRPr/>
              </a:pPr>
              <a:t>‹#›</a:t>
            </a:fld>
            <a:endParaRPr lang="en-US"/>
          </a:p>
        </p:txBody>
      </p:sp>
    </p:spTree>
    <p:extLst>
      <p:ext uri="{BB962C8B-B14F-4D97-AF65-F5344CB8AC3E}">
        <p14:creationId xmlns:p14="http://schemas.microsoft.com/office/powerpoint/2010/main" val="1415682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B">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63D69D56-0FAE-804A-BE34-88A593DDBE05}"/>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1936469"/>
            <a:ext cx="8046505"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586296"/>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4092575"/>
            <a:ext cx="2133600" cy="365125"/>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21546019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435100"/>
            <a:ext cx="5111750" cy="4691063"/>
          </a:xfrm>
        </p:spPr>
        <p:txBody>
          <a:bodyPr/>
          <a:lstStyle>
            <a:lvl1pPr>
              <a:defRPr sz="3200"/>
            </a:lvl1pPr>
            <a:lvl2pPr>
              <a:defRPr sz="2800"/>
            </a:lvl2pPr>
            <a:lvl3pPr>
              <a:defRPr sz="2400"/>
            </a:lvl3pPr>
            <a:lvl4pPr>
              <a:defRPr sz="2000"/>
            </a:lvl4pPr>
            <a:lvl5pPr marL="1295400" indent="-32385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4284"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Placeholder 1"/>
          <p:cNvSpPr>
            <a:spLocks noGrp="1"/>
          </p:cNvSpPr>
          <p:nvPr>
            <p:ph type="title"/>
          </p:nvPr>
        </p:nvSpPr>
        <p:spPr>
          <a:xfrm>
            <a:off x="542925" y="501650"/>
            <a:ext cx="8083550" cy="900113"/>
          </a:xfrm>
          <a:prstGeom prst="rect">
            <a:avLst/>
          </a:prstGeom>
        </p:spPr>
        <p:txBody>
          <a:bodyPr/>
          <a:lstStyle>
            <a:lvl1pPr>
              <a:defRPr>
                <a:solidFill>
                  <a:schemeClr val="tx2"/>
                </a:solidFill>
              </a:defRPr>
            </a:lvl1pPr>
          </a:lstStyle>
          <a:p>
            <a:r>
              <a:rPr lang="en-US"/>
              <a:t>Click to edit Master title style</a:t>
            </a:r>
            <a:endParaRPr lang="en-US" dirty="0"/>
          </a:p>
        </p:txBody>
      </p:sp>
      <p:sp>
        <p:nvSpPr>
          <p:cNvPr id="5" name="Footer Placeholder 4"/>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6" name="Slide Number Placeholder 5"/>
          <p:cNvSpPr>
            <a:spLocks noGrp="1"/>
          </p:cNvSpPr>
          <p:nvPr>
            <p:ph type="sldNum" sz="quarter" idx="11"/>
          </p:nvPr>
        </p:nvSpPr>
        <p:spPr/>
        <p:txBody>
          <a:bodyPr/>
          <a:lstStyle>
            <a:lvl1pPr>
              <a:defRPr/>
            </a:lvl1pPr>
          </a:lstStyle>
          <a:p>
            <a:pPr>
              <a:defRPr/>
            </a:pPr>
            <a:fld id="{B9B36DF9-E483-476B-892A-7F29CBE0934B}" type="slidenum">
              <a:rPr lang="en-US"/>
              <a:pPr>
                <a:defRPr/>
              </a:pPr>
              <a:t>‹#›</a:t>
            </a:fld>
            <a:endParaRPr lang="en-US"/>
          </a:p>
        </p:txBody>
      </p:sp>
    </p:spTree>
    <p:extLst>
      <p:ext uri="{BB962C8B-B14F-4D97-AF65-F5344CB8AC3E}">
        <p14:creationId xmlns:p14="http://schemas.microsoft.com/office/powerpoint/2010/main" val="2318339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5" name="Title Placeholder 1"/>
          <p:cNvSpPr txBox="1">
            <a:spLocks/>
          </p:cNvSpPr>
          <p:nvPr/>
        </p:nvSpPr>
        <p:spPr>
          <a:xfrm>
            <a:off x="542925" y="501650"/>
            <a:ext cx="8083550" cy="900113"/>
          </a:xfrm>
          <a:prstGeom prst="rect">
            <a:avLst/>
          </a:prstGeom>
        </p:spPr>
        <p:txBody>
          <a:bodyPr lIns="0" tIns="0" bIns="0">
            <a:normAutofit/>
          </a:bodyPr>
          <a:lstStyle>
            <a:lvl1pPr algn="l" defTabSz="457200" rtl="0" eaLnBrk="0" fontAlgn="base" hangingPunct="0">
              <a:lnSpc>
                <a:spcPts val="2600"/>
              </a:lnSpc>
              <a:spcBef>
                <a:spcPct val="0"/>
              </a:spcBef>
              <a:spcAft>
                <a:spcPct val="0"/>
              </a:spcAft>
              <a:defRPr sz="2600" b="1" kern="1200" spc="-80">
                <a:solidFill>
                  <a:srgbClr val="EC6B10"/>
                </a:solidFill>
                <a:latin typeface="Arial"/>
                <a:ea typeface="MS PGothic" pitchFamily="34" charset="-128"/>
                <a:cs typeface="Arial"/>
              </a:defRPr>
            </a:lvl1pPr>
            <a:lvl2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2pPr>
            <a:lvl3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3pPr>
            <a:lvl4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4pPr>
            <a:lvl5pPr algn="l" defTabSz="457200" rtl="0" eaLnBrk="0" fontAlgn="base" hangingPunct="0">
              <a:lnSpc>
                <a:spcPts val="2600"/>
              </a:lnSpc>
              <a:spcBef>
                <a:spcPct val="0"/>
              </a:spcBef>
              <a:spcAft>
                <a:spcPct val="0"/>
              </a:spcAft>
              <a:defRPr sz="2600" b="1">
                <a:solidFill>
                  <a:srgbClr val="EC6B10"/>
                </a:solidFill>
                <a:latin typeface="Arial" charset="0"/>
                <a:ea typeface="MS PGothic" pitchFamily="34" charset="-128"/>
                <a:cs typeface="Arial" charset="0"/>
              </a:defRPr>
            </a:lvl5pPr>
            <a:lvl6pPr marL="4572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6pPr>
            <a:lvl7pPr marL="9144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7pPr>
            <a:lvl8pPr marL="13716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8pPr>
            <a:lvl9pPr marL="1828800" algn="l" defTabSz="457200" rtl="0" fontAlgn="base">
              <a:lnSpc>
                <a:spcPts val="2600"/>
              </a:lnSpc>
              <a:spcBef>
                <a:spcPct val="0"/>
              </a:spcBef>
              <a:spcAft>
                <a:spcPct val="0"/>
              </a:spcAft>
              <a:defRPr sz="2600">
                <a:solidFill>
                  <a:srgbClr val="EC6B10"/>
                </a:solidFill>
                <a:latin typeface="Arial" charset="0"/>
                <a:ea typeface="ＭＳ Ｐゴシック" charset="0"/>
                <a:cs typeface="Arial" charset="0"/>
              </a:defRPr>
            </a:lvl9pPr>
          </a:lstStyle>
          <a:p>
            <a:pPr>
              <a:defRPr/>
            </a:pPr>
            <a:r>
              <a:rPr lang="en-GB" dirty="0">
                <a:solidFill>
                  <a:schemeClr val="tx2"/>
                </a:solidFill>
              </a:rPr>
              <a:t>Click to edit master title style</a:t>
            </a:r>
            <a:endParaRPr lang="en-US" dirty="0">
              <a:solidFill>
                <a:schemeClr val="tx2"/>
              </a:solidFill>
            </a:endParaRPr>
          </a:p>
        </p:txBody>
      </p:sp>
      <p:sp>
        <p:nvSpPr>
          <p:cNvPr id="2" name="Title 1"/>
          <p:cNvSpPr>
            <a:spLocks noGrp="1"/>
          </p:cNvSpPr>
          <p:nvPr>
            <p:ph type="title"/>
          </p:nvPr>
        </p:nvSpPr>
        <p:spPr>
          <a:xfrm>
            <a:off x="1792288" y="4800600"/>
            <a:ext cx="5486400" cy="566738"/>
          </a:xfrm>
        </p:spPr>
        <p:txBody>
          <a:bodyPr anchor="b"/>
          <a:lstStyle>
            <a:lvl1pPr algn="l">
              <a:defRPr sz="2000" b="1">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Picture Placeholder 2"/>
          <p:cNvSpPr>
            <a:spLocks noGrp="1"/>
          </p:cNvSpPr>
          <p:nvPr>
            <p:ph type="pic" idx="1"/>
          </p:nvPr>
        </p:nvSpPr>
        <p:spPr>
          <a:xfrm>
            <a:off x="1792288" y="1269999"/>
            <a:ext cx="5486400" cy="34575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6" name="Footer Placeholder 5"/>
          <p:cNvSpPr>
            <a:spLocks noGrp="1"/>
          </p:cNvSpPr>
          <p:nvPr>
            <p:ph type="ftr" sz="quarter" idx="10"/>
          </p:nvPr>
        </p:nvSpPr>
        <p:spPr/>
        <p:txBody>
          <a:bodyPr/>
          <a:lstStyle>
            <a:lvl1pPr>
              <a:defRPr/>
            </a:lvl1pPr>
          </a:lstStyle>
          <a:p>
            <a:pPr>
              <a:defRPr/>
            </a:pPr>
            <a:r>
              <a:rPr lang="en-US"/>
              <a:t>©2020 ACCESS BANK PLC</a:t>
            </a:r>
            <a:endParaRPr lang="en-US" dirty="0"/>
          </a:p>
        </p:txBody>
      </p:sp>
      <p:sp>
        <p:nvSpPr>
          <p:cNvPr id="7" name="Slide Number Placeholder 6"/>
          <p:cNvSpPr>
            <a:spLocks noGrp="1"/>
          </p:cNvSpPr>
          <p:nvPr>
            <p:ph type="sldNum" sz="quarter" idx="11"/>
          </p:nvPr>
        </p:nvSpPr>
        <p:spPr/>
        <p:txBody>
          <a:bodyPr/>
          <a:lstStyle>
            <a:lvl1pPr>
              <a:defRPr/>
            </a:lvl1pPr>
          </a:lstStyle>
          <a:p>
            <a:pPr>
              <a:defRPr/>
            </a:pPr>
            <a:fld id="{C1680AF1-0553-4406-8CD0-90DC0328E796}" type="slidenum">
              <a:rPr lang="en-US"/>
              <a:pPr>
                <a:defRPr/>
              </a:pPr>
              <a:t>‹#›</a:t>
            </a:fld>
            <a:endParaRPr lang="en-US"/>
          </a:p>
        </p:txBody>
      </p:sp>
    </p:spTree>
    <p:extLst>
      <p:ext uri="{BB962C8B-B14F-4D97-AF65-F5344CB8AC3E}">
        <p14:creationId xmlns:p14="http://schemas.microsoft.com/office/powerpoint/2010/main" val="423800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42C6F7-04F4-2A45-84C4-341A001714BD}"/>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775326"/>
            <a:ext cx="6969207"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2298263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88FE0F-090F-5C47-B963-63B8FE4EC671}"/>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0" y="775326"/>
            <a:ext cx="6969207" cy="611516"/>
          </a:xfrm>
        </p:spPr>
        <p:txBody>
          <a:bodyPr/>
          <a:lstStyle>
            <a:lvl1pPr>
              <a:lnSpc>
                <a:spcPts val="4800"/>
              </a:lnSpc>
              <a:defRPr sz="5000">
                <a:solidFill>
                  <a:schemeClr val="bg1"/>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316054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C48F85-71C3-354F-8106-FA29F6EFFAF0}"/>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1" y="775326"/>
            <a:ext cx="5706464" cy="1150570"/>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015672"/>
            <a:ext cx="5532145"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427850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4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4B169C-03D4-7549-A33F-8B91AE932A77}"/>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14" name="Title 1"/>
          <p:cNvSpPr>
            <a:spLocks noGrp="1"/>
          </p:cNvSpPr>
          <p:nvPr>
            <p:ph type="ctrTitle"/>
          </p:nvPr>
        </p:nvSpPr>
        <p:spPr>
          <a:xfrm>
            <a:off x="556451" y="775326"/>
            <a:ext cx="5706464" cy="1150570"/>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5" name="Subtitle 2"/>
          <p:cNvSpPr>
            <a:spLocks noGrp="1"/>
          </p:cNvSpPr>
          <p:nvPr>
            <p:ph type="subTitle" idx="1"/>
          </p:nvPr>
        </p:nvSpPr>
        <p:spPr>
          <a:xfrm>
            <a:off x="563855" y="2015672"/>
            <a:ext cx="5532145"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bg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Tree>
    <p:extLst>
      <p:ext uri="{BB962C8B-B14F-4D97-AF65-F5344CB8AC3E}">
        <p14:creationId xmlns:p14="http://schemas.microsoft.com/office/powerpoint/2010/main" val="169819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_Title Slide B">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FD7F6D-2958-BF43-B37D-30FA37B0D9C5}"/>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000543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6_Title Slide B">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A1E825-4090-3545-A176-C5477CB0ABE9}"/>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76427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7_Title Slide B">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DD602A-27F1-7E45-BC4D-AAAC5D6A9CFC}"/>
              </a:ext>
            </a:extLst>
          </p:cNvPr>
          <p:cNvPicPr>
            <a:picLocks noChangeAspect="1"/>
          </p:cNvPicPr>
          <p:nvPr userDrawn="1"/>
        </p:nvPicPr>
        <p:blipFill>
          <a:blip r:embed="rId2"/>
          <a:stretch>
            <a:fillRect/>
          </a:stretch>
        </p:blipFill>
        <p:spPr>
          <a:xfrm>
            <a:off x="4465" y="0"/>
            <a:ext cx="9135070" cy="6858000"/>
          </a:xfrm>
          <a:prstGeom prst="rect">
            <a:avLst/>
          </a:prstGeom>
        </p:spPr>
      </p:pic>
      <p:sp>
        <p:nvSpPr>
          <p:cNvPr id="6" name="Date Placeholder 3"/>
          <p:cNvSpPr>
            <a:spLocks noGrp="1"/>
          </p:cNvSpPr>
          <p:nvPr>
            <p:ph type="dt" sz="half" idx="10"/>
          </p:nvPr>
        </p:nvSpPr>
        <p:spPr>
          <a:xfrm>
            <a:off x="601663" y="6241143"/>
            <a:ext cx="2133600" cy="268112"/>
          </a:xfrm>
          <a:prstGeom prst="rect">
            <a:avLst/>
          </a:prstGeom>
        </p:spPr>
        <p:txBody>
          <a:bodyPr vert="horz" wrap="square" lIns="0" tIns="45720" rIns="91440" bIns="0" numCol="1" anchor="ctr" anchorCtr="0" compatLnSpc="1">
            <a:prstTxWarp prst="textNoShape">
              <a:avLst/>
            </a:prstTxWarp>
          </a:bodyPr>
          <a:lstStyle>
            <a:lvl1pPr eaLnBrk="1" hangingPunct="1">
              <a:defRPr sz="1600">
                <a:solidFill>
                  <a:schemeClr val="tx1"/>
                </a:solidFill>
                <a:latin typeface="Arial" pitchFamily="34" charset="0"/>
                <a:ea typeface="ＭＳ Ｐゴシック" charset="-128"/>
              </a:defRPr>
            </a:lvl1pPr>
          </a:lstStyle>
          <a:p>
            <a:pPr>
              <a:defRPr/>
            </a:pPr>
            <a:endParaRPr lang="en-US" dirty="0"/>
          </a:p>
        </p:txBody>
      </p:sp>
      <p:pic>
        <p:nvPicPr>
          <p:cNvPr id="12" name="Picture 11">
            <a:extLst>
              <a:ext uri="{FF2B5EF4-FFF2-40B4-BE49-F238E27FC236}">
                <a16:creationId xmlns:a16="http://schemas.microsoft.com/office/drawing/2014/main" id="{94900D1F-C988-DA43-B58B-829D5927A343}"/>
              </a:ext>
            </a:extLst>
          </p:cNvPr>
          <p:cNvPicPr>
            <a:picLocks noChangeAspect="1"/>
          </p:cNvPicPr>
          <p:nvPr userDrawn="1"/>
        </p:nvPicPr>
        <p:blipFill>
          <a:blip r:embed="rId3"/>
          <a:stretch>
            <a:fillRect/>
          </a:stretch>
        </p:blipFill>
        <p:spPr>
          <a:xfrm>
            <a:off x="4432981" y="5783943"/>
            <a:ext cx="4711020" cy="720374"/>
          </a:xfrm>
          <a:prstGeom prst="rect">
            <a:avLst/>
          </a:prstGeom>
        </p:spPr>
      </p:pic>
      <p:sp>
        <p:nvSpPr>
          <p:cNvPr id="9" name="Title 1">
            <a:extLst>
              <a:ext uri="{FF2B5EF4-FFF2-40B4-BE49-F238E27FC236}">
                <a16:creationId xmlns:a16="http://schemas.microsoft.com/office/drawing/2014/main" id="{ED17AB01-0057-C145-A126-D4C9D7C4162A}"/>
              </a:ext>
            </a:extLst>
          </p:cNvPr>
          <p:cNvSpPr>
            <a:spLocks noGrp="1"/>
          </p:cNvSpPr>
          <p:nvPr>
            <p:ph type="ctrTitle"/>
          </p:nvPr>
        </p:nvSpPr>
        <p:spPr>
          <a:xfrm>
            <a:off x="556450" y="775326"/>
            <a:ext cx="6969207" cy="611516"/>
          </a:xfrm>
        </p:spPr>
        <p:txBody>
          <a:bodyPr/>
          <a:lstStyle>
            <a:lvl1pPr>
              <a:lnSpc>
                <a:spcPts val="4800"/>
              </a:lnSpc>
              <a:defRPr sz="5000">
                <a:solidFill>
                  <a:schemeClr val="tx2"/>
                </a:solidFill>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44E8270D-1973-F64E-B1B4-4969186DF5B6}"/>
              </a:ext>
            </a:extLst>
          </p:cNvPr>
          <p:cNvSpPr>
            <a:spLocks noGrp="1"/>
          </p:cNvSpPr>
          <p:nvPr>
            <p:ph type="subTitle" idx="1"/>
          </p:nvPr>
        </p:nvSpPr>
        <p:spPr>
          <a:xfrm>
            <a:off x="563855" y="1425153"/>
            <a:ext cx="6400800" cy="1752600"/>
          </a:xfrm>
        </p:spPr>
        <p:txBody>
          <a:bodyPr rIns="0">
            <a:normAutofit/>
          </a:bodyPr>
          <a:lstStyle>
            <a:lvl1pPr marL="0" indent="0" algn="l">
              <a:lnSpc>
                <a:spcPts val="5000"/>
              </a:lnSpc>
              <a:spcBef>
                <a:spcPts val="0"/>
              </a:spcBef>
              <a:buNone/>
              <a:defRPr sz="5000" b="0" baseline="0">
                <a:solidFill>
                  <a:schemeClr val="tx2"/>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489455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2925" y="501650"/>
            <a:ext cx="8083550" cy="900113"/>
          </a:xfrm>
          <a:prstGeom prst="rect">
            <a:avLst/>
          </a:prstGeom>
        </p:spPr>
        <p:txBody>
          <a:bodyPr vert="horz" lIns="0" tIns="0" rIns="91440" bIns="0" rtlCol="0" anchor="t" anchorCtr="0">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542925" y="1443038"/>
            <a:ext cx="7186613" cy="4659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p>
            <a:pPr lvl="0"/>
            <a:r>
              <a:rPr lang="en-US" dirty="0"/>
              <a:t>Edit Master text styles</a:t>
            </a:r>
          </a:p>
          <a:p>
            <a:pPr lvl="1"/>
            <a:r>
              <a:rPr lang="en-US" dirty="0"/>
              <a:t> 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39750" y="6584950"/>
            <a:ext cx="1682750" cy="260350"/>
          </a:xfrm>
          <a:prstGeom prst="rect">
            <a:avLst/>
          </a:prstGeom>
        </p:spPr>
        <p:txBody>
          <a:bodyPr vert="horz" wrap="square" lIns="0" tIns="0" rIns="91440" bIns="0" numCol="1" anchor="t" anchorCtr="0" compatLnSpc="1">
            <a:prstTxWarp prst="textNoShape">
              <a:avLst/>
            </a:prstTxWarp>
          </a:bodyPr>
          <a:lstStyle>
            <a:lvl1pPr eaLnBrk="1" hangingPunct="1">
              <a:lnSpc>
                <a:spcPts val="700"/>
              </a:lnSpc>
              <a:defRPr sz="700">
                <a:solidFill>
                  <a:srgbClr val="9F9FA0"/>
                </a:solidFill>
                <a:latin typeface="Arial" pitchFamily="34" charset="0"/>
                <a:ea typeface="ＭＳ Ｐゴシック" charset="-128"/>
                <a:cs typeface="Arial" pitchFamily="34" charset="0"/>
              </a:defRPr>
            </a:lvl1pPr>
          </a:lstStyle>
          <a:p>
            <a:pPr>
              <a:defRPr/>
            </a:pPr>
            <a:r>
              <a:rPr lang="en-US"/>
              <a:t>©2020 ACCESS BANK PLC</a:t>
            </a:r>
            <a:endParaRPr lang="en-US" dirty="0"/>
          </a:p>
        </p:txBody>
      </p:sp>
      <p:sp>
        <p:nvSpPr>
          <p:cNvPr id="6" name="Slide Number Placeholder 5"/>
          <p:cNvSpPr>
            <a:spLocks noGrp="1"/>
          </p:cNvSpPr>
          <p:nvPr>
            <p:ph type="sldNum" sz="quarter" idx="4"/>
          </p:nvPr>
        </p:nvSpPr>
        <p:spPr>
          <a:xfrm>
            <a:off x="6553200" y="6584950"/>
            <a:ext cx="2073275" cy="260350"/>
          </a:xfrm>
          <a:prstGeom prst="rect">
            <a:avLst/>
          </a:prstGeom>
        </p:spPr>
        <p:txBody>
          <a:bodyPr vert="horz" wrap="square" lIns="91440" tIns="0" rIns="0" bIns="0" numCol="1" anchor="t" anchorCtr="0" compatLnSpc="1">
            <a:prstTxWarp prst="textNoShape">
              <a:avLst/>
            </a:prstTxWarp>
          </a:bodyPr>
          <a:lstStyle>
            <a:lvl1pPr algn="r" eaLnBrk="1" hangingPunct="1">
              <a:lnSpc>
                <a:spcPts val="700"/>
              </a:lnSpc>
              <a:defRPr sz="700">
                <a:solidFill>
                  <a:srgbClr val="9F9FA0"/>
                </a:solidFill>
                <a:latin typeface="Arial" panose="020B0604020202020204" pitchFamily="34" charset="0"/>
                <a:cs typeface="Arial" panose="020B0604020202020204" pitchFamily="34" charset="0"/>
              </a:defRPr>
            </a:lvl1pPr>
          </a:lstStyle>
          <a:p>
            <a:pPr>
              <a:defRPr/>
            </a:pPr>
            <a:fld id="{32FBF7F4-4097-4DE1-BCB0-105FE214FAFA}" type="slidenum">
              <a:rPr lang="en-US"/>
              <a:pPr>
                <a:defRPr/>
              </a:pPr>
              <a:t>‹#›</a:t>
            </a:fld>
            <a:endParaRPr lang="en-US"/>
          </a:p>
        </p:txBody>
      </p:sp>
      <p:cxnSp>
        <p:nvCxnSpPr>
          <p:cNvPr id="10" name="Straight Connector 9"/>
          <p:cNvCxnSpPr/>
          <p:nvPr/>
        </p:nvCxnSpPr>
        <p:spPr>
          <a:xfrm>
            <a:off x="534988" y="1021218"/>
            <a:ext cx="8083550" cy="0"/>
          </a:xfrm>
          <a:prstGeom prst="line">
            <a:avLst/>
          </a:prstGeom>
          <a:ln w="6350" cmpd="sng">
            <a:solidFill>
              <a:srgbClr val="EC6B10"/>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34988" y="6510338"/>
            <a:ext cx="8083550" cy="0"/>
          </a:xfrm>
          <a:prstGeom prst="line">
            <a:avLst/>
          </a:prstGeom>
          <a:ln w="6350" cmpd="sng">
            <a:solidFill>
              <a:srgbClr val="EC6B10"/>
            </a:solidFill>
            <a:prstDash val="solid"/>
          </a:ln>
          <a:effectLst/>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45DD2254-058A-2D42-A4E7-E87FABBDE086}"/>
              </a:ext>
            </a:extLst>
          </p:cNvPr>
          <p:cNvPicPr>
            <a:picLocks noChangeAspect="1"/>
          </p:cNvPicPr>
          <p:nvPr userDrawn="1"/>
        </p:nvPicPr>
        <p:blipFill>
          <a:blip r:embed="rId23"/>
          <a:stretch>
            <a:fillRect/>
          </a:stretch>
        </p:blipFill>
        <p:spPr>
          <a:xfrm>
            <a:off x="6988175" y="407615"/>
            <a:ext cx="1638300" cy="399420"/>
          </a:xfrm>
          <a:prstGeom prst="rect">
            <a:avLst/>
          </a:prstGeom>
        </p:spPr>
      </p:pic>
    </p:spTree>
  </p:cSld>
  <p:clrMap bg1="lt1" tx1="dk1" bg2="lt2" tx2="dk2" accent1="accent1" accent2="accent2" accent3="accent3" accent4="accent4" accent5="accent5" accent6="accent6" hlink="hlink" folHlink="folHlink"/>
  <p:sldLayoutIdLst>
    <p:sldLayoutId id="2147484963" r:id="rId1"/>
    <p:sldLayoutId id="2147484964" r:id="rId2"/>
    <p:sldLayoutId id="2147484970" r:id="rId3"/>
    <p:sldLayoutId id="2147484971" r:id="rId4"/>
    <p:sldLayoutId id="2147484972" r:id="rId5"/>
    <p:sldLayoutId id="2147484973" r:id="rId6"/>
    <p:sldLayoutId id="2147484974" r:id="rId7"/>
    <p:sldLayoutId id="2147484975" r:id="rId8"/>
    <p:sldLayoutId id="2147484976" r:id="rId9"/>
    <p:sldLayoutId id="2147484977" r:id="rId10"/>
    <p:sldLayoutId id="2147484966" r:id="rId11"/>
    <p:sldLayoutId id="2147484967" r:id="rId12"/>
    <p:sldLayoutId id="2147484968" r:id="rId13"/>
    <p:sldLayoutId id="2147484978" r:id="rId14"/>
    <p:sldLayoutId id="2147484957" r:id="rId15"/>
    <p:sldLayoutId id="2147484958" r:id="rId16"/>
    <p:sldLayoutId id="2147484959" r:id="rId17"/>
    <p:sldLayoutId id="2147484960" r:id="rId18"/>
    <p:sldLayoutId id="2147484961" r:id="rId19"/>
    <p:sldLayoutId id="2147484962" r:id="rId20"/>
    <p:sldLayoutId id="2147484969" r:id="rId21"/>
  </p:sldLayoutIdLst>
  <p:hf hdr="0" dt="0"/>
  <p:txStyles>
    <p:titleStyle>
      <a:lvl1pPr algn="l" defTabSz="457200" rtl="0" eaLnBrk="1" fontAlgn="base" hangingPunct="1">
        <a:lnSpc>
          <a:spcPts val="2600"/>
        </a:lnSpc>
        <a:spcBef>
          <a:spcPct val="0"/>
        </a:spcBef>
        <a:spcAft>
          <a:spcPct val="0"/>
        </a:spcAft>
        <a:defRPr sz="2600" b="1" kern="1200" spc="-80">
          <a:solidFill>
            <a:srgbClr val="EC6B10"/>
          </a:solidFill>
          <a:latin typeface="Arial"/>
          <a:ea typeface="ＭＳ Ｐゴシック" charset="-128"/>
          <a:cs typeface="Arial"/>
        </a:defRPr>
      </a:lvl1pPr>
      <a:lvl2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2pPr>
      <a:lvl3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3pPr>
      <a:lvl4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4pPr>
      <a:lvl5pPr algn="l" defTabSz="457200" rtl="0" eaLnBrk="1" fontAlgn="base" hangingPunct="1">
        <a:lnSpc>
          <a:spcPts val="2600"/>
        </a:lnSpc>
        <a:spcBef>
          <a:spcPct val="0"/>
        </a:spcBef>
        <a:spcAft>
          <a:spcPct val="0"/>
        </a:spcAft>
        <a:defRPr sz="2600" b="1">
          <a:solidFill>
            <a:srgbClr val="EC6B10"/>
          </a:solidFill>
          <a:latin typeface="Arial" charset="0"/>
          <a:ea typeface="ＭＳ Ｐゴシック" charset="-128"/>
          <a:cs typeface="Arial" charset="0"/>
        </a:defRPr>
      </a:lvl5pPr>
      <a:lvl6pPr marL="4572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6pPr>
      <a:lvl7pPr marL="9144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7pPr>
      <a:lvl8pPr marL="13716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8pPr>
      <a:lvl9pPr marL="1828800" algn="l" defTabSz="457200" rtl="0" eaLnBrk="1" fontAlgn="base" hangingPunct="1">
        <a:lnSpc>
          <a:spcPts val="2600"/>
        </a:lnSpc>
        <a:spcBef>
          <a:spcPct val="0"/>
        </a:spcBef>
        <a:spcAft>
          <a:spcPct val="0"/>
        </a:spcAft>
        <a:defRPr sz="2600">
          <a:solidFill>
            <a:srgbClr val="EC6B10"/>
          </a:solidFill>
          <a:latin typeface="Arial" charset="0"/>
          <a:ea typeface="ＭＳ Ｐゴシック" charset="0"/>
          <a:cs typeface="Arial" charset="0"/>
        </a:defRPr>
      </a:lvl9pPr>
    </p:titleStyle>
    <p:bodyStyle>
      <a:lvl1pPr marL="323850" indent="-323850" algn="l" defTabSz="457200" rtl="0" eaLnBrk="1" fontAlgn="base" hangingPunct="1">
        <a:spcBef>
          <a:spcPts val="1000"/>
        </a:spcBef>
        <a:spcAft>
          <a:spcPct val="0"/>
        </a:spcAft>
        <a:buSzPct val="85000"/>
        <a:buFontTx/>
        <a:buBlip>
          <a:blip r:embed="rId24"/>
        </a:buBlip>
        <a:defRPr sz="3200" b="1" kern="1200">
          <a:solidFill>
            <a:schemeClr val="tx2"/>
          </a:solidFill>
          <a:latin typeface="Arial"/>
          <a:ea typeface="ＭＳ Ｐゴシック" charset="-128"/>
          <a:cs typeface="Arial"/>
        </a:defRPr>
      </a:lvl1pPr>
      <a:lvl2pPr marL="323850" indent="133350" algn="l" defTabSz="457200" rtl="0" eaLnBrk="1" fontAlgn="base" hangingPunct="1">
        <a:spcBef>
          <a:spcPct val="0"/>
        </a:spcBef>
        <a:spcAft>
          <a:spcPct val="0"/>
        </a:spcAft>
        <a:buClr>
          <a:schemeClr val="tx1"/>
        </a:buClr>
        <a:buChar char="–"/>
        <a:defRPr sz="2800" kern="1200">
          <a:solidFill>
            <a:schemeClr val="tx1"/>
          </a:solidFill>
          <a:latin typeface="Arial"/>
          <a:ea typeface="Arial" charset="0"/>
          <a:cs typeface="Arial"/>
        </a:defRPr>
      </a:lvl2pPr>
      <a:lvl3pPr marL="647700" indent="-323850" algn="l" defTabSz="457200" rtl="0" eaLnBrk="1" fontAlgn="base" hangingPunct="1">
        <a:spcBef>
          <a:spcPts val="1000"/>
        </a:spcBef>
        <a:spcAft>
          <a:spcPct val="0"/>
        </a:spcAft>
        <a:buClr>
          <a:schemeClr val="bg2"/>
        </a:buClr>
        <a:buFont typeface="Lucida Grande" charset="0"/>
        <a:buChar char="−"/>
        <a:defRPr sz="2400" kern="1200">
          <a:solidFill>
            <a:schemeClr val="tx1"/>
          </a:solidFill>
          <a:latin typeface="Arial"/>
          <a:ea typeface="Arial" charset="0"/>
          <a:cs typeface="Arial"/>
        </a:defRPr>
      </a:lvl3pPr>
      <a:lvl4pPr marL="971550" indent="-323850" algn="l" defTabSz="457200" rtl="0" eaLnBrk="1" fontAlgn="base" hangingPunct="1">
        <a:spcBef>
          <a:spcPts val="1000"/>
        </a:spcBef>
        <a:spcAft>
          <a:spcPct val="0"/>
        </a:spcAft>
        <a:buFont typeface="Arial" panose="020B0604020202020204" pitchFamily="34" charset="0"/>
        <a:buChar char="–"/>
        <a:defRPr sz="2000" kern="1200">
          <a:solidFill>
            <a:schemeClr val="tx1"/>
          </a:solidFill>
          <a:latin typeface="Arial"/>
          <a:ea typeface="Arial" charset="0"/>
          <a:cs typeface="Arial"/>
        </a:defRPr>
      </a:lvl4pPr>
      <a:lvl5pPr marL="1295400" indent="-323850" algn="l" defTabSz="457200" rtl="0" eaLnBrk="1" fontAlgn="base" hangingPunct="1">
        <a:spcBef>
          <a:spcPts val="1000"/>
        </a:spcBef>
        <a:spcAft>
          <a:spcPct val="0"/>
        </a:spcAft>
        <a:buFont typeface="Arial" panose="020B0604020202020204" pitchFamily="34" charset="0"/>
        <a:buChar char="»"/>
        <a:defRPr sz="20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jpg"/><Relationship Id="rId7" Type="http://schemas.openxmlformats.org/officeDocument/2006/relationships/diagramColors" Target="../diagrams/colors1.xml"/><Relationship Id="rId2" Type="http://schemas.openxmlformats.org/officeDocument/2006/relationships/image" Target="../media/image18.png"/><Relationship Id="rId1" Type="http://schemas.openxmlformats.org/officeDocument/2006/relationships/slideLayout" Target="../slideLayouts/slideLayout1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8.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8.png"/><Relationship Id="rId1" Type="http://schemas.openxmlformats.org/officeDocument/2006/relationships/slideLayout" Target="../slideLayouts/slideLayout16.xml"/><Relationship Id="rId5" Type="http://schemas.openxmlformats.org/officeDocument/2006/relationships/chart" Target="../charts/char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8.png"/><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3BA81-886A-684D-A336-99E1EEBF683F}"/>
              </a:ext>
            </a:extLst>
          </p:cNvPr>
          <p:cNvSpPr>
            <a:spLocks noGrp="1"/>
          </p:cNvSpPr>
          <p:nvPr>
            <p:ph type="ctrTitle"/>
          </p:nvPr>
        </p:nvSpPr>
        <p:spPr>
          <a:xfrm>
            <a:off x="725416" y="846352"/>
            <a:ext cx="7613514" cy="1961142"/>
          </a:xfrm>
        </p:spPr>
        <p:txBody>
          <a:bodyPr>
            <a:normAutofit/>
          </a:bodyPr>
          <a:lstStyle/>
          <a:p>
            <a:r>
              <a:rPr lang="en-US" sz="4000" dirty="0"/>
              <a:t>Flexcube 14.7 System Upgrade Experience Feedback Analysis</a:t>
            </a:r>
            <a:endParaRPr lang="en-US" dirty="0"/>
          </a:p>
        </p:txBody>
      </p:sp>
      <p:pic>
        <p:nvPicPr>
          <p:cNvPr id="5" name="Picture 4" descr="A logo of a company&#10;&#10;Description automatically generated">
            <a:extLst>
              <a:ext uri="{FF2B5EF4-FFF2-40B4-BE49-F238E27FC236}">
                <a16:creationId xmlns:a16="http://schemas.microsoft.com/office/drawing/2014/main" id="{B0A662D1-52EC-66E0-3A34-1EAD18371E82}"/>
              </a:ext>
            </a:extLst>
          </p:cNvPr>
          <p:cNvPicPr>
            <a:picLocks noChangeAspect="1"/>
          </p:cNvPicPr>
          <p:nvPr/>
        </p:nvPicPr>
        <p:blipFill>
          <a:blip r:embed="rId2"/>
          <a:stretch>
            <a:fillRect/>
          </a:stretch>
        </p:blipFill>
        <p:spPr>
          <a:xfrm>
            <a:off x="150474" y="3984436"/>
            <a:ext cx="5612372" cy="1772031"/>
          </a:xfrm>
          <a:prstGeom prst="rect">
            <a:avLst/>
          </a:prstGeom>
        </p:spPr>
      </p:pic>
    </p:spTree>
    <p:extLst>
      <p:ext uri="{BB962C8B-B14F-4D97-AF65-F5344CB8AC3E}">
        <p14:creationId xmlns:p14="http://schemas.microsoft.com/office/powerpoint/2010/main" val="49700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F25B-4641-39A3-C41B-BA8E0E656588}"/>
              </a:ext>
            </a:extLst>
          </p:cNvPr>
          <p:cNvSpPr>
            <a:spLocks noGrp="1"/>
          </p:cNvSpPr>
          <p:nvPr>
            <p:ph type="title"/>
          </p:nvPr>
        </p:nvSpPr>
        <p:spPr/>
        <p:txBody>
          <a:bodyPr/>
          <a:lstStyle/>
          <a:p>
            <a:r>
              <a:rPr lang="en-US" dirty="0"/>
              <a:t>Challenges Encountered</a:t>
            </a:r>
          </a:p>
        </p:txBody>
      </p:sp>
      <p:sp>
        <p:nvSpPr>
          <p:cNvPr id="5" name="Footer Placeholder 4">
            <a:extLst>
              <a:ext uri="{FF2B5EF4-FFF2-40B4-BE49-F238E27FC236}">
                <a16:creationId xmlns:a16="http://schemas.microsoft.com/office/drawing/2014/main" id="{A9FD38F5-9C1D-99CE-C844-2C4AF5D55F3D}"/>
              </a:ext>
            </a:extLst>
          </p:cNvPr>
          <p:cNvSpPr>
            <a:spLocks noGrp="1"/>
          </p:cNvSpPr>
          <p:nvPr>
            <p:ph type="ftr" sz="quarter" idx="10"/>
          </p:nvPr>
        </p:nvSpPr>
        <p:spPr/>
        <p:txBody>
          <a:bodyPr/>
          <a:lstStyle/>
          <a:p>
            <a:pPr>
              <a:defRPr/>
            </a:pPr>
            <a:r>
              <a:rPr lang="en-US"/>
              <a:t>©2020 ACCESS BANK PLC</a:t>
            </a:r>
            <a:endParaRPr lang="en-US" dirty="0"/>
          </a:p>
        </p:txBody>
      </p:sp>
      <p:sp>
        <p:nvSpPr>
          <p:cNvPr id="6" name="Slide Number Placeholder 5">
            <a:extLst>
              <a:ext uri="{FF2B5EF4-FFF2-40B4-BE49-F238E27FC236}">
                <a16:creationId xmlns:a16="http://schemas.microsoft.com/office/drawing/2014/main" id="{733C6141-EDC6-79A7-7997-62CC26CD2B37}"/>
              </a:ext>
            </a:extLst>
          </p:cNvPr>
          <p:cNvSpPr>
            <a:spLocks noGrp="1"/>
          </p:cNvSpPr>
          <p:nvPr>
            <p:ph type="sldNum" sz="quarter" idx="11"/>
          </p:nvPr>
        </p:nvSpPr>
        <p:spPr/>
        <p:txBody>
          <a:bodyPr/>
          <a:lstStyle/>
          <a:p>
            <a:pPr>
              <a:defRPr/>
            </a:pPr>
            <a:fld id="{CF1F7192-0156-41B5-987F-B6AB32DF6519}" type="slidenum">
              <a:rPr lang="en-US" smtClean="0"/>
              <a:pPr>
                <a:defRPr/>
              </a:pPr>
              <a:t>9</a:t>
            </a:fld>
            <a:endParaRPr lang="en-US"/>
          </a:p>
        </p:txBody>
      </p:sp>
      <p:sp>
        <p:nvSpPr>
          <p:cNvPr id="54"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3143250" y="1914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AutoShape 2" descr="*">
            <a:extLst>
              <a:ext uri="{FF2B5EF4-FFF2-40B4-BE49-F238E27FC236}">
                <a16:creationId xmlns:a16="http://schemas.microsoft.com/office/drawing/2014/main" id="{125BA429-BE00-4274-8516-0F6215B5BFF8}"/>
              </a:ext>
            </a:extLst>
          </p:cNvPr>
          <p:cNvSpPr>
            <a:spLocks noChangeAspect="1" noChangeArrowheads="1"/>
          </p:cNvSpPr>
          <p:nvPr/>
        </p:nvSpPr>
        <p:spPr bwMode="auto">
          <a:xfrm>
            <a:off x="3143250" y="3348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6" name="AutoShape 3" descr="*">
            <a:extLst>
              <a:ext uri="{FF2B5EF4-FFF2-40B4-BE49-F238E27FC236}">
                <a16:creationId xmlns:a16="http://schemas.microsoft.com/office/drawing/2014/main" id="{4024B5F5-D00F-489E-BF44-8D514AC94DAD}"/>
              </a:ext>
            </a:extLst>
          </p:cNvPr>
          <p:cNvSpPr>
            <a:spLocks noChangeAspect="1" noChangeArrowheads="1"/>
          </p:cNvSpPr>
          <p:nvPr/>
        </p:nvSpPr>
        <p:spPr bwMode="auto">
          <a:xfrm>
            <a:off x="3143250" y="50625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8"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817688" y="1914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59" name="AutoShape 2" descr="*">
            <a:extLst>
              <a:ext uri="{FF2B5EF4-FFF2-40B4-BE49-F238E27FC236}">
                <a16:creationId xmlns:a16="http://schemas.microsoft.com/office/drawing/2014/main" id="{125BA429-BE00-4274-8516-0F6215B5BFF8}"/>
              </a:ext>
            </a:extLst>
          </p:cNvPr>
          <p:cNvSpPr>
            <a:spLocks noChangeAspect="1" noChangeArrowheads="1"/>
          </p:cNvSpPr>
          <p:nvPr/>
        </p:nvSpPr>
        <p:spPr bwMode="auto">
          <a:xfrm>
            <a:off x="1817688" y="3057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61" name="Table 60">
            <a:extLst>
              <a:ext uri="{FF2B5EF4-FFF2-40B4-BE49-F238E27FC236}">
                <a16:creationId xmlns:a16="http://schemas.microsoft.com/office/drawing/2014/main" id="{3F1087EA-4EC1-66F0-C351-952E7B950025}"/>
              </a:ext>
            </a:extLst>
          </p:cNvPr>
          <p:cNvGraphicFramePr>
            <a:graphicFrameLocks noGrp="1"/>
          </p:cNvGraphicFramePr>
          <p:nvPr>
            <p:extLst>
              <p:ext uri="{D42A27DB-BD31-4B8C-83A1-F6EECF244321}">
                <p14:modId xmlns:p14="http://schemas.microsoft.com/office/powerpoint/2010/main" val="1768399272"/>
              </p:ext>
            </p:extLst>
          </p:nvPr>
        </p:nvGraphicFramePr>
        <p:xfrm>
          <a:off x="202018" y="1063254"/>
          <a:ext cx="8782494" cy="5366054"/>
        </p:xfrm>
        <a:graphic>
          <a:graphicData uri="http://schemas.openxmlformats.org/drawingml/2006/table">
            <a:tbl>
              <a:tblPr firstRow="1"/>
              <a:tblGrid>
                <a:gridCol w="410078">
                  <a:extLst>
                    <a:ext uri="{9D8B030D-6E8A-4147-A177-3AD203B41FA5}">
                      <a16:colId xmlns:a16="http://schemas.microsoft.com/office/drawing/2014/main" val="640163006"/>
                    </a:ext>
                  </a:extLst>
                </a:gridCol>
                <a:gridCol w="2093104">
                  <a:extLst>
                    <a:ext uri="{9D8B030D-6E8A-4147-A177-3AD203B41FA5}">
                      <a16:colId xmlns:a16="http://schemas.microsoft.com/office/drawing/2014/main" val="1881232092"/>
                    </a:ext>
                  </a:extLst>
                </a:gridCol>
                <a:gridCol w="4631265">
                  <a:extLst>
                    <a:ext uri="{9D8B030D-6E8A-4147-A177-3AD203B41FA5}">
                      <a16:colId xmlns:a16="http://schemas.microsoft.com/office/drawing/2014/main" val="3946048743"/>
                    </a:ext>
                  </a:extLst>
                </a:gridCol>
                <a:gridCol w="1648047">
                  <a:extLst>
                    <a:ext uri="{9D8B030D-6E8A-4147-A177-3AD203B41FA5}">
                      <a16:colId xmlns:a16="http://schemas.microsoft.com/office/drawing/2014/main" val="2251355342"/>
                    </a:ext>
                  </a:extLst>
                </a:gridCol>
              </a:tblGrid>
              <a:tr h="394574">
                <a:tc>
                  <a:txBody>
                    <a:bodyPr/>
                    <a:lstStyle/>
                    <a:p>
                      <a:pPr algn="l" rtl="0" fontAlgn="t"/>
                      <a:r>
                        <a:rPr lang="en-US" sz="1400" b="1" i="0" u="none" strike="noStrike">
                          <a:solidFill>
                            <a:srgbClr val="003883"/>
                          </a:solidFill>
                          <a:effectLst/>
                          <a:latin typeface="Arial" panose="020B0604020202020204" pitchFamily="34" charset="0"/>
                        </a:rPr>
                        <a:t>S/N</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a:solidFill>
                            <a:srgbClr val="003883"/>
                          </a:solidFill>
                          <a:effectLst/>
                          <a:latin typeface="Arial" panose="020B0604020202020204" pitchFamily="34" charset="0"/>
                        </a:rPr>
                        <a:t>Challenges Encountered</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dirty="0">
                          <a:solidFill>
                            <a:srgbClr val="003883"/>
                          </a:solidFill>
                          <a:effectLst/>
                          <a:latin typeface="Arial" panose="020B0604020202020204" pitchFamily="34" charset="0"/>
                        </a:rPr>
                        <a:t>Description</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tc>
                  <a:txBody>
                    <a:bodyPr/>
                    <a:lstStyle/>
                    <a:p>
                      <a:pPr algn="l" rtl="0" fontAlgn="t"/>
                      <a:r>
                        <a:rPr lang="en-US" sz="1400" b="1" i="0" u="none" strike="noStrike" dirty="0">
                          <a:solidFill>
                            <a:srgbClr val="003883"/>
                          </a:solidFill>
                          <a:effectLst/>
                          <a:latin typeface="Arial" panose="020B0604020202020204" pitchFamily="34" charset="0"/>
                        </a:rPr>
                        <a:t>Responsibility</a:t>
                      </a:r>
                    </a:p>
                  </a:txBody>
                  <a:tcPr marL="3495" marR="3495" marT="3495"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B5D334"/>
                    </a:solidFill>
                  </a:tcPr>
                </a:tc>
                <a:extLst>
                  <a:ext uri="{0D108BD9-81ED-4DB2-BD59-A6C34878D82A}">
                    <a16:rowId xmlns:a16="http://schemas.microsoft.com/office/drawing/2014/main" val="1408872334"/>
                  </a:ext>
                </a:extLst>
              </a:tr>
              <a:tr h="594109">
                <a:tc>
                  <a:txBody>
                    <a:bodyPr/>
                    <a:lstStyle/>
                    <a:p>
                      <a:pPr algn="l" rtl="0" fontAlgn="ctr"/>
                      <a:r>
                        <a:rPr lang="en-US" sz="1400" b="1" i="0" u="none" strike="noStrike">
                          <a:solidFill>
                            <a:srgbClr val="003883"/>
                          </a:solidFill>
                          <a:effectLst/>
                          <a:latin typeface="Arial" panose="020B0604020202020204" pitchFamily="34" charset="0"/>
                        </a:rPr>
                        <a:t>1</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System slowness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Flexcube is slow and sometimes times out in the middle of a transaction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Takes too long to navigate between menus or modules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1828740813"/>
                  </a:ext>
                </a:extLst>
              </a:tr>
              <a:tr h="950573">
                <a:tc>
                  <a:txBody>
                    <a:bodyPr/>
                    <a:lstStyle/>
                    <a:p>
                      <a:pPr algn="l" rtl="0" fontAlgn="ctr"/>
                      <a:r>
                        <a:rPr lang="en-US" sz="1400" b="1" i="0" u="none" strike="noStrike">
                          <a:solidFill>
                            <a:srgbClr val="003883"/>
                          </a:solidFill>
                          <a:effectLst/>
                          <a:latin typeface="Arial" panose="020B0604020202020204" pitchFamily="34" charset="0"/>
                        </a:rPr>
                        <a:t>2</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Times out during processing</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System logs me out during processing, especially when inputting bulk transactions.</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 2. Timeout happens often when trying to authorize transactions in busy hours.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dirty="0">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4003559359"/>
                  </a:ext>
                </a:extLst>
              </a:tr>
              <a:tr h="1139609">
                <a:tc>
                  <a:txBody>
                    <a:bodyPr/>
                    <a:lstStyle/>
                    <a:p>
                      <a:pPr algn="l" rtl="0" fontAlgn="ctr"/>
                      <a:r>
                        <a:rPr lang="en-US" sz="1400" b="1" i="0" u="none" strike="noStrike">
                          <a:solidFill>
                            <a:srgbClr val="003883"/>
                          </a:solidFill>
                          <a:effectLst/>
                          <a:latin typeface="Arial" panose="020B0604020202020204" pitchFamily="34" charset="0"/>
                        </a:rPr>
                        <a:t>3</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dirty="0">
                          <a:solidFill>
                            <a:srgbClr val="003883"/>
                          </a:solidFill>
                          <a:effectLst/>
                          <a:latin typeface="Arial" panose="020B0604020202020204" pitchFamily="34" charset="0"/>
                        </a:rPr>
                        <a:t>Incomplete and failed transactions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Transactions are sometimes not reflected immediately, causing confusion.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Reversal transactions sometimes don't complete properly.</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4216273863"/>
                  </a:ext>
                </a:extLst>
              </a:tr>
              <a:tr h="950573">
                <a:tc>
                  <a:txBody>
                    <a:bodyPr/>
                    <a:lstStyle/>
                    <a:p>
                      <a:pPr algn="l" rtl="0" fontAlgn="ctr"/>
                      <a:r>
                        <a:rPr lang="en-US" sz="1400" b="1" i="0" u="none" strike="noStrike">
                          <a:solidFill>
                            <a:srgbClr val="003883"/>
                          </a:solidFill>
                          <a:effectLst/>
                          <a:latin typeface="Arial" panose="020B0604020202020204" pitchFamily="34" charset="0"/>
                        </a:rPr>
                        <a:t>4</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Delayed authorization Flow</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Transaction stays in queue and takes long before authorizer sees it.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Sometimes we must alert authorizers via email or chat before they notice the pending items.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2348522412"/>
                  </a:ext>
                </a:extLst>
              </a:tr>
              <a:tr h="785943">
                <a:tc>
                  <a:txBody>
                    <a:bodyPr/>
                    <a:lstStyle/>
                    <a:p>
                      <a:pPr algn="l" rtl="0" fontAlgn="ctr"/>
                      <a:r>
                        <a:rPr lang="en-US" sz="1400" b="1" i="0" u="none" strike="noStrike">
                          <a:solidFill>
                            <a:srgbClr val="003883"/>
                          </a:solidFill>
                          <a:effectLst/>
                          <a:latin typeface="Arial" panose="020B0604020202020204" pitchFamily="34" charset="0"/>
                        </a:rPr>
                        <a:t>5</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Hardware and network limitations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The system is good, but our branch PCs are too slow to handle it well.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Network fluctuations cause multiple retries before completing a task</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2085112922"/>
                  </a:ext>
                </a:extLst>
              </a:tr>
              <a:tr h="394574">
                <a:tc>
                  <a:txBody>
                    <a:bodyPr/>
                    <a:lstStyle/>
                    <a:p>
                      <a:pPr algn="l" rtl="0" fontAlgn="ctr"/>
                      <a:r>
                        <a:rPr lang="en-US" sz="1400" b="1" i="0" u="none" strike="noStrike">
                          <a:solidFill>
                            <a:srgbClr val="003883"/>
                          </a:solidFill>
                          <a:effectLst/>
                          <a:latin typeface="Arial" panose="020B0604020202020204" pitchFamily="34" charset="0"/>
                        </a:rPr>
                        <a:t>6</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1" i="0" u="none" strike="noStrike">
                          <a:solidFill>
                            <a:srgbClr val="003883"/>
                          </a:solidFill>
                          <a:effectLst/>
                          <a:latin typeface="Arial" panose="020B0604020202020204" pitchFamily="34" charset="0"/>
                        </a:rPr>
                        <a:t>User interface complexity</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a:solidFill>
                            <a:srgbClr val="002060"/>
                          </a:solidFill>
                          <a:effectLst/>
                          <a:latin typeface="Arial" panose="020B0604020202020204" pitchFamily="34" charset="0"/>
                        </a:rPr>
                        <a:t>1. Too many steps to perform a single transaction. </a:t>
                      </a:r>
                      <a:br>
                        <a:rPr lang="en-US" sz="1400" b="0" i="0" u="none" strike="noStrike">
                          <a:solidFill>
                            <a:srgbClr val="002060"/>
                          </a:solidFill>
                          <a:effectLst/>
                          <a:latin typeface="Arial" panose="020B0604020202020204" pitchFamily="34" charset="0"/>
                        </a:rPr>
                      </a:br>
                      <a:r>
                        <a:rPr lang="en-US" sz="1400" b="0" i="0" u="none" strike="noStrike">
                          <a:solidFill>
                            <a:srgbClr val="002060"/>
                          </a:solidFill>
                          <a:effectLst/>
                          <a:latin typeface="Arial" panose="020B0604020202020204" pitchFamily="34" charset="0"/>
                        </a:rPr>
                        <a:t>2. Icons and labels are not intuitive for new users.</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tc>
                  <a:txBody>
                    <a:bodyPr/>
                    <a:lstStyle/>
                    <a:p>
                      <a:pPr algn="l" rtl="0" fontAlgn="ctr"/>
                      <a:r>
                        <a:rPr lang="en-US" sz="1400" b="0" i="0" u="none" strike="noStrike" dirty="0">
                          <a:solidFill>
                            <a:srgbClr val="002060"/>
                          </a:solidFill>
                          <a:effectLst/>
                          <a:latin typeface="Arial" panose="020B0604020202020204" pitchFamily="34" charset="0"/>
                        </a:rPr>
                        <a:t>To be determined</a:t>
                      </a:r>
                    </a:p>
                  </a:txBody>
                  <a:tcPr marL="3495" marR="3495" marT="3495"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3F7E8"/>
                    </a:solidFill>
                  </a:tcPr>
                </a:tc>
                <a:extLst>
                  <a:ext uri="{0D108BD9-81ED-4DB2-BD59-A6C34878D82A}">
                    <a16:rowId xmlns:a16="http://schemas.microsoft.com/office/drawing/2014/main" val="3109813340"/>
                  </a:ext>
                </a:extLst>
              </a:tr>
            </a:tbl>
          </a:graphicData>
        </a:graphic>
      </p:graphicFrame>
    </p:spTree>
    <p:extLst>
      <p:ext uri="{BB962C8B-B14F-4D97-AF65-F5344CB8AC3E}">
        <p14:creationId xmlns:p14="http://schemas.microsoft.com/office/powerpoint/2010/main" val="4154476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66698-6AD9-13B4-736C-5010239B37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BB9D3-93CA-256A-F643-3D5949AB1013}"/>
              </a:ext>
            </a:extLst>
          </p:cNvPr>
          <p:cNvSpPr>
            <a:spLocks noGrp="1"/>
          </p:cNvSpPr>
          <p:nvPr>
            <p:ph type="title"/>
          </p:nvPr>
        </p:nvSpPr>
        <p:spPr>
          <a:xfrm>
            <a:off x="351539" y="510363"/>
            <a:ext cx="8083550" cy="597281"/>
          </a:xfrm>
        </p:spPr>
        <p:txBody>
          <a:bodyPr>
            <a:normAutofit/>
          </a:bodyPr>
          <a:lstStyle/>
          <a:p>
            <a:pPr marL="0" indent="0">
              <a:buNone/>
            </a:pPr>
            <a:r>
              <a:rPr lang="en-US" dirty="0">
                <a:effectLst/>
                <a:latin typeface="+mj-lt"/>
                <a:ea typeface="Times New Roman" panose="02020603050405020304" pitchFamily="18" charset="0"/>
              </a:rPr>
              <a:t>Suggestions for Improvement</a:t>
            </a:r>
          </a:p>
        </p:txBody>
      </p:sp>
      <p:sp>
        <p:nvSpPr>
          <p:cNvPr id="21507" name="Footer Placeholder 2">
            <a:extLst>
              <a:ext uri="{FF2B5EF4-FFF2-40B4-BE49-F238E27FC236}">
                <a16:creationId xmlns:a16="http://schemas.microsoft.com/office/drawing/2014/main" id="{66B93D19-EDFF-C547-61C3-A7B99A8B228B}"/>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9273050C-78FC-F0D5-F487-2DCE0464027F}"/>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10</a:t>
            </a:fld>
            <a:endParaRPr lang="en-US" sz="700" b="0">
              <a:solidFill>
                <a:srgbClr val="9F9FA0"/>
              </a:solidFill>
            </a:endParaRPr>
          </a:p>
        </p:txBody>
      </p:sp>
      <p:sp>
        <p:nvSpPr>
          <p:cNvPr id="7"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758950" y="2316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316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4591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892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035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AutoShape 113" descr="*">
            <a:extLst>
              <a:ext uri="{FF2B5EF4-FFF2-40B4-BE49-F238E27FC236}">
                <a16:creationId xmlns:a16="http://schemas.microsoft.com/office/drawing/2014/main" id="{B906C797-720D-DD67-AC1D-6206B3E69015}"/>
              </a:ext>
            </a:extLst>
          </p:cNvPr>
          <p:cNvSpPr>
            <a:spLocks noChangeAspect="1" noChangeArrowheads="1"/>
          </p:cNvSpPr>
          <p:nvPr/>
        </p:nvSpPr>
        <p:spPr bwMode="auto">
          <a:xfrm>
            <a:off x="1758950" y="7178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4" name="Table 13">
            <a:extLst>
              <a:ext uri="{FF2B5EF4-FFF2-40B4-BE49-F238E27FC236}">
                <a16:creationId xmlns:a16="http://schemas.microsoft.com/office/drawing/2014/main" id="{76500AB9-F835-DA3B-CE2D-79473E25C899}"/>
              </a:ext>
            </a:extLst>
          </p:cNvPr>
          <p:cNvGraphicFramePr>
            <a:graphicFrameLocks noGrp="1"/>
          </p:cNvGraphicFramePr>
          <p:nvPr>
            <p:extLst>
              <p:ext uri="{D42A27DB-BD31-4B8C-83A1-F6EECF244321}">
                <p14:modId xmlns:p14="http://schemas.microsoft.com/office/powerpoint/2010/main" val="275216098"/>
              </p:ext>
            </p:extLst>
          </p:nvPr>
        </p:nvGraphicFramePr>
        <p:xfrm>
          <a:off x="177902" y="1040738"/>
          <a:ext cx="8787160" cy="5245763"/>
        </p:xfrm>
        <a:graphic>
          <a:graphicData uri="http://schemas.openxmlformats.org/drawingml/2006/table">
            <a:tbl>
              <a:tblPr firstRow="1">
                <a:tableStyleId>{5C22544A-7EE6-4342-B048-85BDC9FD1C3A}</a:tableStyleId>
              </a:tblPr>
              <a:tblGrid>
                <a:gridCol w="471266">
                  <a:extLst>
                    <a:ext uri="{9D8B030D-6E8A-4147-A177-3AD203B41FA5}">
                      <a16:colId xmlns:a16="http://schemas.microsoft.com/office/drawing/2014/main" val="1108052349"/>
                    </a:ext>
                  </a:extLst>
                </a:gridCol>
                <a:gridCol w="2700088">
                  <a:extLst>
                    <a:ext uri="{9D8B030D-6E8A-4147-A177-3AD203B41FA5}">
                      <a16:colId xmlns:a16="http://schemas.microsoft.com/office/drawing/2014/main" val="3012024406"/>
                    </a:ext>
                  </a:extLst>
                </a:gridCol>
                <a:gridCol w="4295553">
                  <a:extLst>
                    <a:ext uri="{9D8B030D-6E8A-4147-A177-3AD203B41FA5}">
                      <a16:colId xmlns:a16="http://schemas.microsoft.com/office/drawing/2014/main" val="699226608"/>
                    </a:ext>
                  </a:extLst>
                </a:gridCol>
                <a:gridCol w="1320253">
                  <a:extLst>
                    <a:ext uri="{9D8B030D-6E8A-4147-A177-3AD203B41FA5}">
                      <a16:colId xmlns:a16="http://schemas.microsoft.com/office/drawing/2014/main" val="2912011672"/>
                    </a:ext>
                  </a:extLst>
                </a:gridCol>
              </a:tblGrid>
              <a:tr h="233032">
                <a:tc>
                  <a:txBody>
                    <a:bodyPr/>
                    <a:lstStyle/>
                    <a:p>
                      <a:pPr algn="l" fontAlgn="b"/>
                      <a:r>
                        <a:rPr lang="en-US" sz="1200" b="1" u="none" strike="noStrike">
                          <a:solidFill>
                            <a:srgbClr val="003883"/>
                          </a:solidFill>
                          <a:effectLst/>
                        </a:rPr>
                        <a:t>S/N</a:t>
                      </a:r>
                      <a:endParaRPr lang="en-US" sz="12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Suggestions for Improvement</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Description</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200" b="1" u="none" strike="noStrike" dirty="0">
                          <a:solidFill>
                            <a:srgbClr val="003883"/>
                          </a:solidFill>
                          <a:effectLst/>
                        </a:rPr>
                        <a:t>Responsibility</a:t>
                      </a:r>
                      <a:endParaRPr lang="en-US" sz="12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8089554"/>
                  </a:ext>
                </a:extLst>
              </a:tr>
              <a:tr h="987012">
                <a:tc>
                  <a:txBody>
                    <a:bodyPr/>
                    <a:lstStyle/>
                    <a:p>
                      <a:pPr algn="l" fontAlgn="b"/>
                      <a:r>
                        <a:rPr lang="en-US" sz="1400" b="1" u="none" strike="noStrike" dirty="0">
                          <a:solidFill>
                            <a:srgbClr val="003883"/>
                          </a:solidFill>
                          <a:effectLst/>
                        </a:rPr>
                        <a:t>1</a:t>
                      </a:r>
                      <a:endParaRPr lang="en-US" sz="1400" b="0" i="0" u="none" strike="noStrike" dirty="0">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dirty="0">
                          <a:solidFill>
                            <a:srgbClr val="003883"/>
                          </a:solidFill>
                          <a:effectLst/>
                        </a:rPr>
                        <a:t>Improve system speed and reliability</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Upgrade backend servers to support fast performance.</a:t>
                      </a:r>
                      <a:br>
                        <a:rPr lang="en-US" sz="1400" b="0" u="none" strike="noStrike" dirty="0">
                          <a:solidFill>
                            <a:srgbClr val="002060"/>
                          </a:solidFill>
                          <a:effectLst/>
                        </a:rPr>
                      </a:br>
                      <a:r>
                        <a:rPr lang="en-US" sz="1400" b="0" u="none" strike="noStrike" dirty="0">
                          <a:solidFill>
                            <a:srgbClr val="002060"/>
                          </a:solidFill>
                          <a:effectLst/>
                        </a:rPr>
                        <a:t>II. Reduce timeout time or allow users to save progress.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4044943"/>
                  </a:ext>
                </a:extLst>
              </a:tr>
              <a:tr h="1139831">
                <a:tc>
                  <a:txBody>
                    <a:bodyPr/>
                    <a:lstStyle/>
                    <a:p>
                      <a:pPr algn="l" rtl="0" fontAlgn="ctr"/>
                      <a:r>
                        <a:rPr lang="en-US" sz="1400" b="1" u="none" strike="noStrike">
                          <a:solidFill>
                            <a:srgbClr val="003883"/>
                          </a:solidFill>
                          <a:effectLst/>
                        </a:rPr>
                        <a:t>2</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dirty="0">
                          <a:solidFill>
                            <a:srgbClr val="003883"/>
                          </a:solidFill>
                          <a:effectLst/>
                        </a:rPr>
                        <a:t>Provide training and documentation guide</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Provide training sessions especially for new joiners and branch staff.</a:t>
                      </a:r>
                      <a:br>
                        <a:rPr lang="en-US" sz="1400" b="0" u="none" strike="noStrike" dirty="0">
                          <a:solidFill>
                            <a:srgbClr val="002060"/>
                          </a:solidFill>
                          <a:effectLst/>
                        </a:rPr>
                      </a:br>
                      <a:r>
                        <a:rPr lang="en-US" sz="1400" b="0" u="none" strike="noStrike" dirty="0">
                          <a:solidFill>
                            <a:srgbClr val="002060"/>
                          </a:solidFill>
                          <a:effectLst/>
                        </a:rPr>
                        <a:t>II. A quick reference manual would help us know which errors are user-related or system-based.</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7962813"/>
                  </a:ext>
                </a:extLst>
              </a:tr>
              <a:tr h="911864">
                <a:tc>
                  <a:txBody>
                    <a:bodyPr/>
                    <a:lstStyle/>
                    <a:p>
                      <a:pPr algn="l" rtl="0" fontAlgn="ctr"/>
                      <a:r>
                        <a:rPr lang="en-US" sz="1400" b="1" u="none" strike="noStrike">
                          <a:solidFill>
                            <a:srgbClr val="003883"/>
                          </a:solidFill>
                          <a:effectLst/>
                        </a:rPr>
                        <a:t>3</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Streamline authorization and input flow</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Reduce the number of clicks needed to complete a transaction.</a:t>
                      </a:r>
                      <a:br>
                        <a:rPr lang="en-US" sz="1400" b="0" u="none" strike="noStrike" dirty="0">
                          <a:solidFill>
                            <a:srgbClr val="002060"/>
                          </a:solidFill>
                          <a:effectLst/>
                        </a:rPr>
                      </a:br>
                      <a:r>
                        <a:rPr lang="en-US" sz="1400" b="0" u="none" strike="noStrike" dirty="0">
                          <a:solidFill>
                            <a:srgbClr val="002060"/>
                          </a:solidFill>
                          <a:effectLst/>
                        </a:rPr>
                        <a:t>II. Auto-flag duplicate entries or provide smart alerts.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56888180"/>
                  </a:ext>
                </a:extLst>
              </a:tr>
              <a:tr h="987012">
                <a:tc>
                  <a:txBody>
                    <a:bodyPr/>
                    <a:lstStyle/>
                    <a:p>
                      <a:pPr algn="l" rtl="0" fontAlgn="ctr"/>
                      <a:r>
                        <a:rPr lang="en-US" sz="1400" b="1" u="none" strike="noStrike">
                          <a:solidFill>
                            <a:srgbClr val="003883"/>
                          </a:solidFill>
                          <a:effectLst/>
                        </a:rPr>
                        <a:t>4</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Upgrade branch infrastructure</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Replace old computers in branches; most cannot handle Flexcube 14.7 well.</a:t>
                      </a:r>
                      <a:br>
                        <a:rPr lang="en-US" sz="1400" b="0" u="none" strike="noStrike" dirty="0">
                          <a:solidFill>
                            <a:srgbClr val="002060"/>
                          </a:solidFill>
                          <a:effectLst/>
                        </a:rPr>
                      </a:br>
                      <a:r>
                        <a:rPr lang="en-US" sz="1400" b="0" u="none" strike="noStrike" dirty="0">
                          <a:solidFill>
                            <a:srgbClr val="002060"/>
                          </a:solidFill>
                          <a:effectLst/>
                        </a:rPr>
                        <a:t>II. Ensure that even remote branches have reliable connectivity.</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4306338"/>
                  </a:ext>
                </a:extLst>
              </a:tr>
              <a:tr h="987012">
                <a:tc>
                  <a:txBody>
                    <a:bodyPr/>
                    <a:lstStyle/>
                    <a:p>
                      <a:pPr algn="l" rtl="0" fontAlgn="ctr"/>
                      <a:r>
                        <a:rPr lang="en-US" sz="1400" b="1" u="none" strike="noStrike">
                          <a:solidFill>
                            <a:srgbClr val="003883"/>
                          </a:solidFill>
                          <a:effectLst/>
                        </a:rPr>
                        <a:t>5</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ctr"/>
                      <a:r>
                        <a:rPr lang="en-US" sz="1400" b="1" u="none" strike="noStrike">
                          <a:solidFill>
                            <a:srgbClr val="003883"/>
                          </a:solidFill>
                          <a:effectLst/>
                        </a:rPr>
                        <a:t>User experience improvements</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t"/>
                      <a:r>
                        <a:rPr lang="en-US" sz="1400" b="0" u="none" strike="noStrike" dirty="0">
                          <a:solidFill>
                            <a:srgbClr val="002060"/>
                          </a:solidFill>
                          <a:effectLst/>
                        </a:rPr>
                        <a:t>I. Introduce a dashboard for tracking pending and processed items.</a:t>
                      </a:r>
                      <a:br>
                        <a:rPr lang="en-US" sz="1400" b="0" u="none" strike="noStrike" dirty="0">
                          <a:solidFill>
                            <a:srgbClr val="002060"/>
                          </a:solidFill>
                          <a:effectLst/>
                        </a:rPr>
                      </a:br>
                      <a:r>
                        <a:rPr lang="en-US" sz="1400" b="0" u="none" strike="noStrike" dirty="0">
                          <a:solidFill>
                            <a:srgbClr val="002060"/>
                          </a:solidFill>
                          <a:effectLst/>
                        </a:rPr>
                        <a:t>II. Color-coding or simplified layout would make it more user-friendly.</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31579939"/>
                  </a:ext>
                </a:extLst>
              </a:tr>
            </a:tbl>
          </a:graphicData>
        </a:graphic>
      </p:graphicFrame>
      <p:sp>
        <p:nvSpPr>
          <p:cNvPr id="15" name="AutoShape 1" descr="*">
            <a:extLst>
              <a:ext uri="{FF2B5EF4-FFF2-40B4-BE49-F238E27FC236}">
                <a16:creationId xmlns:a16="http://schemas.microsoft.com/office/drawing/2014/main" id="{92600F9F-13C6-4FC8-AA04-BBE7E262C2ED}"/>
              </a:ext>
            </a:extLst>
          </p:cNvPr>
          <p:cNvSpPr>
            <a:spLocks noChangeAspect="1" noChangeArrowheads="1"/>
          </p:cNvSpPr>
          <p:nvPr/>
        </p:nvSpPr>
        <p:spPr bwMode="auto">
          <a:xfrm>
            <a:off x="1758950" y="2262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262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40518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838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598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AutoShape 113" descr="*">
            <a:extLst>
              <a:ext uri="{FF2B5EF4-FFF2-40B4-BE49-F238E27FC236}">
                <a16:creationId xmlns:a16="http://schemas.microsoft.com/office/drawing/2014/main" id="{B906C797-720D-DD67-AC1D-6206B3E69015}"/>
              </a:ext>
            </a:extLst>
          </p:cNvPr>
          <p:cNvSpPr>
            <a:spLocks noChangeAspect="1" noChangeArrowheads="1"/>
          </p:cNvSpPr>
          <p:nvPr/>
        </p:nvSpPr>
        <p:spPr bwMode="auto">
          <a:xfrm>
            <a:off x="1758950" y="7124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3416461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0522A-F0FB-B7D7-BFCD-11E56D8E65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2F984-A1D4-D907-BF27-EF0370A68738}"/>
              </a:ext>
            </a:extLst>
          </p:cNvPr>
          <p:cNvSpPr>
            <a:spLocks noGrp="1"/>
          </p:cNvSpPr>
          <p:nvPr>
            <p:ph type="title"/>
          </p:nvPr>
        </p:nvSpPr>
        <p:spPr>
          <a:xfrm>
            <a:off x="351539" y="207531"/>
            <a:ext cx="8083550" cy="900113"/>
          </a:xfrm>
        </p:spPr>
        <p:txBody>
          <a:bodyPr>
            <a:normAutofit/>
          </a:bodyPr>
          <a:lstStyle/>
          <a:p>
            <a:pPr marL="0" marR="0" lvl="0" indent="0" algn="just">
              <a:lnSpc>
                <a:spcPct val="150000"/>
              </a:lnSpc>
              <a:spcBef>
                <a:spcPts val="0"/>
              </a:spcBef>
              <a:spcAft>
                <a:spcPts val="0"/>
              </a:spcAft>
              <a:buNone/>
            </a:pPr>
            <a:r>
              <a:rPr lang="en-GB" b="1" dirty="0">
                <a:effectLst/>
                <a:latin typeface="+mj-lt"/>
                <a:ea typeface="Times New Roman" panose="02020603050405020304" pitchFamily="18" charset="0"/>
              </a:rPr>
              <a:t>Other Issues (Non-Flexcube Specific):</a:t>
            </a:r>
            <a:endParaRPr lang="en-US" dirty="0">
              <a:effectLst/>
              <a:latin typeface="+mj-lt"/>
              <a:ea typeface="Times New Roman" panose="02020603050405020304" pitchFamily="18" charset="0"/>
            </a:endParaRPr>
          </a:p>
        </p:txBody>
      </p:sp>
      <p:sp>
        <p:nvSpPr>
          <p:cNvPr id="21507" name="Footer Placeholder 2">
            <a:extLst>
              <a:ext uri="{FF2B5EF4-FFF2-40B4-BE49-F238E27FC236}">
                <a16:creationId xmlns:a16="http://schemas.microsoft.com/office/drawing/2014/main" id="{0BE744F2-DA6E-F16C-EE04-F6D11003347E}"/>
              </a:ext>
            </a:extLst>
          </p:cNvPr>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AF657099-4E0E-605E-3199-DF8F498D31C2}"/>
              </a:ext>
            </a:extLst>
          </p:cNvPr>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11</a:t>
            </a:fld>
            <a:endParaRPr lang="en-US" sz="700" b="0">
              <a:solidFill>
                <a:srgbClr val="9F9FA0"/>
              </a:solidFill>
            </a:endParaRPr>
          </a:p>
        </p:txBody>
      </p:sp>
      <p:sp>
        <p:nvSpPr>
          <p:cNvPr id="7"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71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8"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578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9"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721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0"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15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1" name="AutoShape 234" descr="*">
            <a:extLst>
              <a:ext uri="{FF2B5EF4-FFF2-40B4-BE49-F238E27FC236}">
                <a16:creationId xmlns:a16="http://schemas.microsoft.com/office/drawing/2014/main" id="{8C603298-FE91-E078-6B72-5B17DE20B729}"/>
              </a:ext>
            </a:extLst>
          </p:cNvPr>
          <p:cNvSpPr>
            <a:spLocks noChangeAspect="1" noChangeArrowheads="1"/>
          </p:cNvSpPr>
          <p:nvPr/>
        </p:nvSpPr>
        <p:spPr bwMode="auto">
          <a:xfrm>
            <a:off x="1758950" y="27162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2" name="AutoShape 235" descr="*">
            <a:extLst>
              <a:ext uri="{FF2B5EF4-FFF2-40B4-BE49-F238E27FC236}">
                <a16:creationId xmlns:a16="http://schemas.microsoft.com/office/drawing/2014/main" id="{56E0C7F2-1A0A-E7A7-B520-49EA71E635C8}"/>
              </a:ext>
            </a:extLst>
          </p:cNvPr>
          <p:cNvSpPr>
            <a:spLocks noChangeAspect="1" noChangeArrowheads="1"/>
          </p:cNvSpPr>
          <p:nvPr/>
        </p:nvSpPr>
        <p:spPr bwMode="auto">
          <a:xfrm>
            <a:off x="1758950" y="3578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3" name="AutoShape 236" descr="*">
            <a:extLst>
              <a:ext uri="{FF2B5EF4-FFF2-40B4-BE49-F238E27FC236}">
                <a16:creationId xmlns:a16="http://schemas.microsoft.com/office/drawing/2014/main" id="{65CE1F0C-805A-A397-7D5F-C4AB7DF8E81E}"/>
              </a:ext>
            </a:extLst>
          </p:cNvPr>
          <p:cNvSpPr>
            <a:spLocks noChangeAspect="1" noChangeArrowheads="1"/>
          </p:cNvSpPr>
          <p:nvPr/>
        </p:nvSpPr>
        <p:spPr bwMode="auto">
          <a:xfrm>
            <a:off x="1758950" y="47212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AutoShape 237" descr="*">
            <a:extLst>
              <a:ext uri="{FF2B5EF4-FFF2-40B4-BE49-F238E27FC236}">
                <a16:creationId xmlns:a16="http://schemas.microsoft.com/office/drawing/2014/main" id="{CFA65424-3A83-5A8A-4D3C-308F466DFA89}"/>
              </a:ext>
            </a:extLst>
          </p:cNvPr>
          <p:cNvSpPr>
            <a:spLocks noChangeAspect="1" noChangeArrowheads="1"/>
          </p:cNvSpPr>
          <p:nvPr/>
        </p:nvSpPr>
        <p:spPr bwMode="auto">
          <a:xfrm>
            <a:off x="1758950" y="6154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graphicFrame>
        <p:nvGraphicFramePr>
          <p:cNvPr id="15" name="Table 14">
            <a:extLst>
              <a:ext uri="{FF2B5EF4-FFF2-40B4-BE49-F238E27FC236}">
                <a16:creationId xmlns:a16="http://schemas.microsoft.com/office/drawing/2014/main" id="{E8BAD457-11A2-93AA-7C47-13F1F2B1545E}"/>
              </a:ext>
            </a:extLst>
          </p:cNvPr>
          <p:cNvGraphicFramePr>
            <a:graphicFrameLocks noGrp="1"/>
          </p:cNvGraphicFramePr>
          <p:nvPr>
            <p:extLst>
              <p:ext uri="{D42A27DB-BD31-4B8C-83A1-F6EECF244321}">
                <p14:modId xmlns:p14="http://schemas.microsoft.com/office/powerpoint/2010/main" val="1789982961"/>
              </p:ext>
            </p:extLst>
          </p:nvPr>
        </p:nvGraphicFramePr>
        <p:xfrm>
          <a:off x="223025" y="1063040"/>
          <a:ext cx="8776010" cy="5456148"/>
        </p:xfrm>
        <a:graphic>
          <a:graphicData uri="http://schemas.openxmlformats.org/drawingml/2006/table">
            <a:tbl>
              <a:tblPr firstRow="1">
                <a:tableStyleId>{5C22544A-7EE6-4342-B048-85BDC9FD1C3A}</a:tableStyleId>
              </a:tblPr>
              <a:tblGrid>
                <a:gridCol w="470668">
                  <a:extLst>
                    <a:ext uri="{9D8B030D-6E8A-4147-A177-3AD203B41FA5}">
                      <a16:colId xmlns:a16="http://schemas.microsoft.com/office/drawing/2014/main" val="1960010191"/>
                    </a:ext>
                  </a:extLst>
                </a:gridCol>
                <a:gridCol w="3027702">
                  <a:extLst>
                    <a:ext uri="{9D8B030D-6E8A-4147-A177-3AD203B41FA5}">
                      <a16:colId xmlns:a16="http://schemas.microsoft.com/office/drawing/2014/main" val="1306041634"/>
                    </a:ext>
                  </a:extLst>
                </a:gridCol>
                <a:gridCol w="3934047">
                  <a:extLst>
                    <a:ext uri="{9D8B030D-6E8A-4147-A177-3AD203B41FA5}">
                      <a16:colId xmlns:a16="http://schemas.microsoft.com/office/drawing/2014/main" val="168585021"/>
                    </a:ext>
                  </a:extLst>
                </a:gridCol>
                <a:gridCol w="1343593">
                  <a:extLst>
                    <a:ext uri="{9D8B030D-6E8A-4147-A177-3AD203B41FA5}">
                      <a16:colId xmlns:a16="http://schemas.microsoft.com/office/drawing/2014/main" val="2232127184"/>
                    </a:ext>
                  </a:extLst>
                </a:gridCol>
              </a:tblGrid>
              <a:tr h="320878">
                <a:tc>
                  <a:txBody>
                    <a:bodyPr/>
                    <a:lstStyle/>
                    <a:p>
                      <a:pPr algn="l" fontAlgn="b"/>
                      <a:r>
                        <a:rPr lang="en-US" sz="1400" b="1" u="none" strike="noStrike">
                          <a:solidFill>
                            <a:srgbClr val="003883"/>
                          </a:solidFill>
                          <a:effectLst/>
                        </a:rPr>
                        <a:t>S/N</a:t>
                      </a:r>
                      <a:endParaRPr lang="en-US" sz="14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a:solidFill>
                            <a:srgbClr val="003883"/>
                          </a:solidFill>
                          <a:effectLst/>
                        </a:rPr>
                        <a:t>Other Issues (Non-Flexcube Specific)</a:t>
                      </a:r>
                      <a:endParaRPr lang="en-US" sz="1400" b="1" i="0" u="none" strike="noStrike">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dirty="0">
                          <a:solidFill>
                            <a:srgbClr val="003883"/>
                          </a:solidFill>
                          <a:effectLst/>
                        </a:rPr>
                        <a:t>Description</a:t>
                      </a:r>
                      <a:endParaRPr lang="en-US" sz="14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en-US" sz="1400" b="1" u="none" strike="noStrike" dirty="0">
                          <a:solidFill>
                            <a:srgbClr val="003883"/>
                          </a:solidFill>
                          <a:effectLst/>
                        </a:rPr>
                        <a:t>Responsibility</a:t>
                      </a:r>
                      <a:endParaRPr lang="en-US" sz="1400" b="1" i="0" u="none" strike="noStrike" dirty="0">
                        <a:solidFill>
                          <a:srgbClr val="003883"/>
                        </a:solidFill>
                        <a:effectLst/>
                        <a:latin typeface="Arial" panose="020B0604020202020204" pitchFamily="34" charset="0"/>
                      </a:endParaRPr>
                    </a:p>
                  </a:txBody>
                  <a:tcPr marL="0" marR="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3652673"/>
                  </a:ext>
                </a:extLst>
              </a:tr>
              <a:tr h="941710">
                <a:tc>
                  <a:txBody>
                    <a:bodyPr/>
                    <a:lstStyle/>
                    <a:p>
                      <a:pPr algn="l" fontAlgn="b"/>
                      <a:r>
                        <a:rPr lang="en-US" sz="1400" b="1" u="none" strike="noStrike">
                          <a:solidFill>
                            <a:srgbClr val="003883"/>
                          </a:solidFill>
                          <a:effectLst/>
                        </a:rPr>
                        <a:t>1</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dirty="0">
                          <a:solidFill>
                            <a:srgbClr val="003883"/>
                          </a:solidFill>
                          <a:effectLst/>
                        </a:rPr>
                        <a:t>Retail operation portal downtime delays onboarding</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endParaRPr lang="en-US" sz="1400" b="0" u="none" strike="noStrike" dirty="0">
                        <a:solidFill>
                          <a:srgbClr val="002060"/>
                        </a:solidFill>
                        <a:effectLst/>
                      </a:endParaRPr>
                    </a:p>
                    <a:p>
                      <a:pPr marL="0" indent="0" algn="l" fontAlgn="t">
                        <a:buNone/>
                      </a:pPr>
                      <a:r>
                        <a:rPr lang="en-US" sz="1400" b="0" u="none" strike="noStrike" dirty="0">
                          <a:solidFill>
                            <a:srgbClr val="002060"/>
                          </a:solidFill>
                          <a:effectLst/>
                        </a:rPr>
                        <a:t>I. Retail Operation Portal is usually down in the morning, causing delays in customer onboarding.</a:t>
                      </a:r>
                    </a:p>
                    <a:p>
                      <a:pPr marL="0" indent="0" algn="l" fontAlgn="t">
                        <a:buNone/>
                      </a:pPr>
                      <a:r>
                        <a:rPr lang="en-US" sz="1400" b="0" u="none" strike="noStrike" dirty="0">
                          <a:solidFill>
                            <a:srgbClr val="002060"/>
                          </a:solidFill>
                          <a:effectLst/>
                        </a:rPr>
                        <a:t>II. Prime, TUGA and </a:t>
                      </a:r>
                      <a:r>
                        <a:rPr lang="en-US" sz="1400" b="0" u="none" strike="noStrike" dirty="0" err="1">
                          <a:solidFill>
                            <a:srgbClr val="002060"/>
                          </a:solidFill>
                          <a:effectLst/>
                        </a:rPr>
                        <a:t>Infopool</a:t>
                      </a:r>
                      <a:r>
                        <a:rPr lang="en-US" sz="1400" b="0" u="none" strike="noStrike" dirty="0">
                          <a:solidFill>
                            <a:srgbClr val="002060"/>
                          </a:solidFill>
                          <a:effectLst/>
                        </a:rPr>
                        <a:t> should be optimized</a:t>
                      </a: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408776"/>
                  </a:ext>
                </a:extLst>
              </a:tr>
              <a:tr h="1255614">
                <a:tc>
                  <a:txBody>
                    <a:bodyPr/>
                    <a:lstStyle/>
                    <a:p>
                      <a:pPr algn="l" fontAlgn="b"/>
                      <a:r>
                        <a:rPr lang="en-US" sz="1400" b="1" u="none" strike="noStrike">
                          <a:solidFill>
                            <a:srgbClr val="003883"/>
                          </a:solidFill>
                          <a:effectLst/>
                        </a:rPr>
                        <a:t>2</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a:solidFill>
                            <a:srgbClr val="003883"/>
                          </a:solidFill>
                          <a:effectLst/>
                        </a:rPr>
                        <a:t>Manual reconciliation processes still required</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dirty="0">
                          <a:solidFill>
                            <a:srgbClr val="002060"/>
                          </a:solidFill>
                          <a:effectLst/>
                        </a:rPr>
                        <a:t>I. We still manually reconcile transactions that could be auto matched.</a:t>
                      </a:r>
                      <a:br>
                        <a:rPr lang="en-US" sz="1400" b="0" u="none" strike="noStrike" dirty="0">
                          <a:solidFill>
                            <a:srgbClr val="002060"/>
                          </a:solidFill>
                          <a:effectLst/>
                        </a:rPr>
                      </a:br>
                      <a:r>
                        <a:rPr lang="en-US" sz="1400" b="0" u="none" strike="noStrike" dirty="0">
                          <a:solidFill>
                            <a:srgbClr val="002060"/>
                          </a:solidFill>
                          <a:effectLst/>
                        </a:rPr>
                        <a:t>II. Too much manual input required for posting term deposit reversals.</a:t>
                      </a:r>
                      <a:endParaRPr lang="en-US" sz="1400" b="0" i="0" u="none" strike="noStrike" dirty="0">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503927"/>
                  </a:ext>
                </a:extLst>
              </a:tr>
              <a:tr h="1569516">
                <a:tc>
                  <a:txBody>
                    <a:bodyPr/>
                    <a:lstStyle/>
                    <a:p>
                      <a:pPr algn="l" fontAlgn="b"/>
                      <a:r>
                        <a:rPr lang="en-US" sz="1400" b="1" u="none" strike="noStrike">
                          <a:solidFill>
                            <a:srgbClr val="003883"/>
                          </a:solidFill>
                          <a:effectLst/>
                        </a:rPr>
                        <a:t>3</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dirty="0">
                          <a:solidFill>
                            <a:srgbClr val="003883"/>
                          </a:solidFill>
                          <a:effectLst/>
                        </a:rPr>
                        <a:t>System workflows not fully integrated</a:t>
                      </a:r>
                      <a:endParaRPr lang="en-US" sz="1400" b="1" i="0" u="none" strike="noStrike" dirty="0">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dirty="0">
                          <a:solidFill>
                            <a:srgbClr val="002060"/>
                          </a:solidFill>
                          <a:effectLst/>
                        </a:rPr>
                        <a:t>I. We have to toggle between too many systems. It slows down productivity.</a:t>
                      </a:r>
                      <a:br>
                        <a:rPr lang="en-US" sz="1400" b="0" u="none" strike="noStrike" dirty="0">
                          <a:solidFill>
                            <a:srgbClr val="002060"/>
                          </a:solidFill>
                          <a:effectLst/>
                        </a:rPr>
                      </a:br>
                      <a:r>
                        <a:rPr lang="en-US" sz="1400" b="0" u="none" strike="noStrike" dirty="0">
                          <a:solidFill>
                            <a:srgbClr val="002060"/>
                          </a:solidFill>
                          <a:effectLst/>
                        </a:rPr>
                        <a:t>II. Workflow should be integrated, Flexcube, CRM, and Portal should sync better.</a:t>
                      </a:r>
                    </a:p>
                    <a:p>
                      <a:pPr algn="l" fontAlgn="t"/>
                      <a:r>
                        <a:rPr lang="en-US" sz="1400" b="0" i="0" u="none" strike="noStrike" dirty="0">
                          <a:solidFill>
                            <a:srgbClr val="002060"/>
                          </a:solidFill>
                          <a:effectLst/>
                          <a:latin typeface="Arial" panose="020B0604020202020204" pitchFamily="34" charset="0"/>
                        </a:rPr>
                        <a:t>III. Process maker frequent downtime</a:t>
                      </a: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a:solidFill>
                            <a:srgbClr val="002060"/>
                          </a:solidFill>
                          <a:effectLst/>
                        </a:rPr>
                        <a:t>To be determined</a:t>
                      </a:r>
                      <a:endParaRPr lang="en-US" sz="1400" b="0" i="0" u="none" strike="noStrike">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004002"/>
                  </a:ext>
                </a:extLst>
              </a:tr>
              <a:tr h="1262588">
                <a:tc>
                  <a:txBody>
                    <a:bodyPr/>
                    <a:lstStyle/>
                    <a:p>
                      <a:pPr algn="l" fontAlgn="b"/>
                      <a:r>
                        <a:rPr lang="en-US" sz="1400" b="1" u="none" strike="noStrike">
                          <a:solidFill>
                            <a:srgbClr val="003883"/>
                          </a:solidFill>
                          <a:effectLst/>
                        </a:rPr>
                        <a:t>4</a:t>
                      </a:r>
                      <a:endParaRPr lang="en-US" sz="1400" b="0" i="0" u="none" strike="noStrike">
                        <a:solidFill>
                          <a:srgbClr val="000000"/>
                        </a:solidFill>
                        <a:effectLst/>
                        <a:latin typeface="Calibri" panose="020F050202020403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rtl="0" fontAlgn="ctr"/>
                      <a:r>
                        <a:rPr lang="en-US" sz="1400" b="1" u="none" strike="noStrike">
                          <a:solidFill>
                            <a:srgbClr val="003883"/>
                          </a:solidFill>
                          <a:effectLst/>
                        </a:rPr>
                        <a:t>Delayed IT support for error resolution</a:t>
                      </a:r>
                      <a:endParaRPr lang="en-US" sz="1400" b="1" i="0" u="none" strike="noStrike">
                        <a:solidFill>
                          <a:srgbClr val="003883"/>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t"/>
                      <a:r>
                        <a:rPr lang="en-US" sz="1400" b="0" u="none" strike="noStrike">
                          <a:solidFill>
                            <a:srgbClr val="002060"/>
                          </a:solidFill>
                          <a:effectLst/>
                        </a:rPr>
                        <a:t>I. Tickets raised take days to be resolved even for recurring system errors.</a:t>
                      </a:r>
                      <a:br>
                        <a:rPr lang="en-US" sz="1400" b="0" u="none" strike="noStrike">
                          <a:solidFill>
                            <a:srgbClr val="002060"/>
                          </a:solidFill>
                          <a:effectLst/>
                        </a:rPr>
                      </a:br>
                      <a:r>
                        <a:rPr lang="en-US" sz="1400" b="0" u="none" strike="noStrike">
                          <a:solidFill>
                            <a:srgbClr val="002060"/>
                          </a:solidFill>
                          <a:effectLst/>
                        </a:rPr>
                        <a:t>II. Need a faster response loop between IT and branch teams.</a:t>
                      </a:r>
                      <a:endParaRPr lang="en-US" sz="1400" b="0" i="0" u="none" strike="noStrike">
                        <a:solidFill>
                          <a:srgbClr val="002060"/>
                        </a:solidFill>
                        <a:effectLst/>
                        <a:latin typeface="Arial" panose="020B0604020202020204" pitchFamily="34" charset="0"/>
                      </a:endParaRPr>
                    </a:p>
                  </a:txBody>
                  <a:tcPr marL="0" marR="0" marT="0" marB="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ctr"/>
                      <a:r>
                        <a:rPr lang="en-US" sz="1400" b="0" u="none" strike="noStrike" dirty="0">
                          <a:solidFill>
                            <a:srgbClr val="002060"/>
                          </a:solidFill>
                          <a:effectLst/>
                        </a:rPr>
                        <a:t>To be determined</a:t>
                      </a:r>
                      <a:endParaRPr lang="en-US" sz="1400" b="0" i="0" u="none" strike="noStrike" dirty="0">
                        <a:solidFill>
                          <a:srgbClr val="002060"/>
                        </a:solidFill>
                        <a:effectLst/>
                        <a:latin typeface="Arial" panose="020B0604020202020204" pitchFamily="34" charset="0"/>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278077"/>
                  </a:ext>
                </a:extLst>
              </a:tr>
            </a:tbl>
          </a:graphicData>
        </a:graphic>
      </p:graphicFrame>
      <p:sp>
        <p:nvSpPr>
          <p:cNvPr id="16" name="AutoShape 109" descr="*">
            <a:extLst>
              <a:ext uri="{FF2B5EF4-FFF2-40B4-BE49-F238E27FC236}">
                <a16:creationId xmlns:a16="http://schemas.microsoft.com/office/drawing/2014/main" id="{2F2B5F8A-DEC5-0043-B74A-C1361F7114B8}"/>
              </a:ext>
            </a:extLst>
          </p:cNvPr>
          <p:cNvSpPr>
            <a:spLocks noChangeAspect="1" noChangeArrowheads="1"/>
          </p:cNvSpPr>
          <p:nvPr/>
        </p:nvSpPr>
        <p:spPr bwMode="auto">
          <a:xfrm>
            <a:off x="1758950" y="271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AutoShape 110" descr="*">
            <a:extLst>
              <a:ext uri="{FF2B5EF4-FFF2-40B4-BE49-F238E27FC236}">
                <a16:creationId xmlns:a16="http://schemas.microsoft.com/office/drawing/2014/main" id="{24E26F56-76B1-D350-B447-19817EE5F598}"/>
              </a:ext>
            </a:extLst>
          </p:cNvPr>
          <p:cNvSpPr>
            <a:spLocks noChangeAspect="1" noChangeArrowheads="1"/>
          </p:cNvSpPr>
          <p:nvPr/>
        </p:nvSpPr>
        <p:spPr bwMode="auto">
          <a:xfrm>
            <a:off x="1758950" y="3576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AutoShape 111" descr="*">
            <a:extLst>
              <a:ext uri="{FF2B5EF4-FFF2-40B4-BE49-F238E27FC236}">
                <a16:creationId xmlns:a16="http://schemas.microsoft.com/office/drawing/2014/main" id="{08DCA1F0-B247-2D3D-5B78-80BDB9BA00CA}"/>
              </a:ext>
            </a:extLst>
          </p:cNvPr>
          <p:cNvSpPr>
            <a:spLocks noChangeAspect="1" noChangeArrowheads="1"/>
          </p:cNvSpPr>
          <p:nvPr/>
        </p:nvSpPr>
        <p:spPr bwMode="auto">
          <a:xfrm>
            <a:off x="1758950" y="4719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AutoShape 112" descr="*">
            <a:extLst>
              <a:ext uri="{FF2B5EF4-FFF2-40B4-BE49-F238E27FC236}">
                <a16:creationId xmlns:a16="http://schemas.microsoft.com/office/drawing/2014/main" id="{6AC19156-4D84-DCBD-B1FC-D081C0C744E2}"/>
              </a:ext>
            </a:extLst>
          </p:cNvPr>
          <p:cNvSpPr>
            <a:spLocks noChangeAspect="1" noChangeArrowheads="1"/>
          </p:cNvSpPr>
          <p:nvPr/>
        </p:nvSpPr>
        <p:spPr bwMode="auto">
          <a:xfrm>
            <a:off x="1758950" y="6153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AutoShape 234" descr="*">
            <a:extLst>
              <a:ext uri="{FF2B5EF4-FFF2-40B4-BE49-F238E27FC236}">
                <a16:creationId xmlns:a16="http://schemas.microsoft.com/office/drawing/2014/main" id="{8C603298-FE91-E078-6B72-5B17DE20B729}"/>
              </a:ext>
            </a:extLst>
          </p:cNvPr>
          <p:cNvSpPr>
            <a:spLocks noChangeAspect="1" noChangeArrowheads="1"/>
          </p:cNvSpPr>
          <p:nvPr/>
        </p:nvSpPr>
        <p:spPr bwMode="auto">
          <a:xfrm>
            <a:off x="1758950" y="27146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AutoShape 235" descr="*">
            <a:extLst>
              <a:ext uri="{FF2B5EF4-FFF2-40B4-BE49-F238E27FC236}">
                <a16:creationId xmlns:a16="http://schemas.microsoft.com/office/drawing/2014/main" id="{56E0C7F2-1A0A-E7A7-B520-49EA71E635C8}"/>
              </a:ext>
            </a:extLst>
          </p:cNvPr>
          <p:cNvSpPr>
            <a:spLocks noChangeAspect="1" noChangeArrowheads="1"/>
          </p:cNvSpPr>
          <p:nvPr/>
        </p:nvSpPr>
        <p:spPr bwMode="auto">
          <a:xfrm>
            <a:off x="1758950" y="3576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AutoShape 236" descr="*">
            <a:extLst>
              <a:ext uri="{FF2B5EF4-FFF2-40B4-BE49-F238E27FC236}">
                <a16:creationId xmlns:a16="http://schemas.microsoft.com/office/drawing/2014/main" id="{65CE1F0C-805A-A397-7D5F-C4AB7DF8E81E}"/>
              </a:ext>
            </a:extLst>
          </p:cNvPr>
          <p:cNvSpPr>
            <a:spLocks noChangeAspect="1" noChangeArrowheads="1"/>
          </p:cNvSpPr>
          <p:nvPr/>
        </p:nvSpPr>
        <p:spPr bwMode="auto">
          <a:xfrm>
            <a:off x="1758950" y="47196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AutoShape 237" descr="*">
            <a:extLst>
              <a:ext uri="{FF2B5EF4-FFF2-40B4-BE49-F238E27FC236}">
                <a16:creationId xmlns:a16="http://schemas.microsoft.com/office/drawing/2014/main" id="{CFA65424-3A83-5A8A-4D3C-308F466DFA89}"/>
              </a:ext>
            </a:extLst>
          </p:cNvPr>
          <p:cNvSpPr>
            <a:spLocks noChangeAspect="1" noChangeArrowheads="1"/>
          </p:cNvSpPr>
          <p:nvPr/>
        </p:nvSpPr>
        <p:spPr bwMode="auto">
          <a:xfrm>
            <a:off x="1758950" y="6153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507558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197E3-E932-CDF7-0F4C-6C85A06B4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B468E-1217-CA69-DF22-139D12012CA8}"/>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Key Insights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366362ED-8F2B-F7C9-47E4-69B407C07312}"/>
              </a:ext>
            </a:extLst>
          </p:cNvPr>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E34A92EB-75B2-F3A5-A200-B63F55753C33}"/>
              </a:ext>
            </a:extLst>
          </p:cNvPr>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12</a:t>
            </a:fld>
            <a:endParaRPr lang="en-US" sz="700" b="0">
              <a:solidFill>
                <a:srgbClr val="9F9FA0"/>
              </a:solidFill>
            </a:endParaRPr>
          </a:p>
        </p:txBody>
      </p:sp>
      <p:sp>
        <p:nvSpPr>
          <p:cNvPr id="4" name="Content Placeholder 3">
            <a:extLst>
              <a:ext uri="{FF2B5EF4-FFF2-40B4-BE49-F238E27FC236}">
                <a16:creationId xmlns:a16="http://schemas.microsoft.com/office/drawing/2014/main" id="{1150EC38-73FA-0FF3-19EC-A737B15E4E9B}"/>
              </a:ext>
            </a:extLst>
          </p:cNvPr>
          <p:cNvSpPr>
            <a:spLocks noGrp="1"/>
          </p:cNvSpPr>
          <p:nvPr>
            <p:ph sz="half" idx="1"/>
          </p:nvPr>
        </p:nvSpPr>
        <p:spPr>
          <a:xfrm>
            <a:off x="541869" y="1107644"/>
            <a:ext cx="8208725" cy="4867854"/>
          </a:xfrm>
        </p:spPr>
        <p:txBody>
          <a:bodyPr/>
          <a:lstStyle/>
          <a:p>
            <a:pPr>
              <a:lnSpc>
                <a:spcPct val="200000"/>
              </a:lnSpc>
            </a:pPr>
            <a:r>
              <a:rPr lang="en-GB" sz="1800" dirty="0">
                <a:effectLst/>
                <a:latin typeface="+mj-lt"/>
                <a:ea typeface="Times New Roman" panose="02020603050405020304" pitchFamily="18" charset="0"/>
              </a:rPr>
              <a:t>The upgrade is widely appreciated, indicating successful deployment </a:t>
            </a:r>
            <a:r>
              <a:rPr lang="en-GB" sz="1800" b="1" dirty="0">
                <a:effectLst/>
                <a:latin typeface="+mj-lt"/>
                <a:ea typeface="Times New Roman" panose="02020603050405020304" pitchFamily="18" charset="0"/>
              </a:rPr>
              <a:t>(86% satisfaction rating)</a:t>
            </a:r>
          </a:p>
          <a:p>
            <a:pPr>
              <a:lnSpc>
                <a:spcPct val="200000"/>
              </a:lnSpc>
            </a:pPr>
            <a:r>
              <a:rPr lang="en-GB" sz="1800" dirty="0">
                <a:effectLst/>
                <a:latin typeface="+mj-lt"/>
                <a:ea typeface="Times New Roman" panose="02020603050405020304" pitchFamily="18" charset="0"/>
              </a:rPr>
              <a:t>Most issues are performance-related and infrastructure-based, not functional gaps</a:t>
            </a:r>
          </a:p>
          <a:p>
            <a:pPr>
              <a:lnSpc>
                <a:spcPct val="200000"/>
              </a:lnSpc>
            </a:pPr>
            <a:r>
              <a:rPr lang="en-GB" sz="1800" dirty="0">
                <a:effectLst/>
                <a:latin typeface="+mj-lt"/>
                <a:ea typeface="Times New Roman" panose="02020603050405020304" pitchFamily="18" charset="0"/>
              </a:rPr>
              <a:t>System usage training needs to be refreshed regularly</a:t>
            </a:r>
          </a:p>
          <a:p>
            <a:pPr>
              <a:lnSpc>
                <a:spcPct val="200000"/>
              </a:lnSpc>
            </a:pPr>
            <a:r>
              <a:rPr lang="en-GB" sz="1800" dirty="0">
                <a:effectLst/>
                <a:latin typeface="+mj-lt"/>
                <a:ea typeface="Times New Roman" panose="02020603050405020304" pitchFamily="18" charset="0"/>
              </a:rPr>
              <a:t>Broader IT modernization is required, not just within Flexcube</a:t>
            </a:r>
          </a:p>
          <a:p>
            <a:pPr>
              <a:lnSpc>
                <a:spcPct val="200000"/>
              </a:lnSpc>
            </a:pPr>
            <a:r>
              <a:rPr lang="en-US" sz="1800" dirty="0">
                <a:effectLst/>
                <a:latin typeface="+mj-lt"/>
                <a:ea typeface="Times New Roman" panose="02020603050405020304" pitchFamily="18" charset="0"/>
              </a:rPr>
              <a:t>Strong call for training &amp; process automation</a:t>
            </a: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575203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5E22-13AB-023C-FCBB-AA6F1FFF2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45836-739E-5446-B513-C5DB59C15BF6}"/>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Key Recommendations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B4330593-D408-8576-CE2F-575C1CFEC0AD}"/>
              </a:ext>
            </a:extLst>
          </p:cNvPr>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51956E02-F8DD-9D9D-DC5A-51B6BBF95309}"/>
              </a:ext>
            </a:extLst>
          </p:cNvPr>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13</a:t>
            </a:fld>
            <a:endParaRPr lang="en-US" sz="700" b="0">
              <a:solidFill>
                <a:srgbClr val="9F9FA0"/>
              </a:solidFill>
            </a:endParaRPr>
          </a:p>
        </p:txBody>
      </p:sp>
      <p:sp>
        <p:nvSpPr>
          <p:cNvPr id="4" name="Content Placeholder 3">
            <a:extLst>
              <a:ext uri="{FF2B5EF4-FFF2-40B4-BE49-F238E27FC236}">
                <a16:creationId xmlns:a16="http://schemas.microsoft.com/office/drawing/2014/main" id="{77C57A97-9414-290A-B723-78ED88FEA66B}"/>
              </a:ext>
            </a:extLst>
          </p:cNvPr>
          <p:cNvSpPr>
            <a:spLocks noGrp="1"/>
          </p:cNvSpPr>
          <p:nvPr>
            <p:ph sz="half" idx="1"/>
          </p:nvPr>
        </p:nvSpPr>
        <p:spPr>
          <a:xfrm>
            <a:off x="451900" y="970157"/>
            <a:ext cx="8547134" cy="1375028"/>
          </a:xfrm>
        </p:spPr>
        <p:txBody>
          <a:bodyPr/>
          <a:lstStyle/>
          <a:p>
            <a:pPr marL="0" marR="0" indent="0" algn="just">
              <a:lnSpc>
                <a:spcPct val="150000"/>
              </a:lnSpc>
              <a:spcBef>
                <a:spcPts val="0"/>
              </a:spcBef>
              <a:spcAft>
                <a:spcPts val="0"/>
              </a:spcAft>
              <a:buNone/>
            </a:pPr>
            <a:r>
              <a:rPr lang="en-GB" sz="1800" dirty="0">
                <a:effectLst/>
                <a:latin typeface="+mj-lt"/>
                <a:ea typeface="Times New Roman" panose="02020603050405020304" pitchFamily="18" charset="0"/>
              </a:rPr>
              <a:t>Based on the key insights and identified challenges, the following recommendations outline targeted actions to enhance system performance, strengthen user capabilities, and streamline processes for optimal operational efficiency.</a:t>
            </a:r>
            <a:endParaRPr lang="en-US" sz="1800" dirty="0">
              <a:effectLst/>
              <a:latin typeface="+mj-lt"/>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graphicFrame>
        <p:nvGraphicFramePr>
          <p:cNvPr id="3" name="Table 2">
            <a:extLst>
              <a:ext uri="{FF2B5EF4-FFF2-40B4-BE49-F238E27FC236}">
                <a16:creationId xmlns:a16="http://schemas.microsoft.com/office/drawing/2014/main" id="{C5BDD9E7-10CB-158F-71F7-C7199A4717F9}"/>
              </a:ext>
            </a:extLst>
          </p:cNvPr>
          <p:cNvGraphicFramePr>
            <a:graphicFrameLocks noGrp="1"/>
          </p:cNvGraphicFramePr>
          <p:nvPr>
            <p:extLst>
              <p:ext uri="{D42A27DB-BD31-4B8C-83A1-F6EECF244321}">
                <p14:modId xmlns:p14="http://schemas.microsoft.com/office/powerpoint/2010/main" val="2216969706"/>
              </p:ext>
            </p:extLst>
          </p:nvPr>
        </p:nvGraphicFramePr>
        <p:xfrm>
          <a:off x="351539" y="2592585"/>
          <a:ext cx="8399056" cy="3884281"/>
        </p:xfrm>
        <a:graphic>
          <a:graphicData uri="http://schemas.openxmlformats.org/drawingml/2006/table">
            <a:tbl>
              <a:tblPr firstRow="1" firstCol="1" bandRow="1">
                <a:tableStyleId>{B301B821-A1FF-4177-AEE7-76D212191A09}</a:tableStyleId>
              </a:tblPr>
              <a:tblGrid>
                <a:gridCol w="3154431">
                  <a:extLst>
                    <a:ext uri="{9D8B030D-6E8A-4147-A177-3AD203B41FA5}">
                      <a16:colId xmlns:a16="http://schemas.microsoft.com/office/drawing/2014/main" val="1124234640"/>
                    </a:ext>
                  </a:extLst>
                </a:gridCol>
                <a:gridCol w="5244625">
                  <a:extLst>
                    <a:ext uri="{9D8B030D-6E8A-4147-A177-3AD203B41FA5}">
                      <a16:colId xmlns:a16="http://schemas.microsoft.com/office/drawing/2014/main" val="4143723442"/>
                    </a:ext>
                  </a:extLst>
                </a:gridCol>
              </a:tblGrid>
              <a:tr h="257912">
                <a:tc>
                  <a:txBody>
                    <a:bodyPr/>
                    <a:lstStyle/>
                    <a:p>
                      <a:pPr marL="0" marR="0" algn="ctr">
                        <a:spcBef>
                          <a:spcPts val="0"/>
                        </a:spcBef>
                        <a:spcAft>
                          <a:spcPts val="0"/>
                        </a:spcAft>
                      </a:pPr>
                      <a:r>
                        <a:rPr lang="en-GB" sz="1600" b="1" dirty="0">
                          <a:solidFill>
                            <a:schemeClr val="tx2">
                              <a:lumMod val="75000"/>
                            </a:schemeClr>
                          </a:solidFill>
                          <a:effectLst/>
                        </a:rPr>
                        <a:t>Area</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GB" sz="1600" b="1" dirty="0">
                          <a:solidFill>
                            <a:schemeClr val="tx2">
                              <a:lumMod val="75000"/>
                            </a:schemeClr>
                          </a:solidFill>
                          <a:effectLst/>
                        </a:rPr>
                        <a:t>Recommendation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901336"/>
                  </a:ext>
                </a:extLst>
              </a:tr>
              <a:tr h="678766">
                <a:tc>
                  <a:txBody>
                    <a:bodyPr/>
                    <a:lstStyle/>
                    <a:p>
                      <a:pPr marL="0" marR="0">
                        <a:spcBef>
                          <a:spcPts val="0"/>
                        </a:spcBef>
                        <a:spcAft>
                          <a:spcPts val="0"/>
                        </a:spcAft>
                      </a:pPr>
                      <a:r>
                        <a:rPr lang="en-GB" sz="1600" b="1" dirty="0">
                          <a:solidFill>
                            <a:srgbClr val="002060"/>
                          </a:solidFill>
                          <a:effectLst/>
                        </a:rPr>
                        <a:t>System Performance</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Optimize backend processing and minimize timeouts.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7868781"/>
                  </a:ext>
                </a:extLst>
              </a:tr>
              <a:tr h="905020">
                <a:tc>
                  <a:txBody>
                    <a:bodyPr/>
                    <a:lstStyle/>
                    <a:p>
                      <a:pPr marL="0" marR="0">
                        <a:spcBef>
                          <a:spcPts val="0"/>
                        </a:spcBef>
                        <a:spcAft>
                          <a:spcPts val="0"/>
                        </a:spcAft>
                      </a:pPr>
                      <a:r>
                        <a:rPr lang="en-GB" sz="1600" b="1" dirty="0">
                          <a:solidFill>
                            <a:srgbClr val="002060"/>
                          </a:solidFill>
                          <a:effectLst/>
                        </a:rPr>
                        <a:t>User Training</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Offer scheduled training webinars, microlearning videos, and onboarding manuals.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106298"/>
                  </a:ext>
                </a:extLst>
              </a:tr>
              <a:tr h="678766">
                <a:tc>
                  <a:txBody>
                    <a:bodyPr/>
                    <a:lstStyle/>
                    <a:p>
                      <a:pPr marL="0" marR="0">
                        <a:spcBef>
                          <a:spcPts val="0"/>
                        </a:spcBef>
                        <a:spcAft>
                          <a:spcPts val="0"/>
                        </a:spcAft>
                      </a:pPr>
                      <a:r>
                        <a:rPr lang="en-GB" sz="1600" b="1">
                          <a:solidFill>
                            <a:srgbClr val="002060"/>
                          </a:solidFill>
                          <a:effectLst/>
                        </a:rPr>
                        <a:t>Infrastructure</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Upgrade outdated branch PCs and improve branch network resilience.</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0165846"/>
                  </a:ext>
                </a:extLst>
              </a:tr>
              <a:tr h="678766">
                <a:tc>
                  <a:txBody>
                    <a:bodyPr/>
                    <a:lstStyle/>
                    <a:p>
                      <a:pPr marL="0" marR="0">
                        <a:spcBef>
                          <a:spcPts val="0"/>
                        </a:spcBef>
                        <a:spcAft>
                          <a:spcPts val="0"/>
                        </a:spcAft>
                      </a:pPr>
                      <a:r>
                        <a:rPr lang="en-GB" sz="1600" b="1">
                          <a:solidFill>
                            <a:srgbClr val="002060"/>
                          </a:solidFill>
                          <a:effectLst/>
                        </a:rPr>
                        <a:t>Workflow Automation</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Minimize manual steps through Macros, RPA, or Business rules automation.</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904407"/>
                  </a:ext>
                </a:extLst>
              </a:tr>
              <a:tr h="685051">
                <a:tc>
                  <a:txBody>
                    <a:bodyPr/>
                    <a:lstStyle/>
                    <a:p>
                      <a:pPr marL="0" marR="0">
                        <a:spcBef>
                          <a:spcPts val="0"/>
                        </a:spcBef>
                        <a:spcAft>
                          <a:spcPts val="0"/>
                        </a:spcAft>
                      </a:pPr>
                      <a:r>
                        <a:rPr lang="en-GB" sz="1600" b="1">
                          <a:solidFill>
                            <a:srgbClr val="002060"/>
                          </a:solidFill>
                          <a:effectLst/>
                        </a:rPr>
                        <a:t>Cross-Platform Optimization</a:t>
                      </a:r>
                      <a:endParaRPr lang="en-US" sz="160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600" dirty="0">
                          <a:solidFill>
                            <a:srgbClr val="002060"/>
                          </a:solidFill>
                          <a:effectLst/>
                        </a:rPr>
                        <a:t>Align Flexcube with other banking systems for seamless workflows.</a:t>
                      </a:r>
                      <a:endParaRPr lang="en-US" sz="1600" dirty="0">
                        <a:solidFill>
                          <a:srgbClr val="002060"/>
                        </a:solidFill>
                        <a:effectLst/>
                        <a:latin typeface="Times New Roman" panose="02020603050405020304" pitchFamily="18" charset="0"/>
                        <a:ea typeface="Times New Roman" panose="02020603050405020304" pitchFamily="18" charset="0"/>
                      </a:endParaRPr>
                    </a:p>
                  </a:txBody>
                  <a:tcPr marL="68580" marR="6858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3515597"/>
                  </a:ext>
                </a:extLst>
              </a:tr>
            </a:tbl>
          </a:graphicData>
        </a:graphic>
      </p:graphicFrame>
      <p:sp>
        <p:nvSpPr>
          <p:cNvPr id="5" name="Rectangle 1">
            <a:extLst>
              <a:ext uri="{FF2B5EF4-FFF2-40B4-BE49-F238E27FC236}">
                <a16:creationId xmlns:a16="http://schemas.microsoft.com/office/drawing/2014/main" id="{C5809C3B-21DC-9D9E-DA2A-AE3F14849F95}"/>
              </a:ext>
            </a:extLst>
          </p:cNvPr>
          <p:cNvSpPr>
            <a:spLocks noChangeArrowheads="1"/>
          </p:cNvSpPr>
          <p:nvPr/>
        </p:nvSpPr>
        <p:spPr bwMode="auto">
          <a:xfrm>
            <a:off x="652463" y="18113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8433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6900-5EA1-8573-F509-959D865B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F5DB9-98B6-42D4-A722-163E134E248E}"/>
              </a:ext>
            </a:extLst>
          </p:cNvPr>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Conclusion</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a:extLst>
              <a:ext uri="{FF2B5EF4-FFF2-40B4-BE49-F238E27FC236}">
                <a16:creationId xmlns:a16="http://schemas.microsoft.com/office/drawing/2014/main" id="{1FA9283B-8182-A4BC-B5C9-F67D9CD97B15}"/>
              </a:ext>
            </a:extLst>
          </p:cNvPr>
          <p:cNvSpPr>
            <a:spLocks noGrp="1"/>
          </p:cNvSpPr>
          <p:nvPr>
            <p:ph type="ftr"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a:extLst>
              <a:ext uri="{FF2B5EF4-FFF2-40B4-BE49-F238E27FC236}">
                <a16:creationId xmlns:a16="http://schemas.microsoft.com/office/drawing/2014/main" id="{0C7EB207-34EE-DE27-E411-863B45D77FCD}"/>
              </a:ext>
            </a:extLst>
          </p:cNvPr>
          <p:cNvSpPr>
            <a:spLocks noGrp="1"/>
          </p:cNvSpPr>
          <p:nvPr>
            <p:ph type="sldNum"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14</a:t>
            </a:fld>
            <a:endParaRPr lang="en-US" sz="700" b="0">
              <a:solidFill>
                <a:srgbClr val="9F9FA0"/>
              </a:solidFill>
            </a:endParaRPr>
          </a:p>
        </p:txBody>
      </p:sp>
      <p:sp>
        <p:nvSpPr>
          <p:cNvPr id="4" name="Content Placeholder 3">
            <a:extLst>
              <a:ext uri="{FF2B5EF4-FFF2-40B4-BE49-F238E27FC236}">
                <a16:creationId xmlns:a16="http://schemas.microsoft.com/office/drawing/2014/main" id="{00713F0E-5711-9A5D-D13A-7F88C4D205BF}"/>
              </a:ext>
            </a:extLst>
          </p:cNvPr>
          <p:cNvSpPr>
            <a:spLocks noGrp="1"/>
          </p:cNvSpPr>
          <p:nvPr>
            <p:ph sz="half" idx="1"/>
          </p:nvPr>
        </p:nvSpPr>
        <p:spPr>
          <a:xfrm>
            <a:off x="541869" y="1107644"/>
            <a:ext cx="8208725" cy="5123035"/>
          </a:xfrm>
        </p:spPr>
        <p:txBody>
          <a:bodyPr/>
          <a:lstStyle/>
          <a:p>
            <a:pPr marL="228600" marR="0" algn="just">
              <a:lnSpc>
                <a:spcPct val="200000"/>
              </a:lnSpc>
              <a:spcBef>
                <a:spcPts val="0"/>
              </a:spcBef>
              <a:spcAft>
                <a:spcPts val="0"/>
              </a:spcAft>
            </a:pPr>
            <a:r>
              <a:rPr lang="en-GB" sz="1800" dirty="0">
                <a:effectLst/>
                <a:latin typeface="+mj-lt"/>
                <a:ea typeface="Times New Roman" panose="02020603050405020304" pitchFamily="18" charset="0"/>
              </a:rPr>
              <a:t>The feedback from 594 staff members reveals that the Flexcube 14.7 upgrade has been largely successful in delivering an improved experience as the satisfaction rating is 86%. However, consistent performance optimization, staff support, and process innovation are necessary to fully unlock its potential.</a:t>
            </a:r>
          </a:p>
          <a:p>
            <a:pPr marL="228600" marR="0" algn="just">
              <a:lnSpc>
                <a:spcPct val="200000"/>
              </a:lnSpc>
              <a:spcBef>
                <a:spcPts val="0"/>
              </a:spcBef>
              <a:spcAft>
                <a:spcPts val="0"/>
              </a:spcAft>
            </a:pPr>
            <a:endParaRPr lang="en-US" sz="1800" dirty="0">
              <a:effectLst/>
              <a:latin typeface="+mj-lt"/>
              <a:ea typeface="Times New Roman" panose="02020603050405020304" pitchFamily="18" charset="0"/>
            </a:endParaRPr>
          </a:p>
          <a:p>
            <a:pPr marL="228600" marR="0" algn="just">
              <a:lnSpc>
                <a:spcPct val="200000"/>
              </a:lnSpc>
              <a:spcBef>
                <a:spcPts val="0"/>
              </a:spcBef>
              <a:spcAft>
                <a:spcPts val="0"/>
              </a:spcAft>
            </a:pPr>
            <a:r>
              <a:rPr lang="en-GB" sz="1800" dirty="0">
                <a:effectLst/>
                <a:latin typeface="+mj-lt"/>
                <a:ea typeface="Times New Roman" panose="02020603050405020304" pitchFamily="18" charset="0"/>
              </a:rPr>
              <a:t>The analysis also highlights the need for bank-wide IT and process upgrades to remove friction points and elevate operational efficiency.</a:t>
            </a:r>
            <a:endParaRPr lang="en-US" sz="1800" dirty="0">
              <a:effectLst/>
              <a:latin typeface="+mj-lt"/>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extLst>
      <p:ext uri="{BB962C8B-B14F-4D97-AF65-F5344CB8AC3E}">
        <p14:creationId xmlns:p14="http://schemas.microsoft.com/office/powerpoint/2010/main" val="260707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4"/>
          <p:cNvSpPr txBox="1">
            <a:spLocks/>
          </p:cNvSpPr>
          <p:nvPr/>
        </p:nvSpPr>
        <p:spPr bwMode="auto">
          <a:xfrm>
            <a:off x="541338" y="1473200"/>
            <a:ext cx="5394325" cy="1422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bIns="0"/>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ts val="800"/>
              </a:spcBef>
              <a:buFontTx/>
              <a:buNone/>
            </a:pPr>
            <a:r>
              <a:rPr lang="en-US" sz="6200"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8ABDFB-BE96-A08C-29BF-DC7C6DC5A4DB}"/>
              </a:ext>
            </a:extLst>
          </p:cNvPr>
          <p:cNvSpPr/>
          <p:nvPr/>
        </p:nvSpPr>
        <p:spPr>
          <a:xfrm>
            <a:off x="429798" y="1506673"/>
            <a:ext cx="8386011" cy="39113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defTabSz="342900"/>
            <a:endParaRPr lang="en-NG" sz="1800" dirty="0">
              <a:solidFill>
                <a:srgbClr val="26343B"/>
              </a:solidFill>
              <a:latin typeface="+mj-lt"/>
            </a:endParaRPr>
          </a:p>
        </p:txBody>
      </p:sp>
      <p:sp>
        <p:nvSpPr>
          <p:cNvPr id="4" name="Title 3">
            <a:extLst>
              <a:ext uri="{FF2B5EF4-FFF2-40B4-BE49-F238E27FC236}">
                <a16:creationId xmlns:a16="http://schemas.microsoft.com/office/drawing/2014/main" id="{832E8FB4-B6B1-146E-CF65-E2D54A0C69E1}"/>
              </a:ext>
            </a:extLst>
          </p:cNvPr>
          <p:cNvSpPr>
            <a:spLocks noGrp="1"/>
          </p:cNvSpPr>
          <p:nvPr>
            <p:ph type="title"/>
          </p:nvPr>
        </p:nvSpPr>
        <p:spPr>
          <a:xfrm>
            <a:off x="493295" y="688471"/>
            <a:ext cx="4556942" cy="460458"/>
          </a:xfrm>
        </p:spPr>
        <p:txBody>
          <a:bodyPr>
            <a:noAutofit/>
          </a:bodyPr>
          <a:lstStyle/>
          <a:p>
            <a:r>
              <a:rPr lang="en-US" dirty="0">
                <a:latin typeface="+mn-lt"/>
              </a:rPr>
              <a:t>Corporate Philosophy</a:t>
            </a:r>
          </a:p>
        </p:txBody>
      </p:sp>
      <p:sp>
        <p:nvSpPr>
          <p:cNvPr id="5" name="Title 3">
            <a:extLst>
              <a:ext uri="{FF2B5EF4-FFF2-40B4-BE49-F238E27FC236}">
                <a16:creationId xmlns:a16="http://schemas.microsoft.com/office/drawing/2014/main" id="{289FF8C3-657F-E53D-BB7A-BD27587B378A}"/>
              </a:ext>
            </a:extLst>
          </p:cNvPr>
          <p:cNvSpPr txBox="1">
            <a:spLocks/>
          </p:cNvSpPr>
          <p:nvPr/>
        </p:nvSpPr>
        <p:spPr>
          <a:xfrm>
            <a:off x="5426414" y="2083172"/>
            <a:ext cx="2808569" cy="3153284"/>
          </a:xfrm>
          <a:prstGeom prst="rect">
            <a:avLst/>
          </a:prstGeom>
        </p:spPr>
        <p:txBody>
          <a:bodyPr/>
          <a:lstStyle>
            <a:lvl1pPr algn="l" defTabSz="914400" rtl="0" eaLnBrk="1" latinLnBrk="0" hangingPunct="1">
              <a:lnSpc>
                <a:spcPct val="90000"/>
              </a:lnSpc>
              <a:spcBef>
                <a:spcPct val="0"/>
              </a:spcBef>
              <a:buNone/>
              <a:defRPr sz="3000" b="0" kern="1200">
                <a:solidFill>
                  <a:schemeClr val="accent4"/>
                </a:solidFill>
                <a:latin typeface="+mj-lt"/>
                <a:ea typeface="+mj-ea"/>
                <a:cs typeface="+mj-cs"/>
              </a:defRPr>
            </a:lvl1pPr>
          </a:lstStyle>
          <a:p>
            <a:pPr fontAlgn="base">
              <a:lnSpc>
                <a:spcPct val="150000"/>
              </a:lnSpc>
              <a:spcAft>
                <a:spcPct val="0"/>
              </a:spcAft>
            </a:pPr>
            <a:r>
              <a:rPr lang="en-US" sz="1800" b="1" dirty="0">
                <a:solidFill>
                  <a:srgbClr val="003883"/>
                </a:solidFill>
                <a:cs typeface="Effra" panose="020B0603020203020204" pitchFamily="34" charset="0"/>
              </a:rPr>
              <a:t>OUR VALUES</a:t>
            </a:r>
            <a:endParaRPr lang="en-US" sz="1800" dirty="0">
              <a:solidFill>
                <a:srgbClr val="003883"/>
              </a:solidFill>
              <a:cs typeface="Effra" panose="020B0603020203020204" pitchFamily="34" charset="0"/>
            </a:endParaRPr>
          </a:p>
          <a:p>
            <a:pPr marL="214313" indent="-214313">
              <a:lnSpc>
                <a:spcPct val="150000"/>
              </a:lnSpc>
              <a:buFont typeface="Wingdings" pitchFamily="2" charset="2"/>
              <a:buChar char="§"/>
            </a:pPr>
            <a:r>
              <a:rPr lang="en-US" sz="1800" dirty="0">
                <a:solidFill>
                  <a:schemeClr val="tx1"/>
                </a:solidFill>
              </a:rPr>
              <a:t>Leadership</a:t>
            </a:r>
          </a:p>
          <a:p>
            <a:pPr marL="214313" indent="-214313">
              <a:lnSpc>
                <a:spcPct val="150000"/>
              </a:lnSpc>
              <a:buFont typeface="Wingdings" pitchFamily="2" charset="2"/>
              <a:buChar char="§"/>
            </a:pPr>
            <a:r>
              <a:rPr lang="en-US" sz="1800" dirty="0">
                <a:solidFill>
                  <a:schemeClr val="tx1"/>
                </a:solidFill>
              </a:rPr>
              <a:t>Excellence</a:t>
            </a:r>
          </a:p>
          <a:p>
            <a:pPr marL="214313" indent="-214313">
              <a:lnSpc>
                <a:spcPct val="150000"/>
              </a:lnSpc>
              <a:buFont typeface="Wingdings" pitchFamily="2" charset="2"/>
              <a:buChar char="§"/>
            </a:pPr>
            <a:r>
              <a:rPr lang="en-US" sz="1800" dirty="0">
                <a:solidFill>
                  <a:schemeClr val="tx1"/>
                </a:solidFill>
              </a:rPr>
              <a:t>Empowered employees</a:t>
            </a:r>
          </a:p>
          <a:p>
            <a:pPr marL="214313" indent="-214313">
              <a:lnSpc>
                <a:spcPct val="150000"/>
              </a:lnSpc>
              <a:buFont typeface="Wingdings" pitchFamily="2" charset="2"/>
              <a:buChar char="§"/>
            </a:pPr>
            <a:r>
              <a:rPr lang="en-US" sz="1800" dirty="0">
                <a:solidFill>
                  <a:schemeClr val="tx1"/>
                </a:solidFill>
              </a:rPr>
              <a:t>Passion for customers</a:t>
            </a:r>
          </a:p>
          <a:p>
            <a:pPr marL="214313" indent="-214313">
              <a:lnSpc>
                <a:spcPct val="150000"/>
              </a:lnSpc>
              <a:buFont typeface="Wingdings" pitchFamily="2" charset="2"/>
              <a:buChar char="§"/>
            </a:pPr>
            <a:r>
              <a:rPr lang="en-US" sz="1800" dirty="0">
                <a:solidFill>
                  <a:schemeClr val="tx1"/>
                </a:solidFill>
              </a:rPr>
              <a:t>Professionalism</a:t>
            </a:r>
          </a:p>
          <a:p>
            <a:pPr marL="214313" indent="-214313">
              <a:lnSpc>
                <a:spcPct val="150000"/>
              </a:lnSpc>
              <a:buFont typeface="Wingdings" pitchFamily="2" charset="2"/>
              <a:buChar char="§"/>
            </a:pPr>
            <a:r>
              <a:rPr lang="en-US" sz="1800" dirty="0">
                <a:solidFill>
                  <a:schemeClr val="tx1"/>
                </a:solidFill>
              </a:rPr>
              <a:t>Innovation</a:t>
            </a:r>
          </a:p>
        </p:txBody>
      </p:sp>
      <p:sp>
        <p:nvSpPr>
          <p:cNvPr id="6" name="TextBox 5">
            <a:extLst>
              <a:ext uri="{FF2B5EF4-FFF2-40B4-BE49-F238E27FC236}">
                <a16:creationId xmlns:a16="http://schemas.microsoft.com/office/drawing/2014/main" id="{3703DEF4-4AA2-0F67-AB5F-13FB548F11EA}"/>
              </a:ext>
            </a:extLst>
          </p:cNvPr>
          <p:cNvSpPr txBox="1"/>
          <p:nvPr/>
        </p:nvSpPr>
        <p:spPr>
          <a:xfrm>
            <a:off x="624748" y="1738753"/>
            <a:ext cx="3896450" cy="3970318"/>
          </a:xfrm>
          <a:prstGeom prst="rect">
            <a:avLst/>
          </a:prstGeom>
          <a:noFill/>
        </p:spPr>
        <p:txBody>
          <a:bodyPr wrap="square" rtlCol="0">
            <a:spAutoFit/>
          </a:bodyPr>
          <a:lstStyle/>
          <a:p>
            <a:pPr defTabSz="342900"/>
            <a:r>
              <a:rPr lang="en-US" sz="1800" b="1" dirty="0">
                <a:solidFill>
                  <a:srgbClr val="003883"/>
                </a:solidFill>
                <a:latin typeface="+mj-lt"/>
                <a:cs typeface="Effra" panose="020B0603020203020204" pitchFamily="34" charset="0"/>
              </a:rPr>
              <a:t>OUR PURPOSE: </a:t>
            </a:r>
            <a:endParaRPr lang="en-US" sz="1800" b="1" dirty="0">
              <a:solidFill>
                <a:srgbClr val="003883"/>
              </a:solidFill>
              <a:latin typeface="+mj-lt"/>
            </a:endParaRPr>
          </a:p>
          <a:p>
            <a:pPr defTabSz="342900"/>
            <a:r>
              <a:rPr lang="en-US" sz="1800" dirty="0">
                <a:latin typeface="+mj-lt"/>
                <a:cs typeface="Effra" panose="020B0603020203020204" pitchFamily="34" charset="0"/>
              </a:rPr>
              <a:t>We exist to make a positive impact in Africa.</a:t>
            </a:r>
          </a:p>
          <a:p>
            <a:pPr defTabSz="342900"/>
            <a:endParaRPr lang="en-US" sz="1800" dirty="0">
              <a:solidFill>
                <a:srgbClr val="003883"/>
              </a:solidFill>
              <a:latin typeface="+mj-lt"/>
              <a:cs typeface="Effra" panose="020B0603020203020204" pitchFamily="34" charset="0"/>
            </a:endParaRPr>
          </a:p>
          <a:p>
            <a:pPr defTabSz="342900"/>
            <a:r>
              <a:rPr lang="en-US" sz="1800" b="1" dirty="0">
                <a:solidFill>
                  <a:srgbClr val="003883"/>
                </a:solidFill>
                <a:latin typeface="+mj-lt"/>
                <a:cs typeface="Effra" panose="020B0603020203020204" pitchFamily="34" charset="0"/>
              </a:rPr>
              <a:t>OUR VISION: </a:t>
            </a:r>
          </a:p>
          <a:p>
            <a:pPr defTabSz="342900"/>
            <a:r>
              <a:rPr lang="en-US" sz="1800" dirty="0">
                <a:latin typeface="+mj-lt"/>
                <a:cs typeface="Effra" panose="020B0603020203020204" pitchFamily="34" charset="0"/>
              </a:rPr>
              <a:t>To be the world’s most respected African Bank.</a:t>
            </a:r>
          </a:p>
          <a:p>
            <a:pPr defTabSz="342900"/>
            <a:endParaRPr lang="en-US" sz="1800" dirty="0">
              <a:solidFill>
                <a:srgbClr val="003883"/>
              </a:solidFill>
              <a:latin typeface="+mj-lt"/>
              <a:cs typeface="Effra" panose="020B0603020203020204" pitchFamily="34" charset="0"/>
            </a:endParaRPr>
          </a:p>
          <a:p>
            <a:pPr defTabSz="342900"/>
            <a:r>
              <a:rPr lang="en-US" sz="1800" b="1" dirty="0">
                <a:solidFill>
                  <a:srgbClr val="003883"/>
                </a:solidFill>
                <a:latin typeface="+mj-lt"/>
                <a:cs typeface="Effra" panose="020B0603020203020204" pitchFamily="34" charset="0"/>
              </a:rPr>
              <a:t>OUR MISSION: </a:t>
            </a:r>
          </a:p>
          <a:p>
            <a:pPr defTabSz="342900"/>
            <a:r>
              <a:rPr lang="en-US" sz="1800" dirty="0">
                <a:latin typeface="+mj-lt"/>
                <a:cs typeface="Effra" panose="020B0603020203020204" pitchFamily="34" charset="0"/>
              </a:rPr>
              <a:t>Setting standards for sustainable business practices that ignite the talents of our employees and create superior value for our stakeholders.</a:t>
            </a:r>
            <a:endParaRPr lang="en-NG" sz="1800" dirty="0">
              <a:latin typeface="+mj-lt"/>
              <a:cs typeface="Effra" panose="020B0603020203020204" pitchFamily="34" charset="0"/>
            </a:endParaRPr>
          </a:p>
          <a:p>
            <a:pPr defTabSz="342900"/>
            <a:endParaRPr lang="en-NG" sz="1800" dirty="0">
              <a:solidFill>
                <a:srgbClr val="003883"/>
              </a:solidFill>
              <a:latin typeface="+mj-lt"/>
              <a:cs typeface="Effra" panose="020B0603020203020204" pitchFamily="34" charset="0"/>
            </a:endParaRPr>
          </a:p>
        </p:txBody>
      </p:sp>
      <p:cxnSp>
        <p:nvCxnSpPr>
          <p:cNvPr id="7" name="Straight Connector 6">
            <a:extLst>
              <a:ext uri="{FF2B5EF4-FFF2-40B4-BE49-F238E27FC236}">
                <a16:creationId xmlns:a16="http://schemas.microsoft.com/office/drawing/2014/main" id="{3D045655-AE5C-57E8-332B-85FE9987DC73}"/>
              </a:ext>
            </a:extLst>
          </p:cNvPr>
          <p:cNvCxnSpPr>
            <a:cxnSpLocks/>
          </p:cNvCxnSpPr>
          <p:nvPr/>
        </p:nvCxnSpPr>
        <p:spPr>
          <a:xfrm>
            <a:off x="5050237" y="2269904"/>
            <a:ext cx="0" cy="2824248"/>
          </a:xfrm>
          <a:prstGeom prst="line">
            <a:avLst/>
          </a:prstGeom>
          <a:ln w="19050">
            <a:solidFill>
              <a:srgbClr val="F49400"/>
            </a:solidFill>
          </a:ln>
        </p:spPr>
        <p:style>
          <a:lnRef idx="1">
            <a:schemeClr val="accent1"/>
          </a:lnRef>
          <a:fillRef idx="0">
            <a:schemeClr val="accent1"/>
          </a:fillRef>
          <a:effectRef idx="0">
            <a:schemeClr val="accent1"/>
          </a:effectRef>
          <a:fontRef idx="minor">
            <a:schemeClr val="tx1"/>
          </a:fontRef>
        </p:style>
      </p:cxnSp>
      <p:sp>
        <p:nvSpPr>
          <p:cNvPr id="3" name="Footer Placeholder 3">
            <a:extLst>
              <a:ext uri="{FF2B5EF4-FFF2-40B4-BE49-F238E27FC236}">
                <a16:creationId xmlns:a16="http://schemas.microsoft.com/office/drawing/2014/main" id="{06E118F3-2427-54AC-E2C2-5FC9203D8A66}"/>
              </a:ext>
            </a:extLst>
          </p:cNvPr>
          <p:cNvSpPr>
            <a:spLocks noGrp="1"/>
          </p:cNvSpPr>
          <p:nvPr>
            <p:ph type="ftr" sz="quarter" idx="10"/>
          </p:nvPr>
        </p:nvSpPr>
        <p:spPr bwMode="auto">
          <a:xfrm>
            <a:off x="539750" y="6597650"/>
            <a:ext cx="1682750" cy="26035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dirty="0">
                <a:solidFill>
                  <a:srgbClr val="9F9FA0"/>
                </a:solidFill>
              </a:rPr>
              <a:t>©2025 ACCESS BANK PLC</a:t>
            </a:r>
          </a:p>
        </p:txBody>
      </p:sp>
    </p:spTree>
    <p:extLst>
      <p:ext uri="{BB962C8B-B14F-4D97-AF65-F5344CB8AC3E}">
        <p14:creationId xmlns:p14="http://schemas.microsoft.com/office/powerpoint/2010/main" val="3162131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9FBE-6AEB-0D00-A076-7C653786B261}"/>
              </a:ext>
            </a:extLst>
          </p:cNvPr>
          <p:cNvSpPr>
            <a:spLocks noGrp="1"/>
          </p:cNvSpPr>
          <p:nvPr>
            <p:ph type="title"/>
          </p:nvPr>
        </p:nvSpPr>
        <p:spPr/>
        <p:txBody>
          <a:bodyPr/>
          <a:lstStyle/>
          <a:p>
            <a:r>
              <a:rPr lang="en-US" dirty="0"/>
              <a:t>Outline</a:t>
            </a:r>
          </a:p>
        </p:txBody>
      </p:sp>
      <p:sp>
        <p:nvSpPr>
          <p:cNvPr id="5" name="Content Placeholder 4">
            <a:extLst>
              <a:ext uri="{FF2B5EF4-FFF2-40B4-BE49-F238E27FC236}">
                <a16:creationId xmlns:a16="http://schemas.microsoft.com/office/drawing/2014/main" id="{9CAB272E-EBEE-FD5A-727B-B2B1F56B24B4}"/>
              </a:ext>
            </a:extLst>
          </p:cNvPr>
          <p:cNvSpPr>
            <a:spLocks noGrp="1"/>
          </p:cNvSpPr>
          <p:nvPr>
            <p:ph idx="1"/>
          </p:nvPr>
        </p:nvSpPr>
        <p:spPr>
          <a:xfrm>
            <a:off x="542925" y="1251652"/>
            <a:ext cx="7186613" cy="4659312"/>
          </a:xfrm>
        </p:spPr>
        <p:txBody>
          <a:bodyPr/>
          <a:lstStyle/>
          <a:p>
            <a:r>
              <a:rPr lang="en-US" sz="1800" dirty="0"/>
              <a:t>Report Overview</a:t>
            </a:r>
          </a:p>
          <a:p>
            <a:r>
              <a:rPr lang="en-US" sz="1800" dirty="0"/>
              <a:t>Objectives</a:t>
            </a:r>
          </a:p>
          <a:p>
            <a:r>
              <a:rPr lang="en-US" sz="1800" dirty="0"/>
              <a:t>Analysis</a:t>
            </a:r>
          </a:p>
          <a:p>
            <a:r>
              <a:rPr lang="en-US" sz="1800" dirty="0"/>
              <a:t>Open-text Feedback</a:t>
            </a:r>
          </a:p>
          <a:p>
            <a:r>
              <a:rPr lang="en-US" sz="1800" dirty="0"/>
              <a:t>Key Insights</a:t>
            </a:r>
          </a:p>
          <a:p>
            <a:r>
              <a:rPr lang="en-US" sz="1800" dirty="0"/>
              <a:t>Recommendations</a:t>
            </a:r>
          </a:p>
          <a:p>
            <a:r>
              <a:rPr lang="en-US" sz="1800" dirty="0"/>
              <a:t>Conclusion</a:t>
            </a:r>
          </a:p>
          <a:p>
            <a:endParaRPr lang="en-US" sz="2000" dirty="0"/>
          </a:p>
          <a:p>
            <a:endParaRPr lang="en-US" dirty="0"/>
          </a:p>
        </p:txBody>
      </p:sp>
      <p:sp>
        <p:nvSpPr>
          <p:cNvPr id="3" name="Footer Placeholder 2">
            <a:extLst>
              <a:ext uri="{FF2B5EF4-FFF2-40B4-BE49-F238E27FC236}">
                <a16:creationId xmlns:a16="http://schemas.microsoft.com/office/drawing/2014/main" id="{4E3FE117-11E1-DF08-3126-5B1ADCBFA291}"/>
              </a:ext>
            </a:extLst>
          </p:cNvPr>
          <p:cNvSpPr>
            <a:spLocks noGrp="1"/>
          </p:cNvSpPr>
          <p:nvPr>
            <p:ph type="ftr" sz="quarter" idx="10"/>
          </p:nvPr>
        </p:nvSpPr>
        <p:spPr/>
        <p:txBody>
          <a:bodyPr/>
          <a:lstStyle/>
          <a:p>
            <a:pPr>
              <a:defRPr/>
            </a:pPr>
            <a:r>
              <a:rPr lang="en-US"/>
              <a:t>©2020 ACCESS BANK PLC</a:t>
            </a:r>
            <a:endParaRPr lang="en-US" dirty="0"/>
          </a:p>
        </p:txBody>
      </p:sp>
      <p:sp>
        <p:nvSpPr>
          <p:cNvPr id="4" name="Slide Number Placeholder 3">
            <a:extLst>
              <a:ext uri="{FF2B5EF4-FFF2-40B4-BE49-F238E27FC236}">
                <a16:creationId xmlns:a16="http://schemas.microsoft.com/office/drawing/2014/main" id="{58028C16-00FA-6BFF-F269-7D571C121396}"/>
              </a:ext>
            </a:extLst>
          </p:cNvPr>
          <p:cNvSpPr>
            <a:spLocks noGrp="1"/>
          </p:cNvSpPr>
          <p:nvPr>
            <p:ph type="sldNum" sz="quarter" idx="11"/>
          </p:nvPr>
        </p:nvSpPr>
        <p:spPr/>
        <p:txBody>
          <a:bodyPr/>
          <a:lstStyle/>
          <a:p>
            <a:pPr>
              <a:defRPr/>
            </a:pPr>
            <a:fld id="{7B7583F4-FF9C-45CD-B237-67639C7A78AE}" type="slidenum">
              <a:rPr lang="en-US" smtClean="0"/>
              <a:pPr>
                <a:defRPr/>
              </a:pPr>
              <a:t>2</a:t>
            </a:fld>
            <a:endParaRPr lang="en-US"/>
          </a:p>
        </p:txBody>
      </p:sp>
    </p:spTree>
    <p:extLst>
      <p:ext uri="{BB962C8B-B14F-4D97-AF65-F5344CB8AC3E}">
        <p14:creationId xmlns:p14="http://schemas.microsoft.com/office/powerpoint/2010/main" val="2430966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2" name="Title 1">
            <a:extLst>
              <a:ext uri="{FF2B5EF4-FFF2-40B4-BE49-F238E27FC236}">
                <a16:creationId xmlns:a16="http://schemas.microsoft.com/office/drawing/2014/main" id="{811B4A34-4C50-AECE-1210-F5FCD22A786F}"/>
              </a:ext>
            </a:extLst>
          </p:cNvPr>
          <p:cNvSpPr>
            <a:spLocks noGrp="1"/>
          </p:cNvSpPr>
          <p:nvPr>
            <p:ph type="title"/>
          </p:nvPr>
        </p:nvSpPr>
        <p:spPr>
          <a:xfrm>
            <a:off x="542925" y="501650"/>
            <a:ext cx="8083550" cy="900113"/>
          </a:xfrm>
        </p:spPr>
        <p:txBody>
          <a:bodyPr/>
          <a:lstStyle/>
          <a:p>
            <a:r>
              <a:rPr lang="en-US" dirty="0"/>
              <a:t>Overview</a:t>
            </a:r>
          </a:p>
        </p:txBody>
      </p:sp>
      <p:sp>
        <p:nvSpPr>
          <p:cNvPr id="15370" name="Content Placeholder 3">
            <a:extLst>
              <a:ext uri="{FF2B5EF4-FFF2-40B4-BE49-F238E27FC236}">
                <a16:creationId xmlns:a16="http://schemas.microsoft.com/office/drawing/2014/main" id="{CED4BCFB-365C-1E8D-B4C7-AB3E6A1144D3}"/>
              </a:ext>
            </a:extLst>
          </p:cNvPr>
          <p:cNvSpPr>
            <a:spLocks noGrp="1"/>
          </p:cNvSpPr>
          <p:nvPr>
            <p:ph sz="half" idx="1"/>
          </p:nvPr>
        </p:nvSpPr>
        <p:spPr>
          <a:xfrm>
            <a:off x="404497" y="1158949"/>
            <a:ext cx="8221977" cy="5039832"/>
          </a:xfrm>
        </p:spPr>
        <p:txBody>
          <a:bodyPr wrap="square" anchor="t">
            <a:normAutofit/>
          </a:bodyPr>
          <a:lstStyle/>
          <a:p>
            <a:pPr marR="0">
              <a:lnSpc>
                <a:spcPct val="150000"/>
              </a:lnSpc>
              <a:spcBef>
                <a:spcPts val="0"/>
              </a:spcBef>
              <a:spcAft>
                <a:spcPts val="0"/>
              </a:spcAft>
              <a:buFont typeface="Wingdings" panose="05000000000000000000" pitchFamily="2" charset="2"/>
              <a:buChar char="Ø"/>
            </a:pPr>
            <a:r>
              <a:rPr lang="en-US" sz="1800" dirty="0">
                <a:effectLst/>
                <a:latin typeface="+mj-lt"/>
              </a:rPr>
              <a:t>This report presents a comprehensive analysis of feedback collected from 594 bank staff members following the deployment of Flexcube version 14.7. </a:t>
            </a:r>
          </a:p>
          <a:p>
            <a:pPr marR="0">
              <a:lnSpc>
                <a:spcPct val="150000"/>
              </a:lnSpc>
              <a:spcBef>
                <a:spcPts val="0"/>
              </a:spcBef>
              <a:spcAft>
                <a:spcPts val="0"/>
              </a:spcAft>
              <a:buFont typeface="Wingdings" panose="05000000000000000000" pitchFamily="2" charset="2"/>
              <a:buChar char="Ø"/>
            </a:pPr>
            <a:endParaRPr lang="en-US" sz="1800" dirty="0">
              <a:effectLst/>
              <a:latin typeface="+mj-lt"/>
            </a:endParaRPr>
          </a:p>
          <a:p>
            <a:pPr marR="0">
              <a:lnSpc>
                <a:spcPct val="150000"/>
              </a:lnSpc>
              <a:spcBef>
                <a:spcPts val="0"/>
              </a:spcBef>
              <a:spcAft>
                <a:spcPts val="0"/>
              </a:spcAft>
              <a:buFont typeface="Wingdings" panose="05000000000000000000" pitchFamily="2" charset="2"/>
              <a:buChar char="Ø"/>
            </a:pPr>
            <a:r>
              <a:rPr lang="en-US" sz="1800" dirty="0">
                <a:effectLst/>
                <a:latin typeface="+mj-lt"/>
              </a:rPr>
              <a:t>The version 14.7 upgrade was rolled out </a:t>
            </a:r>
            <a:r>
              <a:rPr lang="en-US" sz="1800" dirty="0">
                <a:latin typeface="+mj-lt"/>
              </a:rPr>
              <a:t>i</a:t>
            </a:r>
            <a:r>
              <a:rPr lang="en-US" sz="1800" dirty="0">
                <a:effectLst/>
                <a:latin typeface="+mj-lt"/>
              </a:rPr>
              <a:t>n February 2025 to address legacy inefficiencies, enhance usability, and ensuring alignment with the bank’s evolving needs. </a:t>
            </a:r>
          </a:p>
          <a:p>
            <a:pPr marR="0">
              <a:lnSpc>
                <a:spcPct val="150000"/>
              </a:lnSpc>
              <a:spcBef>
                <a:spcPts val="0"/>
              </a:spcBef>
              <a:spcAft>
                <a:spcPts val="0"/>
              </a:spcAft>
              <a:buFont typeface="Wingdings" panose="05000000000000000000" pitchFamily="2" charset="2"/>
              <a:buChar char="Ø"/>
            </a:pPr>
            <a:endParaRPr lang="en-US" sz="1800" dirty="0">
              <a:effectLst/>
              <a:latin typeface="+mj-lt"/>
            </a:endParaRPr>
          </a:p>
          <a:p>
            <a:pPr marR="0" algn="just">
              <a:lnSpc>
                <a:spcPct val="150000"/>
              </a:lnSpc>
              <a:spcBef>
                <a:spcPts val="0"/>
              </a:spcBef>
              <a:spcAft>
                <a:spcPts val="0"/>
              </a:spcAft>
              <a:buFont typeface="Wingdings" panose="05000000000000000000" pitchFamily="2" charset="2"/>
              <a:buChar char="Ø"/>
            </a:pPr>
            <a:r>
              <a:rPr lang="en-US" sz="1800" dirty="0">
                <a:effectLst/>
                <a:latin typeface="+mj-lt"/>
              </a:rPr>
              <a:t>Given the critical nature of this tool, especially for Front and Back Office operations, this analysis was designed to capture employees’ experience, identify outstanding challenges, and provide recommendations for further enhancement.</a:t>
            </a:r>
          </a:p>
          <a:p>
            <a:pPr marL="0" indent="0">
              <a:buNone/>
            </a:pPr>
            <a:endParaRPr lang="en-US" dirty="0"/>
          </a:p>
        </p:txBody>
      </p:sp>
      <p:sp>
        <p:nvSpPr>
          <p:cNvPr id="15364" name="Footer Placeholder 3"/>
          <p:cNvSpPr>
            <a:spLocks noGrp="1"/>
          </p:cNvSpPr>
          <p:nvPr>
            <p:ph type="ftr" sz="quarter" idx="10"/>
          </p:nvPr>
        </p:nvSpPr>
        <p:spPr bwMode="auto">
          <a:xfrm>
            <a:off x="539750" y="6584950"/>
            <a:ext cx="1682750" cy="26035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t">
            <a:normAutofit/>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spcAft>
                <a:spcPts val="600"/>
              </a:spcAft>
              <a:buSzTx/>
              <a:buFontTx/>
              <a:buNone/>
            </a:pPr>
            <a:r>
              <a:rPr lang="en-US" sz="700" b="0">
                <a:solidFill>
                  <a:srgbClr val="9F9FA0"/>
                </a:solidFill>
              </a:rPr>
              <a:t>©2020 ACCESS BANK PLC</a:t>
            </a:r>
          </a:p>
        </p:txBody>
      </p:sp>
      <p:sp>
        <p:nvSpPr>
          <p:cNvPr id="15365" name="Slide Number Placeholder 4"/>
          <p:cNvSpPr>
            <a:spLocks noGrp="1"/>
          </p:cNvSpPr>
          <p:nvPr>
            <p:ph type="sldNum" sz="quarter" idx="11"/>
          </p:nvPr>
        </p:nvSpPr>
        <p:spPr bwMode="auto">
          <a:xfrm>
            <a:off x="6553200" y="6584950"/>
            <a:ext cx="2073275" cy="260350"/>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nchor="t">
            <a:normAutofit/>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spcAft>
                <a:spcPts val="600"/>
              </a:spcAft>
              <a:buSzTx/>
              <a:buFontTx/>
              <a:buNone/>
            </a:pPr>
            <a:fld id="{82E8301D-DC49-46F1-91D1-DB2F7D3B0BFE}" type="slidenum">
              <a:rPr lang="en-US" sz="700" b="0" smtClean="0">
                <a:solidFill>
                  <a:srgbClr val="9F9FA0"/>
                </a:solidFill>
              </a:rPr>
              <a:pPr>
                <a:spcBef>
                  <a:spcPct val="0"/>
                </a:spcBef>
                <a:spcAft>
                  <a:spcPts val="600"/>
                </a:spcAft>
                <a:buSzTx/>
                <a:buFontTx/>
                <a:buNone/>
              </a:pPr>
              <a:t>3</a:t>
            </a:fld>
            <a:endParaRPr lang="en-US" sz="700" b="0">
              <a:solidFill>
                <a:srgbClr val="9F9FA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pPr eaLnBrk="1" hangingPunct="1">
              <a:defRPr/>
            </a:pPr>
            <a:r>
              <a:rPr lang="en-US" dirty="0">
                <a:ea typeface="MS PGothic" pitchFamily="34" charset="-128"/>
              </a:rPr>
              <a:t>Objectives</a:t>
            </a:r>
          </a:p>
        </p:txBody>
      </p:sp>
      <p:sp>
        <p:nvSpPr>
          <p:cNvPr id="16389" name="Footer Placeholder 3"/>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6390" name="Slide Number Placeholder 4"/>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A2435B9-EEB4-480A-A5A1-C244993CC7E0}" type="slidenum">
              <a:rPr lang="en-US" sz="700" b="0" smtClean="0">
                <a:solidFill>
                  <a:srgbClr val="9F9FA0"/>
                </a:solidFill>
              </a:rPr>
              <a:pPr>
                <a:spcBef>
                  <a:spcPct val="0"/>
                </a:spcBef>
                <a:buSzTx/>
                <a:buFontTx/>
                <a:buNone/>
              </a:pPr>
              <a:t>4</a:t>
            </a:fld>
            <a:endParaRPr lang="en-US" sz="700" b="0">
              <a:solidFill>
                <a:srgbClr val="9F9FA0"/>
              </a:solidFill>
            </a:endParaRPr>
          </a:p>
        </p:txBody>
      </p:sp>
      <p:pic>
        <p:nvPicPr>
          <p:cNvPr id="7" name="Content Placeholder 6" descr="A person holding a puzzle piece to a puzzle piece&#10;&#10;Description automatically generated">
            <a:extLst>
              <a:ext uri="{FF2B5EF4-FFF2-40B4-BE49-F238E27FC236}">
                <a16:creationId xmlns:a16="http://schemas.microsoft.com/office/drawing/2014/main" id="{FA118A91-5E96-159F-F5B5-80D71771E1F0}"/>
              </a:ext>
            </a:extLst>
          </p:cNvPr>
          <p:cNvPicPr>
            <a:picLocks noGrp="1" noChangeAspect="1"/>
          </p:cNvPicPr>
          <p:nvPr>
            <p:ph sz="half" idx="1"/>
          </p:nvPr>
        </p:nvPicPr>
        <p:blipFill>
          <a:blip r:embed="rId3"/>
          <a:stretch>
            <a:fillRect/>
          </a:stretch>
        </p:blipFill>
        <p:spPr>
          <a:xfrm>
            <a:off x="123564" y="4461102"/>
            <a:ext cx="3013041" cy="2033475"/>
          </a:xfrm>
        </p:spPr>
      </p:pic>
      <p:graphicFrame>
        <p:nvGraphicFramePr>
          <p:cNvPr id="11" name="Diagram 10">
            <a:extLst>
              <a:ext uri="{FF2B5EF4-FFF2-40B4-BE49-F238E27FC236}">
                <a16:creationId xmlns:a16="http://schemas.microsoft.com/office/drawing/2014/main" id="{824DDA4D-13D7-5C18-758D-21F8D3903EF8}"/>
              </a:ext>
            </a:extLst>
          </p:cNvPr>
          <p:cNvGraphicFramePr/>
          <p:nvPr>
            <p:extLst>
              <p:ext uri="{D42A27DB-BD31-4B8C-83A1-F6EECF244321}">
                <p14:modId xmlns:p14="http://schemas.microsoft.com/office/powerpoint/2010/main" val="3497014042"/>
              </p:ext>
            </p:extLst>
          </p:nvPr>
        </p:nvGraphicFramePr>
        <p:xfrm>
          <a:off x="1427591" y="1059777"/>
          <a:ext cx="7592845" cy="360508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S PGothic" pitchFamily="34" charset="-128"/>
              </a:rPr>
              <a:t>Analysis</a:t>
            </a:r>
          </a:p>
        </p:txBody>
      </p:sp>
      <p:sp>
        <p:nvSpPr>
          <p:cNvPr id="17413" name="Footer Placeholder 4"/>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7414" name="Slide Number Placeholder 5"/>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0E14397A-A48A-456E-A21E-60B234A6F496}" type="slidenum">
              <a:rPr lang="en-US" sz="700" b="0" smtClean="0">
                <a:solidFill>
                  <a:srgbClr val="9F9FA0"/>
                </a:solidFill>
              </a:rPr>
              <a:pPr>
                <a:spcBef>
                  <a:spcPct val="0"/>
                </a:spcBef>
                <a:buSzTx/>
                <a:buFontTx/>
                <a:buNone/>
              </a:pPr>
              <a:t>5</a:t>
            </a:fld>
            <a:endParaRPr lang="en-US" sz="700" b="0">
              <a:solidFill>
                <a:srgbClr val="9F9FA0"/>
              </a:solidFill>
            </a:endParaRPr>
          </a:p>
        </p:txBody>
      </p:sp>
      <p:sp>
        <p:nvSpPr>
          <p:cNvPr id="4" name="Content Placeholder 3">
            <a:extLst>
              <a:ext uri="{FF2B5EF4-FFF2-40B4-BE49-F238E27FC236}">
                <a16:creationId xmlns:a16="http://schemas.microsoft.com/office/drawing/2014/main" id="{965FE40C-F0A7-ADD6-BFD6-CA980F7B94FA}"/>
              </a:ext>
            </a:extLst>
          </p:cNvPr>
          <p:cNvSpPr>
            <a:spLocks noGrp="1"/>
          </p:cNvSpPr>
          <p:nvPr>
            <p:ph sz="half" idx="1"/>
          </p:nvPr>
        </p:nvSpPr>
        <p:spPr>
          <a:xfrm>
            <a:off x="382772" y="1126930"/>
            <a:ext cx="8420986" cy="903890"/>
          </a:xfrm>
        </p:spPr>
        <p:txBody>
          <a:bodyPr>
            <a:noAutofit/>
          </a:bodyPr>
          <a:lstStyle/>
          <a:p>
            <a:pPr marL="0" indent="0">
              <a:buNone/>
            </a:pPr>
            <a:r>
              <a:rPr lang="en-GB" sz="1800" dirty="0">
                <a:effectLst/>
                <a:latin typeface="+mj-lt"/>
                <a:ea typeface="Times New Roman" panose="02020603050405020304" pitchFamily="18" charset="0"/>
              </a:rPr>
              <a:t>This report presents the analysis of feedback collected from 594 staff members regarding their experiences with the Flexcube 14.7 system upgrade.</a:t>
            </a:r>
          </a:p>
          <a:p>
            <a:pPr marL="0" indent="0">
              <a:buNone/>
            </a:pPr>
            <a:r>
              <a:rPr lang="en-GB" sz="1800" dirty="0">
                <a:solidFill>
                  <a:schemeClr val="bg2">
                    <a:lumMod val="75000"/>
                  </a:schemeClr>
                </a:solidFill>
                <a:effectLst/>
                <a:latin typeface="+mn-lt"/>
                <a:ea typeface="Times New Roman" panose="02020603050405020304" pitchFamily="18" charset="0"/>
              </a:rPr>
              <a:t>                                                 Total Feedback = 594</a:t>
            </a:r>
            <a:endParaRPr lang="en-US" sz="1800" dirty="0">
              <a:solidFill>
                <a:schemeClr val="bg2">
                  <a:lumMod val="75000"/>
                </a:schemeClr>
              </a:solidFill>
              <a:effectLst/>
              <a:latin typeface="+mn-lt"/>
              <a:ea typeface="Times New Roman" panose="02020603050405020304" pitchFamily="18" charset="0"/>
            </a:endParaRPr>
          </a:p>
          <a:p>
            <a:pPr marL="0" indent="0">
              <a:buNone/>
            </a:pPr>
            <a:r>
              <a:rPr lang="en-GB" sz="1800" b="1" dirty="0">
                <a:effectLst/>
                <a:latin typeface="+mj-lt"/>
                <a:ea typeface="Times New Roman" panose="02020603050405020304" pitchFamily="18" charset="0"/>
              </a:rPr>
              <a:t>Unit Feedback Distribution                                 Group Feedback Distribution</a:t>
            </a:r>
            <a:endParaRPr lang="en-US" sz="1800" dirty="0">
              <a:effectLst/>
              <a:latin typeface="+mj-lt"/>
              <a:ea typeface="Times New Roman" panose="02020603050405020304" pitchFamily="18" charset="0"/>
            </a:endParaRPr>
          </a:p>
          <a:p>
            <a:pPr marL="0" indent="0">
              <a:buNone/>
            </a:pPr>
            <a:endParaRPr lang="en-US"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5" name="Table 4">
            <a:extLst>
              <a:ext uri="{FF2B5EF4-FFF2-40B4-BE49-F238E27FC236}">
                <a16:creationId xmlns:a16="http://schemas.microsoft.com/office/drawing/2014/main" id="{064F5FE3-FA4F-D870-5D80-FD655D649E83}"/>
              </a:ext>
            </a:extLst>
          </p:cNvPr>
          <p:cNvGraphicFramePr>
            <a:graphicFrameLocks noGrp="1"/>
          </p:cNvGraphicFramePr>
          <p:nvPr>
            <p:extLst>
              <p:ext uri="{D42A27DB-BD31-4B8C-83A1-F6EECF244321}">
                <p14:modId xmlns:p14="http://schemas.microsoft.com/office/powerpoint/2010/main" val="1826857773"/>
              </p:ext>
            </p:extLst>
          </p:nvPr>
        </p:nvGraphicFramePr>
        <p:xfrm>
          <a:off x="255180" y="2854712"/>
          <a:ext cx="4040371" cy="3458183"/>
        </p:xfrm>
        <a:graphic>
          <a:graphicData uri="http://schemas.openxmlformats.org/drawingml/2006/table">
            <a:tbl>
              <a:tblPr firstRow="1" firstCol="1" bandRow="1">
                <a:tableStyleId>{69012ECD-51FC-41F1-AA8D-1B2483CD663E}</a:tableStyleId>
              </a:tblPr>
              <a:tblGrid>
                <a:gridCol w="3000569">
                  <a:extLst>
                    <a:ext uri="{9D8B030D-6E8A-4147-A177-3AD203B41FA5}">
                      <a16:colId xmlns:a16="http://schemas.microsoft.com/office/drawing/2014/main" val="1326470167"/>
                    </a:ext>
                  </a:extLst>
                </a:gridCol>
                <a:gridCol w="1039802">
                  <a:extLst>
                    <a:ext uri="{9D8B030D-6E8A-4147-A177-3AD203B41FA5}">
                      <a16:colId xmlns:a16="http://schemas.microsoft.com/office/drawing/2014/main" val="4281049090"/>
                    </a:ext>
                  </a:extLst>
                </a:gridCol>
              </a:tblGrid>
              <a:tr h="294620">
                <a:tc>
                  <a:txBody>
                    <a:bodyPr/>
                    <a:lstStyle/>
                    <a:p>
                      <a:pPr marL="0" marR="0">
                        <a:spcBef>
                          <a:spcPts val="0"/>
                        </a:spcBef>
                        <a:spcAft>
                          <a:spcPts val="0"/>
                        </a:spcAft>
                      </a:pPr>
                      <a:r>
                        <a:rPr lang="en-GB" sz="1200" b="1" dirty="0">
                          <a:solidFill>
                            <a:schemeClr val="tx2">
                              <a:lumMod val="75000"/>
                            </a:schemeClr>
                          </a:solidFill>
                          <a:effectLst/>
                        </a:rPr>
                        <a:t>Unit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a:solidFill>
                            <a:schemeClr val="tx2">
                              <a:lumMod val="75000"/>
                            </a:schemeClr>
                          </a:solidFill>
                          <a:effectLst/>
                        </a:rPr>
                        <a:t>Responses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7674548"/>
                  </a:ext>
                </a:extLst>
              </a:tr>
              <a:tr h="275611">
                <a:tc>
                  <a:txBody>
                    <a:bodyPr/>
                    <a:lstStyle/>
                    <a:p>
                      <a:pPr marL="0" marR="0">
                        <a:spcBef>
                          <a:spcPts val="0"/>
                        </a:spcBef>
                        <a:spcAft>
                          <a:spcPts val="0"/>
                        </a:spcAft>
                      </a:pPr>
                      <a:r>
                        <a:rPr lang="en-GB" sz="1100" dirty="0">
                          <a:solidFill>
                            <a:schemeClr val="tx2">
                              <a:lumMod val="75000"/>
                            </a:schemeClr>
                          </a:solidFill>
                          <a:effectLst/>
                        </a:rPr>
                        <a:t>Branch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481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1583110"/>
                  </a:ext>
                </a:extLst>
              </a:tr>
              <a:tr h="275611">
                <a:tc>
                  <a:txBody>
                    <a:bodyPr/>
                    <a:lstStyle/>
                    <a:p>
                      <a:pPr marL="0" marR="0">
                        <a:spcBef>
                          <a:spcPts val="0"/>
                        </a:spcBef>
                        <a:spcAft>
                          <a:spcPts val="0"/>
                        </a:spcAft>
                      </a:pPr>
                      <a:r>
                        <a:rPr lang="en-GB" sz="1100" dirty="0">
                          <a:solidFill>
                            <a:schemeClr val="tx2">
                              <a:lumMod val="75000"/>
                            </a:schemeClr>
                          </a:solidFill>
                          <a:effectLst/>
                        </a:rPr>
                        <a:t>IT &amp; Ops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101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625535"/>
                  </a:ext>
                </a:extLst>
              </a:tr>
              <a:tr h="275611">
                <a:tc>
                  <a:txBody>
                    <a:bodyPr/>
                    <a:lstStyle/>
                    <a:p>
                      <a:pPr marL="0" marR="0">
                        <a:spcBef>
                          <a:spcPts val="0"/>
                        </a:spcBef>
                        <a:spcAft>
                          <a:spcPts val="0"/>
                        </a:spcAft>
                      </a:pPr>
                      <a:r>
                        <a:rPr lang="en-GB" sz="1100" dirty="0">
                          <a:solidFill>
                            <a:schemeClr val="tx2">
                              <a:lumMod val="75000"/>
                            </a:schemeClr>
                          </a:solidFill>
                          <a:effectLst/>
                        </a:rPr>
                        <a:t>Domestic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3</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7247823"/>
                  </a:ext>
                </a:extLst>
              </a:tr>
              <a:tr h="275611">
                <a:tc>
                  <a:txBody>
                    <a:bodyPr/>
                    <a:lstStyle/>
                    <a:p>
                      <a:pPr marL="0" marR="0">
                        <a:spcBef>
                          <a:spcPts val="0"/>
                        </a:spcBef>
                        <a:spcAft>
                          <a:spcPts val="0"/>
                        </a:spcAft>
                      </a:pPr>
                      <a:r>
                        <a:rPr lang="en-GB" sz="1100" dirty="0">
                          <a:solidFill>
                            <a:schemeClr val="tx2">
                              <a:lumMod val="75000"/>
                            </a:schemeClr>
                          </a:solidFill>
                          <a:effectLst/>
                        </a:rPr>
                        <a:t>ATM Support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7896629"/>
                  </a:ext>
                </a:extLst>
              </a:tr>
              <a:tr h="294620">
                <a:tc>
                  <a:txBody>
                    <a:bodyPr/>
                    <a:lstStyle/>
                    <a:p>
                      <a:pPr marL="0" marR="0">
                        <a:spcBef>
                          <a:spcPts val="0"/>
                        </a:spcBef>
                        <a:spcAft>
                          <a:spcPts val="0"/>
                        </a:spcAft>
                      </a:pPr>
                      <a:r>
                        <a:rPr lang="en-GB" sz="1100" dirty="0">
                          <a:solidFill>
                            <a:schemeClr val="tx2">
                              <a:lumMod val="75000"/>
                            </a:schemeClr>
                          </a:solidFill>
                          <a:effectLst/>
                        </a:rPr>
                        <a:t>Credit Operations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48774"/>
                  </a:ext>
                </a:extLst>
              </a:tr>
              <a:tr h="275611">
                <a:tc>
                  <a:txBody>
                    <a:bodyPr/>
                    <a:lstStyle/>
                    <a:p>
                      <a:pPr marL="0" marR="0">
                        <a:spcBef>
                          <a:spcPts val="0"/>
                        </a:spcBef>
                        <a:spcAft>
                          <a:spcPts val="0"/>
                        </a:spcAft>
                      </a:pPr>
                      <a:r>
                        <a:rPr lang="en-GB" sz="1100" dirty="0">
                          <a:solidFill>
                            <a:schemeClr val="tx2">
                              <a:lumMod val="75000"/>
                            </a:schemeClr>
                          </a:solidFill>
                          <a:effectLst/>
                        </a:rPr>
                        <a:t>Card Dispute Team</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0683766"/>
                  </a:ext>
                </a:extLst>
              </a:tr>
              <a:tr h="294620">
                <a:tc>
                  <a:txBody>
                    <a:bodyPr/>
                    <a:lstStyle/>
                    <a:p>
                      <a:pPr marL="0" marR="0">
                        <a:spcBef>
                          <a:spcPts val="0"/>
                        </a:spcBef>
                        <a:spcAft>
                          <a:spcPts val="0"/>
                        </a:spcAft>
                      </a:pPr>
                      <a:r>
                        <a:rPr lang="en-GB" sz="1100" dirty="0">
                          <a:solidFill>
                            <a:schemeClr val="tx2">
                              <a:lumMod val="75000"/>
                            </a:schemeClr>
                          </a:solidFill>
                          <a:effectLst/>
                        </a:rPr>
                        <a:t>Payments, Collections and Loans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1366061"/>
                  </a:ext>
                </a:extLst>
              </a:tr>
              <a:tr h="350426">
                <a:tc>
                  <a:txBody>
                    <a:bodyPr/>
                    <a:lstStyle/>
                    <a:p>
                      <a:pPr marL="0" marR="0">
                        <a:spcBef>
                          <a:spcPts val="0"/>
                        </a:spcBef>
                        <a:spcAft>
                          <a:spcPts val="0"/>
                        </a:spcAft>
                      </a:pPr>
                      <a:r>
                        <a:rPr lang="en-GB" sz="1100" dirty="0">
                          <a:solidFill>
                            <a:schemeClr val="tx2">
                              <a:lumMod val="75000"/>
                            </a:schemeClr>
                          </a:solidFill>
                          <a:effectLst/>
                        </a:rPr>
                        <a:t>Central Clearing and Cheque Management</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208528"/>
                  </a:ext>
                </a:extLst>
              </a:tr>
              <a:tr h="275611">
                <a:tc>
                  <a:txBody>
                    <a:bodyPr/>
                    <a:lstStyle/>
                    <a:p>
                      <a:pPr marL="0" marR="0">
                        <a:spcBef>
                          <a:spcPts val="0"/>
                        </a:spcBef>
                        <a:spcAft>
                          <a:spcPts val="0"/>
                        </a:spcAft>
                      </a:pPr>
                      <a:r>
                        <a:rPr lang="en-GB" sz="1100" dirty="0">
                          <a:solidFill>
                            <a:schemeClr val="tx2">
                              <a:lumMod val="75000"/>
                            </a:schemeClr>
                          </a:solidFill>
                          <a:effectLst/>
                        </a:rPr>
                        <a:t>Settlement And Reconciliation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7764936"/>
                  </a:ext>
                </a:extLst>
              </a:tr>
              <a:tr h="294620">
                <a:tc>
                  <a:txBody>
                    <a:bodyPr/>
                    <a:lstStyle/>
                    <a:p>
                      <a:pPr marL="0" marR="0">
                        <a:spcBef>
                          <a:spcPts val="0"/>
                        </a:spcBef>
                        <a:spcAft>
                          <a:spcPts val="0"/>
                        </a:spcAft>
                      </a:pPr>
                      <a:r>
                        <a:rPr lang="en-GB" sz="1100" dirty="0">
                          <a:solidFill>
                            <a:schemeClr val="tx2">
                              <a:lumMod val="75000"/>
                            </a:schemeClr>
                          </a:solidFill>
                          <a:effectLst/>
                        </a:rPr>
                        <a:t>Channels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6449746"/>
                  </a:ext>
                </a:extLst>
              </a:tr>
              <a:tr h="275611">
                <a:tc>
                  <a:txBody>
                    <a:bodyPr/>
                    <a:lstStyle/>
                    <a:p>
                      <a:pPr marL="0" marR="0">
                        <a:spcBef>
                          <a:spcPts val="0"/>
                        </a:spcBef>
                        <a:spcAft>
                          <a:spcPts val="0"/>
                        </a:spcAft>
                      </a:pPr>
                      <a:r>
                        <a:rPr lang="en-GB" sz="1100" dirty="0">
                          <a:solidFill>
                            <a:schemeClr val="tx2">
                              <a:lumMod val="75000"/>
                            </a:schemeClr>
                          </a:solidFill>
                          <a:effectLst/>
                        </a:rPr>
                        <a:t>Credit Documentation</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8400163"/>
                  </a:ext>
                </a:extLst>
              </a:tr>
            </a:tbl>
          </a:graphicData>
        </a:graphic>
      </p:graphicFrame>
      <p:graphicFrame>
        <p:nvGraphicFramePr>
          <p:cNvPr id="8" name="Chart 7">
            <a:extLst>
              <a:ext uri="{FF2B5EF4-FFF2-40B4-BE49-F238E27FC236}">
                <a16:creationId xmlns:a16="http://schemas.microsoft.com/office/drawing/2014/main" id="{A0864A4D-DC06-4558-79BB-CA42A5A018F0}"/>
              </a:ext>
            </a:extLst>
          </p:cNvPr>
          <p:cNvGraphicFramePr>
            <a:graphicFrameLocks/>
          </p:cNvGraphicFramePr>
          <p:nvPr>
            <p:extLst>
              <p:ext uri="{D42A27DB-BD31-4B8C-83A1-F6EECF244321}">
                <p14:modId xmlns:p14="http://schemas.microsoft.com/office/powerpoint/2010/main" val="2461967354"/>
              </p:ext>
            </p:extLst>
          </p:nvPr>
        </p:nvGraphicFramePr>
        <p:xfrm>
          <a:off x="4378511" y="2828565"/>
          <a:ext cx="4425247" cy="34843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ea typeface="MS PGothic" pitchFamily="34" charset="-128"/>
              </a:rPr>
              <a:t>Analysis Cont’d</a:t>
            </a:r>
          </a:p>
        </p:txBody>
      </p:sp>
      <p:sp>
        <p:nvSpPr>
          <p:cNvPr id="19459" name="Content Placeholder 2"/>
          <p:cNvSpPr>
            <a:spLocks noGrp="1"/>
          </p:cNvSpPr>
          <p:nvPr>
            <p:ph sz="half" idx="1"/>
          </p:nvPr>
        </p:nvSpPr>
        <p:spPr>
          <a:xfrm>
            <a:off x="846192" y="1058891"/>
            <a:ext cx="3170051" cy="377585"/>
          </a:xfrm>
        </p:spPr>
        <p:txBody>
          <a:bodyPr/>
          <a:lstStyle/>
          <a:p>
            <a:pPr marL="0" indent="0">
              <a:buNone/>
            </a:pPr>
            <a:r>
              <a:rPr lang="en-GB" sz="1800" b="1" dirty="0">
                <a:effectLst/>
                <a:latin typeface="+mj-lt"/>
                <a:ea typeface="Times New Roman" panose="02020603050405020304" pitchFamily="18" charset="0"/>
              </a:rPr>
              <a:t>Respondent Demographics</a:t>
            </a:r>
            <a:endParaRPr lang="en-US" sz="1800" dirty="0">
              <a:effectLst/>
              <a:latin typeface="+mj-lt"/>
              <a:ea typeface="Times New Roman" panose="02020603050405020304" pitchFamily="18" charset="0"/>
            </a:endParaRPr>
          </a:p>
        </p:txBody>
      </p:sp>
      <p:sp>
        <p:nvSpPr>
          <p:cNvPr id="19460" name="Footer Placeholder 4"/>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19461" name="Slide Number Placeholder 5"/>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CF351B61-CB56-4BDD-94C2-2A56AB2110D0}" type="slidenum">
              <a:rPr lang="en-US" sz="700" b="0" smtClean="0">
                <a:solidFill>
                  <a:srgbClr val="9F9FA0"/>
                </a:solidFill>
              </a:rPr>
              <a:pPr>
                <a:spcBef>
                  <a:spcPct val="0"/>
                </a:spcBef>
                <a:buSzTx/>
                <a:buFontTx/>
                <a:buNone/>
              </a:pPr>
              <a:t>6</a:t>
            </a:fld>
            <a:endParaRPr lang="en-US" sz="700" b="0">
              <a:solidFill>
                <a:srgbClr val="9F9FA0"/>
              </a:solidFill>
            </a:endParaRPr>
          </a:p>
        </p:txBody>
      </p:sp>
      <p:graphicFrame>
        <p:nvGraphicFramePr>
          <p:cNvPr id="3" name="Table 2">
            <a:extLst>
              <a:ext uri="{FF2B5EF4-FFF2-40B4-BE49-F238E27FC236}">
                <a16:creationId xmlns:a16="http://schemas.microsoft.com/office/drawing/2014/main" id="{FF8279C1-6430-2E72-D591-6B254083746B}"/>
              </a:ext>
            </a:extLst>
          </p:cNvPr>
          <p:cNvGraphicFramePr>
            <a:graphicFrameLocks noGrp="1"/>
          </p:cNvGraphicFramePr>
          <p:nvPr>
            <p:extLst>
              <p:ext uri="{D42A27DB-BD31-4B8C-83A1-F6EECF244321}">
                <p14:modId xmlns:p14="http://schemas.microsoft.com/office/powerpoint/2010/main" val="2098456911"/>
              </p:ext>
            </p:extLst>
          </p:nvPr>
        </p:nvGraphicFramePr>
        <p:xfrm>
          <a:off x="106326" y="1405215"/>
          <a:ext cx="4185870" cy="730621"/>
        </p:xfrm>
        <a:graphic>
          <a:graphicData uri="http://schemas.openxmlformats.org/drawingml/2006/table">
            <a:tbl>
              <a:tblPr firstRow="1" firstCol="1" bandRow="1">
                <a:tableStyleId>{B301B821-A1FF-4177-AEE7-76D212191A09}</a:tableStyleId>
              </a:tblPr>
              <a:tblGrid>
                <a:gridCol w="1743558">
                  <a:extLst>
                    <a:ext uri="{9D8B030D-6E8A-4147-A177-3AD203B41FA5}">
                      <a16:colId xmlns:a16="http://schemas.microsoft.com/office/drawing/2014/main" val="2358035255"/>
                    </a:ext>
                  </a:extLst>
                </a:gridCol>
                <a:gridCol w="771957">
                  <a:extLst>
                    <a:ext uri="{9D8B030D-6E8A-4147-A177-3AD203B41FA5}">
                      <a16:colId xmlns:a16="http://schemas.microsoft.com/office/drawing/2014/main" val="3268952271"/>
                    </a:ext>
                  </a:extLst>
                </a:gridCol>
                <a:gridCol w="1670355">
                  <a:extLst>
                    <a:ext uri="{9D8B030D-6E8A-4147-A177-3AD203B41FA5}">
                      <a16:colId xmlns:a16="http://schemas.microsoft.com/office/drawing/2014/main" val="475706941"/>
                    </a:ext>
                  </a:extLst>
                </a:gridCol>
              </a:tblGrid>
              <a:tr h="256922">
                <a:tc>
                  <a:txBody>
                    <a:bodyPr/>
                    <a:lstStyle/>
                    <a:p>
                      <a:pPr marL="0" marR="0">
                        <a:spcBef>
                          <a:spcPts val="0"/>
                        </a:spcBef>
                        <a:spcAft>
                          <a:spcPts val="0"/>
                        </a:spcAft>
                      </a:pPr>
                      <a:r>
                        <a:rPr lang="en-GB" sz="1200" b="1" dirty="0">
                          <a:solidFill>
                            <a:schemeClr val="tx2">
                              <a:lumMod val="75000"/>
                            </a:schemeClr>
                          </a:solidFill>
                          <a:effectLst/>
                        </a:rPr>
                        <a:t>Office Category</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a:solidFill>
                            <a:schemeClr val="tx2">
                              <a:lumMod val="75000"/>
                            </a:schemeClr>
                          </a:solidFill>
                          <a:effectLst/>
                        </a:rPr>
                        <a:t>Entries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200" b="1" dirty="0">
                          <a:solidFill>
                            <a:schemeClr val="tx2">
                              <a:lumMod val="75000"/>
                            </a:schemeClr>
                          </a:solidFill>
                          <a:effectLst/>
                        </a:rPr>
                        <a:t>Percentage Entries</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8925565"/>
                  </a:ext>
                </a:extLst>
              </a:tr>
              <a:tr h="232835">
                <a:tc>
                  <a:txBody>
                    <a:bodyPr/>
                    <a:lstStyle/>
                    <a:p>
                      <a:pPr marL="0" marR="0">
                        <a:spcBef>
                          <a:spcPts val="0"/>
                        </a:spcBef>
                        <a:spcAft>
                          <a:spcPts val="0"/>
                        </a:spcAft>
                      </a:pPr>
                      <a:r>
                        <a:rPr lang="en-GB" sz="1100" dirty="0">
                          <a:solidFill>
                            <a:schemeClr val="tx2">
                              <a:lumMod val="75000"/>
                            </a:schemeClr>
                          </a:solidFill>
                          <a:effectLst/>
                        </a:rPr>
                        <a:t>Front Office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530</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89%</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93516"/>
                  </a:ext>
                </a:extLst>
              </a:tr>
              <a:tr h="240864">
                <a:tc>
                  <a:txBody>
                    <a:bodyPr/>
                    <a:lstStyle/>
                    <a:p>
                      <a:pPr marL="0" marR="0">
                        <a:spcBef>
                          <a:spcPts val="0"/>
                        </a:spcBef>
                        <a:spcAft>
                          <a:spcPts val="0"/>
                        </a:spcAft>
                      </a:pPr>
                      <a:r>
                        <a:rPr lang="en-GB" sz="1100" dirty="0">
                          <a:solidFill>
                            <a:schemeClr val="tx2">
                              <a:lumMod val="75000"/>
                            </a:schemeClr>
                          </a:solidFill>
                          <a:effectLst/>
                        </a:rPr>
                        <a:t>Back Office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a:solidFill>
                            <a:schemeClr val="tx2">
                              <a:lumMod val="75000"/>
                            </a:schemeClr>
                          </a:solidFill>
                          <a:effectLst/>
                        </a:rPr>
                        <a:t>64</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100" dirty="0">
                          <a:solidFill>
                            <a:schemeClr val="tx2">
                              <a:lumMod val="75000"/>
                            </a:schemeClr>
                          </a:solidFill>
                          <a:effectLst/>
                        </a:rPr>
                        <a:t>11%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3400369"/>
                  </a:ext>
                </a:extLst>
              </a:tr>
            </a:tbl>
          </a:graphicData>
        </a:graphic>
      </p:graphicFrame>
      <p:graphicFrame>
        <p:nvGraphicFramePr>
          <p:cNvPr id="6" name="Chart 5">
            <a:extLst>
              <a:ext uri="{FF2B5EF4-FFF2-40B4-BE49-F238E27FC236}">
                <a16:creationId xmlns:a16="http://schemas.microsoft.com/office/drawing/2014/main" id="{35383E6B-5CB6-4E92-85BD-7294AD0B6D12}"/>
              </a:ext>
            </a:extLst>
          </p:cNvPr>
          <p:cNvGraphicFramePr/>
          <p:nvPr>
            <p:extLst>
              <p:ext uri="{D42A27DB-BD31-4B8C-83A1-F6EECF244321}">
                <p14:modId xmlns:p14="http://schemas.microsoft.com/office/powerpoint/2010/main" val="572982442"/>
              </p:ext>
            </p:extLst>
          </p:nvPr>
        </p:nvGraphicFramePr>
        <p:xfrm>
          <a:off x="242590" y="2255820"/>
          <a:ext cx="4090177" cy="3529083"/>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BF9793AF-03B4-5BB7-F6EB-95BC70715055}"/>
              </a:ext>
            </a:extLst>
          </p:cNvPr>
          <p:cNvSpPr txBox="1">
            <a:spLocks/>
          </p:cNvSpPr>
          <p:nvPr/>
        </p:nvSpPr>
        <p:spPr bwMode="auto">
          <a:xfrm>
            <a:off x="106326" y="5778635"/>
            <a:ext cx="4281563" cy="7306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200" b="0" dirty="0">
                <a:effectLst/>
                <a:latin typeface="+mj-lt"/>
                <a:ea typeface="Times New Roman" panose="02020603050405020304" pitchFamily="18" charset="0"/>
              </a:rPr>
              <a:t>The large volume of Front Office which represents </a:t>
            </a:r>
            <a:r>
              <a:rPr lang="en-GB" sz="1200" dirty="0">
                <a:effectLst/>
                <a:latin typeface="+mj-lt"/>
                <a:ea typeface="Times New Roman" panose="02020603050405020304" pitchFamily="18" charset="0"/>
              </a:rPr>
              <a:t>89%</a:t>
            </a:r>
            <a:r>
              <a:rPr lang="en-GB" sz="1200" b="0" dirty="0">
                <a:effectLst/>
                <a:latin typeface="+mj-lt"/>
                <a:ea typeface="Times New Roman" panose="02020603050405020304" pitchFamily="18" charset="0"/>
              </a:rPr>
              <a:t> responses reflects their higher interaction with Flexcube</a:t>
            </a:r>
            <a:r>
              <a:rPr lang="en-GB" sz="1800" dirty="0">
                <a:effectLst/>
                <a:latin typeface="+mj-lt"/>
                <a:ea typeface="Times New Roman" panose="02020603050405020304" pitchFamily="18" charset="0"/>
              </a:rPr>
              <a:t>.</a:t>
            </a:r>
            <a:endParaRPr lang="en-US" sz="1800" dirty="0">
              <a:effectLst/>
              <a:latin typeface="+mj-lt"/>
              <a:ea typeface="Times New Roman" panose="02020603050405020304" pitchFamily="18" charset="0"/>
            </a:endParaRPr>
          </a:p>
        </p:txBody>
      </p:sp>
      <p:graphicFrame>
        <p:nvGraphicFramePr>
          <p:cNvPr id="8" name="Table 7">
            <a:extLst>
              <a:ext uri="{FF2B5EF4-FFF2-40B4-BE49-F238E27FC236}">
                <a16:creationId xmlns:a16="http://schemas.microsoft.com/office/drawing/2014/main" id="{C692022F-F32F-4EB1-4C93-383BA57F8C16}"/>
              </a:ext>
            </a:extLst>
          </p:cNvPr>
          <p:cNvGraphicFramePr>
            <a:graphicFrameLocks noGrp="1"/>
          </p:cNvGraphicFramePr>
          <p:nvPr>
            <p:extLst>
              <p:ext uri="{D42A27DB-BD31-4B8C-83A1-F6EECF244321}">
                <p14:modId xmlns:p14="http://schemas.microsoft.com/office/powerpoint/2010/main" val="485419322"/>
              </p:ext>
            </p:extLst>
          </p:nvPr>
        </p:nvGraphicFramePr>
        <p:xfrm>
          <a:off x="4572000" y="1401762"/>
          <a:ext cx="4465674" cy="1118155"/>
        </p:xfrm>
        <a:graphic>
          <a:graphicData uri="http://schemas.openxmlformats.org/drawingml/2006/table">
            <a:tbl>
              <a:tblPr firstRow="1" firstCol="1" bandRow="1">
                <a:tableStyleId>{B301B821-A1FF-4177-AEE7-76D212191A09}</a:tableStyleId>
              </a:tblPr>
              <a:tblGrid>
                <a:gridCol w="2211572">
                  <a:extLst>
                    <a:ext uri="{9D8B030D-6E8A-4147-A177-3AD203B41FA5}">
                      <a16:colId xmlns:a16="http://schemas.microsoft.com/office/drawing/2014/main" val="798026967"/>
                    </a:ext>
                  </a:extLst>
                </a:gridCol>
                <a:gridCol w="733647">
                  <a:extLst>
                    <a:ext uri="{9D8B030D-6E8A-4147-A177-3AD203B41FA5}">
                      <a16:colId xmlns:a16="http://schemas.microsoft.com/office/drawing/2014/main" val="2111168172"/>
                    </a:ext>
                  </a:extLst>
                </a:gridCol>
                <a:gridCol w="1520455">
                  <a:extLst>
                    <a:ext uri="{9D8B030D-6E8A-4147-A177-3AD203B41FA5}">
                      <a16:colId xmlns:a16="http://schemas.microsoft.com/office/drawing/2014/main" val="1516300644"/>
                    </a:ext>
                  </a:extLst>
                </a:gridCol>
              </a:tblGrid>
              <a:tr h="234208">
                <a:tc>
                  <a:txBody>
                    <a:bodyPr/>
                    <a:lstStyle/>
                    <a:p>
                      <a:pPr marL="0" marR="0">
                        <a:spcBef>
                          <a:spcPts val="0"/>
                        </a:spcBef>
                        <a:spcAft>
                          <a:spcPts val="0"/>
                        </a:spcAft>
                      </a:pPr>
                      <a:r>
                        <a:rPr lang="en-GB" sz="1200" b="1" dirty="0">
                          <a:solidFill>
                            <a:schemeClr val="tx2">
                              <a:lumMod val="75000"/>
                            </a:schemeClr>
                          </a:solidFill>
                          <a:effectLst/>
                        </a:rPr>
                        <a:t>Flexcube 14.7 Experience</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GB" sz="1200" b="1">
                          <a:solidFill>
                            <a:schemeClr val="tx2">
                              <a:lumMod val="75000"/>
                            </a:schemeClr>
                          </a:solidFill>
                          <a:effectLst/>
                        </a:rPr>
                        <a:t>Entries</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spcBef>
                          <a:spcPts val="0"/>
                        </a:spcBef>
                        <a:spcAft>
                          <a:spcPts val="0"/>
                        </a:spcAft>
                      </a:pPr>
                      <a:r>
                        <a:rPr lang="en-GB" sz="1200" b="1">
                          <a:solidFill>
                            <a:schemeClr val="tx2">
                              <a:lumMod val="75000"/>
                            </a:schemeClr>
                          </a:solidFill>
                          <a:effectLst/>
                        </a:rPr>
                        <a:t>Percentage Rating</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6224199"/>
                  </a:ext>
                </a:extLst>
              </a:tr>
              <a:tr h="219098">
                <a:tc>
                  <a:txBody>
                    <a:bodyPr/>
                    <a:lstStyle/>
                    <a:p>
                      <a:pPr marL="0" marR="0">
                        <a:spcBef>
                          <a:spcPts val="0"/>
                        </a:spcBef>
                        <a:spcAft>
                          <a:spcPts val="0"/>
                        </a:spcAft>
                      </a:pPr>
                      <a:r>
                        <a:rPr lang="en-GB" sz="1100" dirty="0">
                          <a:solidFill>
                            <a:schemeClr val="tx2">
                              <a:lumMod val="75000"/>
                            </a:schemeClr>
                          </a:solidFill>
                          <a:effectLst/>
                        </a:rPr>
                        <a:t>Good</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252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42%</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39366092"/>
                  </a:ext>
                </a:extLst>
              </a:tr>
              <a:tr h="219098">
                <a:tc>
                  <a:txBody>
                    <a:bodyPr/>
                    <a:lstStyle/>
                    <a:p>
                      <a:pPr marL="0" marR="0">
                        <a:spcBef>
                          <a:spcPts val="0"/>
                        </a:spcBef>
                        <a:spcAft>
                          <a:spcPts val="0"/>
                        </a:spcAft>
                      </a:pPr>
                      <a:r>
                        <a:rPr lang="en-GB" sz="1100" dirty="0">
                          <a:solidFill>
                            <a:schemeClr val="tx2">
                              <a:lumMod val="75000"/>
                            </a:schemeClr>
                          </a:solidFill>
                          <a:effectLst/>
                        </a:rPr>
                        <a:t>Very Good</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186</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31%</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0954375"/>
                  </a:ext>
                </a:extLst>
              </a:tr>
              <a:tr h="219098">
                <a:tc>
                  <a:txBody>
                    <a:bodyPr/>
                    <a:lstStyle/>
                    <a:p>
                      <a:pPr marL="0" marR="0">
                        <a:spcBef>
                          <a:spcPts val="0"/>
                        </a:spcBef>
                        <a:spcAft>
                          <a:spcPts val="0"/>
                        </a:spcAft>
                      </a:pPr>
                      <a:r>
                        <a:rPr lang="en-GB" sz="1100">
                          <a:solidFill>
                            <a:schemeClr val="tx2">
                              <a:lumMod val="75000"/>
                            </a:schemeClr>
                          </a:solidFill>
                          <a:effectLst/>
                        </a:rPr>
                        <a:t>Fair</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81</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14%</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71156516"/>
                  </a:ext>
                </a:extLst>
              </a:tr>
              <a:tr h="226653">
                <a:tc>
                  <a:txBody>
                    <a:bodyPr/>
                    <a:lstStyle/>
                    <a:p>
                      <a:pPr marL="0" marR="0">
                        <a:spcBef>
                          <a:spcPts val="0"/>
                        </a:spcBef>
                        <a:spcAft>
                          <a:spcPts val="0"/>
                        </a:spcAft>
                      </a:pPr>
                      <a:r>
                        <a:rPr lang="en-GB" sz="1100">
                          <a:solidFill>
                            <a:schemeClr val="tx2">
                              <a:lumMod val="75000"/>
                            </a:schemeClr>
                          </a:solidFill>
                          <a:effectLst/>
                        </a:rPr>
                        <a:t>Excellent</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a:solidFill>
                            <a:schemeClr val="tx2">
                              <a:lumMod val="75000"/>
                            </a:schemeClr>
                          </a:solidFill>
                          <a:effectLst/>
                        </a:rPr>
                        <a:t>75</a:t>
                      </a:r>
                      <a:endParaRPr lang="en-US" sz="12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r">
                        <a:spcBef>
                          <a:spcPts val="0"/>
                        </a:spcBef>
                        <a:spcAft>
                          <a:spcPts val="0"/>
                        </a:spcAft>
                      </a:pPr>
                      <a:r>
                        <a:rPr lang="en-GB" sz="1100" dirty="0">
                          <a:solidFill>
                            <a:schemeClr val="tx2">
                              <a:lumMod val="75000"/>
                            </a:schemeClr>
                          </a:solidFill>
                          <a:effectLst/>
                        </a:rPr>
                        <a:t>13%</a:t>
                      </a:r>
                      <a:endParaRPr lang="en-US" sz="12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9619613"/>
                  </a:ext>
                </a:extLst>
              </a:tr>
            </a:tbl>
          </a:graphicData>
        </a:graphic>
      </p:graphicFrame>
      <p:graphicFrame>
        <p:nvGraphicFramePr>
          <p:cNvPr id="10" name="Chart 9">
            <a:extLst>
              <a:ext uri="{FF2B5EF4-FFF2-40B4-BE49-F238E27FC236}">
                <a16:creationId xmlns:a16="http://schemas.microsoft.com/office/drawing/2014/main" id="{BC6308F9-0A67-6B07-6040-D86797FE5F07}"/>
              </a:ext>
            </a:extLst>
          </p:cNvPr>
          <p:cNvGraphicFramePr/>
          <p:nvPr>
            <p:extLst>
              <p:ext uri="{D42A27DB-BD31-4B8C-83A1-F6EECF244321}">
                <p14:modId xmlns:p14="http://schemas.microsoft.com/office/powerpoint/2010/main" val="3133532477"/>
              </p:ext>
            </p:extLst>
          </p:nvPr>
        </p:nvGraphicFramePr>
        <p:xfrm>
          <a:off x="4572000" y="2708584"/>
          <a:ext cx="4465674" cy="2653585"/>
        </p:xfrm>
        <a:graphic>
          <a:graphicData uri="http://schemas.openxmlformats.org/drawingml/2006/chart">
            <c:chart xmlns:c="http://schemas.openxmlformats.org/drawingml/2006/chart" xmlns:r="http://schemas.openxmlformats.org/officeDocument/2006/relationships" r:id="rId5"/>
          </a:graphicData>
        </a:graphic>
      </p:graphicFrame>
      <p:sp>
        <p:nvSpPr>
          <p:cNvPr id="11" name="Content Placeholder 2">
            <a:extLst>
              <a:ext uri="{FF2B5EF4-FFF2-40B4-BE49-F238E27FC236}">
                <a16:creationId xmlns:a16="http://schemas.microsoft.com/office/drawing/2014/main" id="{7FE8306A-2E59-BCC5-071D-225FEF08273C}"/>
              </a:ext>
            </a:extLst>
          </p:cNvPr>
          <p:cNvSpPr txBox="1">
            <a:spLocks/>
          </p:cNvSpPr>
          <p:nvPr/>
        </p:nvSpPr>
        <p:spPr bwMode="auto">
          <a:xfrm>
            <a:off x="4572000" y="5362170"/>
            <a:ext cx="4524153" cy="1165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200" dirty="0">
                <a:effectLst/>
                <a:latin typeface="+mj-lt"/>
                <a:ea typeface="Times New Roman" panose="02020603050405020304" pitchFamily="18" charset="0"/>
              </a:rPr>
              <a:t>86% </a:t>
            </a:r>
            <a:r>
              <a:rPr lang="en-GB" sz="1200" b="0" dirty="0">
                <a:effectLst/>
                <a:latin typeface="+mj-lt"/>
                <a:ea typeface="Times New Roman" panose="02020603050405020304" pitchFamily="18" charset="0"/>
              </a:rPr>
              <a:t>of respondents rated their experience as Good or better. This rating covers good, very good and excellent put together. While the fair rating represents </a:t>
            </a:r>
            <a:r>
              <a:rPr lang="en-GB" sz="1200" dirty="0">
                <a:effectLst/>
                <a:latin typeface="+mj-lt"/>
                <a:ea typeface="Times New Roman" panose="02020603050405020304" pitchFamily="18" charset="0"/>
              </a:rPr>
              <a:t>14% </a:t>
            </a:r>
            <a:r>
              <a:rPr lang="en-GB" sz="1200" b="0" dirty="0">
                <a:effectLst/>
                <a:latin typeface="+mj-lt"/>
                <a:ea typeface="Times New Roman" panose="02020603050405020304" pitchFamily="18" charset="0"/>
              </a:rPr>
              <a:t>of the entire ratings. This is highlighting successful user adoption and improved satisfaction.</a:t>
            </a:r>
            <a:endParaRPr lang="en-US" sz="1200" b="0" dirty="0">
              <a:effectLst/>
              <a:latin typeface="+mj-lt"/>
              <a:ea typeface="Times New Roman" panose="02020603050405020304" pitchFamily="18" charset="0"/>
            </a:endParaRPr>
          </a:p>
        </p:txBody>
      </p:sp>
      <p:sp>
        <p:nvSpPr>
          <p:cNvPr id="12" name="Content Placeholder 2">
            <a:extLst>
              <a:ext uri="{FF2B5EF4-FFF2-40B4-BE49-F238E27FC236}">
                <a16:creationId xmlns:a16="http://schemas.microsoft.com/office/drawing/2014/main" id="{096336FA-359F-1180-9E17-93064C23A743}"/>
              </a:ext>
            </a:extLst>
          </p:cNvPr>
          <p:cNvSpPr txBox="1">
            <a:spLocks/>
          </p:cNvSpPr>
          <p:nvPr/>
        </p:nvSpPr>
        <p:spPr bwMode="auto">
          <a:xfrm>
            <a:off x="5365916" y="989464"/>
            <a:ext cx="3170051" cy="37758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800" b="1" dirty="0">
                <a:effectLst/>
                <a:latin typeface="+mj-lt"/>
                <a:ea typeface="Times New Roman" panose="02020603050405020304" pitchFamily="18" charset="0"/>
              </a:rPr>
              <a:t>User Experience Ratings </a:t>
            </a:r>
            <a:endParaRPr lang="en-US" sz="1800" dirty="0">
              <a:effectLst/>
              <a:latin typeface="+mj-lt"/>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a:ln>
            <a:noFill/>
          </a:ln>
        </p:spPr>
        <p:style>
          <a:lnRef idx="2">
            <a:schemeClr val="dk1"/>
          </a:lnRef>
          <a:fillRef idx="1">
            <a:schemeClr val="lt1"/>
          </a:fillRef>
          <a:effectRef idx="0">
            <a:schemeClr val="dk1"/>
          </a:effectRef>
          <a:fontRef idx="minor">
            <a:schemeClr val="dk1"/>
          </a:fontRef>
        </p:style>
        <p:txBody>
          <a:bodyPr/>
          <a:lstStyle/>
          <a:p>
            <a:pPr eaLnBrk="1" hangingPunct="1">
              <a:defRPr/>
            </a:pPr>
            <a:r>
              <a:rPr lang="en-US" dirty="0"/>
              <a:t>Analysis Cont’d</a:t>
            </a:r>
          </a:p>
        </p:txBody>
      </p:sp>
      <p:sp>
        <p:nvSpPr>
          <p:cNvPr id="20483" name="Footer Placeholder 2"/>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0484" name="Slide Number Placeholder 3"/>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7277C76D-E6F8-45E0-BBA4-AC8F97D2A01B}" type="slidenum">
              <a:rPr lang="en-US" sz="700" b="0" smtClean="0">
                <a:solidFill>
                  <a:srgbClr val="9F9FA0"/>
                </a:solidFill>
              </a:rPr>
              <a:pPr>
                <a:spcBef>
                  <a:spcPct val="0"/>
                </a:spcBef>
                <a:buSzTx/>
                <a:buFontTx/>
                <a:buNone/>
              </a:pPr>
              <a:t>7</a:t>
            </a:fld>
            <a:endParaRPr lang="en-US" sz="700" b="0">
              <a:solidFill>
                <a:srgbClr val="9F9FA0"/>
              </a:solidFill>
            </a:endParaRPr>
          </a:p>
        </p:txBody>
      </p:sp>
      <p:sp>
        <p:nvSpPr>
          <p:cNvPr id="4" name="Content Placeholder 3">
            <a:extLst>
              <a:ext uri="{FF2B5EF4-FFF2-40B4-BE49-F238E27FC236}">
                <a16:creationId xmlns:a16="http://schemas.microsoft.com/office/drawing/2014/main" id="{DC64126B-7495-B5B8-64AF-DF4560E7DCB9}"/>
              </a:ext>
            </a:extLst>
          </p:cNvPr>
          <p:cNvSpPr>
            <a:spLocks noGrp="1"/>
          </p:cNvSpPr>
          <p:nvPr>
            <p:ph sz="half" idx="1"/>
          </p:nvPr>
        </p:nvSpPr>
        <p:spPr>
          <a:xfrm>
            <a:off x="2983811" y="1155181"/>
            <a:ext cx="3176377" cy="343961"/>
          </a:xfrm>
        </p:spPr>
        <p:txBody>
          <a:bodyPr/>
          <a:lstStyle/>
          <a:p>
            <a:pPr marL="0" indent="0">
              <a:buNone/>
            </a:pPr>
            <a:r>
              <a:rPr lang="en-GB" sz="1800" b="1" dirty="0">
                <a:effectLst/>
                <a:latin typeface="+mn-lt"/>
                <a:ea typeface="Times New Roman" panose="02020603050405020304" pitchFamily="18" charset="0"/>
              </a:rPr>
              <a:t>User Roles on Flexcube</a:t>
            </a:r>
            <a:endParaRPr lang="en-US" sz="1800" dirty="0">
              <a:effectLst/>
              <a:latin typeface="+mn-lt"/>
              <a:ea typeface="Times New Roman" panose="02020603050405020304" pitchFamily="18" charset="0"/>
            </a:endParaRPr>
          </a:p>
          <a:p>
            <a:pPr marL="0" indent="0">
              <a:buNone/>
            </a:pPr>
            <a:endParaRPr lang="en-US" dirty="0"/>
          </a:p>
        </p:txBody>
      </p:sp>
      <p:graphicFrame>
        <p:nvGraphicFramePr>
          <p:cNvPr id="7" name="Table 6">
            <a:extLst>
              <a:ext uri="{FF2B5EF4-FFF2-40B4-BE49-F238E27FC236}">
                <a16:creationId xmlns:a16="http://schemas.microsoft.com/office/drawing/2014/main" id="{0934762A-70A2-48B7-0AE0-633A0781ED03}"/>
              </a:ext>
            </a:extLst>
          </p:cNvPr>
          <p:cNvGraphicFramePr>
            <a:graphicFrameLocks noGrp="1"/>
          </p:cNvGraphicFramePr>
          <p:nvPr>
            <p:extLst>
              <p:ext uri="{D42A27DB-BD31-4B8C-83A1-F6EECF244321}">
                <p14:modId xmlns:p14="http://schemas.microsoft.com/office/powerpoint/2010/main" val="2869752179"/>
              </p:ext>
            </p:extLst>
          </p:nvPr>
        </p:nvGraphicFramePr>
        <p:xfrm>
          <a:off x="1801663" y="1617071"/>
          <a:ext cx="5540671" cy="900113"/>
        </p:xfrm>
        <a:graphic>
          <a:graphicData uri="http://schemas.openxmlformats.org/drawingml/2006/table">
            <a:tbl>
              <a:tblPr firstRow="1" firstCol="1" bandRow="1">
                <a:tableStyleId>{69012ECD-51FC-41F1-AA8D-1B2483CD663E}</a:tableStyleId>
              </a:tblPr>
              <a:tblGrid>
                <a:gridCol w="2243673">
                  <a:extLst>
                    <a:ext uri="{9D8B030D-6E8A-4147-A177-3AD203B41FA5}">
                      <a16:colId xmlns:a16="http://schemas.microsoft.com/office/drawing/2014/main" val="1297387384"/>
                    </a:ext>
                  </a:extLst>
                </a:gridCol>
                <a:gridCol w="1085012">
                  <a:extLst>
                    <a:ext uri="{9D8B030D-6E8A-4147-A177-3AD203B41FA5}">
                      <a16:colId xmlns:a16="http://schemas.microsoft.com/office/drawing/2014/main" val="3628439322"/>
                    </a:ext>
                  </a:extLst>
                </a:gridCol>
                <a:gridCol w="2211986">
                  <a:extLst>
                    <a:ext uri="{9D8B030D-6E8A-4147-A177-3AD203B41FA5}">
                      <a16:colId xmlns:a16="http://schemas.microsoft.com/office/drawing/2014/main" val="887341965"/>
                    </a:ext>
                  </a:extLst>
                </a:gridCol>
              </a:tblGrid>
              <a:tr h="298016">
                <a:tc>
                  <a:txBody>
                    <a:bodyPr/>
                    <a:lstStyle/>
                    <a:p>
                      <a:pPr marL="0" marR="0">
                        <a:spcBef>
                          <a:spcPts val="0"/>
                        </a:spcBef>
                        <a:spcAft>
                          <a:spcPts val="0"/>
                        </a:spcAft>
                      </a:pPr>
                      <a:r>
                        <a:rPr lang="en-GB" sz="1400" b="1" dirty="0">
                          <a:solidFill>
                            <a:schemeClr val="tx2">
                              <a:lumMod val="75000"/>
                            </a:schemeClr>
                          </a:solidFill>
                          <a:effectLst/>
                        </a:rPr>
                        <a:t>Role</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400" b="1" dirty="0">
                          <a:solidFill>
                            <a:schemeClr val="tx2">
                              <a:lumMod val="75000"/>
                            </a:schemeClr>
                          </a:solidFill>
                          <a:effectLst/>
                        </a:rPr>
                        <a:t>Responses</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GB" sz="1400" b="1">
                          <a:solidFill>
                            <a:schemeClr val="tx2">
                              <a:lumMod val="75000"/>
                            </a:schemeClr>
                          </a:solidFill>
                          <a:effectLst/>
                        </a:rPr>
                        <a:t>Percentage Entries</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120906"/>
                  </a:ext>
                </a:extLst>
              </a:tr>
              <a:tr h="291337">
                <a:tc>
                  <a:txBody>
                    <a:bodyPr/>
                    <a:lstStyle/>
                    <a:p>
                      <a:pPr marL="0" marR="0">
                        <a:spcBef>
                          <a:spcPts val="0"/>
                        </a:spcBef>
                        <a:spcAft>
                          <a:spcPts val="0"/>
                        </a:spcAft>
                      </a:pPr>
                      <a:r>
                        <a:rPr lang="en-GB" sz="1400" dirty="0">
                          <a:solidFill>
                            <a:schemeClr val="tx2">
                              <a:lumMod val="75000"/>
                            </a:schemeClr>
                          </a:solidFill>
                          <a:effectLst/>
                        </a:rPr>
                        <a:t>Inputter</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a:solidFill>
                            <a:schemeClr val="tx2">
                              <a:lumMod val="75000"/>
                            </a:schemeClr>
                          </a:solidFill>
                          <a:effectLst/>
                        </a:rPr>
                        <a:t>318</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a:solidFill>
                            <a:schemeClr val="tx2">
                              <a:lumMod val="75000"/>
                            </a:schemeClr>
                          </a:solidFill>
                          <a:effectLst/>
                        </a:rPr>
                        <a:t>54%</a:t>
                      </a:r>
                      <a:endParaRPr lang="en-US" sz="140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9075830"/>
                  </a:ext>
                </a:extLst>
              </a:tr>
              <a:tr h="310760">
                <a:tc>
                  <a:txBody>
                    <a:bodyPr/>
                    <a:lstStyle/>
                    <a:p>
                      <a:pPr marL="0" marR="0">
                        <a:spcBef>
                          <a:spcPts val="0"/>
                        </a:spcBef>
                        <a:spcAft>
                          <a:spcPts val="0"/>
                        </a:spcAft>
                      </a:pPr>
                      <a:r>
                        <a:rPr lang="en-GB" sz="1400" dirty="0">
                          <a:solidFill>
                            <a:schemeClr val="tx2">
                              <a:lumMod val="75000"/>
                            </a:schemeClr>
                          </a:solidFill>
                          <a:effectLst/>
                        </a:rPr>
                        <a:t>Authorizer</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dirty="0">
                          <a:solidFill>
                            <a:schemeClr val="tx2">
                              <a:lumMod val="75000"/>
                            </a:schemeClr>
                          </a:solidFill>
                          <a:effectLst/>
                        </a:rPr>
                        <a:t>276</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GB" sz="1400" dirty="0">
                          <a:solidFill>
                            <a:schemeClr val="tx2">
                              <a:lumMod val="75000"/>
                            </a:schemeClr>
                          </a:solidFill>
                          <a:effectLst/>
                        </a:rPr>
                        <a:t>46%</a:t>
                      </a:r>
                      <a:endParaRPr lang="en-US" sz="1400" dirty="0">
                        <a:solidFill>
                          <a:schemeClr val="tx2">
                            <a:lumMod val="75000"/>
                          </a:schemeClr>
                        </a:solidFill>
                        <a:effectLst/>
                        <a:latin typeface="Times New Roman" panose="02020603050405020304" pitchFamily="18" charset="0"/>
                        <a:ea typeface="Times New Roman" panose="02020603050405020304" pitchFamily="18" charset="0"/>
                      </a:endParaRPr>
                    </a:p>
                  </a:txBody>
                  <a:tcPr marL="68580" marR="68580" marT="0" marB="0" anchor="b">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417830"/>
                  </a:ext>
                </a:extLst>
              </a:tr>
            </a:tbl>
          </a:graphicData>
        </a:graphic>
      </p:graphicFrame>
      <p:graphicFrame>
        <p:nvGraphicFramePr>
          <p:cNvPr id="8" name="Chart 7">
            <a:extLst>
              <a:ext uri="{FF2B5EF4-FFF2-40B4-BE49-F238E27FC236}">
                <a16:creationId xmlns:a16="http://schemas.microsoft.com/office/drawing/2014/main" id="{F6CD401C-4540-4A75-8BDF-A02C5A01D557}"/>
              </a:ext>
            </a:extLst>
          </p:cNvPr>
          <p:cNvGraphicFramePr/>
          <p:nvPr>
            <p:extLst>
              <p:ext uri="{D42A27DB-BD31-4B8C-83A1-F6EECF244321}">
                <p14:modId xmlns:p14="http://schemas.microsoft.com/office/powerpoint/2010/main" val="2397542633"/>
              </p:ext>
            </p:extLst>
          </p:nvPr>
        </p:nvGraphicFramePr>
        <p:xfrm>
          <a:off x="1814364" y="2732492"/>
          <a:ext cx="5540671" cy="2767077"/>
        </p:xfrm>
        <a:graphic>
          <a:graphicData uri="http://schemas.openxmlformats.org/drawingml/2006/chart">
            <c:chart xmlns:c="http://schemas.openxmlformats.org/drawingml/2006/chart" xmlns:r="http://schemas.openxmlformats.org/officeDocument/2006/relationships" r:id="rId3"/>
          </a:graphicData>
        </a:graphic>
      </p:graphicFrame>
      <p:sp>
        <p:nvSpPr>
          <p:cNvPr id="9" name="Content Placeholder 3">
            <a:extLst>
              <a:ext uri="{FF2B5EF4-FFF2-40B4-BE49-F238E27FC236}">
                <a16:creationId xmlns:a16="http://schemas.microsoft.com/office/drawing/2014/main" id="{711BE358-60B9-6953-E83A-FD593A03E03D}"/>
              </a:ext>
            </a:extLst>
          </p:cNvPr>
          <p:cNvSpPr txBox="1">
            <a:spLocks/>
          </p:cNvSpPr>
          <p:nvPr/>
        </p:nvSpPr>
        <p:spPr bwMode="auto">
          <a:xfrm>
            <a:off x="1416196" y="5601343"/>
            <a:ext cx="6337005" cy="7291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0" rIns="91440" bIns="0" numCol="1" anchor="t" anchorCtr="0" compatLnSpc="1">
            <a:prstTxWarp prst="textNoShape">
              <a:avLst/>
            </a:prstTxWarp>
          </a:bodyPr>
          <a:lstStyle>
            <a:lvl1pPr marL="323850" indent="-323850" algn="l" defTabSz="457200" rtl="0" eaLnBrk="1" fontAlgn="base" hangingPunct="1">
              <a:spcBef>
                <a:spcPts val="800"/>
              </a:spcBef>
              <a:spcAft>
                <a:spcPct val="0"/>
              </a:spcAft>
              <a:buSzPct val="85000"/>
              <a:buFontTx/>
              <a:buBlip>
                <a:blip r:embed="rId4"/>
              </a:buBlip>
              <a:defRPr sz="1600" b="1" kern="1200">
                <a:solidFill>
                  <a:schemeClr val="tx2"/>
                </a:solidFill>
                <a:latin typeface="Arial"/>
                <a:ea typeface="ＭＳ Ｐゴシック" charset="-128"/>
                <a:cs typeface="Arial"/>
              </a:defRPr>
            </a:lvl1pPr>
            <a:lvl2pPr marL="323850" indent="133350" algn="l" defTabSz="457200" rtl="0" eaLnBrk="1" fontAlgn="base" hangingPunct="1">
              <a:spcBef>
                <a:spcPts val="0"/>
              </a:spcBef>
              <a:spcAft>
                <a:spcPct val="0"/>
              </a:spcAft>
              <a:buClr>
                <a:schemeClr val="tx1"/>
              </a:buClr>
              <a:buChar char="–"/>
              <a:defRPr sz="1400" kern="1200">
                <a:solidFill>
                  <a:schemeClr val="tx1"/>
                </a:solidFill>
                <a:latin typeface="Arial"/>
                <a:ea typeface="Arial" charset="0"/>
                <a:cs typeface="Arial"/>
              </a:defRPr>
            </a:lvl2pPr>
            <a:lvl3pPr marL="647700" indent="-323850" algn="l" defTabSz="457200" rtl="0" eaLnBrk="1" fontAlgn="base" hangingPunct="1">
              <a:spcBef>
                <a:spcPts val="800"/>
              </a:spcBef>
              <a:spcAft>
                <a:spcPct val="0"/>
              </a:spcAft>
              <a:buClr>
                <a:schemeClr val="bg2"/>
              </a:buClr>
              <a:buFont typeface="Lucida Grande" charset="0"/>
              <a:buChar char="−"/>
              <a:defRPr sz="1400" kern="1200">
                <a:solidFill>
                  <a:schemeClr val="tx1"/>
                </a:solidFill>
                <a:latin typeface="Arial"/>
                <a:ea typeface="Arial" charset="0"/>
                <a:cs typeface="Arial"/>
              </a:defRPr>
            </a:lvl3pPr>
            <a:lvl4pPr marL="97155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4pPr>
            <a:lvl5pPr marL="1295400" indent="-323850" algn="l" defTabSz="457200" rtl="0" eaLnBrk="1" fontAlgn="base" hangingPunct="1">
              <a:spcBef>
                <a:spcPts val="800"/>
              </a:spcBef>
              <a:spcAft>
                <a:spcPct val="0"/>
              </a:spcAft>
              <a:buFont typeface="Arial" panose="020B0604020202020204" pitchFamily="34" charset="0"/>
              <a:buChar char="»"/>
              <a:defRPr sz="1400" kern="1200">
                <a:solidFill>
                  <a:schemeClr val="tx1"/>
                </a:solidFill>
                <a:latin typeface="Arial"/>
                <a:ea typeface="Arial" charset="0"/>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0" marR="0" indent="0" algn="just">
              <a:lnSpc>
                <a:spcPct val="150000"/>
              </a:lnSpc>
              <a:spcBef>
                <a:spcPts val="0"/>
              </a:spcBef>
              <a:spcAft>
                <a:spcPts val="0"/>
              </a:spcAft>
              <a:buNone/>
            </a:pPr>
            <a:r>
              <a:rPr lang="en-GB" sz="1400" b="0" dirty="0">
                <a:effectLst/>
                <a:latin typeface="+mj-lt"/>
                <a:ea typeface="Times New Roman" panose="02020603050405020304" pitchFamily="18" charset="0"/>
              </a:rPr>
              <a:t>Both roles are nearly evenly represented, offering balanced feedback from transaction inputters and approvers. </a:t>
            </a:r>
            <a:endParaRPr lang="en-US" sz="1400" b="0" dirty="0">
              <a:effectLst/>
              <a:latin typeface="+mj-lt"/>
              <a:ea typeface="Times New Roman" panose="02020603050405020304" pitchFamily="18" charset="0"/>
            </a:endParaRPr>
          </a:p>
          <a:p>
            <a:pPr marL="0" indent="0">
              <a:buFontTx/>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539" y="207531"/>
            <a:ext cx="8083550" cy="900113"/>
          </a:xfrm>
        </p:spPr>
        <p:txBody>
          <a:bodyPr>
            <a:normAutofit/>
          </a:bodyPr>
          <a:lstStyle/>
          <a:p>
            <a:pPr marR="0" lvl="0" algn="just">
              <a:lnSpc>
                <a:spcPct val="150000"/>
              </a:lnSpc>
              <a:spcBef>
                <a:spcPts val="0"/>
              </a:spcBef>
              <a:spcAft>
                <a:spcPts val="0"/>
              </a:spcAft>
            </a:pPr>
            <a:r>
              <a:rPr lang="en-GB" b="1" dirty="0">
                <a:effectLst/>
                <a:latin typeface="Arial" panose="020B0604020202020204" pitchFamily="34" charset="0"/>
                <a:ea typeface="Times New Roman" panose="02020603050405020304" pitchFamily="18" charset="0"/>
                <a:cs typeface="Times New Roman" panose="02020603050405020304" pitchFamily="18" charset="0"/>
              </a:rPr>
              <a:t>Open-Text Feedback Analysis</a:t>
            </a:r>
            <a:endParaRPr lang="en-US" dirty="0">
              <a:effectLst/>
              <a:latin typeface="Times New Roman" panose="02020603050405020304" pitchFamily="18" charset="0"/>
              <a:ea typeface="Times New Roman" panose="02020603050405020304" pitchFamily="18" charset="0"/>
            </a:endParaRPr>
          </a:p>
        </p:txBody>
      </p:sp>
      <p:sp>
        <p:nvSpPr>
          <p:cNvPr id="21507" name="Footer Placeholder 2"/>
          <p:cNvSpPr>
            <a:spLocks noGrp="1"/>
          </p:cNvSpPr>
          <p:nvPr>
            <p:ph type="ftr" sz="quarter" idx="10"/>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r>
              <a:rPr lang="en-US" sz="700" b="0">
                <a:solidFill>
                  <a:srgbClr val="9F9FA0"/>
                </a:solidFill>
              </a:rPr>
              <a:t>©2020 ACCESS BANK PLC</a:t>
            </a:r>
            <a:endParaRPr lang="en-US" sz="700" b="0" dirty="0">
              <a:solidFill>
                <a:srgbClr val="9F9FA0"/>
              </a:solidFill>
            </a:endParaRPr>
          </a:p>
        </p:txBody>
      </p:sp>
      <p:sp>
        <p:nvSpPr>
          <p:cNvPr id="21508" name="Slide Number Placeholder 3"/>
          <p:cNvSpPr>
            <a:spLocks noGrp="1"/>
          </p:cNvSpPr>
          <p:nvPr>
            <p:ph type="sldNum" sz="quarter" idx="1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spcBef>
                <a:spcPts val="1000"/>
              </a:spcBef>
              <a:buSzPct val="120000"/>
              <a:buBlip>
                <a:blip r:embed="rId2"/>
              </a:buBlip>
              <a:defRPr sz="3200" b="1">
                <a:solidFill>
                  <a:schemeClr val="tx2"/>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buClr>
                <a:schemeClr val="tx1"/>
              </a:buClr>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ts val="1000"/>
              </a:spcBef>
              <a:buClr>
                <a:schemeClr val="bg2"/>
              </a:buClr>
              <a:buFont typeface="Lucida Grande" charset="0"/>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ts val="1000"/>
              </a:spcBef>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defTabSz="457200" eaLnBrk="0" fontAlgn="base" hangingPunct="0">
              <a:spcBef>
                <a:spcPts val="1000"/>
              </a:spcBef>
              <a:spcAft>
                <a:spcPct val="0"/>
              </a:spcAft>
              <a:buFont typeface="Arial" panose="020B0604020202020204" pitchFamily="34" charset="0"/>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SzTx/>
              <a:buFontTx/>
              <a:buNone/>
            </a:pPr>
            <a:fld id="{E8CE3B4F-969A-4069-B6CF-A319D911AD9F}" type="slidenum">
              <a:rPr lang="en-US" sz="700" b="0" smtClean="0">
                <a:solidFill>
                  <a:srgbClr val="9F9FA0"/>
                </a:solidFill>
              </a:rPr>
              <a:pPr>
                <a:spcBef>
                  <a:spcPct val="0"/>
                </a:spcBef>
                <a:buSzTx/>
                <a:buFontTx/>
                <a:buNone/>
              </a:pPr>
              <a:t>8</a:t>
            </a:fld>
            <a:endParaRPr lang="en-US" sz="700" b="0">
              <a:solidFill>
                <a:srgbClr val="9F9FA0"/>
              </a:solidFill>
            </a:endParaRPr>
          </a:p>
        </p:txBody>
      </p:sp>
      <p:sp>
        <p:nvSpPr>
          <p:cNvPr id="4" name="Content Placeholder 3">
            <a:extLst>
              <a:ext uri="{FF2B5EF4-FFF2-40B4-BE49-F238E27FC236}">
                <a16:creationId xmlns:a16="http://schemas.microsoft.com/office/drawing/2014/main" id="{D3A704D1-8EE9-83ED-80C0-53C8F9BD4837}"/>
              </a:ext>
            </a:extLst>
          </p:cNvPr>
          <p:cNvSpPr>
            <a:spLocks noGrp="1"/>
          </p:cNvSpPr>
          <p:nvPr>
            <p:ph sz="half" idx="1"/>
          </p:nvPr>
        </p:nvSpPr>
        <p:spPr>
          <a:xfrm>
            <a:off x="541869" y="1212112"/>
            <a:ext cx="8208725" cy="4582632"/>
          </a:xfrm>
        </p:spPr>
        <p:txBody>
          <a:bodyPr/>
          <a:lstStyle/>
          <a:p>
            <a:pPr marL="0" indent="0">
              <a:buNone/>
            </a:pPr>
            <a:r>
              <a:rPr lang="en-US" sz="1800" dirty="0">
                <a:effectLst/>
                <a:latin typeface="+mn-lt"/>
                <a:ea typeface="Times New Roman" panose="02020603050405020304" pitchFamily="18" charset="0"/>
              </a:rPr>
              <a:t>Responses were carefully reviewed, grouped thematically, and presented below in three key categories:</a:t>
            </a:r>
          </a:p>
          <a:p>
            <a:pPr>
              <a:lnSpc>
                <a:spcPct val="200000"/>
              </a:lnSpc>
            </a:pPr>
            <a:r>
              <a:rPr lang="en-US" sz="1800" dirty="0">
                <a:effectLst/>
                <a:latin typeface="+mn-lt"/>
                <a:ea typeface="Times New Roman" panose="02020603050405020304" pitchFamily="18" charset="0"/>
              </a:rPr>
              <a:t>Challenges Encountered</a:t>
            </a:r>
          </a:p>
          <a:p>
            <a:pPr>
              <a:lnSpc>
                <a:spcPct val="200000"/>
              </a:lnSpc>
            </a:pPr>
            <a:r>
              <a:rPr lang="en-US" sz="1800" dirty="0">
                <a:effectLst/>
                <a:latin typeface="+mn-lt"/>
                <a:ea typeface="Times New Roman" panose="02020603050405020304" pitchFamily="18" charset="0"/>
              </a:rPr>
              <a:t>Suggestions for Improvement</a:t>
            </a:r>
          </a:p>
          <a:p>
            <a:pPr>
              <a:lnSpc>
                <a:spcPct val="200000"/>
              </a:lnSpc>
            </a:pPr>
            <a:r>
              <a:rPr lang="en-US" sz="1800" dirty="0">
                <a:effectLst/>
                <a:latin typeface="+mn-lt"/>
                <a:ea typeface="Times New Roman" panose="02020603050405020304" pitchFamily="18" charset="0"/>
              </a:rPr>
              <a:t>Other Issues (Non-Flexcube Specific)</a:t>
            </a:r>
          </a:p>
          <a:p>
            <a:pPr>
              <a:lnSpc>
                <a:spcPct val="200000"/>
              </a:lnSpc>
            </a:pPr>
            <a:endParaRPr lang="en-US" sz="1800" dirty="0">
              <a:effectLst/>
              <a:latin typeface="Times New Roman" panose="02020603050405020304" pitchFamily="18" charset="0"/>
              <a:ea typeface="Times New Roman" panose="02020603050405020304" pitchFamily="18" charset="0"/>
            </a:endParaRP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Access Internal template_v3">
  <a:themeElements>
    <a:clrScheme name="Custom 2">
      <a:dk1>
        <a:srgbClr val="26343B"/>
      </a:dk1>
      <a:lt1>
        <a:srgbClr val="FFFFFF"/>
      </a:lt1>
      <a:dk2>
        <a:srgbClr val="003883"/>
      </a:dk2>
      <a:lt2>
        <a:srgbClr val="FF8200"/>
      </a:lt2>
      <a:accent1>
        <a:srgbClr val="B5D334"/>
      </a:accent1>
      <a:accent2>
        <a:srgbClr val="009CA6"/>
      </a:accent2>
      <a:accent3>
        <a:srgbClr val="001E59"/>
      </a:accent3>
      <a:accent4>
        <a:srgbClr val="BE1414"/>
      </a:accent4>
      <a:accent5>
        <a:srgbClr val="FA5023"/>
      </a:accent5>
      <a:accent6>
        <a:srgbClr val="26343B"/>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anking Template 2025.pptx" id="{4DCBE63E-B6F8-494A-864A-A348DA6B2A25}" vid="{E190EE80-102E-492A-972B-6D7E118C90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1DC4D41F84C647BA5491E0AD89DA96" ma:contentTypeVersion="18" ma:contentTypeDescription="Create a new document." ma:contentTypeScope="" ma:versionID="6b8032f044d4806fdc39a47bbaa3e750">
  <xsd:schema xmlns:xsd="http://www.w3.org/2001/XMLSchema" xmlns:xs="http://www.w3.org/2001/XMLSchema" xmlns:p="http://schemas.microsoft.com/office/2006/metadata/properties" xmlns:ns1="http://schemas.microsoft.com/sharepoint/v3" xmlns:ns3="1bad0372-d21d-4772-af3d-20d7a98d8ca9" xmlns:ns4="b0f13060-7dfb-4898-a356-b5da8c6836a3" targetNamespace="http://schemas.microsoft.com/office/2006/metadata/properties" ma:root="true" ma:fieldsID="a6dda661615d37f3a7d274ad64185ba9" ns1:_="" ns3:_="" ns4:_="">
    <xsd:import namespace="http://schemas.microsoft.com/sharepoint/v3"/>
    <xsd:import namespace="1bad0372-d21d-4772-af3d-20d7a98d8ca9"/>
    <xsd:import namespace="b0f13060-7dfb-4898-a356-b5da8c6836a3"/>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_activity" minOccurs="0"/>
                <xsd:element ref="ns1:_ip_UnifiedCompliancePolicyProperties" minOccurs="0"/>
                <xsd:element ref="ns1:_ip_UnifiedCompliancePolicyUIAction" minOccurs="0"/>
                <xsd:element ref="ns3:MediaServiceObjectDetectorVersions"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ad0372-d21d-4772-af3d-20d7a98d8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LengthInSeconds" ma:index="2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0f13060-7dfb-4898-a356-b5da8c6836a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1bad0372-d21d-4772-af3d-20d7a98d8ca9" xsi:nil="true"/>
  </documentManagement>
</p:properties>
</file>

<file path=customXml/itemProps1.xml><?xml version="1.0" encoding="utf-8"?>
<ds:datastoreItem xmlns:ds="http://schemas.openxmlformats.org/officeDocument/2006/customXml" ds:itemID="{76F672D3-6047-4125-B722-336FEABDE8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ad0372-d21d-4772-af3d-20d7a98d8ca9"/>
    <ds:schemaRef ds:uri="b0f13060-7dfb-4898-a356-b5da8c6836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CF4E99-7FE6-49D9-9CDD-225E1713EB70}">
  <ds:schemaRefs>
    <ds:schemaRef ds:uri="http://schemas.microsoft.com/sharepoint/v3/contenttype/forms"/>
  </ds:schemaRefs>
</ds:datastoreItem>
</file>

<file path=customXml/itemProps3.xml><?xml version="1.0" encoding="utf-8"?>
<ds:datastoreItem xmlns:ds="http://schemas.openxmlformats.org/officeDocument/2006/customXml" ds:itemID="{288F26D9-C663-4459-948D-988A4B710D5B}">
  <ds:schemaRefs>
    <ds:schemaRef ds:uri="http://schemas.microsoft.com/office/2006/documentManagement/types"/>
    <ds:schemaRef ds:uri="http://purl.org/dc/elements/1.1/"/>
    <ds:schemaRef ds:uri="http://purl.org/dc/terms/"/>
    <ds:schemaRef ds:uri="b0f13060-7dfb-4898-a356-b5da8c6836a3"/>
    <ds:schemaRef ds:uri="http://schemas.microsoft.com/office/infopath/2007/PartnerControls"/>
    <ds:schemaRef ds:uri="1bad0372-d21d-4772-af3d-20d7a98d8ca9"/>
    <ds:schemaRef ds:uri="http://schemas.microsoft.com/sharepoint/v3"/>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e2af2c44-2a68-44e7-8484-25c476ff5f6c}" enabled="1" method="Privileged" siteId="{cd6683a6-aa85-46cf-aeea-92d4a1477009}" removed="0"/>
</clbl:labelList>
</file>

<file path=docProps/app.xml><?xml version="1.0" encoding="utf-8"?>
<Properties xmlns="http://schemas.openxmlformats.org/officeDocument/2006/extended-properties" xmlns:vt="http://schemas.openxmlformats.org/officeDocument/2006/docPropsVTypes">
  <Template>blank</Template>
  <TotalTime>313</TotalTime>
  <Words>1367</Words>
  <Application>Microsoft Office PowerPoint</Application>
  <PresentationFormat>On-screen Show (4:3)</PresentationFormat>
  <Paragraphs>254</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MS PGothic</vt:lpstr>
      <vt:lpstr>Arial</vt:lpstr>
      <vt:lpstr>Calibri</vt:lpstr>
      <vt:lpstr>Effra</vt:lpstr>
      <vt:lpstr>Lucida Grande</vt:lpstr>
      <vt:lpstr>Symbol</vt:lpstr>
      <vt:lpstr>Times New Roman</vt:lpstr>
      <vt:lpstr>Wingdings</vt:lpstr>
      <vt:lpstr>Access Internal template_v3</vt:lpstr>
      <vt:lpstr>Flexcube 14.7 System Upgrade Experience Feedback Analysis</vt:lpstr>
      <vt:lpstr>Corporate Philosophy</vt:lpstr>
      <vt:lpstr>Outline</vt:lpstr>
      <vt:lpstr>Overview</vt:lpstr>
      <vt:lpstr>Objectives</vt:lpstr>
      <vt:lpstr>Analysis</vt:lpstr>
      <vt:lpstr>Analysis Cont’d</vt:lpstr>
      <vt:lpstr>Analysis Cont’d</vt:lpstr>
      <vt:lpstr>Open-Text Feedback Analysis</vt:lpstr>
      <vt:lpstr>Challenges Encountered</vt:lpstr>
      <vt:lpstr>Suggestions for Improvement</vt:lpstr>
      <vt:lpstr>Other Issues (Non-Flexcube Specific):</vt:lpstr>
      <vt:lpstr>Key Insights</vt:lpstr>
      <vt:lpstr>Key Recommendations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Chukwudi Nwaru</dc:creator>
  <cp:lastModifiedBy>Victor Chukwudi Nwaru</cp:lastModifiedBy>
  <cp:revision>2</cp:revision>
  <cp:lastPrinted>2019-03-21T15:19:46Z</cp:lastPrinted>
  <dcterms:created xsi:type="dcterms:W3CDTF">2025-06-04T06:37:25Z</dcterms:created>
  <dcterms:modified xsi:type="dcterms:W3CDTF">2025-06-04T13:05:14Z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958097</vt:lpwstr>
  </property>
  <property fmtid="{D5CDD505-2E9C-101B-9397-08002B2CF9AE}" pid="3" name="NXPowerLiteSettings">
    <vt:lpwstr>C7000400038000</vt:lpwstr>
  </property>
  <property fmtid="{D5CDD505-2E9C-101B-9397-08002B2CF9AE}" pid="4" name="NXPowerLiteVersion">
    <vt:lpwstr>S8.2.2</vt:lpwstr>
  </property>
  <property fmtid="{D5CDD505-2E9C-101B-9397-08002B2CF9AE}" pid="5" name="MSIP_Label_e2af2c44-2a68-44e7-8484-25c476ff5f6c_Enabled">
    <vt:lpwstr>true</vt:lpwstr>
  </property>
  <property fmtid="{D5CDD505-2E9C-101B-9397-08002B2CF9AE}" pid="6" name="MSIP_Label_e2af2c44-2a68-44e7-8484-25c476ff5f6c_SetDate">
    <vt:lpwstr>2025-01-21T16:29:03Z</vt:lpwstr>
  </property>
  <property fmtid="{D5CDD505-2E9C-101B-9397-08002B2CF9AE}" pid="7" name="MSIP_Label_e2af2c44-2a68-44e7-8484-25c476ff5f6c_Method">
    <vt:lpwstr>Privileged</vt:lpwstr>
  </property>
  <property fmtid="{D5CDD505-2E9C-101B-9397-08002B2CF9AE}" pid="8" name="MSIP_Label_e2af2c44-2a68-44e7-8484-25c476ff5f6c_Name">
    <vt:lpwstr>Public</vt:lpwstr>
  </property>
  <property fmtid="{D5CDD505-2E9C-101B-9397-08002B2CF9AE}" pid="9" name="MSIP_Label_e2af2c44-2a68-44e7-8484-25c476ff5f6c_SiteId">
    <vt:lpwstr>cd6683a6-aa85-46cf-aeea-92d4a1477009</vt:lpwstr>
  </property>
  <property fmtid="{D5CDD505-2E9C-101B-9397-08002B2CF9AE}" pid="10" name="MSIP_Label_e2af2c44-2a68-44e7-8484-25c476ff5f6c_ActionId">
    <vt:lpwstr>ecb5f2e6-4339-4fcc-9c0d-d880e5d4ea9b</vt:lpwstr>
  </property>
  <property fmtid="{D5CDD505-2E9C-101B-9397-08002B2CF9AE}" pid="11" name="MSIP_Label_e2af2c44-2a68-44e7-8484-25c476ff5f6c_ContentBits">
    <vt:lpwstr>0</vt:lpwstr>
  </property>
  <property fmtid="{D5CDD505-2E9C-101B-9397-08002B2CF9AE}" pid="12" name="ContentTypeId">
    <vt:lpwstr>0x010100371DC4D41F84C647BA5491E0AD89DA96</vt:lpwstr>
  </property>
</Properties>
</file>