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jpeg" ContentType="image/jpeg"/>
  <Override PartName="/ppt/media/image1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D07C0A3-C47A-4027-80D2-8A959C1FA0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aws.amazon.com/efs/" TargetMode="External"/><Relationship Id="rId2" Type="http://schemas.openxmlformats.org/officeDocument/2006/relationships/hyperlink" Target="https://youtu.be/AvgAozsfCrY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docs.aws.amazon.com/AmazonS3/latest/dev/notification-content-structure.html" TargetMode="External"/><Relationship Id="rId2" Type="http://schemas.openxmlformats.org/officeDocument/2006/relationships/slide" Target="../slides/slide25.xml"/><Relationship Id="rId3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s://brewing.codes/2017/11/13/dynamo-data-modeling/" TargetMode="External"/><Relationship Id="rId2" Type="http://schemas.openxmlformats.org/officeDocument/2006/relationships/slide" Target="../slides/slide41.xml"/><Relationship Id="rId3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www.backblaze.com/blog/wp-content/uploads/2017/07/chart-cost-per-drive-2017.jpg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521112-2D8D-4A7F-9393-A777EE695B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25CC39-EDA1-4B0A-9E8B-F291A5EE13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Eventual Consistency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Success Scenario: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1. user 1 writes "foo=baz" into the US database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 user 2 reads the data from the EMEA database and gets "foo=bar"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3. the us database replicates the data to EMEA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4. user 2 reads the data from the EMEA database and gets "foo=baz"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Network failure Scenario: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1. user 1 writes "foo=baz" into the US database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 the US database attempts to replicate the data to EMEA but cannot reach 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3. user 2 reads the data from the EMEA database and gets "foo=bar"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4.user 1 reads the data from the US database and gets "foo=baz"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Strong consistency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Success Scenario: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1. user 1 writes "foo=baz" into the US database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 the us database replicates the data to EMEA as it writes to itself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4. user 2 reads the data from the EMEA database and gets "foo=baz"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Network failure Scenario: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1. user 1 writes "foo=baz" into the US database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 the US database attempts to replicate the data to EMEA but cannot reach 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3. the US database returns an error to user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4. user 2 reads the data from the EMEA database and gets "foo=bar"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5.user 1 reads the data from the US database and gets "foo=bar"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E52BE4-6E44-4B89-B7B3-E506C78F6F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37DAAD7-475F-4BBC-B012-ED6FAABEA8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 filesystem is responsible for managing how and where data is stored on disk.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Just like a set a files in a filing cabinet, a file system keeps track of all of related blocks and groups them with a file name. A file consists of all of the data stored in the relevant blocks arranged in the correct order.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Without a file system, it's like having a giant stack of papers without any filing folders to organize them. It may be a lot faster to just throw papers on your desk but good luck finding anything.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27B71C-2BC5-44E7-B4E1-D344C111EC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1EABFC-0FB0-4225-945E-3B15007940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414D69-5C33-4BA8-B922-A97FCC10AE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81260CD-DAE9-4333-8CEE-01FEE7F752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38E776B-DE23-4DFC-B204-F0F8BA9E22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https://aws.amazon.com/efs/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2"/>
              </a:rPr>
              <a:t>https://youtu.be/AvgAozsfCrY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3B34C8-CB79-4C00-A773-AD0A232B44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3F91CDC-7EF1-4F42-BB02-8E0BAB6E16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889DB6-201A-44FA-A0FE-E28DAED702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807F80-97EE-4784-91EB-70E7C1ABDD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BD3077-18F2-4BD7-B916-E41BABC4BA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59CC15-3D89-4007-83F4-92A981437C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Standard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Intended for data that is frequently accessed (hot data)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Intelligent-Tiering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Data is automatically moved between storage classes based on usage and is billed accordingly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Intended for data who access patterns change over time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Standard Infrequent Access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Intended for data accessed less than once a month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One Zone Infrequent Access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For data accessed less frequently but requires lower latency than other storage classes provide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lower latency is possible as the data is not replicated across zones, trading redundancy for speed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Glacier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Intended for "cold storage" of data that is rarely accessed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Cheap to store with a retreival fee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Glacier Deep Archive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Intended for "cold storage" of data that is rarely or never accessed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Cheapest to store with a retreival fee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4EA1F4-60B6-4D01-9CC8-EF22111EC8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https://docs.aws.amazon.com/AmazonS3/latest/dev/notification-content-structure.html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B7D9D2-E88E-4EE4-B525-8319544FEA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0F52090-1720-4F54-8B4F-816FCAF6DA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32BD971-2EC1-4FE1-9A3B-43BB1639E9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B7B95E1-D9E5-4496-81D9-097D0FD745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9F25E8-B8EF-4B6F-BBE7-19287CF3D6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BDEF64-33FA-402D-A387-8D93C91B8A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Fully managed means AWS will handle all administrative burden. Including infrastructure provisioning, DB installation, and software patching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268D991-C6C9-49B4-9E89-7CEC8B766B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287A14-3E0D-4245-8F6E-2536B06965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Examples of DB engine configuration that may be passed via a parameter group: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Timezone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Language &amp; Locale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6E32E46-FF97-442B-A1B4-EB2E2CB7ED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Single instance writes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D21CC54-8CEF-41BF-8648-33605C87A3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6C7643B-EDFF-4D66-8658-7945A7CBA8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64F656-4BDF-4CFF-BE82-C2D20FED19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01D0607-1DAE-4036-87A5-EDB7D6A43F4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You'll notice here that an attribute can have multiple values. Essentially being a list.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0DC78A-7155-4005-8264-09675CB14B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A3E265-CA04-4D2B-9ACC-D72D2B64E0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6F66457-0BB6-4C8C-981F-DCAD58E7BD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Excellent post about the detailed data-model of DynamoDB: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https://brewing.codes/2017/11/13/dynamo-data-modeling/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Tables ~= tables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items ~= rows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attributes ~= columns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E23AE4-F812-466A-A7A9-E59621375E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DynamoDB is designed to be highly performant and makes it difficult to write inefficient queries. By not supporting cross-table relationships, there is no burden for DynamoDB to look up data in multiple tables and perform expensive, time consuming processing to coalesce the results.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When requesting a strongly consistent read, the following may occur: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HTTP 500 error during network outages or delays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Strongly consistent reads may be slower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* Requires double the throughput requirement of eventually consistent reads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A93E729-D6BF-47EE-9A09-05FDA37BAB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4AC31E-7A03-42DD-8041-23BDFB82AC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 want to list all flights by city name. So that means I must look at two sets of data and join them together on a common key. We have two different sets of data that are related.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3D236B-DD88-47D2-85F8-3F4BD6A2FE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Back in the day, storage was really expensive. I mean really expensive. In 1980, IBM produced the first gigabyte-capacity disk drive, the 3380. This hard drive weighed over 500 pounds and had a 2.5GB capacity. It cost $40,000. Seagate also produced the first 5.25-inch hard drive in 1980. It had a capacity of 5MB and cost $1,500.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SQL was invented in 1974. Obviously, conserving storage was on the mind. This led to "normalizing" data, the act of minimizing data redundancy/duplication. This put the burden on the compute to reconstruct the data into the request format at query time.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https://www.backblaze.com/blog/wp-content/uploads/2017/07/chart-cost-per-drive-2017.jpg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E11608C-6421-451A-9ED6-8249EA14CF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26D0E2D-5B7B-40BA-A87E-6B3D0766A0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99068A-C38D-4327-AADD-15DD795527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5B2BFB-E537-46EC-BD5A-7E034B9AB3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81920" y="15120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935840" y="15120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828000" y="39564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81920" y="39564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7935840" y="39564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CC99B5-80AB-46DF-A97E-6E4DCF932BF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A58EB3-14C6-4681-846F-A427FFA76D2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90859F-B823-40A0-9F35-3C89DD9817B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9F5861-6111-4A41-A61A-94F06AAA050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E97D4C-2892-4FEA-B1C9-0B784FB4201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952560" y="324000"/>
            <a:ext cx="11231640" cy="420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3012B6-ED36-44AF-95B2-14B36D7B766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8CD2F3-76B9-4755-BE31-BE1CF8FCE3D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4A969A-5766-43C3-96F4-7DE7EEDFFFD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8536D0-6430-4926-90D8-A24B3A58451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967E87-FCF0-4BD1-B20D-FCA7C77EAB8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FCDEBF-5B1B-4749-B0BC-8A53214BD1E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381920" y="15120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935840" y="15120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28000" y="39564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381920" y="39564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7935840" y="3956400"/>
            <a:ext cx="3384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6E42CB-EA4C-4F4C-8F61-19A53DD9DF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324000"/>
            <a:ext cx="11231640" cy="420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29080" y="385560"/>
            <a:ext cx="8797320" cy="90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73160" y="4756320"/>
            <a:ext cx="4122360" cy="133632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A3EFC56-C9EB-4046-810C-19B4DB3A55D3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youtube.com/watch?v=AvgAozsfCrY" TargetMode="Externa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0;p16"/>
          <p:cNvSpPr/>
          <p:nvPr/>
        </p:nvSpPr>
        <p:spPr>
          <a:xfrm>
            <a:off x="862560" y="478080"/>
            <a:ext cx="787608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17e3a"/>
                </a:solidFill>
                <a:latin typeface="Calibri"/>
                <a:ea typeface="Calibri"/>
              </a:rPr>
              <a:t>AWS Storage Services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850860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What if I want to look up by city name you say? Then store the data differently, this aint SQL.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78440" y="3042000"/>
            <a:ext cx="3604320" cy="773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3f3f3f"/>
                </a:solidFill>
                <a:latin typeface="Consolas"/>
                <a:ea typeface="Consolas"/>
              </a:rPr>
              <a:t>lookup "Dallas"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2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95B9E36-E14E-4A52-9366-47AC1E13786E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30" name="Google Shape;162;p25"/>
          <p:cNvSpPr/>
          <p:nvPr/>
        </p:nvSpPr>
        <p:spPr>
          <a:xfrm>
            <a:off x="4540320" y="1619280"/>
            <a:ext cx="6799320" cy="45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"Dallas":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"destination_code": "CDG",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"destination_city": "Paris",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"departure_date": "1/21"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CAP Theorem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C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onsistent - Every read receives the most recent write or an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A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vailable - Every request receives a (non-error) response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P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artitioned - The system continues to operate despite an arbitrary number of messages being dropped (or delayed) by the network between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CAP theorem states that in a distributed data store, you can only achieve high availability or consistency.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3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1FD2B33-AA46-4A2D-9FE7-D77873E73C20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Consistency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4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70A439DD-8E22-4857-894D-E313ED1FF0F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36" name="Google Shape;178;p27" descr=""/>
          <p:cNvPicPr/>
          <p:nvPr/>
        </p:nvPicPr>
        <p:blipFill>
          <a:blip r:embed="rId1"/>
          <a:stretch/>
        </p:blipFill>
        <p:spPr>
          <a:xfrm>
            <a:off x="826560" y="2730600"/>
            <a:ext cx="105386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Unstructured data storage options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20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EBS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EFS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5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7818003F-5D32-4DA9-8687-9432160DAB03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Block storage vs File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6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2B86E81-0C4A-477B-897F-136B10E33AC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42" name="Google Shape;194;p29"/>
          <p:cNvSpPr/>
          <p:nvPr/>
        </p:nvSpPr>
        <p:spPr>
          <a:xfrm>
            <a:off x="866160" y="4002480"/>
            <a:ext cx="3814920" cy="1825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95;p29"/>
          <p:cNvSpPr/>
          <p:nvPr/>
        </p:nvSpPr>
        <p:spPr>
          <a:xfrm>
            <a:off x="1100160" y="461088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Google Shape;196;p29"/>
          <p:cNvSpPr/>
          <p:nvPr/>
        </p:nvSpPr>
        <p:spPr>
          <a:xfrm>
            <a:off x="1934280" y="461088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Google Shape;197;p29"/>
          <p:cNvSpPr/>
          <p:nvPr/>
        </p:nvSpPr>
        <p:spPr>
          <a:xfrm>
            <a:off x="2768040" y="461088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Google Shape;198;p29"/>
          <p:cNvSpPr/>
          <p:nvPr/>
        </p:nvSpPr>
        <p:spPr>
          <a:xfrm>
            <a:off x="3602160" y="461088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Google Shape;199;p29"/>
          <p:cNvSpPr/>
          <p:nvPr/>
        </p:nvSpPr>
        <p:spPr>
          <a:xfrm>
            <a:off x="1100160" y="51379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Google Shape;200;p29"/>
          <p:cNvSpPr/>
          <p:nvPr/>
        </p:nvSpPr>
        <p:spPr>
          <a:xfrm>
            <a:off x="1934280" y="51379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Google Shape;201;p29"/>
          <p:cNvSpPr/>
          <p:nvPr/>
        </p:nvSpPr>
        <p:spPr>
          <a:xfrm>
            <a:off x="2768040" y="51379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Google Shape;202;p29"/>
          <p:cNvSpPr/>
          <p:nvPr/>
        </p:nvSpPr>
        <p:spPr>
          <a:xfrm>
            <a:off x="3602160" y="51379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Google Shape;203;p29"/>
          <p:cNvSpPr/>
          <p:nvPr/>
        </p:nvSpPr>
        <p:spPr>
          <a:xfrm>
            <a:off x="2434320" y="4096080"/>
            <a:ext cx="83376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HDD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Google Shape;204;p29"/>
          <p:cNvSpPr/>
          <p:nvPr/>
        </p:nvSpPr>
        <p:spPr>
          <a:xfrm>
            <a:off x="1263960" y="4071240"/>
            <a:ext cx="1503720" cy="5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Block Storage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Google Shape;205;p29"/>
          <p:cNvSpPr/>
          <p:nvPr/>
        </p:nvSpPr>
        <p:spPr>
          <a:xfrm>
            <a:off x="7338240" y="4096080"/>
            <a:ext cx="3814920" cy="1825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06;p29"/>
          <p:cNvSpPr/>
          <p:nvPr/>
        </p:nvSpPr>
        <p:spPr>
          <a:xfrm>
            <a:off x="7572240" y="4704480"/>
            <a:ext cx="833760" cy="298080"/>
          </a:xfrm>
          <a:prstGeom prst="rect">
            <a:avLst/>
          </a:prstGeom>
          <a:solidFill>
            <a:schemeClr val="accent3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Google Shape;207;p29"/>
          <p:cNvSpPr/>
          <p:nvPr/>
        </p:nvSpPr>
        <p:spPr>
          <a:xfrm>
            <a:off x="8406000" y="470448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Google Shape;208;p29"/>
          <p:cNvSpPr/>
          <p:nvPr/>
        </p:nvSpPr>
        <p:spPr>
          <a:xfrm>
            <a:off x="9240120" y="4704480"/>
            <a:ext cx="833760" cy="29808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Google Shape;209;p29"/>
          <p:cNvSpPr/>
          <p:nvPr/>
        </p:nvSpPr>
        <p:spPr>
          <a:xfrm>
            <a:off x="10074240" y="4704480"/>
            <a:ext cx="833760" cy="29808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Google Shape;210;p29"/>
          <p:cNvSpPr/>
          <p:nvPr/>
        </p:nvSpPr>
        <p:spPr>
          <a:xfrm>
            <a:off x="7572240" y="52315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Google Shape;211;p29"/>
          <p:cNvSpPr/>
          <p:nvPr/>
        </p:nvSpPr>
        <p:spPr>
          <a:xfrm>
            <a:off x="8406000" y="52315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Google Shape;212;p29"/>
          <p:cNvSpPr/>
          <p:nvPr/>
        </p:nvSpPr>
        <p:spPr>
          <a:xfrm>
            <a:off x="9240120" y="523152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Google Shape;213;p29"/>
          <p:cNvSpPr/>
          <p:nvPr/>
        </p:nvSpPr>
        <p:spPr>
          <a:xfrm>
            <a:off x="10074240" y="523152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Google Shape;214;p29"/>
          <p:cNvSpPr/>
          <p:nvPr/>
        </p:nvSpPr>
        <p:spPr>
          <a:xfrm>
            <a:off x="5937120" y="1935360"/>
            <a:ext cx="4107240" cy="1193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File System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Google Shape;215;p29"/>
          <p:cNvSpPr/>
          <p:nvPr/>
        </p:nvSpPr>
        <p:spPr>
          <a:xfrm>
            <a:off x="6411240" y="2472480"/>
            <a:ext cx="564840" cy="53532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2,7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Google Shape;216;p29"/>
          <p:cNvSpPr/>
          <p:nvPr/>
        </p:nvSpPr>
        <p:spPr>
          <a:xfrm>
            <a:off x="7379640" y="2472480"/>
            <a:ext cx="564840" cy="53532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Google Shape;217;p29"/>
          <p:cNvSpPr/>
          <p:nvPr/>
        </p:nvSpPr>
        <p:spPr>
          <a:xfrm>
            <a:off x="8444880" y="2472480"/>
            <a:ext cx="564840" cy="53532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Google Shape;218;p29"/>
          <p:cNvSpPr/>
          <p:nvPr/>
        </p:nvSpPr>
        <p:spPr>
          <a:xfrm>
            <a:off x="5953320" y="3180960"/>
            <a:ext cx="1618560" cy="167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19;p29"/>
          <p:cNvSpPr/>
          <p:nvPr/>
        </p:nvSpPr>
        <p:spPr>
          <a:xfrm flipH="1">
            <a:off x="8406000" y="3151440"/>
            <a:ext cx="1667520" cy="17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Network attached Block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17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EB061EB-A6C3-4ABD-9F58-E47CEBBE86E2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70" name="Google Shape;227;p30"/>
          <p:cNvSpPr/>
          <p:nvPr/>
        </p:nvSpPr>
        <p:spPr>
          <a:xfrm>
            <a:off x="7753320" y="2971800"/>
            <a:ext cx="3814920" cy="1825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228;p30"/>
          <p:cNvSpPr/>
          <p:nvPr/>
        </p:nvSpPr>
        <p:spPr>
          <a:xfrm>
            <a:off x="7987320" y="358020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Google Shape;229;p30"/>
          <p:cNvSpPr/>
          <p:nvPr/>
        </p:nvSpPr>
        <p:spPr>
          <a:xfrm>
            <a:off x="882144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Google Shape;230;p30"/>
          <p:cNvSpPr/>
          <p:nvPr/>
        </p:nvSpPr>
        <p:spPr>
          <a:xfrm>
            <a:off x="965520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Google Shape;231;p30"/>
          <p:cNvSpPr/>
          <p:nvPr/>
        </p:nvSpPr>
        <p:spPr>
          <a:xfrm>
            <a:off x="1048932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Google Shape;232;p30"/>
          <p:cNvSpPr/>
          <p:nvPr/>
        </p:nvSpPr>
        <p:spPr>
          <a:xfrm>
            <a:off x="798732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Google Shape;233;p30"/>
          <p:cNvSpPr/>
          <p:nvPr/>
        </p:nvSpPr>
        <p:spPr>
          <a:xfrm>
            <a:off x="882144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Google Shape;234;p30"/>
          <p:cNvSpPr/>
          <p:nvPr/>
        </p:nvSpPr>
        <p:spPr>
          <a:xfrm>
            <a:off x="965520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Google Shape;235;p30"/>
          <p:cNvSpPr/>
          <p:nvPr/>
        </p:nvSpPr>
        <p:spPr>
          <a:xfrm>
            <a:off x="1048932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Google Shape;236;p30"/>
          <p:cNvSpPr/>
          <p:nvPr/>
        </p:nvSpPr>
        <p:spPr>
          <a:xfrm>
            <a:off x="9321480" y="3065400"/>
            <a:ext cx="83376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HDD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Google Shape;237;p30"/>
          <p:cNvSpPr/>
          <p:nvPr/>
        </p:nvSpPr>
        <p:spPr>
          <a:xfrm>
            <a:off x="8151120" y="3040560"/>
            <a:ext cx="1503720" cy="5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Block Storage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Google Shape;238;p30"/>
          <p:cNvSpPr/>
          <p:nvPr/>
        </p:nvSpPr>
        <p:spPr>
          <a:xfrm>
            <a:off x="1599840" y="1915920"/>
            <a:ext cx="1750680" cy="259704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239;p30"/>
          <p:cNvSpPr/>
          <p:nvPr/>
        </p:nvSpPr>
        <p:spPr>
          <a:xfrm>
            <a:off x="2825280" y="3506400"/>
            <a:ext cx="492732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546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240;p30"/>
          <p:cNvSpPr/>
          <p:nvPr/>
        </p:nvSpPr>
        <p:spPr>
          <a:xfrm>
            <a:off x="1728000" y="2616480"/>
            <a:ext cx="700200" cy="5353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Google Shape;241;p30"/>
          <p:cNvSpPr/>
          <p:nvPr/>
        </p:nvSpPr>
        <p:spPr>
          <a:xfrm>
            <a:off x="3589560" y="2101320"/>
            <a:ext cx="1955160" cy="870120"/>
          </a:xfrm>
          <a:prstGeom prst="wedgeRoundRectCallout">
            <a:avLst>
              <a:gd name="adj1" fmla="val -60447"/>
              <a:gd name="adj2" fmla="val 74027"/>
              <a:gd name="adj3" fmla="val 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Write blocks 2, 3, 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Google Shape;242;p30"/>
          <p:cNvSpPr/>
          <p:nvPr/>
        </p:nvSpPr>
        <p:spPr>
          <a:xfrm>
            <a:off x="8433720" y="1513800"/>
            <a:ext cx="2772000" cy="1212480"/>
          </a:xfrm>
          <a:prstGeom prst="cloudCallout">
            <a:avLst>
              <a:gd name="adj1" fmla="val -41578"/>
              <a:gd name="adj2" fmla="val 8128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OK!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Network attached Block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18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EEBBF20-5BC8-44A7-98BD-FAA05502924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88" name="Google Shape;250;p31"/>
          <p:cNvSpPr/>
          <p:nvPr/>
        </p:nvSpPr>
        <p:spPr>
          <a:xfrm>
            <a:off x="7753320" y="2971800"/>
            <a:ext cx="3814920" cy="1825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251;p31"/>
          <p:cNvSpPr/>
          <p:nvPr/>
        </p:nvSpPr>
        <p:spPr>
          <a:xfrm>
            <a:off x="7987320" y="358020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Google Shape;252;p31"/>
          <p:cNvSpPr/>
          <p:nvPr/>
        </p:nvSpPr>
        <p:spPr>
          <a:xfrm>
            <a:off x="882144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Google Shape;253;p31"/>
          <p:cNvSpPr/>
          <p:nvPr/>
        </p:nvSpPr>
        <p:spPr>
          <a:xfrm>
            <a:off x="965520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Google Shape;254;p31"/>
          <p:cNvSpPr/>
          <p:nvPr/>
        </p:nvSpPr>
        <p:spPr>
          <a:xfrm>
            <a:off x="1048932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Google Shape;255;p31"/>
          <p:cNvSpPr/>
          <p:nvPr/>
        </p:nvSpPr>
        <p:spPr>
          <a:xfrm>
            <a:off x="7987320" y="4107240"/>
            <a:ext cx="833760" cy="29808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Google Shape;256;p31"/>
          <p:cNvSpPr/>
          <p:nvPr/>
        </p:nvSpPr>
        <p:spPr>
          <a:xfrm>
            <a:off x="882144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Google Shape;257;p31"/>
          <p:cNvSpPr/>
          <p:nvPr/>
        </p:nvSpPr>
        <p:spPr>
          <a:xfrm>
            <a:off x="965520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Google Shape;258;p31"/>
          <p:cNvSpPr/>
          <p:nvPr/>
        </p:nvSpPr>
        <p:spPr>
          <a:xfrm>
            <a:off x="1048932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Google Shape;259;p31"/>
          <p:cNvSpPr/>
          <p:nvPr/>
        </p:nvSpPr>
        <p:spPr>
          <a:xfrm>
            <a:off x="9321480" y="3065400"/>
            <a:ext cx="83376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HDD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Google Shape;260;p31"/>
          <p:cNvSpPr/>
          <p:nvPr/>
        </p:nvSpPr>
        <p:spPr>
          <a:xfrm>
            <a:off x="8151120" y="3040560"/>
            <a:ext cx="1503720" cy="5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Block Storage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Google Shape;261;p31"/>
          <p:cNvSpPr/>
          <p:nvPr/>
        </p:nvSpPr>
        <p:spPr>
          <a:xfrm>
            <a:off x="1599840" y="1382760"/>
            <a:ext cx="1750680" cy="182556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oogle Shape;262;p31"/>
          <p:cNvSpPr/>
          <p:nvPr/>
        </p:nvSpPr>
        <p:spPr>
          <a:xfrm>
            <a:off x="2825280" y="2972880"/>
            <a:ext cx="492732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546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263;p31"/>
          <p:cNvSpPr/>
          <p:nvPr/>
        </p:nvSpPr>
        <p:spPr>
          <a:xfrm>
            <a:off x="1728000" y="2082960"/>
            <a:ext cx="700200" cy="5353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Google Shape;264;p31"/>
          <p:cNvSpPr/>
          <p:nvPr/>
        </p:nvSpPr>
        <p:spPr>
          <a:xfrm>
            <a:off x="3589560" y="1567800"/>
            <a:ext cx="1955160" cy="870120"/>
          </a:xfrm>
          <a:prstGeom prst="wedgeRoundRectCallout">
            <a:avLst>
              <a:gd name="adj1" fmla="val -60447"/>
              <a:gd name="adj2" fmla="val 74027"/>
              <a:gd name="adj3" fmla="val 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need to add data to my yellow file. Block five is empty, write  to block 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Google Shape;265;p31"/>
          <p:cNvSpPr/>
          <p:nvPr/>
        </p:nvSpPr>
        <p:spPr>
          <a:xfrm>
            <a:off x="1033200" y="4564800"/>
            <a:ext cx="1750680" cy="159012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66;p31"/>
          <p:cNvSpPr/>
          <p:nvPr/>
        </p:nvSpPr>
        <p:spPr>
          <a:xfrm flipH="1" rot="10800000">
            <a:off x="2716200" y="4257000"/>
            <a:ext cx="5271120" cy="121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546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267;p31"/>
          <p:cNvSpPr/>
          <p:nvPr/>
        </p:nvSpPr>
        <p:spPr>
          <a:xfrm>
            <a:off x="1313640" y="5265000"/>
            <a:ext cx="700200" cy="5353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Google Shape;268;p31"/>
          <p:cNvSpPr/>
          <p:nvPr/>
        </p:nvSpPr>
        <p:spPr>
          <a:xfrm>
            <a:off x="3480120" y="4064040"/>
            <a:ext cx="1955160" cy="870120"/>
          </a:xfrm>
          <a:prstGeom prst="wedgeRoundRectCallout">
            <a:avLst>
              <a:gd name="adj1" fmla="val -60447"/>
              <a:gd name="adj2" fmla="val 74027"/>
              <a:gd name="adj3" fmla="val 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Make a new file  by writing to empty block 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Google Shape;269;p31"/>
          <p:cNvSpPr/>
          <p:nvPr/>
        </p:nvSpPr>
        <p:spPr>
          <a:xfrm>
            <a:off x="8433720" y="1513800"/>
            <a:ext cx="2772000" cy="1212480"/>
          </a:xfrm>
          <a:prstGeom prst="cloudCallout">
            <a:avLst>
              <a:gd name="adj1" fmla="val -41578"/>
              <a:gd name="adj2" fmla="val 8128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OK!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Google Shape;270;p31"/>
          <p:cNvSpPr/>
          <p:nvPr/>
        </p:nvSpPr>
        <p:spPr>
          <a:xfrm>
            <a:off x="7454160" y="3988800"/>
            <a:ext cx="532800" cy="535320"/>
          </a:xfrm>
          <a:prstGeom prst="irregularSeal2">
            <a:avLst/>
          </a:prstGeom>
          <a:solidFill>
            <a:srgbClr val="ff0000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Shared File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9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0CE6C90-9698-4464-80BF-91E0DD837AF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1" name="Google Shape;278;p32"/>
          <p:cNvSpPr/>
          <p:nvPr/>
        </p:nvSpPr>
        <p:spPr>
          <a:xfrm>
            <a:off x="7753320" y="2971800"/>
            <a:ext cx="3814920" cy="1825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279;p32"/>
          <p:cNvSpPr/>
          <p:nvPr/>
        </p:nvSpPr>
        <p:spPr>
          <a:xfrm>
            <a:off x="7987320" y="358020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Google Shape;280;p32"/>
          <p:cNvSpPr/>
          <p:nvPr/>
        </p:nvSpPr>
        <p:spPr>
          <a:xfrm>
            <a:off x="882144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" name="Google Shape;281;p32"/>
          <p:cNvSpPr/>
          <p:nvPr/>
        </p:nvSpPr>
        <p:spPr>
          <a:xfrm>
            <a:off x="965520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Google Shape;282;p32"/>
          <p:cNvSpPr/>
          <p:nvPr/>
        </p:nvSpPr>
        <p:spPr>
          <a:xfrm>
            <a:off x="10489320" y="358020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Google Shape;283;p32"/>
          <p:cNvSpPr/>
          <p:nvPr/>
        </p:nvSpPr>
        <p:spPr>
          <a:xfrm>
            <a:off x="7987320" y="4107240"/>
            <a:ext cx="833760" cy="298080"/>
          </a:xfrm>
          <a:prstGeom prst="rect">
            <a:avLst/>
          </a:prstGeom>
          <a:solidFill>
            <a:schemeClr val="accent4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Google Shape;284;p32"/>
          <p:cNvSpPr/>
          <p:nvPr/>
        </p:nvSpPr>
        <p:spPr>
          <a:xfrm>
            <a:off x="8821440" y="4107240"/>
            <a:ext cx="833760" cy="298080"/>
          </a:xfrm>
          <a:prstGeom prst="rect">
            <a:avLst/>
          </a:prstGeom>
          <a:solidFill>
            <a:srgbClr val="999999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" name="Google Shape;285;p32"/>
          <p:cNvSpPr/>
          <p:nvPr/>
        </p:nvSpPr>
        <p:spPr>
          <a:xfrm>
            <a:off x="9655200" y="4107240"/>
            <a:ext cx="833760" cy="29808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Google Shape;286;p32"/>
          <p:cNvSpPr/>
          <p:nvPr/>
        </p:nvSpPr>
        <p:spPr>
          <a:xfrm>
            <a:off x="10489320" y="4107240"/>
            <a:ext cx="833760" cy="29808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Google Shape;287;p32"/>
          <p:cNvSpPr/>
          <p:nvPr/>
        </p:nvSpPr>
        <p:spPr>
          <a:xfrm>
            <a:off x="8151120" y="3040560"/>
            <a:ext cx="1955160" cy="5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Shared Filesystem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Google Shape;288;p32"/>
          <p:cNvSpPr/>
          <p:nvPr/>
        </p:nvSpPr>
        <p:spPr>
          <a:xfrm>
            <a:off x="1599840" y="1382760"/>
            <a:ext cx="1750680" cy="182556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289;p32"/>
          <p:cNvSpPr/>
          <p:nvPr/>
        </p:nvSpPr>
        <p:spPr>
          <a:xfrm>
            <a:off x="2825280" y="2972880"/>
            <a:ext cx="492732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546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290;p32"/>
          <p:cNvSpPr/>
          <p:nvPr/>
        </p:nvSpPr>
        <p:spPr>
          <a:xfrm>
            <a:off x="1728000" y="2082960"/>
            <a:ext cx="700200" cy="5353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Google Shape;291;p32"/>
          <p:cNvSpPr/>
          <p:nvPr/>
        </p:nvSpPr>
        <p:spPr>
          <a:xfrm>
            <a:off x="3589560" y="1567800"/>
            <a:ext cx="1955160" cy="870120"/>
          </a:xfrm>
          <a:prstGeom prst="wedgeRoundRectCallout">
            <a:avLst>
              <a:gd name="adj1" fmla="val -60447"/>
              <a:gd name="adj2" fmla="val 74027"/>
              <a:gd name="adj3" fmla="val 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need to add data to my yellow file, put it somewhere please!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Google Shape;292;p32"/>
          <p:cNvSpPr/>
          <p:nvPr/>
        </p:nvSpPr>
        <p:spPr>
          <a:xfrm>
            <a:off x="1033200" y="4564800"/>
            <a:ext cx="1750680" cy="159012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293;p32"/>
          <p:cNvSpPr/>
          <p:nvPr/>
        </p:nvSpPr>
        <p:spPr>
          <a:xfrm flipH="1" rot="10800000">
            <a:off x="2716200" y="4257000"/>
            <a:ext cx="5271120" cy="121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546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294;p32"/>
          <p:cNvSpPr/>
          <p:nvPr/>
        </p:nvSpPr>
        <p:spPr>
          <a:xfrm>
            <a:off x="1313640" y="5265000"/>
            <a:ext cx="700200" cy="5353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Google Shape;295;p32"/>
          <p:cNvSpPr/>
          <p:nvPr/>
        </p:nvSpPr>
        <p:spPr>
          <a:xfrm>
            <a:off x="3480120" y="4064040"/>
            <a:ext cx="1955160" cy="870120"/>
          </a:xfrm>
          <a:prstGeom prst="wedgeRoundRectCallout">
            <a:avLst>
              <a:gd name="adj1" fmla="val -60447"/>
              <a:gd name="adj2" fmla="val 74027"/>
              <a:gd name="adj3" fmla="val 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need to write a new file of X amount of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" name="Google Shape;296;p32"/>
          <p:cNvSpPr/>
          <p:nvPr/>
        </p:nvSpPr>
        <p:spPr>
          <a:xfrm>
            <a:off x="8433720" y="1232280"/>
            <a:ext cx="2772000" cy="1494360"/>
          </a:xfrm>
          <a:prstGeom prst="cloudCallout">
            <a:avLst>
              <a:gd name="adj1" fmla="val -41578"/>
              <a:gd name="adj2" fmla="val 81280"/>
            </a:avLst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OK! So, additional bits for yellow file can go in 5 and the new file can go on 7 and 8.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EBS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7360920" cy="1916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Network attached block storage for EC2 instances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Therefore, consumes a portion of available bandwidth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Read Write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0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9BCFCD8-4DEF-4070-9FB2-7FD9C8529BE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33" name="Google Shape;305;p33" descr=""/>
          <p:cNvPicPr/>
          <p:nvPr/>
        </p:nvPicPr>
        <p:blipFill>
          <a:blip r:embed="rId1"/>
          <a:stretch/>
        </p:blipFill>
        <p:spPr>
          <a:xfrm>
            <a:off x="8188920" y="2098800"/>
            <a:ext cx="3571560" cy="3571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4" name="Google Shape;306;p33"/>
          <p:cNvGraphicFramePr/>
          <p:nvPr/>
        </p:nvGraphicFramePr>
        <p:xfrm>
          <a:off x="828000" y="4610880"/>
          <a:ext cx="7417440" cy="1569240"/>
        </p:xfrm>
        <a:graphic>
          <a:graphicData uri="http://schemas.openxmlformats.org/drawingml/2006/table">
            <a:tbl>
              <a:tblPr/>
              <a:tblGrid>
                <a:gridCol w="1854360"/>
                <a:gridCol w="1854360"/>
                <a:gridCol w="1854360"/>
                <a:gridCol w="1854360"/>
              </a:tblGrid>
              <a:tr h="396000">
                <a:tc gridSpan="2"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SSD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HDD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General Purpose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Provisioned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Throughput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Cold HDD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16,000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64,000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Elastic File System (EFS)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Shrinks and grows as you add/delete files (up to petabytes!)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Two storage classes for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Standard = single digit ms latency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Infrequent access = double digit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100 MiB/s per TiB throughput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250 MB/s per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Easy lift-and-shift of existing NFS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21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7DC2126-9015-440C-BB5C-B3BFBFFAD28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38" name="Google Shape;323;p35" descr="Amazon Elastic File System (Amazon EFS) provides a simple, scalable, elastic file system for Linux-based workloads for use with AWS Cloud services and on-premises resources. Learn more at - https://amzn.to/2Dv1JHn.&#10;&#10;It is built to scale on demand to petabytes without disrupting applications, growing and shrinking automatically as you add and remove files, so your applications have the storage they need – when they need it.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311960" y="2763000"/>
            <a:ext cx="457164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Storage Considerations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Structured/Unstructured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Relational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Latency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Scale: Volume &amp; # of connections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Performance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Durability &amp; Availability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Consistency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Location &amp; Compliance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188724C-56C8-4481-810B-922601C8ECB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Buckets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2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87363D3-1A30-4E48-9983-8D412F439E4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42" name="Google Shape;340;p37" descr=""/>
          <p:cNvPicPr/>
          <p:nvPr/>
        </p:nvPicPr>
        <p:blipFill>
          <a:blip r:embed="rId1"/>
          <a:stretch/>
        </p:blipFill>
        <p:spPr>
          <a:xfrm>
            <a:off x="1867320" y="3934800"/>
            <a:ext cx="2250720" cy="225684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1;p37" descr=""/>
          <p:cNvPicPr/>
          <p:nvPr/>
        </p:nvPicPr>
        <p:blipFill>
          <a:blip r:embed="rId2"/>
          <a:stretch/>
        </p:blipFill>
        <p:spPr>
          <a:xfrm>
            <a:off x="7378200" y="1512000"/>
            <a:ext cx="4552560" cy="45525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2;p37" descr=""/>
          <p:cNvPicPr/>
          <p:nvPr/>
        </p:nvPicPr>
        <p:blipFill>
          <a:blip r:embed="rId3"/>
          <a:stretch/>
        </p:blipFill>
        <p:spPr>
          <a:xfrm>
            <a:off x="1505880" y="3400920"/>
            <a:ext cx="536400" cy="53640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3;p37"/>
          <p:cNvSpPr/>
          <p:nvPr/>
        </p:nvSpPr>
        <p:spPr>
          <a:xfrm rot="1515000">
            <a:off x="2097000" y="3341160"/>
            <a:ext cx="1003320" cy="479520"/>
          </a:xfrm>
          <a:custGeom>
            <a:avLst/>
            <a:gdLst/>
            <a:ahLst/>
            <a:rect l="l" t="t" r="r" b="b"/>
            <a:pathLst>
              <a:path w="43314" h="18198">
                <a:moveTo>
                  <a:pt x="0" y="18198"/>
                </a:moveTo>
                <a:cubicBezTo>
                  <a:pt x="4512" y="15190"/>
                  <a:pt x="19852" y="752"/>
                  <a:pt x="27071" y="150"/>
                </a:cubicBezTo>
                <a:cubicBezTo>
                  <a:pt x="34290" y="-452"/>
                  <a:pt x="40607" y="12182"/>
                  <a:pt x="43314" y="14588"/>
                </a:cubicBezTo>
              </a:path>
            </a:pathLst>
          </a:custGeom>
          <a:noFill/>
          <a:ln w="28575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S3 is object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Use cases: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Website/static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Backup storage for archival or disaster recovery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Very large amounts of data (exabytes)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3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06ED0C0-DDA3-464B-A131-83668B0DFFB2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S3 is object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Objects consist of: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Key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uniquely identifies the object in a bucket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Metadata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contains information such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Total size of object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Created and Modified dates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Data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The actual BLOB data that is stored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4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3D7A9DF-7211-4E3A-A618-1E337997C37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S3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Storage Classes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Event notifications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Versioning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Lifecycle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5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96A91F7-EE20-4045-B77A-354641668FE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Storage Classes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Num" idx="26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062A6C7-49B3-47B0-9B86-387CF53BA153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257" name="Google Shape;375;p41"/>
          <p:cNvGraphicFramePr/>
          <p:nvPr/>
        </p:nvGraphicFramePr>
        <p:xfrm>
          <a:off x="952560" y="1905120"/>
          <a:ext cx="10286640" cy="2666520"/>
        </p:xfrm>
        <a:graphic>
          <a:graphicData uri="http://schemas.openxmlformats.org/drawingml/2006/table">
            <a:tbl>
              <a:tblPr/>
              <a:tblGrid>
                <a:gridCol w="1701000"/>
                <a:gridCol w="1090440"/>
                <a:gridCol w="1743120"/>
                <a:gridCol w="1343160"/>
                <a:gridCol w="1469520"/>
                <a:gridCol w="1469520"/>
                <a:gridCol w="1469880"/>
              </a:tblGrid>
              <a:tr h="58212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Standard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Intelligent-Tiering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Standard-IA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One Zone-IA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Glacier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Glacier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Deep Archive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Availability SLA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99.9%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99.9%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99.9%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AZs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Min charge per object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128KB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128KB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40KB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40KB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Min duration charge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days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days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days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 days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180 days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Retrieval fee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Yes, per GB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Yes, per GB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Yes, per GB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Yes, per GB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First byte latency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min or hours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hours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Event Notifications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S3 can generate notifications on events such as: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 created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 Deleted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Restored from Glacier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And can send the notifications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SNS topics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SQS queues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Lambda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7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92331C0-AE3A-4595-9C8E-85519DBB8A9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Versioning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Versioning is enabled at the Bucket level and any objects uploaded that already exist with the given name append a new version of the object instead of overriding the object.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Specific versions of an object can be retrieved with the latest being the default returned.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* You pay for the total storage used 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28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B9FB371-49F4-4080-A7BF-FCC2D39022B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Lifecycle Policy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828000" y="135972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Set of filters and actions that automatically take effect on objects in a bucket.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Filters include: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 age/last modified 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 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Object tag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Actions include: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Transition (change storage class)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Expiration (delete object)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VersionTransition (change storage class for old versions)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VersionExpiration (delete old versions)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9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816DD9C-CF8C-4CC8-A5AF-3D1FB082A301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Google Shape;405;p45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S3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S3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sldNum" idx="30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E6B40BE-B69F-4A47-8810-F5F52E20EBE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72" name="Google Shape;409;p45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Managed Databases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31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7D4349E-3A0F-4D30-B5BA-21C1ACB14CA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75" name="Google Shape;417;p46" descr=""/>
          <p:cNvPicPr/>
          <p:nvPr/>
        </p:nvPicPr>
        <p:blipFill>
          <a:blip r:embed="rId1"/>
          <a:stretch/>
        </p:blipFill>
        <p:spPr>
          <a:xfrm>
            <a:off x="7017120" y="3591720"/>
            <a:ext cx="1335240" cy="1339200"/>
          </a:xfrm>
          <a:prstGeom prst="rect">
            <a:avLst/>
          </a:prstGeom>
          <a:ln w="0">
            <a:noFill/>
          </a:ln>
        </p:spPr>
      </p:pic>
      <p:pic>
        <p:nvPicPr>
          <p:cNvPr id="276" name="Google Shape;418;p46" descr=""/>
          <p:cNvPicPr/>
          <p:nvPr/>
        </p:nvPicPr>
        <p:blipFill>
          <a:blip r:embed="rId2"/>
          <a:stretch/>
        </p:blipFill>
        <p:spPr>
          <a:xfrm>
            <a:off x="9558000" y="3461040"/>
            <a:ext cx="1604520" cy="1600560"/>
          </a:xfrm>
          <a:prstGeom prst="rect">
            <a:avLst/>
          </a:prstGeom>
          <a:ln w="0">
            <a:noFill/>
          </a:ln>
        </p:spPr>
      </p:pic>
      <p:sp>
        <p:nvSpPr>
          <p:cNvPr id="277" name="Google Shape;419;p46"/>
          <p:cNvSpPr/>
          <p:nvPr/>
        </p:nvSpPr>
        <p:spPr>
          <a:xfrm>
            <a:off x="3450600" y="2519640"/>
            <a:ext cx="360" cy="357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Google Shape;420;p46"/>
          <p:cNvSpPr/>
          <p:nvPr/>
        </p:nvSpPr>
        <p:spPr>
          <a:xfrm>
            <a:off x="928800" y="1775880"/>
            <a:ext cx="979236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Build your own DB solution or use a managed one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9" name="Google Shape;421;p46" descr=""/>
          <p:cNvPicPr/>
          <p:nvPr/>
        </p:nvPicPr>
        <p:blipFill>
          <a:blip r:embed="rId3"/>
          <a:stretch/>
        </p:blipFill>
        <p:spPr>
          <a:xfrm>
            <a:off x="1108800" y="3371040"/>
            <a:ext cx="1733040" cy="1723680"/>
          </a:xfrm>
          <a:prstGeom prst="rect">
            <a:avLst/>
          </a:prstGeom>
          <a:ln w="0">
            <a:noFill/>
          </a:ln>
        </p:spPr>
      </p:pic>
      <p:pic>
        <p:nvPicPr>
          <p:cNvPr id="280" name="Google Shape;422;p46" descr=""/>
          <p:cNvPicPr/>
          <p:nvPr/>
        </p:nvPicPr>
        <p:blipFill>
          <a:blip r:embed="rId4"/>
          <a:stretch/>
        </p:blipFill>
        <p:spPr>
          <a:xfrm>
            <a:off x="4317840" y="3371040"/>
            <a:ext cx="1780920" cy="178092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423;p46"/>
          <p:cNvSpPr/>
          <p:nvPr/>
        </p:nvSpPr>
        <p:spPr>
          <a:xfrm>
            <a:off x="823680" y="5049720"/>
            <a:ext cx="22125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DB on instance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Google Shape;424;p46"/>
          <p:cNvSpPr/>
          <p:nvPr/>
        </p:nvSpPr>
        <p:spPr>
          <a:xfrm>
            <a:off x="4059000" y="5175360"/>
            <a:ext cx="22125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Amazon SimpleDB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Google Shape;425;p46"/>
          <p:cNvSpPr/>
          <p:nvPr/>
        </p:nvSpPr>
        <p:spPr>
          <a:xfrm>
            <a:off x="6578280" y="5153760"/>
            <a:ext cx="22125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Amazon 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Google Shape;426;p46"/>
          <p:cNvSpPr/>
          <p:nvPr/>
        </p:nvSpPr>
        <p:spPr>
          <a:xfrm>
            <a:off x="9254160" y="5153760"/>
            <a:ext cx="22125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DynamoDB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Unstructured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721880" y="2509920"/>
            <a:ext cx="3560040" cy="3663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H4sIAHO2GFkAA+1d627bOBbObz8Fp/nR3UUt62o5BvojdYw26M2IMwEW3UEgy7SsiSRqRcppppjFvME+wO5L7BsuKcqWLMuR49iyp+WH1pEo3sVzPp5Dmh5YX99Bawyjlj21InKyD8iybBoGODETZH/lFGpbAYqmyG1F02TdALJiappyAr7upTYFxJhYE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86;p18"/>
          <p:cNvSpPr/>
          <p:nvPr/>
        </p:nvSpPr>
        <p:spPr>
          <a:xfrm>
            <a:off x="781920" y="1372680"/>
            <a:ext cx="471456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Data that has no defined data-model or schema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0" name="Google Shape;87;p18" descr=""/>
          <p:cNvPicPr/>
          <p:nvPr/>
        </p:nvPicPr>
        <p:blipFill>
          <a:blip r:embed="rId1"/>
          <a:stretch/>
        </p:blipFill>
        <p:spPr>
          <a:xfrm>
            <a:off x="6306840" y="3897360"/>
            <a:ext cx="2152440" cy="212364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88;p18" descr=""/>
          <p:cNvPicPr/>
          <p:nvPr/>
        </p:nvPicPr>
        <p:blipFill>
          <a:blip r:embed="rId2"/>
          <a:stretch/>
        </p:blipFill>
        <p:spPr>
          <a:xfrm>
            <a:off x="9293040" y="23572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Structured data options (databases)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20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SimpleDB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Aurora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DynamoDB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2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16931A4-218F-4AD0-9D83-8F1B2D5EE18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Relational Database Service (RDS)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Fully managed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SQL DB solutions on top of EC2.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Pay for allocated instances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Many DB engines available: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MySQL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PostgreSQL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ORACLE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MS SQL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Amazon Aurora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33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CB8ECAA-0DC1-4658-B881-431299489F53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91" name="Google Shape;443;p48" descr=""/>
          <p:cNvPicPr/>
          <p:nvPr/>
        </p:nvPicPr>
        <p:blipFill>
          <a:blip r:embed="rId1"/>
          <a:stretch/>
        </p:blipFill>
        <p:spPr>
          <a:xfrm>
            <a:off x="8316360" y="1819440"/>
            <a:ext cx="3209400" cy="3219120"/>
          </a:xfrm>
          <a:prstGeom prst="rect">
            <a:avLst/>
          </a:prstGeom>
          <a:ln w="0">
            <a:noFill/>
          </a:ln>
        </p:spPr>
      </p:pic>
      <p:sp>
        <p:nvSpPr>
          <p:cNvPr id="292" name="Google Shape;444;p48"/>
          <p:cNvSpPr/>
          <p:nvPr/>
        </p:nvSpPr>
        <p:spPr>
          <a:xfrm>
            <a:off x="8814600" y="5038560"/>
            <a:ext cx="22125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Amazon 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RDS security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Run DB instance in VPC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IAM polices to grant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Security groups to control client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SSL support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RDS encryption for at-rest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Finally, any security features of your DB engine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34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4147CF0-FE44-468B-BE80-40BC2DFBFFC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RDS management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Manual or scheduled backups (snapshots)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Cross-region snapshots for higher redundancy and disaster recovery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Parameter groups for passing configuration to the DB engine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Master-slave for failover or HA masters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Read replicas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35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4032D53-E0B0-4334-85EE-1D9ED860FE1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AWS Aurora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 marL="457200" indent="-38088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Amazons fully-managed, enterprise grade, cloud-native 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MySQL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and </a:t>
            </a: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PostgreSQL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compatible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5x faster than MySQL and 3x faster than PostgreSQL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Automatically grows to up to </a:t>
            </a: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64 TB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per 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Point-in-time restores (even without backups!)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Global replication, up to 15 read replicas, sub 30 sec failover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6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29F4984-14F8-4A92-8E9F-D23E385D7EF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Aurora Architecture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37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3927CBA-2D74-4ECE-8AB8-0C6849F5866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304" name="Google Shape;476;p52" descr=""/>
          <p:cNvPicPr/>
          <p:nvPr/>
        </p:nvPicPr>
        <p:blipFill>
          <a:blip r:embed="rId1"/>
          <a:stretch/>
        </p:blipFill>
        <p:spPr>
          <a:xfrm>
            <a:off x="1631880" y="1232280"/>
            <a:ext cx="8927640" cy="500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Aurora Serverless (NEW!)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Autoscales automatically as workload changes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Scales to 0 if no activity for 5 minutes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No need to choose instance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Only works with MySQL 5.6 and Postgres (beta)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8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53E9E5C-D59E-4188-A37C-4653AA2DEA12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Google Shape;490;p54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RDS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RDS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sldNum" idx="39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58DD736-F122-4087-B582-AD67CB031C42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13" name="Google Shape;494;p54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SimpleDB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Fully-managed, NoSQL 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Very low cost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Pay for actual usage (no up front provisioning)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Interact via REST API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Highly Available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40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60698E9-407A-4C6A-B431-E7380083A339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SimpleDB Data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Num" idx="41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8DBA1C4-A6CA-491A-ACF2-6BE7CCE4560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19" name="Google Shape;510;p56"/>
          <p:cNvSpPr/>
          <p:nvPr/>
        </p:nvSpPr>
        <p:spPr>
          <a:xfrm>
            <a:off x="3208320" y="1499760"/>
            <a:ext cx="22759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Google Shape;511;p56"/>
          <p:cNvSpPr/>
          <p:nvPr/>
        </p:nvSpPr>
        <p:spPr>
          <a:xfrm>
            <a:off x="1549800" y="2730240"/>
            <a:ext cx="13975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User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1" name="Google Shape;512;p56"/>
          <p:cNvSpPr/>
          <p:nvPr/>
        </p:nvSpPr>
        <p:spPr>
          <a:xfrm>
            <a:off x="573120" y="4033800"/>
            <a:ext cx="13975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First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Google Shape;513;p56"/>
          <p:cNvSpPr/>
          <p:nvPr/>
        </p:nvSpPr>
        <p:spPr>
          <a:xfrm>
            <a:off x="2561040" y="4033800"/>
            <a:ext cx="13975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Middle initial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Google Shape;514;p56"/>
          <p:cNvSpPr/>
          <p:nvPr/>
        </p:nvSpPr>
        <p:spPr>
          <a:xfrm>
            <a:off x="5484960" y="1893600"/>
            <a:ext cx="421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ed7d31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Google Shape;515;p56"/>
          <p:cNvSpPr/>
          <p:nvPr/>
        </p:nvSpPr>
        <p:spPr>
          <a:xfrm>
            <a:off x="9699480" y="1499760"/>
            <a:ext cx="1827720" cy="787320"/>
          </a:xfrm>
          <a:prstGeom prst="rect">
            <a:avLst/>
          </a:prstGeom>
          <a:noFill/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Domain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Google Shape;516;p56"/>
          <p:cNvSpPr/>
          <p:nvPr/>
        </p:nvSpPr>
        <p:spPr>
          <a:xfrm>
            <a:off x="855000" y="5557680"/>
            <a:ext cx="833760" cy="466560"/>
          </a:xfrm>
          <a:prstGeom prst="rect">
            <a:avLst/>
          </a:prstGeom>
          <a:solidFill>
            <a:schemeClr val="lt2"/>
          </a:solidFill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Google Shape;517;p56"/>
          <p:cNvSpPr/>
          <p:nvPr/>
        </p:nvSpPr>
        <p:spPr>
          <a:xfrm>
            <a:off x="3066480" y="5557680"/>
            <a:ext cx="386280" cy="466560"/>
          </a:xfrm>
          <a:prstGeom prst="rect">
            <a:avLst/>
          </a:prstGeom>
          <a:solidFill>
            <a:schemeClr val="lt2"/>
          </a:solidFill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Google Shape;518;p56"/>
          <p:cNvSpPr/>
          <p:nvPr/>
        </p:nvSpPr>
        <p:spPr>
          <a:xfrm>
            <a:off x="6021360" y="2780640"/>
            <a:ext cx="13975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User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Google Shape;519;p56"/>
          <p:cNvSpPr/>
          <p:nvPr/>
        </p:nvSpPr>
        <p:spPr>
          <a:xfrm>
            <a:off x="5044680" y="4084200"/>
            <a:ext cx="13975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First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Google Shape;520;p56"/>
          <p:cNvSpPr/>
          <p:nvPr/>
        </p:nvSpPr>
        <p:spPr>
          <a:xfrm>
            <a:off x="7032240" y="4084200"/>
            <a:ext cx="1397520" cy="787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Middle initial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0" name="Google Shape;521;p56"/>
          <p:cNvSpPr/>
          <p:nvPr/>
        </p:nvSpPr>
        <p:spPr>
          <a:xfrm>
            <a:off x="5326560" y="5608080"/>
            <a:ext cx="833760" cy="466560"/>
          </a:xfrm>
          <a:prstGeom prst="rect">
            <a:avLst/>
          </a:prstGeom>
          <a:solidFill>
            <a:schemeClr val="lt2"/>
          </a:solidFill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1" name="Google Shape;522;p56"/>
          <p:cNvSpPr/>
          <p:nvPr/>
        </p:nvSpPr>
        <p:spPr>
          <a:xfrm>
            <a:off x="7156800" y="5531760"/>
            <a:ext cx="386280" cy="466560"/>
          </a:xfrm>
          <a:prstGeom prst="rect">
            <a:avLst/>
          </a:prstGeom>
          <a:solidFill>
            <a:schemeClr val="lt2"/>
          </a:solidFill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2" name="Google Shape;523;p56"/>
          <p:cNvSpPr/>
          <p:nvPr/>
        </p:nvSpPr>
        <p:spPr>
          <a:xfrm>
            <a:off x="7994880" y="5531760"/>
            <a:ext cx="386280" cy="466560"/>
          </a:xfrm>
          <a:prstGeom prst="rect">
            <a:avLst/>
          </a:prstGeom>
          <a:solidFill>
            <a:schemeClr val="lt2"/>
          </a:solidFill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Google Shape;524;p56"/>
          <p:cNvSpPr/>
          <p:nvPr/>
        </p:nvSpPr>
        <p:spPr>
          <a:xfrm rot="5400000">
            <a:off x="3076560" y="1459440"/>
            <a:ext cx="442440" cy="2097720"/>
          </a:xfrm>
          <a:prstGeom prst="bentConnector3">
            <a:avLst>
              <a:gd name="adj1" fmla="val 49994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525;p56"/>
          <p:cNvSpPr/>
          <p:nvPr/>
        </p:nvSpPr>
        <p:spPr>
          <a:xfrm flipH="1" rot="16200000">
            <a:off x="5286960" y="1347120"/>
            <a:ext cx="492840" cy="2373120"/>
          </a:xfrm>
          <a:prstGeom prst="bentConnector3">
            <a:avLst>
              <a:gd name="adj1" fmla="val 4172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526;p56"/>
          <p:cNvSpPr/>
          <p:nvPr/>
        </p:nvSpPr>
        <p:spPr>
          <a:xfrm rot="5400000">
            <a:off x="1502640" y="3287880"/>
            <a:ext cx="515520" cy="97632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527;p56"/>
          <p:cNvSpPr/>
          <p:nvPr/>
        </p:nvSpPr>
        <p:spPr>
          <a:xfrm flipH="1" rot="16200000">
            <a:off x="903960" y="5189040"/>
            <a:ext cx="735480" cy="36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528;p56"/>
          <p:cNvSpPr/>
          <p:nvPr/>
        </p:nvSpPr>
        <p:spPr>
          <a:xfrm flipH="1" rot="16200000">
            <a:off x="2891520" y="5189040"/>
            <a:ext cx="735480" cy="36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529;p56"/>
          <p:cNvSpPr/>
          <p:nvPr/>
        </p:nvSpPr>
        <p:spPr>
          <a:xfrm flipH="1" rot="16200000">
            <a:off x="2495880" y="3270600"/>
            <a:ext cx="515520" cy="101052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530;p56"/>
          <p:cNvSpPr/>
          <p:nvPr/>
        </p:nvSpPr>
        <p:spPr>
          <a:xfrm rot="5400000">
            <a:off x="5974200" y="3338280"/>
            <a:ext cx="515520" cy="97632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531;p56"/>
          <p:cNvSpPr/>
          <p:nvPr/>
        </p:nvSpPr>
        <p:spPr>
          <a:xfrm flipH="1" rot="16200000">
            <a:off x="6967440" y="3321000"/>
            <a:ext cx="515520" cy="101052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532;p56"/>
          <p:cNvSpPr/>
          <p:nvPr/>
        </p:nvSpPr>
        <p:spPr>
          <a:xfrm flipH="1" rot="16200000">
            <a:off x="5375520" y="5239440"/>
            <a:ext cx="735480" cy="36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533;p56"/>
          <p:cNvSpPr/>
          <p:nvPr/>
        </p:nvSpPr>
        <p:spPr>
          <a:xfrm rot="5400000">
            <a:off x="7211160" y="5011200"/>
            <a:ext cx="659520" cy="38052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534;p56"/>
          <p:cNvSpPr/>
          <p:nvPr/>
        </p:nvSpPr>
        <p:spPr>
          <a:xfrm flipH="1" rot="16200000">
            <a:off x="7629480" y="4973040"/>
            <a:ext cx="659520" cy="456840"/>
          </a:xfrm>
          <a:prstGeom prst="bentConnector3">
            <a:avLst>
              <a:gd name="adj1" fmla="val 50002"/>
            </a:avLst>
          </a:prstGeom>
          <a:noFill/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Google Shape;535;p56"/>
          <p:cNvSpPr/>
          <p:nvPr/>
        </p:nvSpPr>
        <p:spPr>
          <a:xfrm>
            <a:off x="9699480" y="2759040"/>
            <a:ext cx="1827720" cy="787320"/>
          </a:xfrm>
          <a:prstGeom prst="rect">
            <a:avLst/>
          </a:prstGeom>
          <a:noFill/>
          <a:ln w="28575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Google Shape;536;p56"/>
          <p:cNvSpPr/>
          <p:nvPr/>
        </p:nvSpPr>
        <p:spPr>
          <a:xfrm>
            <a:off x="9718200" y="4084200"/>
            <a:ext cx="1827720" cy="787320"/>
          </a:xfrm>
          <a:prstGeom prst="rect">
            <a:avLst/>
          </a:prstGeom>
          <a:noFill/>
          <a:ln w="28575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Attributes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Google Shape;537;p56"/>
          <p:cNvSpPr/>
          <p:nvPr/>
        </p:nvSpPr>
        <p:spPr>
          <a:xfrm>
            <a:off x="9797760" y="5310720"/>
            <a:ext cx="1827720" cy="787320"/>
          </a:xfrm>
          <a:prstGeom prst="rect">
            <a:avLst/>
          </a:prstGeom>
          <a:noFill/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Values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Google Shape;538;p56"/>
          <p:cNvSpPr/>
          <p:nvPr/>
        </p:nvSpPr>
        <p:spPr>
          <a:xfrm flipH="1" rot="10800000">
            <a:off x="7418880" y="3153240"/>
            <a:ext cx="227988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Google Shape;539;p56"/>
          <p:cNvSpPr/>
          <p:nvPr/>
        </p:nvSpPr>
        <p:spPr>
          <a:xfrm>
            <a:off x="8430120" y="4478040"/>
            <a:ext cx="128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540;p56"/>
          <p:cNvSpPr/>
          <p:nvPr/>
        </p:nvSpPr>
        <p:spPr>
          <a:xfrm flipH="1" rot="10800000">
            <a:off x="8381520" y="5704920"/>
            <a:ext cx="1415880" cy="6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70ad47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Structured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6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4940C08-8490-451F-B381-1605AA5322A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94" name="Google Shape;96;p19"/>
          <p:cNvGraphicFramePr/>
          <p:nvPr/>
        </p:nvGraphicFramePr>
        <p:xfrm>
          <a:off x="8396640" y="4571640"/>
          <a:ext cx="2193480" cy="1142640"/>
        </p:xfrm>
        <a:graphic>
          <a:graphicData uri="http://schemas.openxmlformats.org/drawingml/2006/table">
            <a:tbl>
              <a:tblPr/>
              <a:tblGrid>
                <a:gridCol w="2193840"/>
              </a:tblGrid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orange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oogle Shape;97;p19"/>
          <p:cNvGraphicFramePr/>
          <p:nvPr/>
        </p:nvGraphicFramePr>
        <p:xfrm>
          <a:off x="8396640" y="2346840"/>
          <a:ext cx="2193480" cy="1142640"/>
        </p:xfrm>
        <a:graphic>
          <a:graphicData uri="http://schemas.openxmlformats.org/drawingml/2006/table">
            <a:tbl>
              <a:tblPr/>
              <a:tblGrid>
                <a:gridCol w="2193840"/>
              </a:tblGrid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celery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squash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Google Shape;98;p19"/>
          <p:cNvSpPr/>
          <p:nvPr/>
        </p:nvSpPr>
        <p:spPr>
          <a:xfrm>
            <a:off x="8504640" y="4190400"/>
            <a:ext cx="12628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Fruits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Google Shape;99;p19"/>
          <p:cNvSpPr/>
          <p:nvPr/>
        </p:nvSpPr>
        <p:spPr>
          <a:xfrm>
            <a:off x="8396640" y="1990440"/>
            <a:ext cx="12628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Veggies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403640" y="1990440"/>
            <a:ext cx="4691880" cy="40251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{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"Fruits": [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"apple",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	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"orange"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],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"Veggies": [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"celery",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"squash"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  </a:t>
            </a: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]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onsolas"/>
                <a:ea typeface="Consolas"/>
              </a:rPr>
              <a:t>}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DynamoDB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683532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NoSQL, wide-column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Built to burst up to 20 mil requests per second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Great for many writes and reads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Pay for capacity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RCUs and WCUs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–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how many read/write requests can you send per second.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42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7593060F-630F-4C5F-94A1-3C8E2E12E879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353" name="Google Shape;557;p58" descr=""/>
          <p:cNvPicPr/>
          <p:nvPr/>
        </p:nvPicPr>
        <p:blipFill>
          <a:blip r:embed="rId1"/>
          <a:stretch/>
        </p:blipFill>
        <p:spPr>
          <a:xfrm>
            <a:off x="7663320" y="1595520"/>
            <a:ext cx="3676320" cy="3666600"/>
          </a:xfrm>
          <a:prstGeom prst="rect">
            <a:avLst/>
          </a:prstGeom>
          <a:ln w="0">
            <a:noFill/>
          </a:ln>
        </p:spPr>
      </p:pic>
      <p:sp>
        <p:nvSpPr>
          <p:cNvPr id="354" name="Google Shape;558;p58"/>
          <p:cNvSpPr/>
          <p:nvPr/>
        </p:nvSpPr>
        <p:spPr>
          <a:xfrm>
            <a:off x="8395200" y="5262480"/>
            <a:ext cx="22125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DynamoDB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Data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ldNum" idx="43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2E0712E-6AB4-45D8-BE72-BD54CD2C1CD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357" name="Google Shape;566;p59" descr=""/>
          <p:cNvPicPr/>
          <p:nvPr/>
        </p:nvPicPr>
        <p:blipFill>
          <a:blip r:embed="rId1"/>
          <a:stretch/>
        </p:blipFill>
        <p:spPr>
          <a:xfrm>
            <a:off x="952560" y="1442160"/>
            <a:ext cx="10511640" cy="488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DynamoDB queries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You only interact with a single table (not relational)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3 ways to read items: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Get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Fastest, no processing needed. Look up by key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Query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Fast, filter only on keys and indexes.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Scan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Slow, scan the entire table and filter on any attribute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Optional </a:t>
            </a:r>
            <a:r>
              <a:rPr b="1" i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ConsistentRead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parameter, otherwise reads are eventually consistent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For writing data, you provide the entire item. No partial updates. This allows DynamoDB to quickly write the data and not need to look up an existing items location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44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B9618D2-C741-413B-920E-528EB4997BD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DynamoDB and SimpleDB comparison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482832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DynamoDB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Large scale, no limits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Pay for capacity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Millions of writes per second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45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64EE057-AF95-41B7-8944-D373B77BD360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951240" y="1544760"/>
            <a:ext cx="438840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SimpleDB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Hard limit of 10GB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pay for 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&lt;25 writes per second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buClr>
                <a:srgbClr val="3f3f3f"/>
              </a:buClr>
              <a:buFont typeface="Helvetica Neue Light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hella cheap, dead simple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589;p6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DynamoDB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ctr">
            <a:noAutofit/>
          </a:bodyPr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DynamoDB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sldNum" idx="46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5AE8224-7853-4A3B-88FC-8052C2A2E6E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70" name="Google Shape;593;p62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Relational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7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F219C83-B03F-473E-A573-197ABEDDAC9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101" name="Google Shape;108;p20"/>
          <p:cNvGraphicFramePr/>
          <p:nvPr/>
        </p:nvGraphicFramePr>
        <p:xfrm>
          <a:off x="1090440" y="1832400"/>
          <a:ext cx="3165480" cy="3686760"/>
        </p:xfrm>
        <a:graphic>
          <a:graphicData uri="http://schemas.openxmlformats.org/drawingml/2006/table">
            <a:tbl>
              <a:tblPr/>
              <a:tblGrid>
                <a:gridCol w="1582560"/>
                <a:gridCol w="1582920"/>
              </a:tblGrid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DFW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Dallas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Toronto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Google Shape;109;p20"/>
          <p:cNvGraphicFramePr/>
          <p:nvPr/>
        </p:nvGraphicFramePr>
        <p:xfrm>
          <a:off x="6095880" y="2041200"/>
          <a:ext cx="5689080" cy="3686760"/>
        </p:xfrm>
        <a:graphic>
          <a:graphicData uri="http://schemas.openxmlformats.org/drawingml/2006/table">
            <a:tbl>
              <a:tblPr/>
              <a:tblGrid>
                <a:gridCol w="1896120"/>
                <a:gridCol w="1896120"/>
                <a:gridCol w="1896840"/>
              </a:tblGrid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origin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departure date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DFW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Google Shape;110;p20"/>
          <p:cNvSpPr/>
          <p:nvPr/>
        </p:nvSpPr>
        <p:spPr>
          <a:xfrm>
            <a:off x="1804680" y="1521360"/>
            <a:ext cx="126288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Airports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Google Shape;111;p20"/>
          <p:cNvSpPr/>
          <p:nvPr/>
        </p:nvSpPr>
        <p:spPr>
          <a:xfrm>
            <a:off x="8476560" y="1376640"/>
            <a:ext cx="126288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Flights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Google Shape;112;p20"/>
          <p:cNvSpPr/>
          <p:nvPr/>
        </p:nvSpPr>
        <p:spPr>
          <a:xfrm>
            <a:off x="1029960" y="2738520"/>
            <a:ext cx="1643400" cy="9079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13;p20"/>
          <p:cNvSpPr/>
          <p:nvPr/>
        </p:nvSpPr>
        <p:spPr>
          <a:xfrm>
            <a:off x="6095880" y="2975040"/>
            <a:ext cx="1643400" cy="9079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14;p20"/>
          <p:cNvSpPr/>
          <p:nvPr/>
        </p:nvSpPr>
        <p:spPr>
          <a:xfrm>
            <a:off x="2673720" y="3192480"/>
            <a:ext cx="342216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70ad4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SQL vs NoSQL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Traditional databases optimize for </a:t>
            </a: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STORAGE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* In 1980, 2.5GB was 500lb and cost $40k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NoSQL databases optimize for </a:t>
            </a: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COMPUTE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* Now, 8TB is 0.5 lb and cost $150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8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9BDA415-D568-4BAF-96C3-62EC483F7B9D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So instead of this...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9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13CEEF0-62FE-4EED-884A-470E625CCCB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113" name="Google Shape;130;p22"/>
          <p:cNvGraphicFramePr/>
          <p:nvPr/>
        </p:nvGraphicFramePr>
        <p:xfrm>
          <a:off x="4420440" y="3057120"/>
          <a:ext cx="3165480" cy="3381840"/>
        </p:xfrm>
        <a:graphic>
          <a:graphicData uri="http://schemas.openxmlformats.org/drawingml/2006/table">
            <a:tbl>
              <a:tblPr/>
              <a:tblGrid>
                <a:gridCol w="1582560"/>
                <a:gridCol w="1582920"/>
              </a:tblGrid>
              <a:tr h="77796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DFW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Dallas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Toronto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Google Shape;131;p22"/>
          <p:cNvGraphicFramePr/>
          <p:nvPr/>
        </p:nvGraphicFramePr>
        <p:xfrm>
          <a:off x="7856280" y="2855160"/>
          <a:ext cx="4317480" cy="3128040"/>
        </p:xfrm>
        <a:graphic>
          <a:graphicData uri="http://schemas.openxmlformats.org/drawingml/2006/table">
            <a:tbl>
              <a:tblPr/>
              <a:tblGrid>
                <a:gridCol w="1124280"/>
                <a:gridCol w="1390680"/>
                <a:gridCol w="1802520"/>
              </a:tblGrid>
              <a:tr h="8622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origin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departure_date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DFW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Google Shape;132;p22"/>
          <p:cNvSpPr/>
          <p:nvPr/>
        </p:nvSpPr>
        <p:spPr>
          <a:xfrm>
            <a:off x="4420440" y="2233800"/>
            <a:ext cx="126288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Airports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Google Shape;133;p22"/>
          <p:cNvSpPr/>
          <p:nvPr/>
        </p:nvSpPr>
        <p:spPr>
          <a:xfrm>
            <a:off x="7519680" y="2435760"/>
            <a:ext cx="126288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Flights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Google Shape;134;p22"/>
          <p:cNvSpPr/>
          <p:nvPr/>
        </p:nvSpPr>
        <p:spPr>
          <a:xfrm>
            <a:off x="0" y="1232280"/>
            <a:ext cx="7011720" cy="21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SELECT departure_date, a.city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FROM airports AS a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WHERE origin=DFW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JOIN flights AS f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ON (a.code = f.origin)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I could do this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10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F4F416E-DAD5-4E6F-B346-E3D9248E51B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120" name="Google Shape;142;p23"/>
          <p:cNvGraphicFramePr/>
          <p:nvPr/>
        </p:nvGraphicFramePr>
        <p:xfrm>
          <a:off x="2300040" y="2683800"/>
          <a:ext cx="8321400" cy="3686760"/>
        </p:xfrm>
        <a:graphic>
          <a:graphicData uri="http://schemas.openxmlformats.org/drawingml/2006/table">
            <a:tbl>
              <a:tblPr/>
              <a:tblGrid>
                <a:gridCol w="2080440"/>
                <a:gridCol w="2080440"/>
                <a:gridCol w="1730880"/>
                <a:gridCol w="2429640"/>
              </a:tblGrid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origin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dest_city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departure_date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DFW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Toronto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2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YYZ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CDG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Paris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1/21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Google Shape;143;p23"/>
          <p:cNvSpPr/>
          <p:nvPr/>
        </p:nvSpPr>
        <p:spPr>
          <a:xfrm>
            <a:off x="1550520" y="2062440"/>
            <a:ext cx="126288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Flights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Google Shape;144;p23"/>
          <p:cNvSpPr/>
          <p:nvPr/>
        </p:nvSpPr>
        <p:spPr>
          <a:xfrm>
            <a:off x="952560" y="1418040"/>
            <a:ext cx="1101672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SELECT departure_date, dest_city WHERE origin=DFW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But it would probably look more like this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96320" y="3194640"/>
            <a:ext cx="3318120" cy="773640"/>
          </a:xfrm>
          <a:prstGeom prst="rect">
            <a:avLst/>
          </a:prstGeom>
          <a:noFill/>
          <a:ln w="0">
            <a:noFill/>
          </a:ln>
        </p:spPr>
        <p:txBody>
          <a:bodyPr lIns="90000" tIns="468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3f3f3f"/>
                </a:solidFill>
                <a:latin typeface="Consolas"/>
                <a:ea typeface="Consolas"/>
              </a:rPr>
              <a:t>lookup "DFW"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1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0FFB727-9265-443B-8A5C-5D0B9310BEB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26" name="Google Shape;153;p24"/>
          <p:cNvSpPr/>
          <p:nvPr/>
        </p:nvSpPr>
        <p:spPr>
          <a:xfrm>
            <a:off x="4540320" y="1619280"/>
            <a:ext cx="6799320" cy="45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"DFW":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"destination_code": "CDG",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"destination_city": "Paris",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"departure_date": "1/21"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2022-11-06T21:45:28Z</dcterms:modified>
  <cp:revision>1</cp:revision>
  <dc:subject/>
  <dc:title/>
</cp:coreProperties>
</file>