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1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63" r:id="rId15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TH SarabunPSK" panose="020B0500040200020003" pitchFamily="34" charset="-34"/>
      <p:regular r:id="rId20"/>
      <p:bold r:id="rId21"/>
      <p:italic r:id="rId22"/>
      <p:boldItalic r:id="rId23"/>
    </p:embeddedFont>
    <p:embeddedFont>
      <p:font typeface="Kunlasatri" panose="02000000000000000000" pitchFamily="2" charset="0"/>
      <p:regular r:id="rId24"/>
      <p:bold r:id="rId25"/>
    </p:embeddedFont>
  </p:embeddedFont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FFFF79"/>
    <a:srgbClr val="54381C"/>
    <a:srgbClr val="007E39"/>
    <a:srgbClr val="422C16"/>
    <a:srgbClr val="0C788E"/>
    <a:srgbClr val="0066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>
        <p:scale>
          <a:sx n="80" d="100"/>
          <a:sy n="80" d="100"/>
        </p:scale>
        <p:origin x="-10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58CD7-C793-461D-8C66-23221285A6B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15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8F65D-43BC-4362-9A1F-526510981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7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1B4BA-3952-4F3E-8260-A1F4A98CF3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CAAC7-3B12-4D65-8D5A-65DA867F97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2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277B2-A2DB-46EF-BB4B-C8AA522C631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FDC1D-4DE8-4683-9318-AB50DB2FE20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78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2C674-6F11-4994-B26A-4347A3E8D03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9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723B-BC7A-481E-9A94-4FDB8659DF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1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7A97-438B-4E54-9E81-1CF5B969BB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13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63444-3108-43C7-9FC9-501D740FB0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0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6A040-C758-4C1C-80F2-E798A49B1BD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2E831C9-2DD0-49D9-9383-0677780FE7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714375" y="692150"/>
            <a:ext cx="7675563" cy="647700"/>
          </a:xfrm>
        </p:spPr>
        <p:txBody>
          <a:bodyPr/>
          <a:lstStyle/>
          <a:p>
            <a:pPr algn="r" eaLnBrk="1" hangingPunct="1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Geographical Information Systems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to the Integration of Public Health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th-TH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ระบบสารสนเทศทางภูมิศาตร์เพื่อการบูรณาการสาธารณสุข</a:t>
            </a:r>
            <a:endParaRPr lang="es-E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754063" y="5589588"/>
            <a:ext cx="667543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thaiDist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Case </a:t>
            </a:r>
            <a:r>
              <a:rPr lang="es-E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Study</a:t>
            </a:r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Prachinburi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Provincial Public Health Office</a:t>
            </a:r>
          </a:p>
          <a:p>
            <a:pPr algn="thaiDist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  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กรณีศึกษา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:</a:t>
            </a:r>
            <a:r>
              <a:rPr lang="th-TH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สำนักงานสาธารณสุขจังหวัดปราจีนบุรี</a:t>
            </a: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120680" cy="5212451"/>
          </a:xfrm>
        </p:spPr>
      </p:pic>
    </p:spTree>
    <p:extLst>
      <p:ext uri="{BB962C8B-B14F-4D97-AF65-F5344CB8AC3E}">
        <p14:creationId xmlns:p14="http://schemas.microsoft.com/office/powerpoint/2010/main" val="383916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5760640" cy="491275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6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ER-Diagram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992888" cy="5113852"/>
          </a:xfrm>
        </p:spPr>
      </p:pic>
    </p:spTree>
    <p:extLst>
      <p:ext uri="{BB962C8B-B14F-4D97-AF65-F5344CB8AC3E}">
        <p14:creationId xmlns:p14="http://schemas.microsoft.com/office/powerpoint/2010/main" val="419012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ER-Diagram(</a:t>
            </a:r>
            <a:r>
              <a:rPr 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ต่อ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)</a:t>
            </a:r>
            <a:endParaRPr lang="en-US" sz="60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700604" cy="4367796"/>
          </a:xfrm>
        </p:spPr>
      </p:pic>
    </p:spTree>
    <p:extLst>
      <p:ext uri="{BB962C8B-B14F-4D97-AF65-F5344CB8AC3E}">
        <p14:creationId xmlns:p14="http://schemas.microsoft.com/office/powerpoint/2010/main" val="108000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จบการนำเสนอ</a:t>
            </a:r>
            <a:endParaRPr lang="en-US" sz="6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yiji MaHaNiYom V1.5 OT" pitchFamily="50" charset="0"/>
              <a:cs typeface="Layiji MaHaNiYom V1.5 OT" pitchFamily="50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th-TH" sz="72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yiji MaHaNiYom V1.5 OT" pitchFamily="50" charset="0"/>
              <a:cs typeface="Layiji MaHaNiYom V1.5 OT" pitchFamily="50" charset="0"/>
            </a:endParaRPr>
          </a:p>
          <a:p>
            <a:pPr algn="ctr" eaLnBrk="1" hangingPunct="1">
              <a:buFontTx/>
              <a:buNone/>
            </a:pPr>
            <a:r>
              <a:rPr lang="th-TH" sz="72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ขอบคุณครับ</a:t>
            </a: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yiji MaHaNiYom V1.5 OT" pitchFamily="50" charset="0"/>
              <a:cs typeface="Layiji MaHaNiYom V1.5 OT" pitchFamily="50" charset="0"/>
            </a:endParaRP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yiji MaHaNiYom V1.5 OT" pitchFamily="50" charset="0"/>
              <a:cs typeface="Layiji MaHaNiYom V1.5 OT" pitchFamily="50" charset="0"/>
            </a:endParaRP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นางสาวชุติมา พึ่งสว่าง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5366263118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นายนันทิวัฒน์ ทองเส้ง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5366263357</a:t>
            </a:r>
            <a:endParaRPr lang="th-TH" sz="66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yiji MaHaNiYom V1.5 OT" pitchFamily="50" charset="0"/>
              <a:cs typeface="Layiji MaHaNiYom V1.5 OT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ข้อมูลขั้นต้นของโครงงาน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yiji MaHaNiYom V1.5 OT" pitchFamily="50" charset="0"/>
              <a:cs typeface="Layiji MaHaNiYom V1.5 OT" pitchFamily="50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b="1" dirty="0" smtClean="0">
                <a:latin typeface="Layiji MaHaNiYom V1.5 OT" pitchFamily="50" charset="0"/>
                <a:cs typeface="Layiji MaHaNiYom V1.5 OT" pitchFamily="50" charset="0"/>
              </a:rPr>
              <a:t>อาจารย์ที่ปรึกษา</a:t>
            </a:r>
          </a:p>
          <a:p>
            <a:pPr eaLnBrk="1" hangingPunct="1"/>
            <a:r>
              <a:rPr lang="th-TH" dirty="0" smtClean="0">
                <a:latin typeface="Layiji MaHaNiYom V1.5 OT" pitchFamily="50" charset="0"/>
                <a:cs typeface="Layiji MaHaNiYom V1.5 OT" pitchFamily="50" charset="0"/>
              </a:rPr>
              <a:t>อาจารย์ประดิษฐ์ พิทักษ์เสถียรกุล</a:t>
            </a:r>
          </a:p>
          <a:p>
            <a:pPr eaLnBrk="1" hangingPunct="1">
              <a:buFontTx/>
              <a:buNone/>
            </a:pPr>
            <a:r>
              <a:rPr lang="th-TH" b="1" dirty="0" smtClean="0">
                <a:latin typeface="Layiji MaHaNiYom V1.5 OT" pitchFamily="50" charset="0"/>
                <a:cs typeface="Layiji MaHaNiYom V1.5 OT" pitchFamily="50" charset="0"/>
              </a:rPr>
              <a:t>ที่ปรึกษาร่วม</a:t>
            </a:r>
          </a:p>
          <a:p>
            <a:pPr eaLnBrk="1" hangingPunct="1"/>
            <a:r>
              <a:rPr lang="th-TH" dirty="0" smtClean="0">
                <a:latin typeface="Layiji MaHaNiYom V1.5 OT" pitchFamily="50" charset="0"/>
                <a:cs typeface="Layiji MaHaNiYom V1.5 OT" pitchFamily="50" charset="0"/>
              </a:rPr>
              <a:t>คุณณรงค์ เจริญ</a:t>
            </a:r>
            <a:endParaRPr lang="en-US" dirty="0" smtClean="0">
              <a:latin typeface="Layiji MaHaNiYom V1.5 OT" pitchFamily="50" charset="0"/>
              <a:cs typeface="Layiji MaHaNiYom V1.5 OT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ความเป็นมาและความสำคัญของโครงงาน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yiji MaHaNiYom V1.5 OT" pitchFamily="50" charset="0"/>
              <a:cs typeface="Layiji MaHaNiYom V1.5 OT" pitchFamily="50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marL="0" indent="0" algn="thaiDist">
              <a:buNone/>
            </a:pP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 smtClean="0">
                <a:latin typeface="Layiji MaHaNiYom V1.5 OT" pitchFamily="50" charset="0"/>
                <a:cs typeface="Layiji MaHaNiYom V1.5 OT" pitchFamily="50" charset="0"/>
              </a:rPr>
              <a:t>ใน</a:t>
            </a:r>
            <a:r>
              <a:rPr lang="th-TH" sz="2800" dirty="0">
                <a:latin typeface="Layiji MaHaNiYom V1.5 OT" pitchFamily="50" charset="0"/>
                <a:cs typeface="Layiji MaHaNiYom V1.5 OT" pitchFamily="50" charset="0"/>
              </a:rPr>
              <a:t>ปัจจุบัน ประเทศไทยมีผู้ป่วยโรคเรื้อรัง อันได้แก่ โรคเบาหวานและโรคความดันโลหิตสูงอยู่เป็นจำนวนมาก </a:t>
            </a:r>
            <a:r>
              <a:rPr lang="th-TH" sz="2800" dirty="0" smtClean="0">
                <a:latin typeface="Layiji MaHaNiYom V1.5 OT" pitchFamily="50" charset="0"/>
                <a:cs typeface="Layiji MaHaNiYom V1.5 OT" pitchFamily="50" charset="0"/>
              </a:rPr>
              <a:t>ซึ้ง</a:t>
            </a:r>
            <a:r>
              <a:rPr lang="th-TH" sz="2800" dirty="0">
                <a:latin typeface="Layiji MaHaNiYom V1.5 OT" pitchFamily="50" charset="0"/>
                <a:cs typeface="Layiji MaHaNiYom V1.5 OT" pitchFamily="50" charset="0"/>
              </a:rPr>
              <a:t>โรคเรื้อรังที่กล่าวมาข้างต้นนั้นไม่มีทางการรักษาที่หายขาด ดังนั้นกระทรวงสาธารณสุขจึงมีนโยบายที่จะควบคุมและเฝ้าระวังโรคดังกล่าวให้มีโอกาสในการเกิดโรคลดน้อยลง หรือปรับระดับความมรุนแรงให้ต่ำลง ซึ่งการควบคุมและเฝ้าระวังโรคเรื้อรังนั้นอยู่ภายใต้นโยบาย ปิงปองจราจรชีวิต 7 สี โดยมีแนวทางคือ จัดระดับความรุนแรงของผู้ป่วยโรคเบาหวานและโรคความดันโลหิตสูงเป็นแต่ละระดับ แล้วใช้สีต่างๆในการสื่อความหมาย นอกจากการจัดระดับความรุนแรงของโรคตามสีต่างๆแล้ว นโยบายดังกล่าว ยังได้มีการเฝ้าระวังรวมไปถึงการเยี่ยมบ้านผู้ป่วย เพื่อศึกษาชีวิตความเป็นอยู่ของผู้ป่วยและใช้ในการวินิจฉัยต่างๆอีกด้วย</a:t>
            </a:r>
            <a:endParaRPr lang="en-US" sz="2800" dirty="0">
              <a:latin typeface="Layiji MaHaNiYom V1.5 OT" pitchFamily="50" charset="0"/>
              <a:cs typeface="Layiji MaHaNiYom V1.5 OT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ความเป็นมาและความสำคัญของโครงงาน(ต่อ)</a:t>
            </a:r>
            <a:endParaRPr lang="en-US" sz="4800" dirty="0" smtClean="0">
              <a:solidFill>
                <a:schemeClr val="tx1"/>
              </a:solidFill>
              <a:latin typeface="Layiji MaHaNiYom V1.5 OT" pitchFamily="50" charset="0"/>
              <a:cs typeface="Layiji MaHaNiYom V1.5 OT" pitchFamily="50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marL="0" indent="0" algn="thaiDist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 smtClean="0">
                <a:latin typeface="Layiji MaHaNiYom V1.5 OT" pitchFamily="50" charset="0"/>
                <a:cs typeface="Layiji MaHaNiYom V1.5 OT" pitchFamily="50" charset="0"/>
              </a:rPr>
              <a:t>ด้วย</a:t>
            </a:r>
            <a:r>
              <a:rPr lang="th-TH" dirty="0">
                <a:latin typeface="Layiji MaHaNiYom V1.5 OT" pitchFamily="50" charset="0"/>
                <a:cs typeface="Layiji MaHaNiYom V1.5 OT" pitchFamily="50" charset="0"/>
              </a:rPr>
              <a:t>เหตุนี้ จึงเป็นที่มาของการทำระบบสารสนเทศทางภูมิศาตร์เพื่อการบูรณาการสาธารณสุข ซึ่งระบบนี้จะใช้สำหรับกำหนดพิกัดที่อยู่หรือบ้านของผู้ป่วยบนแผนที่จาก </a:t>
            </a:r>
            <a:r>
              <a:rPr lang="en-US" dirty="0">
                <a:latin typeface="Layiji MaHaNiYom V1.5 OT" pitchFamily="50" charset="0"/>
                <a:cs typeface="Layiji MaHaNiYom V1.5 OT" pitchFamily="50" charset="0"/>
              </a:rPr>
              <a:t>Google Map </a:t>
            </a:r>
            <a:r>
              <a:rPr lang="th-TH" dirty="0">
                <a:latin typeface="Layiji MaHaNiYom V1.5 OT" pitchFamily="50" charset="0"/>
                <a:cs typeface="Layiji MaHaNiYom V1.5 OT" pitchFamily="50" charset="0"/>
              </a:rPr>
              <a:t>โดยจะระบุ </a:t>
            </a:r>
            <a:r>
              <a:rPr lang="th-TH" dirty="0" smtClean="0">
                <a:latin typeface="Layiji MaHaNiYom V1.5 OT" pitchFamily="50" charset="0"/>
                <a:cs typeface="Layiji MaHaNiYom V1.5 OT" pitchFamily="50" charset="0"/>
              </a:rPr>
              <a:t>ที่</a:t>
            </a:r>
            <a:r>
              <a:rPr lang="th-TH" dirty="0">
                <a:latin typeface="Layiji MaHaNiYom V1.5 OT" pitchFamily="50" charset="0"/>
                <a:cs typeface="Layiji MaHaNiYom V1.5 OT" pitchFamily="50" charset="0"/>
              </a:rPr>
              <a:t>อยู่ ชื่อผู้ป่วย ระดับความรุนแรงของอาการที่ป่วย รูปภาพและรายละเอียดต่างๆของผู้ป่วยเอาไว้ เพื่อที่จะดูได้ว่าในเขตพื้นที่ใดๆ มีผู้ป่วยเรื้อรัง อันได้แก่ โรคเบาหวานและโรคความดันโลหิตสูงมากน้อยเพียงใด นอกจากนั้นแล้วยังสามารถใช้แผนที่นั้นติดตามการรักษาผู้ป่วยจากเหตุฉุกเฉินได้อย่างทันท่วงที โดยระบบนี้สามารถทำงานได้ทั้ง</a:t>
            </a:r>
            <a:r>
              <a:rPr lang="th-TH" dirty="0" smtClean="0">
                <a:latin typeface="Layiji MaHaNiYom V1.5 OT" pitchFamily="50" charset="0"/>
                <a:cs typeface="Layiji MaHaNiYom V1.5 OT" pitchFamily="50" charset="0"/>
              </a:rPr>
              <a:t>ใน </a:t>
            </a:r>
            <a:r>
              <a:rPr lang="en-US" dirty="0" smtClean="0">
                <a:latin typeface="Layiji MaHaNiYom V1.5 OT" pitchFamily="50" charset="0"/>
                <a:cs typeface="Layiji MaHaNiYom V1.5 OT" pitchFamily="50" charset="0"/>
              </a:rPr>
              <a:t>web </a:t>
            </a:r>
            <a:r>
              <a:rPr lang="en-US" dirty="0">
                <a:latin typeface="Layiji MaHaNiYom V1.5 OT" pitchFamily="50" charset="0"/>
                <a:cs typeface="Layiji MaHaNiYom V1.5 OT" pitchFamily="50" charset="0"/>
              </a:rPr>
              <a:t>browser </a:t>
            </a:r>
            <a:r>
              <a:rPr lang="th-TH" dirty="0">
                <a:latin typeface="Layiji MaHaNiYom V1.5 OT" pitchFamily="50" charset="0"/>
                <a:cs typeface="Layiji MaHaNiYom V1.5 OT" pitchFamily="50" charset="0"/>
              </a:rPr>
              <a:t>และโทรศัพท์มือถือในระบบปฎิบัติการ </a:t>
            </a:r>
            <a:r>
              <a:rPr lang="en-US" dirty="0">
                <a:latin typeface="Layiji MaHaNiYom V1.5 OT" pitchFamily="50" charset="0"/>
                <a:cs typeface="Layiji MaHaNiYom V1.5 OT" pitchFamily="50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Context Diagram</a:t>
            </a:r>
            <a:endParaRPr lang="en-US" sz="4800" b="1" dirty="0">
              <a:latin typeface="Comic Sans MS" panose="030F0702030302020204" pitchFamily="66" charset="0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0" y="1700808"/>
            <a:ext cx="8387982" cy="4824536"/>
          </a:xfrm>
        </p:spPr>
      </p:pic>
    </p:spTree>
    <p:extLst>
      <p:ext uri="{BB962C8B-B14F-4D97-AF65-F5344CB8AC3E}">
        <p14:creationId xmlns:p14="http://schemas.microsoft.com/office/powerpoint/2010/main" val="35882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0</a:t>
            </a:r>
            <a:endParaRPr lang="en-US" dirty="0">
              <a:latin typeface="Layiji MaHaNiYom V1.5 OT" pitchFamily="50" charset="0"/>
              <a:cs typeface="Layiji MaHaNiYom V1.5 OT" pitchFamily="50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1"/>
            <a:ext cx="7704856" cy="5198375"/>
          </a:xfrm>
        </p:spPr>
      </p:pic>
    </p:spTree>
    <p:extLst>
      <p:ext uri="{BB962C8B-B14F-4D97-AF65-F5344CB8AC3E}">
        <p14:creationId xmlns:p14="http://schemas.microsoft.com/office/powerpoint/2010/main" val="39890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2134152"/>
            <a:ext cx="6906589" cy="3458058"/>
          </a:xfrm>
        </p:spPr>
      </p:pic>
    </p:spTree>
    <p:extLst>
      <p:ext uri="{BB962C8B-B14F-4D97-AF65-F5344CB8AC3E}">
        <p14:creationId xmlns:p14="http://schemas.microsoft.com/office/powerpoint/2010/main" val="1084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89" y="2686679"/>
            <a:ext cx="6773221" cy="2353004"/>
          </a:xfrm>
        </p:spPr>
      </p:pic>
    </p:spTree>
    <p:extLst>
      <p:ext uri="{BB962C8B-B14F-4D97-AF65-F5344CB8AC3E}">
        <p14:creationId xmlns:p14="http://schemas.microsoft.com/office/powerpoint/2010/main" val="34257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2" y="2667627"/>
            <a:ext cx="6944695" cy="2391109"/>
          </a:xfrm>
        </p:spPr>
      </p:pic>
    </p:spTree>
    <p:extLst>
      <p:ext uri="{BB962C8B-B14F-4D97-AF65-F5344CB8AC3E}">
        <p14:creationId xmlns:p14="http://schemas.microsoft.com/office/powerpoint/2010/main" val="12665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latin typeface="Kunlasatri" pitchFamily="2" charset="0"/>
            <a:cs typeface="Kunlasatri" pitchFamily="2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92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Comic Sans MS</vt:lpstr>
      <vt:lpstr>Layiji MaHaNiYom V1.5 OT</vt:lpstr>
      <vt:lpstr>TH SarabunPSK</vt:lpstr>
      <vt:lpstr>Kunlasatri</vt:lpstr>
      <vt:lpstr>Diseño predeterminado</vt:lpstr>
      <vt:lpstr>Geographical Information Systems to the Integration of Public Health ระบบสารสนเทศทางภูมิศาตร์เพื่อการบูรณาการสาธารณสุข</vt:lpstr>
      <vt:lpstr>ข้อมูลขั้นต้นของโครงงาน</vt:lpstr>
      <vt:lpstr>ความเป็นมาและความสำคัญของโครงงาน</vt:lpstr>
      <vt:lpstr>ความเป็นมาและความสำคัญของโครงงาน(ต่อ)</vt:lpstr>
      <vt:lpstr>Context Diagram</vt:lpstr>
      <vt:lpstr>Data Flow Diagram Level 0</vt:lpstr>
      <vt:lpstr>Data Flow Diagram Level 2</vt:lpstr>
      <vt:lpstr>Data Flow Diagram Level 3</vt:lpstr>
      <vt:lpstr>Data Flow Diagram Level 4</vt:lpstr>
      <vt:lpstr>Data Flow Diagram Level 5</vt:lpstr>
      <vt:lpstr>Data Flow Diagram Level 6</vt:lpstr>
      <vt:lpstr>ER-Diagram</vt:lpstr>
      <vt:lpstr>ER-Diagram(ต่อ)</vt:lpstr>
      <vt:lpstr>จบการนำเสนอ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Gigs xChuma</cp:lastModifiedBy>
  <cp:revision>937</cp:revision>
  <dcterms:created xsi:type="dcterms:W3CDTF">2010-05-23T14:28:12Z</dcterms:created>
  <dcterms:modified xsi:type="dcterms:W3CDTF">2013-10-15T16:49:24Z</dcterms:modified>
</cp:coreProperties>
</file>