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71" r:id="rId7"/>
    <p:sldId id="266" r:id="rId8"/>
    <p:sldId id="267" r:id="rId9"/>
    <p:sldId id="268" r:id="rId10"/>
    <p:sldId id="269" r:id="rId11"/>
    <p:sldId id="270" r:id="rId12"/>
    <p:sldId id="272" r:id="rId13"/>
    <p:sldId id="273" r:id="rId14"/>
    <p:sldId id="276" r:id="rId15"/>
    <p:sldId id="274" r:id="rId16"/>
    <p:sldId id="275" r:id="rId17"/>
    <p:sldId id="277" r:id="rId18"/>
    <p:sldId id="263" r:id="rId19"/>
  </p:sldIdLst>
  <p:sldSz cx="9144000" cy="6858000" type="screen4x3"/>
  <p:notesSz cx="6858000" cy="9144000"/>
  <p:embeddedFontLst>
    <p:embeddedFont>
      <p:font typeface="Kunlasatri" panose="02000000000000000000" pitchFamily="2" charset="0"/>
      <p:regular r:id="rId20"/>
      <p:bold r:id="rId21"/>
    </p:embeddedFont>
  </p:embeddedFontLst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3"/>
    <a:srgbClr val="FFFF79"/>
    <a:srgbClr val="54381C"/>
    <a:srgbClr val="007E39"/>
    <a:srgbClr val="422C16"/>
    <a:srgbClr val="0C788E"/>
    <a:srgbClr val="006666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23" autoAdjust="0"/>
    <p:restoredTop sz="89860" autoAdjust="0"/>
  </p:normalViewPr>
  <p:slideViewPr>
    <p:cSldViewPr>
      <p:cViewPr>
        <p:scale>
          <a:sx n="70" d="100"/>
          <a:sy n="70" d="100"/>
        </p:scale>
        <p:origin x="-130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58CD7-C793-461D-8C66-23221285A6BE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115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8F65D-43BC-4362-9A1F-5265109817F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678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1B4BA-3952-4F3E-8260-A1F4A98CF3F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056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CAAC7-3B12-4D65-8D5A-65DA867F970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528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277B2-A2DB-46EF-BB4B-C8AA522C631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936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FDC1D-4DE8-4683-9318-AB50DB2FE20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78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2C674-6F11-4994-B26A-4347A3E8D03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497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A723B-BC7A-481E-9A94-4FDB8659DFE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116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57A97-438B-4E54-9E81-1CF5B969BBB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513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63444-3108-43C7-9FC9-501D740FB00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108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6A040-C758-4C1C-80F2-E798A49B1BD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867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2E831C9-2DD0-49D9-9383-0677780FE72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714375" y="692150"/>
            <a:ext cx="7675563" cy="647700"/>
          </a:xfrm>
        </p:spPr>
        <p:txBody>
          <a:bodyPr/>
          <a:lstStyle/>
          <a:p>
            <a:pPr algn="r" eaLnBrk="1" hangingPunct="1"/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Geographical Information Systems</a:t>
            </a:r>
            <a:b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</a:b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to the Integration of Public Health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/>
            </a:r>
            <a:b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</a:br>
            <a:r>
              <a:rPr lang="th-TH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ระบบสารสนเทศทางภูมิศาตร์เพื่อการบูรณาการสาธารณสุข</a:t>
            </a:r>
            <a:endParaRPr lang="es-E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Kunlasatri" pitchFamily="2" charset="0"/>
              <a:cs typeface="Kunlasatri" pitchFamily="2" charset="0"/>
            </a:endParaRPr>
          </a:p>
        </p:txBody>
      </p:sp>
      <p:sp>
        <p:nvSpPr>
          <p:cNvPr id="2217" name="Rectangle 169"/>
          <p:cNvSpPr>
            <a:spLocks noChangeArrowheads="1"/>
          </p:cNvSpPr>
          <p:nvPr/>
        </p:nvSpPr>
        <p:spPr bwMode="auto">
          <a:xfrm>
            <a:off x="754063" y="5589588"/>
            <a:ext cx="6675437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thaiDist"/>
            <a:r>
              <a:rPr lang="es-E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Case </a:t>
            </a:r>
            <a:r>
              <a:rPr lang="es-E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Study</a:t>
            </a:r>
            <a:r>
              <a:rPr lang="es-E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 :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Prachinburi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 Provincial Public Health Office</a:t>
            </a:r>
          </a:p>
          <a:p>
            <a:pPr algn="thaiDist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    </a:t>
            </a:r>
            <a:r>
              <a:rPr lang="th-TH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กรณีศึกษา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 </a:t>
            </a:r>
            <a:r>
              <a:rPr lang="th-TH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:</a:t>
            </a:r>
            <a:r>
              <a:rPr lang="th-TH" sz="24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itchFamily="2" charset="0"/>
                <a:cs typeface="Kunlasatri" pitchFamily="2" charset="0"/>
              </a:rPr>
              <a:t> สำนักงานสาธารณสุขจังหวัดปราจีนบุรี</a:t>
            </a:r>
            <a:endParaRPr lang="es-ES" sz="24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Kunlasatri" pitchFamily="2" charset="0"/>
              <a:cs typeface="Kunlasatr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ayiji MaHaNiYom V1.5 OT" pitchFamily="50" charset="0"/>
                <a:cs typeface="Layiji MaHaNiYom V1.5 OT" pitchFamily="50" charset="0"/>
              </a:rPr>
              <a:t>Data Flow Diagram Level 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84784"/>
            <a:ext cx="6120680" cy="5212451"/>
          </a:xfrm>
        </p:spPr>
      </p:pic>
    </p:spTree>
    <p:extLst>
      <p:ext uri="{BB962C8B-B14F-4D97-AF65-F5344CB8AC3E}">
        <p14:creationId xmlns:p14="http://schemas.microsoft.com/office/powerpoint/2010/main" val="383916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00808"/>
            <a:ext cx="5760640" cy="4912754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Data Flow Diagram Level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6</a:t>
            </a:r>
            <a:endParaRPr lang="en-US" dirty="0"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56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ER-Diagram</a:t>
            </a:r>
            <a:endParaRPr lang="en-US" sz="6000" dirty="0"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7992888" cy="5113852"/>
          </a:xfrm>
        </p:spPr>
      </p:pic>
    </p:spTree>
    <p:extLst>
      <p:ext uri="{BB962C8B-B14F-4D97-AF65-F5344CB8AC3E}">
        <p14:creationId xmlns:p14="http://schemas.microsoft.com/office/powerpoint/2010/main" val="419012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ER-Diagram(</a:t>
            </a:r>
            <a:r>
              <a:rPr lang="th-TH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ต่อ</a:t>
            </a:r>
            <a:r>
              <a:rPr lang="en-US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)</a:t>
            </a:r>
            <a:endParaRPr lang="en-US" sz="6000" dirty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16832"/>
            <a:ext cx="8700604" cy="4367796"/>
          </a:xfrm>
        </p:spPr>
      </p:pic>
    </p:spTree>
    <p:extLst>
      <p:ext uri="{BB962C8B-B14F-4D97-AF65-F5344CB8AC3E}">
        <p14:creationId xmlns:p14="http://schemas.microsoft.com/office/powerpoint/2010/main" val="108000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การทำงานระหว่าง</a:t>
            </a:r>
            <a:r>
              <a:rPr lang="en-US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 server </a:t>
            </a:r>
            <a:r>
              <a:rPr lang="th-TH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กับ </a:t>
            </a:r>
            <a:r>
              <a:rPr lang="en-US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mobile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8" y="2593088"/>
            <a:ext cx="1976510" cy="197651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485" y="2554659"/>
            <a:ext cx="2254607" cy="225460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47" y="3158928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47" y="1844824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4509120"/>
            <a:ext cx="1219200" cy="1219200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>
            <a:off x="2308290" y="3158928"/>
            <a:ext cx="1224136" cy="422415"/>
          </a:xfrm>
          <a:prstGeom prst="rightArrow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Import</a:t>
            </a:r>
            <a:endParaRPr lang="en-US" b="1" dirty="0"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  <p:sp>
        <p:nvSpPr>
          <p:cNvPr id="48" name="Left Arrow 47"/>
          <p:cNvSpPr/>
          <p:nvPr/>
        </p:nvSpPr>
        <p:spPr>
          <a:xfrm>
            <a:off x="2236066" y="3781206"/>
            <a:ext cx="1224136" cy="404692"/>
          </a:xfrm>
          <a:prstGeom prst="leftArrow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Export</a:t>
            </a:r>
            <a:endParaRPr lang="en-US" b="1" dirty="0"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  <p:sp>
        <p:nvSpPr>
          <p:cNvPr id="50" name="Left Arrow 49"/>
          <p:cNvSpPr/>
          <p:nvPr/>
        </p:nvSpPr>
        <p:spPr>
          <a:xfrm rot="20053188">
            <a:off x="5505590" y="2685387"/>
            <a:ext cx="1224136" cy="404692"/>
          </a:xfrm>
          <a:prstGeom prst="leftArrow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Arrow 50"/>
          <p:cNvSpPr/>
          <p:nvPr/>
        </p:nvSpPr>
        <p:spPr>
          <a:xfrm>
            <a:off x="5487135" y="3609613"/>
            <a:ext cx="1224136" cy="404692"/>
          </a:xfrm>
          <a:prstGeom prst="leftArrow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Arrow 51"/>
          <p:cNvSpPr/>
          <p:nvPr/>
        </p:nvSpPr>
        <p:spPr>
          <a:xfrm rot="1420843">
            <a:off x="5562826" y="4606920"/>
            <a:ext cx="1224136" cy="404692"/>
          </a:xfrm>
          <a:prstGeom prst="leftArrow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0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50" grpId="0" animBg="1"/>
      <p:bldP spid="51" grpId="0" animBg="1"/>
      <p:bldP spid="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Kunlasatri" panose="02000000000000000000" pitchFamily="2" charset="0"/>
                <a:cs typeface="Kunlasatri" panose="02000000000000000000" pitchFamily="2" charset="0"/>
              </a:rPr>
              <a:t>สรุปผล</a:t>
            </a:r>
            <a:r>
              <a:rPr lang="th-TH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ดำเนินงาน</a:t>
            </a:r>
            <a:endParaRPr lang="en-US" dirty="0"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sz="2800" dirty="0" smtClean="0">
                <a:latin typeface="Kunlasatri" panose="02000000000000000000" pitchFamily="2" charset="0"/>
                <a:cs typeface="Kunlasatri" panose="02000000000000000000" pitchFamily="2" charset="0"/>
              </a:rPr>
              <a:t>	</a:t>
            </a:r>
            <a:r>
              <a:rPr lang="th-TH" sz="2800" dirty="0">
                <a:latin typeface="Kunlasatri" panose="02000000000000000000" pitchFamily="2" charset="0"/>
                <a:cs typeface="Kunlasatri" panose="02000000000000000000" pitchFamily="2" charset="0"/>
              </a:rPr>
              <a:t>จากผลการจัดทำระบบสารสนเทศเพื่อการบูรณาการสาธารณสุข กรณีศึกษา สำนักงานสาธารณสุขจังหวัดปราจีนบุรี แบ่งการทำงานออกเป็น 2 ส่วน คือ </a:t>
            </a:r>
          </a:p>
          <a:p>
            <a:pPr marL="0" indent="0">
              <a:buNone/>
            </a:pPr>
            <a:r>
              <a:rPr lang="th-TH" sz="2800" dirty="0">
                <a:latin typeface="Kunlasatri" panose="02000000000000000000" pitchFamily="2" charset="0"/>
                <a:cs typeface="Kunlasatri" panose="02000000000000000000" pitchFamily="2" charset="0"/>
              </a:rPr>
              <a:t>	ส่วนที่ 1 ส่วนของ </a:t>
            </a:r>
            <a:r>
              <a:rPr lang="en-US" sz="2800" dirty="0">
                <a:latin typeface="Kunlasatri" panose="02000000000000000000" pitchFamily="2" charset="0"/>
                <a:cs typeface="Kunlasatri" panose="02000000000000000000" pitchFamily="2" charset="0"/>
              </a:rPr>
              <a:t>Web Application </a:t>
            </a:r>
            <a:r>
              <a:rPr lang="th-TH" sz="2800" dirty="0">
                <a:latin typeface="Kunlasatri" panose="02000000000000000000" pitchFamily="2" charset="0"/>
                <a:cs typeface="Kunlasatri" panose="02000000000000000000" pitchFamily="2" charset="0"/>
              </a:rPr>
              <a:t>โดยส่วนนี้จะเป็นการทำงานกับฐานข้อมูลที่มีทั้งหมดของหน่วยงาน การทำงานจะมีการเพิ่ม ลบ และแก้ไขตำแหน่งที่อยู่ของที่พักอาศัยของประชากรในพื้นที่ นอกจากนั้นแล้วยังมีการเพิ่ม และลบภาพที่พักอาศัยแล้วผู้ป่วยอีกด้วย โดยการทำงานกับฐานข้อมูลดังกล่าวจะมีการนำไปแสดงผลข้อมูลบนแผนที่ และนำไปวิเคราะห์สรุปผลข้อมูลเพื่อแสดงในรูปแบบข้อมูลในรูปแบบของแผนภูมิ</a:t>
            </a:r>
          </a:p>
          <a:p>
            <a:pPr marL="0" indent="0">
              <a:buNone/>
            </a:pPr>
            <a:r>
              <a:rPr lang="th-TH" sz="2800" dirty="0">
                <a:latin typeface="Kunlasatri" panose="02000000000000000000" pitchFamily="2" charset="0"/>
                <a:cs typeface="Kunlasatri" panose="02000000000000000000" pitchFamily="2" charset="0"/>
              </a:rPr>
              <a:t>	</a:t>
            </a:r>
          </a:p>
          <a:p>
            <a:pPr marL="0" indent="0">
              <a:buNone/>
            </a:pPr>
            <a:r>
              <a:rPr lang="th-TH" sz="2800" dirty="0">
                <a:latin typeface="Kunlasatri" panose="02000000000000000000" pitchFamily="2" charset="0"/>
                <a:cs typeface="Kunlasatri" panose="02000000000000000000" pitchFamily="2" charset="0"/>
              </a:rPr>
              <a:t>		</a:t>
            </a:r>
            <a:endParaRPr lang="en-US" sz="2400" dirty="0"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38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Kunlasatri" panose="02000000000000000000" pitchFamily="2" charset="0"/>
                <a:cs typeface="Kunlasatri" panose="02000000000000000000" pitchFamily="2" charset="0"/>
              </a:rPr>
              <a:t>สรุปผล</a:t>
            </a:r>
            <a:r>
              <a:rPr lang="th-TH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ดำเนินงาน</a:t>
            </a:r>
            <a:r>
              <a:rPr lang="en-US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(</a:t>
            </a:r>
            <a:r>
              <a:rPr lang="th-TH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ต่อ</a:t>
            </a:r>
            <a:r>
              <a:rPr lang="en-US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 smtClean="0">
                <a:latin typeface="Kunlasatri" panose="02000000000000000000" pitchFamily="2" charset="0"/>
                <a:cs typeface="Kunlasatri" panose="02000000000000000000" pitchFamily="2" charset="0"/>
              </a:rPr>
              <a:t>	ส่วน</a:t>
            </a:r>
            <a:r>
              <a:rPr lang="th-TH" dirty="0">
                <a:latin typeface="Kunlasatri" panose="02000000000000000000" pitchFamily="2" charset="0"/>
                <a:cs typeface="Kunlasatri" panose="02000000000000000000" pitchFamily="2" charset="0"/>
              </a:rPr>
              <a:t>ที่ 2 ส่วนของ </a:t>
            </a:r>
            <a:r>
              <a:rPr lang="en-US" dirty="0">
                <a:latin typeface="Kunlasatri" panose="02000000000000000000" pitchFamily="2" charset="0"/>
                <a:cs typeface="Kunlasatri" panose="02000000000000000000" pitchFamily="2" charset="0"/>
              </a:rPr>
              <a:t>Mobile Application </a:t>
            </a:r>
            <a:r>
              <a:rPr lang="th-TH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โดย</a:t>
            </a:r>
            <a:r>
              <a:rPr lang="th-TH" dirty="0">
                <a:latin typeface="Kunlasatri" panose="02000000000000000000" pitchFamily="2" charset="0"/>
                <a:cs typeface="Kunlasatri" panose="02000000000000000000" pitchFamily="2" charset="0"/>
              </a:rPr>
              <a:t>ส่วนนี้จะเป็นการทำงานกับฐานข้อมูลเพียงบางส่วนของหน่วยงาน โดยจะมีการเลือกข้อมูลเพื่อนำมาพักไว้บนฐานข้อมูลของโทรศัพท์ ซึ่งจะมีการทำงานต่างๆเช่นเดียวกับ </a:t>
            </a:r>
            <a:r>
              <a:rPr lang="en-US" dirty="0">
                <a:latin typeface="Kunlasatri" panose="02000000000000000000" pitchFamily="2" charset="0"/>
                <a:cs typeface="Kunlasatri" panose="02000000000000000000" pitchFamily="2" charset="0"/>
              </a:rPr>
              <a:t>Web Application </a:t>
            </a:r>
            <a:r>
              <a:rPr lang="th-TH" dirty="0">
                <a:latin typeface="Kunlasatri" panose="02000000000000000000" pitchFamily="2" charset="0"/>
                <a:cs typeface="Kunlasatri" panose="02000000000000000000" pitchFamily="2" charset="0"/>
              </a:rPr>
              <a:t>แต่จะเป็นการทำงานเพียงแค่ข้อมูลที่เลือกมาเท่านั้น เมื่อมีการทำงานเสร็จสิ้น จะต้องนำข้อมูลส่งออกมายัง </a:t>
            </a:r>
            <a:r>
              <a:rPr lang="en-US" dirty="0">
                <a:latin typeface="Kunlasatri" panose="02000000000000000000" pitchFamily="2" charset="0"/>
                <a:cs typeface="Kunlasatri" panose="02000000000000000000" pitchFamily="2" charset="0"/>
              </a:rPr>
              <a:t>Server </a:t>
            </a:r>
            <a:r>
              <a:rPr lang="th-TH" dirty="0">
                <a:latin typeface="Kunlasatri" panose="02000000000000000000" pitchFamily="2" charset="0"/>
                <a:cs typeface="Kunlasatri" panose="02000000000000000000" pitchFamily="2" charset="0"/>
              </a:rPr>
              <a:t>เพื่อบันทึกผลข้อมูล </a:t>
            </a:r>
            <a:r>
              <a:rPr lang="th-TH" dirty="0">
                <a:latin typeface="Kunlasatri" panose="02000000000000000000" pitchFamily="2" charset="0"/>
                <a:cs typeface="Kunlasatri" panose="02000000000000000000" pitchFamily="2" charset="0"/>
              </a:rPr>
              <a:t>	</a:t>
            </a:r>
            <a:endParaRPr lang="en-US" dirty="0">
              <a:latin typeface="Kunlasatri" panose="02000000000000000000" pitchFamily="2" charset="0"/>
              <a:cs typeface="Kunlasatri" panose="02000000000000000000" pitchFamily="2" charset="0"/>
            </a:endParaRPr>
          </a:p>
          <a:p>
            <a:endParaRPr lang="en-US" dirty="0"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09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ข้อเสนอแนะ</a:t>
            </a:r>
            <a:endParaRPr lang="en-US" sz="8800" dirty="0"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th-TH" dirty="0">
                <a:latin typeface="Kunlasatri" panose="02000000000000000000" pitchFamily="2" charset="0"/>
                <a:cs typeface="Kunlasatri" panose="02000000000000000000" pitchFamily="2" charset="0"/>
              </a:rPr>
              <a:t>	1.   การเข้าใช้งานบนเว็บแอพพลิเคชั่นและโมบายแอพพลิเคชั่นจะต้องเชื่อมต่อกับอินเตอร์เน็ตทุกครั้ง เพื่อให้มีการแสดงผลข้อมูลที่ครบถ้วนและถูกต้อง</a:t>
            </a:r>
            <a:endParaRPr lang="th-TH" sz="4000" dirty="0">
              <a:latin typeface="Kunlasatri" panose="02000000000000000000" pitchFamily="2" charset="0"/>
              <a:cs typeface="Kunlasatri" panose="02000000000000000000" pitchFamily="2" charset="0"/>
            </a:endParaRPr>
          </a:p>
          <a:p>
            <a:pPr marL="0" indent="0">
              <a:buNone/>
            </a:pPr>
            <a:r>
              <a:rPr lang="th-TH" dirty="0">
                <a:latin typeface="Kunlasatri" panose="02000000000000000000" pitchFamily="2" charset="0"/>
                <a:cs typeface="Kunlasatri" panose="02000000000000000000" pitchFamily="2" charset="0"/>
              </a:rPr>
              <a:t>	2.   การบันทึกข้อมูลเป็น </a:t>
            </a:r>
            <a:r>
              <a:rPr lang="en-US" dirty="0">
                <a:latin typeface="Kunlasatri" panose="02000000000000000000" pitchFamily="2" charset="0"/>
                <a:cs typeface="Kunlasatri" panose="02000000000000000000" pitchFamily="2" charset="0"/>
              </a:rPr>
              <a:t>PDF </a:t>
            </a:r>
            <a:r>
              <a:rPr lang="th-TH" dirty="0">
                <a:latin typeface="Kunlasatri" panose="02000000000000000000" pitchFamily="2" charset="0"/>
                <a:cs typeface="Kunlasatri" panose="02000000000000000000" pitchFamily="2" charset="0"/>
              </a:rPr>
              <a:t>หรือพิมพ์ข้อมูล ควรใช้ </a:t>
            </a:r>
            <a:r>
              <a:rPr lang="en-US" dirty="0">
                <a:latin typeface="Kunlasatri" panose="02000000000000000000" pitchFamily="2" charset="0"/>
                <a:cs typeface="Kunlasatri" panose="02000000000000000000" pitchFamily="2" charset="0"/>
              </a:rPr>
              <a:t>web browser </a:t>
            </a:r>
            <a:r>
              <a:rPr lang="th-TH" dirty="0">
                <a:latin typeface="Kunlasatri" panose="02000000000000000000" pitchFamily="2" charset="0"/>
                <a:cs typeface="Kunlasatri" panose="02000000000000000000" pitchFamily="2" charset="0"/>
              </a:rPr>
              <a:t>ของ </a:t>
            </a:r>
            <a:r>
              <a:rPr lang="en-US" dirty="0">
                <a:latin typeface="Kunlasatri" panose="02000000000000000000" pitchFamily="2" charset="0"/>
                <a:cs typeface="Kunlasatri" panose="02000000000000000000" pitchFamily="2" charset="0"/>
              </a:rPr>
              <a:t>Google Chrome</a:t>
            </a:r>
          </a:p>
          <a:p>
            <a:pPr marL="0" indent="0">
              <a:buNone/>
            </a:pPr>
            <a:endParaRPr lang="en-US" dirty="0"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926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จบการนำเสนอ</a:t>
            </a:r>
            <a:endParaRPr lang="en-US" sz="60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857375"/>
            <a:ext cx="8229600" cy="4525963"/>
          </a:xfrm>
        </p:spPr>
        <p:txBody>
          <a:bodyPr/>
          <a:lstStyle/>
          <a:p>
            <a:pPr algn="ctr" eaLnBrk="1" hangingPunct="1">
              <a:buFontTx/>
              <a:buNone/>
            </a:pPr>
            <a:endParaRPr lang="th-TH" sz="7200" b="1" dirty="0" smtClean="0">
              <a:solidFill>
                <a:srgbClr val="40404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Kunlasatri" panose="02000000000000000000" pitchFamily="2" charset="0"/>
              <a:cs typeface="Kunlasatri" panose="02000000000000000000" pitchFamily="2" charset="0"/>
            </a:endParaRPr>
          </a:p>
          <a:p>
            <a:pPr algn="ctr" eaLnBrk="1" hangingPunct="1">
              <a:buFontTx/>
              <a:buNone/>
            </a:pPr>
            <a:r>
              <a:rPr lang="th-TH" sz="72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ขอบคุณครับ</a:t>
            </a:r>
          </a:p>
          <a:p>
            <a:pPr algn="ctr" eaLnBrk="1" hangingPunct="1">
              <a:buFontTx/>
              <a:buNone/>
            </a:pPr>
            <a:endParaRPr lang="th-TH" sz="2800" b="1" dirty="0" smtClean="0">
              <a:solidFill>
                <a:srgbClr val="40404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Kunlasatri" panose="02000000000000000000" pitchFamily="2" charset="0"/>
              <a:cs typeface="Kunlasatri" panose="02000000000000000000" pitchFamily="2" charset="0"/>
            </a:endParaRPr>
          </a:p>
          <a:p>
            <a:pPr algn="ctr" eaLnBrk="1" hangingPunct="1">
              <a:buFontTx/>
              <a:buNone/>
            </a:pPr>
            <a:endParaRPr lang="th-TH" sz="2800" b="1" dirty="0" smtClean="0">
              <a:solidFill>
                <a:srgbClr val="40404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Kunlasatri" panose="02000000000000000000" pitchFamily="2" charset="0"/>
              <a:cs typeface="Kunlasatri" panose="02000000000000000000" pitchFamily="2" charset="0"/>
            </a:endParaRPr>
          </a:p>
          <a:p>
            <a:pPr algn="just" eaLnBrk="1" hangingPunct="1">
              <a:buFontTx/>
              <a:buNone/>
            </a:pPr>
            <a:r>
              <a:rPr lang="en-US" sz="28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			  </a:t>
            </a:r>
            <a:r>
              <a:rPr lang="th-TH" sz="28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นางสาวชุติมา พึ่งสว่าง </a:t>
            </a:r>
            <a:r>
              <a:rPr lang="en-US" sz="28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5366263118</a:t>
            </a:r>
          </a:p>
          <a:p>
            <a:pPr algn="just" eaLnBrk="1" hangingPunct="1">
              <a:buFontTx/>
              <a:buNone/>
            </a:pPr>
            <a:r>
              <a:rPr lang="en-US" sz="28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			  </a:t>
            </a:r>
            <a:r>
              <a:rPr lang="th-TH" sz="28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นายนันทิวัฒน์ ทองเส้ง </a:t>
            </a:r>
            <a:r>
              <a:rPr lang="en-US" sz="2800" b="1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5366263357</a:t>
            </a:r>
            <a:endParaRPr lang="th-TH" sz="6600" b="1" dirty="0" smtClean="0">
              <a:solidFill>
                <a:srgbClr val="40404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ข้อมูลขั้นต้นของโครงงาน</a:t>
            </a:r>
            <a:endParaRPr lang="en-US" sz="48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857375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h-TH" sz="3600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อาจารย์ที่ปรึกษา</a:t>
            </a:r>
          </a:p>
          <a:p>
            <a:pPr eaLnBrk="1" hangingPunct="1"/>
            <a:r>
              <a:rPr lang="th-TH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อาจารย์ประดิษฐ์ พิทักษ์เสถียรกุล</a:t>
            </a:r>
          </a:p>
          <a:p>
            <a:pPr eaLnBrk="1" hangingPunct="1">
              <a:buFontTx/>
              <a:buNone/>
            </a:pPr>
            <a:r>
              <a:rPr lang="th-TH" sz="3600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ที่ปรึกษาร่วม</a:t>
            </a:r>
          </a:p>
          <a:p>
            <a:pPr eaLnBrk="1" hangingPunct="1"/>
            <a:r>
              <a:rPr lang="th-TH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คุณณรงค์ เจริญ</a:t>
            </a:r>
            <a:endParaRPr lang="en-US" b="1" dirty="0" smtClean="0"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ความเป็นมาและความสำคัญของโครงงาน</a:t>
            </a:r>
            <a:endParaRPr lang="en-US" sz="48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857375"/>
            <a:ext cx="8229600" cy="4525963"/>
          </a:xfrm>
        </p:spPr>
        <p:txBody>
          <a:bodyPr/>
          <a:lstStyle/>
          <a:p>
            <a:pPr marL="0" indent="0" algn="thaiDist">
              <a:buNone/>
            </a:pPr>
            <a:r>
              <a:rPr lang="th-TH" sz="2800" dirty="0" smtClean="0">
                <a:latin typeface="Kunlasatri" panose="02000000000000000000" pitchFamily="2" charset="0"/>
                <a:cs typeface="Kunlasatri" panose="02000000000000000000" pitchFamily="2" charset="0"/>
              </a:rPr>
              <a:t>	</a:t>
            </a:r>
            <a:r>
              <a:rPr lang="th-TH" sz="2800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ใน</a:t>
            </a:r>
            <a:r>
              <a:rPr lang="th-TH" sz="2800" b="1" dirty="0">
                <a:latin typeface="Kunlasatri" panose="02000000000000000000" pitchFamily="2" charset="0"/>
                <a:cs typeface="Kunlasatri" panose="02000000000000000000" pitchFamily="2" charset="0"/>
              </a:rPr>
              <a:t>ปัจจุบัน ประเทศไทยมีผู้ป่วยโรคเรื้อรัง อันได้แก่ โรคเบาหวานและโรคความดันโลหิตสูงอยู่เป็นจำนวนมาก </a:t>
            </a:r>
            <a:r>
              <a:rPr lang="th-TH" sz="2800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ซึ้ง</a:t>
            </a:r>
            <a:r>
              <a:rPr lang="th-TH" sz="2800" b="1" dirty="0">
                <a:latin typeface="Kunlasatri" panose="02000000000000000000" pitchFamily="2" charset="0"/>
                <a:cs typeface="Kunlasatri" panose="02000000000000000000" pitchFamily="2" charset="0"/>
              </a:rPr>
              <a:t>โรคเรื้อรังที่กล่าวมาข้างต้นนั้นไม่มีทางการรักษาที่หายขาด ดังนั้นกระทรวงสาธารณสุขจึงมีนโยบายที่จะควบคุมและเฝ้าระวังโรคดังกล่าวให้มีโอกาสในการเกิดโรคลดน้อยลง หรือปรับระดับความมรุนแรงให้ต่ำลง ซึ่งการควบคุมและเฝ้าระวังโรคเรื้อรังนั้นอยู่ภายใต้นโยบาย ปิงปองจราจรชีวิต 7 สี โดยมีแนวทางคือ จัดระดับความรุนแรงของผู้ป่วยโรคเบาหวานและโรคความดันโลหิตสูงเป็นแต่ละระดับ แล้วใช้สีต่างๆในการสื่อความหมาย นอกจากการจัดระดับความรุนแรงของโรคตามสีต่างๆแล้ว นโยบายดังกล่าว ยังได้มีการเฝ้าระวังรวมไปถึงการเยี่ยมบ้านผู้ป่วย เพื่อศึกษาชีวิตความเป็นอยู่ของผู้ป่วยและใช้ในการวินิจฉัยต่างๆอีกด้วย</a:t>
            </a:r>
            <a:endParaRPr lang="en-US" sz="2800" b="1" dirty="0"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ความเป็นมาและความสำคัญของโครงงาน(ต่อ)</a:t>
            </a:r>
            <a:endParaRPr lang="en-US" sz="4800" dirty="0" smtClean="0">
              <a:solidFill>
                <a:schemeClr val="tx1"/>
              </a:solidFill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857375"/>
            <a:ext cx="8229600" cy="4525963"/>
          </a:xfrm>
        </p:spPr>
        <p:txBody>
          <a:bodyPr/>
          <a:lstStyle/>
          <a:p>
            <a:pPr marL="0" indent="0" algn="thaiDist">
              <a:buNone/>
            </a:pPr>
            <a:r>
              <a:rPr lang="th-TH" dirty="0" smtClean="0">
                <a:latin typeface="Kunlasatri" panose="02000000000000000000" pitchFamily="2" charset="0"/>
                <a:cs typeface="Kunlasatri" panose="02000000000000000000" pitchFamily="2" charset="0"/>
              </a:rPr>
              <a:t>	</a:t>
            </a:r>
            <a:r>
              <a:rPr lang="th-TH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ด้วย</a:t>
            </a:r>
            <a:r>
              <a:rPr lang="th-TH" b="1" dirty="0">
                <a:latin typeface="Kunlasatri" panose="02000000000000000000" pitchFamily="2" charset="0"/>
                <a:cs typeface="Kunlasatri" panose="02000000000000000000" pitchFamily="2" charset="0"/>
              </a:rPr>
              <a:t>เหตุนี้ จึงเป็นที่มาของการทำระบบสารสนเทศทางภูมิศาตร์เพื่อการบูรณาการสาธารณสุข ซึ่งระบบนี้จะใช้สำหรับกำหนดพิกัดที่อยู่หรือบ้านของผู้ป่วยบนแผนที่จาก </a:t>
            </a:r>
            <a:r>
              <a:rPr lang="en-US" b="1" dirty="0">
                <a:latin typeface="Kunlasatri" panose="02000000000000000000" pitchFamily="2" charset="0"/>
                <a:cs typeface="Kunlasatri" panose="02000000000000000000" pitchFamily="2" charset="0"/>
              </a:rPr>
              <a:t>Google Map </a:t>
            </a:r>
            <a:r>
              <a:rPr lang="th-TH" b="1" dirty="0">
                <a:latin typeface="Kunlasatri" panose="02000000000000000000" pitchFamily="2" charset="0"/>
                <a:cs typeface="Kunlasatri" panose="02000000000000000000" pitchFamily="2" charset="0"/>
              </a:rPr>
              <a:t>โดยจะระบุ </a:t>
            </a:r>
            <a:r>
              <a:rPr lang="th-TH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ที่</a:t>
            </a:r>
            <a:r>
              <a:rPr lang="th-TH" b="1" dirty="0">
                <a:latin typeface="Kunlasatri" panose="02000000000000000000" pitchFamily="2" charset="0"/>
                <a:cs typeface="Kunlasatri" panose="02000000000000000000" pitchFamily="2" charset="0"/>
              </a:rPr>
              <a:t>อยู่ ชื่อผู้ป่วย ระดับความรุนแรงของอาการที่ป่วย รูปภาพและรายละเอียดต่างๆของผู้ป่วยเอาไว้ เพื่อที่จะดูได้ว่าในเขตพื้นที่ใดๆ มีผู้ป่วยเรื้อรัง อันได้แก่ โรคเบาหวานและโรคความดันโลหิตสูงมากน้อยเพียงใด นอกจากนั้นแล้วยังสามารถใช้แผนที่นั้นติดตามการรักษาผู้ป่วยจากเหตุฉุกเฉินได้อย่างทันท่วงที โดยระบบนี้สามารถทำงานได้ทั้ง</a:t>
            </a:r>
            <a:r>
              <a:rPr lang="th-TH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ใน </a:t>
            </a:r>
            <a:r>
              <a:rPr lang="en-US" b="1" dirty="0" smtClean="0">
                <a:latin typeface="Kunlasatri" panose="02000000000000000000" pitchFamily="2" charset="0"/>
                <a:cs typeface="Kunlasatri" panose="02000000000000000000" pitchFamily="2" charset="0"/>
              </a:rPr>
              <a:t>web </a:t>
            </a:r>
            <a:r>
              <a:rPr lang="en-US" b="1" dirty="0">
                <a:latin typeface="Kunlasatri" panose="02000000000000000000" pitchFamily="2" charset="0"/>
                <a:cs typeface="Kunlasatri" panose="02000000000000000000" pitchFamily="2" charset="0"/>
              </a:rPr>
              <a:t>browser </a:t>
            </a:r>
            <a:r>
              <a:rPr lang="th-TH" b="1" dirty="0">
                <a:latin typeface="Kunlasatri" panose="02000000000000000000" pitchFamily="2" charset="0"/>
                <a:cs typeface="Kunlasatri" panose="02000000000000000000" pitchFamily="2" charset="0"/>
              </a:rPr>
              <a:t>และโทรศัพท์มือถือในระบบปฎิบัติการ </a:t>
            </a:r>
            <a:r>
              <a:rPr lang="en-US" b="1" dirty="0">
                <a:latin typeface="Kunlasatri" panose="02000000000000000000" pitchFamily="2" charset="0"/>
                <a:cs typeface="Kunlasatri" panose="02000000000000000000" pitchFamily="2" charset="0"/>
              </a:rPr>
              <a:t>Android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Context Diagram</a:t>
            </a:r>
            <a:endParaRPr lang="en-US" sz="4800" b="1" dirty="0"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90" y="1700808"/>
            <a:ext cx="8387982" cy="4824536"/>
          </a:xfrm>
        </p:spPr>
      </p:pic>
    </p:spTree>
    <p:extLst>
      <p:ext uri="{BB962C8B-B14F-4D97-AF65-F5344CB8AC3E}">
        <p14:creationId xmlns:p14="http://schemas.microsoft.com/office/powerpoint/2010/main" val="358828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Data Flow Diagram Level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0</a:t>
            </a:r>
            <a:endParaRPr lang="en-US" dirty="0"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8208912" cy="5538456"/>
          </a:xfrm>
        </p:spPr>
      </p:pic>
    </p:spTree>
    <p:extLst>
      <p:ext uri="{BB962C8B-B14F-4D97-AF65-F5344CB8AC3E}">
        <p14:creationId xmlns:p14="http://schemas.microsoft.com/office/powerpoint/2010/main" val="398904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Data Flow Diagram Level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2</a:t>
            </a:r>
            <a:endParaRPr lang="en-US" dirty="0"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05" y="2134152"/>
            <a:ext cx="6906589" cy="3458058"/>
          </a:xfrm>
        </p:spPr>
      </p:pic>
    </p:spTree>
    <p:extLst>
      <p:ext uri="{BB962C8B-B14F-4D97-AF65-F5344CB8AC3E}">
        <p14:creationId xmlns:p14="http://schemas.microsoft.com/office/powerpoint/2010/main" val="108410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Data Flow Diagram Level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Kunlasatri" panose="02000000000000000000" pitchFamily="2" charset="0"/>
                <a:cs typeface="Kunlasatri" panose="02000000000000000000" pitchFamily="2" charset="0"/>
              </a:rPr>
              <a:t>3</a:t>
            </a:r>
            <a:endParaRPr lang="en-US" dirty="0">
              <a:latin typeface="Kunlasatri" panose="02000000000000000000" pitchFamily="2" charset="0"/>
              <a:cs typeface="Kunlasatri" panose="02000000000000000000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89" y="2686679"/>
            <a:ext cx="6773221" cy="2353004"/>
          </a:xfrm>
        </p:spPr>
      </p:pic>
    </p:spTree>
    <p:extLst>
      <p:ext uri="{BB962C8B-B14F-4D97-AF65-F5344CB8AC3E}">
        <p14:creationId xmlns:p14="http://schemas.microsoft.com/office/powerpoint/2010/main" val="342575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ayiji MaHaNiYom V1.5 OT" pitchFamily="50" charset="0"/>
                <a:cs typeface="Layiji MaHaNiYom V1.5 OT" pitchFamily="50" charset="0"/>
              </a:rPr>
              <a:t>Data Flow Diagram Level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ayiji MaHaNiYom V1.5 OT" pitchFamily="50" charset="0"/>
                <a:cs typeface="Layiji MaHaNiYom V1.5 OT" pitchFamily="50" charset="0"/>
              </a:rPr>
              <a:t>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52" y="2667627"/>
            <a:ext cx="6944695" cy="2391109"/>
          </a:xfrm>
        </p:spPr>
      </p:pic>
    </p:spTree>
    <p:extLst>
      <p:ext uri="{BB962C8B-B14F-4D97-AF65-F5344CB8AC3E}">
        <p14:creationId xmlns:p14="http://schemas.microsoft.com/office/powerpoint/2010/main" val="126659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dirty="0">
            <a:latin typeface="Kunlasatri" pitchFamily="2" charset="0"/>
            <a:cs typeface="Kunlasatri" pitchFamily="2" charset="0"/>
          </a:defRPr>
        </a:defPPr>
      </a:lstStyle>
    </a:tx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9969</TotalTime>
  <Words>108</Words>
  <Application>Microsoft Office PowerPoint</Application>
  <PresentationFormat>On-screen Show (4:3)</PresentationFormat>
  <Paragraphs>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Kunlasatri</vt:lpstr>
      <vt:lpstr>Layiji MaHaNiYom V1.5 OT</vt:lpstr>
      <vt:lpstr>Diseño predeterminado</vt:lpstr>
      <vt:lpstr>Geographical Information Systems to the Integration of Public Health ระบบสารสนเทศทางภูมิศาตร์เพื่อการบูรณาการสาธารณสุข</vt:lpstr>
      <vt:lpstr>ข้อมูลขั้นต้นของโครงงาน</vt:lpstr>
      <vt:lpstr>ความเป็นมาและความสำคัญของโครงงาน</vt:lpstr>
      <vt:lpstr>ความเป็นมาและความสำคัญของโครงงาน(ต่อ)</vt:lpstr>
      <vt:lpstr>Context Diagram</vt:lpstr>
      <vt:lpstr>Data Flow Diagram Level 0</vt:lpstr>
      <vt:lpstr>Data Flow Diagram Level 2</vt:lpstr>
      <vt:lpstr>Data Flow Diagram Level 3</vt:lpstr>
      <vt:lpstr>Data Flow Diagram Level 4</vt:lpstr>
      <vt:lpstr>Data Flow Diagram Level 5</vt:lpstr>
      <vt:lpstr>Data Flow Diagram Level 6</vt:lpstr>
      <vt:lpstr>ER-Diagram</vt:lpstr>
      <vt:lpstr>ER-Diagram(ต่อ)</vt:lpstr>
      <vt:lpstr>การทำงานระหว่าง server กับ mobile</vt:lpstr>
      <vt:lpstr>สรุปผลดำเนินงาน</vt:lpstr>
      <vt:lpstr>สรุปผลดำเนินงาน(ต่อ)</vt:lpstr>
      <vt:lpstr>ข้อเสนอแนะ</vt:lpstr>
      <vt:lpstr>จบการนำเสนอ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Gigs xChuma</cp:lastModifiedBy>
  <cp:revision>953</cp:revision>
  <dcterms:created xsi:type="dcterms:W3CDTF">2010-05-23T14:28:12Z</dcterms:created>
  <dcterms:modified xsi:type="dcterms:W3CDTF">2014-06-11T15:18:49Z</dcterms:modified>
</cp:coreProperties>
</file>