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9" r:id="rId7"/>
    <p:sldId id="270"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1"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4"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A6CC4364-7D31-41D1-B79C-7FEFFD36A19A}"/>
              </a:ext>
            </a:extLst>
          </p:cNvPr>
          <p:cNvSpPr>
            <a:spLocks noGrp="1"/>
          </p:cNvSpPr>
          <p:nvPr>
            <p:ph type="ctrTitle"/>
          </p:nvPr>
        </p:nvSpPr>
        <p:spPr>
          <a:xfrm>
            <a:off x="283622" y="1318590"/>
            <a:ext cx="6410141" cy="4220820"/>
          </a:xfrm>
        </p:spPr>
        <p:txBody>
          <a:bodyPr anchor="ctr">
            <a:normAutofit/>
          </a:bodyPr>
          <a:lstStyle/>
          <a:p>
            <a:r>
              <a:rPr lang="en-US" sz="4800" b="1" dirty="0">
                <a:solidFill>
                  <a:srgbClr val="FFFFFF"/>
                </a:solidFill>
              </a:rPr>
              <a:t>Determining a Restaurant Location</a:t>
            </a:r>
            <a:br>
              <a:rPr lang="en-US" sz="4800" dirty="0">
                <a:solidFill>
                  <a:srgbClr val="FFFFFF"/>
                </a:solidFill>
              </a:rPr>
            </a:br>
            <a:endParaRPr lang="en-US" sz="4800" dirty="0">
              <a:solidFill>
                <a:srgbClr val="FFFFFF"/>
              </a:solidFill>
            </a:endParaRPr>
          </a:p>
        </p:txBody>
      </p:sp>
      <p:sp>
        <p:nvSpPr>
          <p:cNvPr id="3" name="Subtitle 2">
            <a:extLst>
              <a:ext uri="{FF2B5EF4-FFF2-40B4-BE49-F238E27FC236}">
                <a16:creationId xmlns:a16="http://schemas.microsoft.com/office/drawing/2014/main" id="{CD9B4968-1678-4B45-B074-F24E8C92533E}"/>
              </a:ext>
            </a:extLst>
          </p:cNvPr>
          <p:cNvSpPr>
            <a:spLocks noGrp="1"/>
          </p:cNvSpPr>
          <p:nvPr>
            <p:ph type="subTitle" idx="1"/>
          </p:nvPr>
        </p:nvSpPr>
        <p:spPr>
          <a:xfrm>
            <a:off x="7712032" y="804334"/>
            <a:ext cx="3675634" cy="5249332"/>
          </a:xfrm>
        </p:spPr>
        <p:txBody>
          <a:bodyPr anchor="ctr">
            <a:normAutofit/>
          </a:bodyP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Applied Data Science Capstone</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sz="1600" dirty="0">
                <a:solidFill>
                  <a:schemeClr val="tx1"/>
                </a:solidFill>
              </a:rPr>
              <a:t>Nakisha Boulware Watts, PhD, MBA/MHA</a:t>
            </a:r>
          </a:p>
          <a:p>
            <a:endParaRPr lang="en-US" dirty="0">
              <a:solidFill>
                <a:schemeClr val="tx1"/>
              </a:solidFill>
            </a:endParaRPr>
          </a:p>
        </p:txBody>
      </p:sp>
    </p:spTree>
    <p:extLst>
      <p:ext uri="{BB962C8B-B14F-4D97-AF65-F5344CB8AC3E}">
        <p14:creationId xmlns:p14="http://schemas.microsoft.com/office/powerpoint/2010/main" val="119589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13E1AB-BD11-4E76-B860-6FEB5AFDF072}"/>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Fairview, Henry Farm, Orieole Venues </a:t>
            </a:r>
          </a:p>
        </p:txBody>
      </p:sp>
      <p:sp>
        <p:nvSpPr>
          <p:cNvPr id="4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1C14214D-CA26-4967-BBD4-3B939D4878AD}"/>
              </a:ext>
            </a:extLst>
          </p:cNvPr>
          <p:cNvPicPr>
            <a:picLocks noChangeAspect="1"/>
          </p:cNvPicPr>
          <p:nvPr/>
        </p:nvPicPr>
        <p:blipFill>
          <a:blip r:embed="rId2"/>
          <a:stretch>
            <a:fillRect/>
          </a:stretch>
        </p:blipFill>
        <p:spPr>
          <a:xfrm>
            <a:off x="2582298" y="1635619"/>
            <a:ext cx="12113517" cy="3279383"/>
          </a:xfrm>
          <a:prstGeom prst="rect">
            <a:avLst/>
          </a:prstGeom>
        </p:spPr>
      </p:pic>
    </p:spTree>
    <p:extLst>
      <p:ext uri="{BB962C8B-B14F-4D97-AF65-F5344CB8AC3E}">
        <p14:creationId xmlns:p14="http://schemas.microsoft.com/office/powerpoint/2010/main" val="153440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13E1AB-BD11-4E76-B860-6FEB5AFDF072}"/>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Fairview, Henry Farm, Orieole</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99A194C-B674-4CD9-8EFE-6084B665F848}"/>
              </a:ext>
            </a:extLst>
          </p:cNvPr>
          <p:cNvPicPr>
            <a:picLocks noChangeAspect="1"/>
          </p:cNvPicPr>
          <p:nvPr/>
        </p:nvPicPr>
        <p:blipFill>
          <a:blip r:embed="rId2"/>
          <a:stretch>
            <a:fillRect/>
          </a:stretch>
        </p:blipFill>
        <p:spPr>
          <a:xfrm>
            <a:off x="4409370" y="2409092"/>
            <a:ext cx="7883281" cy="1211723"/>
          </a:xfrm>
          <a:prstGeom prst="rect">
            <a:avLst/>
          </a:prstGeom>
        </p:spPr>
      </p:pic>
    </p:spTree>
    <p:extLst>
      <p:ext uri="{BB962C8B-B14F-4D97-AF65-F5344CB8AC3E}">
        <p14:creationId xmlns:p14="http://schemas.microsoft.com/office/powerpoint/2010/main" val="19826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075971-329B-460F-8356-F2880CFD18FB}"/>
              </a:ext>
            </a:extLst>
          </p:cNvPr>
          <p:cNvSpPr>
            <a:spLocks noGrp="1"/>
          </p:cNvSpPr>
          <p:nvPr>
            <p:ph type="title"/>
          </p:nvPr>
        </p:nvSpPr>
        <p:spPr>
          <a:xfrm>
            <a:off x="1843391" y="624110"/>
            <a:ext cx="9383408" cy="1280890"/>
          </a:xfrm>
        </p:spPr>
        <p:txBody>
          <a:bodyPr>
            <a:normAutofit/>
          </a:bodyPr>
          <a:lstStyle/>
          <a:p>
            <a:r>
              <a:rPr lang="en-US">
                <a:solidFill>
                  <a:srgbClr val="FFFFFF"/>
                </a:solidFill>
              </a:rPr>
              <a:t>Conclusion</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8FD20E5-BD88-40B7-AD4D-76C800C42A70}"/>
              </a:ext>
            </a:extLst>
          </p:cNvPr>
          <p:cNvSpPr>
            <a:spLocks noGrp="1"/>
          </p:cNvSpPr>
          <p:nvPr>
            <p:ph idx="1"/>
          </p:nvPr>
        </p:nvSpPr>
        <p:spPr>
          <a:xfrm>
            <a:off x="1843392" y="2623930"/>
            <a:ext cx="9383408" cy="3287292"/>
          </a:xfrm>
        </p:spPr>
        <p:txBody>
          <a:bodyPr>
            <a:normAutofit/>
          </a:bodyPr>
          <a:lstStyle/>
          <a:p>
            <a:r>
              <a:rPr lang="en-US" dirty="0"/>
              <a:t>Venue clustering was used to determined that Henry Farm is the best location to open the restaurant given its increase in population growth and venue categories, as well as the little to no competition.   </a:t>
            </a:r>
          </a:p>
          <a:p>
            <a:endParaRPr lang="en-US" dirty="0"/>
          </a:p>
        </p:txBody>
      </p:sp>
    </p:spTree>
    <p:extLst>
      <p:ext uri="{BB962C8B-B14F-4D97-AF65-F5344CB8AC3E}">
        <p14:creationId xmlns:p14="http://schemas.microsoft.com/office/powerpoint/2010/main" val="209589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E19180-6A49-4E67-9BA5-EAE1EF44720F}"/>
              </a:ext>
            </a:extLst>
          </p:cNvPr>
          <p:cNvSpPr>
            <a:spLocks noGrp="1"/>
          </p:cNvSpPr>
          <p:nvPr>
            <p:ph type="title"/>
          </p:nvPr>
        </p:nvSpPr>
        <p:spPr>
          <a:xfrm>
            <a:off x="1843391" y="624110"/>
            <a:ext cx="9383408" cy="1280890"/>
          </a:xfrm>
        </p:spPr>
        <p:txBody>
          <a:bodyPr>
            <a:normAutofit/>
          </a:bodyPr>
          <a:lstStyle/>
          <a:p>
            <a:r>
              <a:rPr lang="en-US">
                <a:solidFill>
                  <a:srgbClr val="FFFFFF"/>
                </a:solidFill>
              </a:rPr>
              <a:t>Situation</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AEE743A-CE02-4A7F-9FB7-368BFE754D97}"/>
              </a:ext>
            </a:extLst>
          </p:cNvPr>
          <p:cNvSpPr>
            <a:spLocks noGrp="1"/>
          </p:cNvSpPr>
          <p:nvPr>
            <p:ph idx="1"/>
          </p:nvPr>
        </p:nvSpPr>
        <p:spPr>
          <a:xfrm>
            <a:off x="1843392" y="2623930"/>
            <a:ext cx="9383408" cy="3287292"/>
          </a:xfrm>
        </p:spPr>
        <p:txBody>
          <a:bodyPr>
            <a:normAutofit/>
          </a:bodyPr>
          <a:lstStyle/>
          <a:p>
            <a:r>
              <a:rPr lang="en-US" dirty="0"/>
              <a:t>North York is the fastest growing cities in Toronto, Ontario, Canada </a:t>
            </a:r>
          </a:p>
          <a:p>
            <a:r>
              <a:rPr lang="en-US" dirty="0"/>
              <a:t>North York is a cross-section of inhabitants which includes students and long-time residents, giving the city an eclectic feeling of being both local and international. </a:t>
            </a:r>
          </a:p>
          <a:p>
            <a:r>
              <a:rPr lang="en-US" dirty="0"/>
              <a:t>According to the North York City 2016 Census of Toronto Community Council Area Profiles, this multicultural and multiracial city has a population of 691,595 with a population growth of eight percent.</a:t>
            </a:r>
          </a:p>
        </p:txBody>
      </p:sp>
    </p:spTree>
    <p:extLst>
      <p:ext uri="{BB962C8B-B14F-4D97-AF65-F5344CB8AC3E}">
        <p14:creationId xmlns:p14="http://schemas.microsoft.com/office/powerpoint/2010/main" val="398003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3F26D24-2446-4A33-8C83-525969E79F2F}"/>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North York Rise and Grind</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1384C4C-48C0-45EB-8E56-C9B70FCAF2B1}"/>
              </a:ext>
            </a:extLst>
          </p:cNvPr>
          <p:cNvSpPr>
            <a:spLocks noGrp="1"/>
          </p:cNvSpPr>
          <p:nvPr>
            <p:ph idx="1"/>
          </p:nvPr>
        </p:nvSpPr>
        <p:spPr>
          <a:xfrm>
            <a:off x="1843392" y="2623930"/>
            <a:ext cx="9383408" cy="3287292"/>
          </a:xfrm>
        </p:spPr>
        <p:txBody>
          <a:bodyPr>
            <a:normAutofit/>
          </a:bodyPr>
          <a:lstStyle/>
          <a:p>
            <a:r>
              <a:rPr lang="en-US" dirty="0"/>
              <a:t>North York Rise and Grind will appeal to the millennial customer of North York’s eclectic vibe, with the following location criteria. </a:t>
            </a:r>
          </a:p>
          <a:p>
            <a:pPr lvl="1"/>
            <a:r>
              <a:rPr lang="en-US" dirty="0"/>
              <a:t>Bakery</a:t>
            </a:r>
            <a:endParaRPr lang="en-US" sz="1400" dirty="0"/>
          </a:p>
          <a:p>
            <a:pPr lvl="1"/>
            <a:r>
              <a:rPr lang="en-US" dirty="0"/>
              <a:t>Boutiques</a:t>
            </a:r>
          </a:p>
          <a:p>
            <a:pPr lvl="1"/>
            <a:r>
              <a:rPr lang="en-US" sz="1400" dirty="0"/>
              <a:t>Coffee Shops</a:t>
            </a:r>
          </a:p>
          <a:p>
            <a:pPr lvl="1"/>
            <a:r>
              <a:rPr lang="en-US" sz="1400" dirty="0"/>
              <a:t>Cafe</a:t>
            </a:r>
          </a:p>
          <a:p>
            <a:pPr lvl="1"/>
            <a:endParaRPr lang="en-US" dirty="0"/>
          </a:p>
          <a:p>
            <a:endParaRPr lang="en-US" dirty="0"/>
          </a:p>
        </p:txBody>
      </p:sp>
    </p:spTree>
    <p:extLst>
      <p:ext uri="{BB962C8B-B14F-4D97-AF65-F5344CB8AC3E}">
        <p14:creationId xmlns:p14="http://schemas.microsoft.com/office/powerpoint/2010/main" val="280622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DFDC41-2316-4064-9E8B-D196D734829F}"/>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Data Sources</a:t>
            </a:r>
            <a:br>
              <a:rPr lang="en-US" b="1" dirty="0">
                <a:solidFill>
                  <a:srgbClr val="FFFFFF"/>
                </a:solidFill>
              </a:rPr>
            </a:br>
            <a:endParaRPr lang="en-US" dirty="0">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E8B422E-8DCA-4289-8322-C35C78D87CD0}"/>
              </a:ext>
            </a:extLst>
          </p:cNvPr>
          <p:cNvSpPr>
            <a:spLocks noGrp="1"/>
          </p:cNvSpPr>
          <p:nvPr>
            <p:ph idx="1"/>
          </p:nvPr>
        </p:nvSpPr>
        <p:spPr>
          <a:xfrm>
            <a:off x="1843392" y="2623930"/>
            <a:ext cx="9383408" cy="3287292"/>
          </a:xfrm>
        </p:spPr>
        <p:txBody>
          <a:bodyPr>
            <a:normAutofit/>
          </a:bodyPr>
          <a:lstStyle/>
          <a:p>
            <a:r>
              <a:rPr lang="en-US" dirty="0"/>
              <a:t>Canada census data for 2011 and 2016 by providence, territory, city and neighborhood was acquired from Statistics Canada</a:t>
            </a:r>
          </a:p>
          <a:p>
            <a:r>
              <a:rPr lang="en-US" dirty="0"/>
              <a:t>Canada neighborhood postal codes were obtained from Wikipedia</a:t>
            </a:r>
          </a:p>
          <a:p>
            <a:r>
              <a:rPr lang="en-US" dirty="0"/>
              <a:t>Geospatial coordinates were acquired from the Coursera Capstone Course</a:t>
            </a:r>
          </a:p>
          <a:p>
            <a:r>
              <a:rPr lang="en-US" dirty="0"/>
              <a:t>Venue data from Foursquare</a:t>
            </a:r>
          </a:p>
        </p:txBody>
      </p:sp>
    </p:spTree>
    <p:extLst>
      <p:ext uri="{BB962C8B-B14F-4D97-AF65-F5344CB8AC3E}">
        <p14:creationId xmlns:p14="http://schemas.microsoft.com/office/powerpoint/2010/main" val="191777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2C93DB4-F054-41F8-906E-53FCFBD8647A}"/>
              </a:ext>
            </a:extLst>
          </p:cNvPr>
          <p:cNvSpPr>
            <a:spLocks noGrp="1"/>
          </p:cNvSpPr>
          <p:nvPr>
            <p:ph type="title"/>
          </p:nvPr>
        </p:nvSpPr>
        <p:spPr>
          <a:xfrm>
            <a:off x="1843391" y="624110"/>
            <a:ext cx="9383408" cy="1280890"/>
          </a:xfrm>
        </p:spPr>
        <p:txBody>
          <a:bodyPr>
            <a:normAutofit/>
          </a:bodyPr>
          <a:lstStyle/>
          <a:p>
            <a:r>
              <a:rPr lang="en-US">
                <a:solidFill>
                  <a:srgbClr val="FFFFFF"/>
                </a:solidFill>
              </a:rPr>
              <a:t>Data Cleaning</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7CCFBD36-8E07-4EAD-A555-7FA38F9BF363}"/>
              </a:ext>
            </a:extLst>
          </p:cNvPr>
          <p:cNvSpPr>
            <a:spLocks noGrp="1"/>
          </p:cNvSpPr>
          <p:nvPr>
            <p:ph idx="1"/>
          </p:nvPr>
        </p:nvSpPr>
        <p:spPr>
          <a:xfrm>
            <a:off x="1041543" y="2522299"/>
            <a:ext cx="10987103" cy="4300653"/>
          </a:xfrm>
        </p:spPr>
        <p:txBody>
          <a:bodyPr>
            <a:normAutofit fontScale="92500" lnSpcReduction="10000"/>
          </a:bodyPr>
          <a:lstStyle/>
          <a:p>
            <a:r>
              <a:rPr lang="en-US" dirty="0"/>
              <a:t>Canada census data for 2011 and 2016 </a:t>
            </a:r>
          </a:p>
          <a:p>
            <a:pPr lvl="1"/>
            <a:r>
              <a:rPr lang="en-US" dirty="0"/>
              <a:t>Id</a:t>
            </a:r>
          </a:p>
          <a:p>
            <a:pPr lvl="1"/>
            <a:r>
              <a:rPr lang="en-US" dirty="0"/>
              <a:t>neighborhood </a:t>
            </a:r>
          </a:p>
          <a:p>
            <a:pPr lvl="1"/>
            <a:r>
              <a:rPr lang="en-US" dirty="0"/>
              <a:t>characteristic (census question)</a:t>
            </a:r>
          </a:p>
          <a:p>
            <a:r>
              <a:rPr lang="en-US" dirty="0"/>
              <a:t>Canada neighborhood postal codes</a:t>
            </a:r>
          </a:p>
          <a:p>
            <a:pPr lvl="1"/>
            <a:r>
              <a:rPr lang="en-US" dirty="0"/>
              <a:t>Postal code</a:t>
            </a:r>
          </a:p>
          <a:p>
            <a:pPr lvl="1"/>
            <a:r>
              <a:rPr lang="en-US" dirty="0"/>
              <a:t>borough </a:t>
            </a:r>
          </a:p>
          <a:p>
            <a:pPr lvl="1"/>
            <a:r>
              <a:rPr lang="en-US" dirty="0"/>
              <a:t>neighborhood</a:t>
            </a:r>
          </a:p>
          <a:p>
            <a:r>
              <a:rPr lang="en-US" dirty="0"/>
              <a:t>Geospatial coordinates </a:t>
            </a:r>
          </a:p>
          <a:p>
            <a:pPr lvl="1"/>
            <a:r>
              <a:rPr lang="en-US" dirty="0"/>
              <a:t>postal code </a:t>
            </a:r>
          </a:p>
          <a:p>
            <a:pPr lvl="1"/>
            <a:r>
              <a:rPr lang="en-US" dirty="0"/>
              <a:t>latitude </a:t>
            </a:r>
          </a:p>
          <a:p>
            <a:pPr lvl="1"/>
            <a:r>
              <a:rPr lang="en-US" dirty="0"/>
              <a:t>longitude</a:t>
            </a:r>
          </a:p>
          <a:p>
            <a:endParaRPr lang="en-US" dirty="0"/>
          </a:p>
        </p:txBody>
      </p:sp>
    </p:spTree>
    <p:extLst>
      <p:ext uri="{BB962C8B-B14F-4D97-AF65-F5344CB8AC3E}">
        <p14:creationId xmlns:p14="http://schemas.microsoft.com/office/powerpoint/2010/main" val="385627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5"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6"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7"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8"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9"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0"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1"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2"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3"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4"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5"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6"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8" name="Group 47">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9"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0"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1"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2"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3"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4"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5"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6"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7"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8"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59"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0"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4"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66" name="Rectangle 65">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68" name="Rectangle 67">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9657D2-7319-41B9-AE90-DA5734914298}"/>
              </a:ext>
            </a:extLst>
          </p:cNvPr>
          <p:cNvSpPr>
            <a:spLocks noGrp="1"/>
          </p:cNvSpPr>
          <p:nvPr>
            <p:ph type="title"/>
          </p:nvPr>
        </p:nvSpPr>
        <p:spPr>
          <a:xfrm>
            <a:off x="540279" y="1795849"/>
            <a:ext cx="3778870" cy="3114818"/>
          </a:xfrm>
        </p:spPr>
        <p:txBody>
          <a:bodyPr vert="horz" lIns="91440" tIns="45720" rIns="91440" bIns="45720" rtlCol="0" anchor="b">
            <a:normAutofit/>
          </a:bodyPr>
          <a:lstStyle/>
          <a:p>
            <a:r>
              <a:rPr lang="en-US" dirty="0">
                <a:solidFill>
                  <a:schemeClr val="bg1"/>
                </a:solidFill>
              </a:rPr>
              <a:t>North York Neighborhoods</a:t>
            </a:r>
          </a:p>
        </p:txBody>
      </p:sp>
      <p:pic>
        <p:nvPicPr>
          <p:cNvPr id="23" name="Picture 22">
            <a:extLst>
              <a:ext uri="{FF2B5EF4-FFF2-40B4-BE49-F238E27FC236}">
                <a16:creationId xmlns:a16="http://schemas.microsoft.com/office/drawing/2014/main" id="{325B1242-A2ED-471A-AB84-061E1258C874}"/>
              </a:ext>
            </a:extLst>
          </p:cNvPr>
          <p:cNvPicPr/>
          <p:nvPr/>
        </p:nvPicPr>
        <p:blipFill rotWithShape="1">
          <a:blip r:embed="rId2"/>
          <a:srcRect l="19304" t="3077" r="15053"/>
          <a:stretch/>
        </p:blipFill>
        <p:spPr>
          <a:xfrm>
            <a:off x="4639732" y="10"/>
            <a:ext cx="7552267" cy="6857990"/>
          </a:xfrm>
          <a:prstGeom prst="rect">
            <a:avLst/>
          </a:prstGeom>
        </p:spPr>
      </p:pic>
      <p:sp>
        <p:nvSpPr>
          <p:cNvPr id="72" name="Freeform 5">
            <a:extLst>
              <a:ext uri="{FF2B5EF4-FFF2-40B4-BE49-F238E27FC236}">
                <a16:creationId xmlns:a16="http://schemas.microsoft.com/office/drawing/2014/main" id="{64D236DE-BD07-488F-B236-DDEEFFF7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887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8"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3"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4"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6"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7"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8"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9"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1" name="Group 3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5" name="Rectangle 44">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9" name="Rectangle 4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922C7D-4C88-4366-8DEC-F948E96B9DBF}"/>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dirty="0">
                <a:solidFill>
                  <a:schemeClr val="bg1"/>
                </a:solidFill>
              </a:rPr>
              <a:t>North York Neighborhood Population Change</a:t>
            </a:r>
          </a:p>
        </p:txBody>
      </p:sp>
      <p:sp>
        <p:nvSpPr>
          <p:cNvPr id="5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descr="C:\Users\u109354\AppData\Local\Microsoft\Windows\INetCache\Content.MSO\B503CCF5.tmp">
            <a:extLst>
              <a:ext uri="{FF2B5EF4-FFF2-40B4-BE49-F238E27FC236}">
                <a16:creationId xmlns:a16="http://schemas.microsoft.com/office/drawing/2014/main" id="{373D540F-9109-466B-B4F7-624CBB04E10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777704" y="967417"/>
            <a:ext cx="5261081" cy="4930468"/>
          </a:xfrm>
          <a:prstGeom prst="rect">
            <a:avLst/>
          </a:prstGeom>
          <a:noFill/>
        </p:spPr>
      </p:pic>
    </p:spTree>
    <p:extLst>
      <p:ext uri="{BB962C8B-B14F-4D97-AF65-F5344CB8AC3E}">
        <p14:creationId xmlns:p14="http://schemas.microsoft.com/office/powerpoint/2010/main" val="335949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DB5BC99D-7BEA-4F13-B82B-A956E2D09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B7961235-F42C-4C83-B51B-7416382FB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54A09A1-AE33-4C84-B62F-DC061FD56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13E1AB-BD11-4E76-B860-6FEB5AFDF072}"/>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4000">
                <a:solidFill>
                  <a:srgbClr val="FEFFFF"/>
                </a:solidFill>
              </a:rPr>
              <a:t>Most Likely Neighborhoods</a:t>
            </a:r>
          </a:p>
        </p:txBody>
      </p:sp>
      <p:sp>
        <p:nvSpPr>
          <p:cNvPr id="46" name="Freeform 27">
            <a:extLst>
              <a:ext uri="{FF2B5EF4-FFF2-40B4-BE49-F238E27FC236}">
                <a16:creationId xmlns:a16="http://schemas.microsoft.com/office/drawing/2014/main" id="{D62F2749-B982-4ADE-B1EF-679002587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3">
            <a:extLst>
              <a:ext uri="{FF2B5EF4-FFF2-40B4-BE49-F238E27FC236}">
                <a16:creationId xmlns:a16="http://schemas.microsoft.com/office/drawing/2014/main" id="{BC34D7E1-EF6D-4CE7-8D24-331F9E5B0046}"/>
              </a:ext>
            </a:extLst>
          </p:cNvPr>
          <p:cNvPicPr>
            <a:picLocks noChangeAspect="1"/>
          </p:cNvPicPr>
          <p:nvPr/>
        </p:nvPicPr>
        <p:blipFill>
          <a:blip r:embed="rId2"/>
          <a:stretch>
            <a:fillRect/>
          </a:stretch>
        </p:blipFill>
        <p:spPr>
          <a:xfrm>
            <a:off x="5672542" y="1111851"/>
            <a:ext cx="6958155" cy="857047"/>
          </a:xfrm>
          <a:prstGeom prst="rect">
            <a:avLst/>
          </a:prstGeom>
        </p:spPr>
      </p:pic>
      <p:pic>
        <p:nvPicPr>
          <p:cNvPr id="5" name="Picture 4">
            <a:extLst>
              <a:ext uri="{FF2B5EF4-FFF2-40B4-BE49-F238E27FC236}">
                <a16:creationId xmlns:a16="http://schemas.microsoft.com/office/drawing/2014/main" id="{15AB2E36-F346-4F97-862F-763B25D7F658}"/>
              </a:ext>
            </a:extLst>
          </p:cNvPr>
          <p:cNvPicPr/>
          <p:nvPr/>
        </p:nvPicPr>
        <p:blipFill>
          <a:blip r:embed="rId3"/>
          <a:stretch>
            <a:fillRect/>
          </a:stretch>
        </p:blipFill>
        <p:spPr>
          <a:xfrm>
            <a:off x="6496515" y="2765721"/>
            <a:ext cx="5443225" cy="3290708"/>
          </a:xfrm>
          <a:prstGeom prst="rect">
            <a:avLst/>
          </a:prstGeom>
        </p:spPr>
      </p:pic>
    </p:spTree>
    <p:extLst>
      <p:ext uri="{BB962C8B-B14F-4D97-AF65-F5344CB8AC3E}">
        <p14:creationId xmlns:p14="http://schemas.microsoft.com/office/powerpoint/2010/main" val="151475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13E1AB-BD11-4E76-B860-6FEB5AFDF072}"/>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Venues </a:t>
            </a:r>
          </a:p>
        </p:txBody>
      </p:sp>
      <p:sp>
        <p:nvSpPr>
          <p:cNvPr id="4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FD331E4-0C8D-4D00-85CC-735AE93FE517}"/>
              </a:ext>
            </a:extLst>
          </p:cNvPr>
          <p:cNvPicPr>
            <a:picLocks noChangeAspect="1"/>
          </p:cNvPicPr>
          <p:nvPr/>
        </p:nvPicPr>
        <p:blipFill>
          <a:blip r:embed="rId2"/>
          <a:stretch>
            <a:fillRect/>
          </a:stretch>
        </p:blipFill>
        <p:spPr>
          <a:xfrm>
            <a:off x="4479981" y="2703837"/>
            <a:ext cx="7910418" cy="974339"/>
          </a:xfrm>
          <a:prstGeom prst="rect">
            <a:avLst/>
          </a:prstGeom>
        </p:spPr>
      </p:pic>
    </p:spTree>
    <p:extLst>
      <p:ext uri="{BB962C8B-B14F-4D97-AF65-F5344CB8AC3E}">
        <p14:creationId xmlns:p14="http://schemas.microsoft.com/office/powerpoint/2010/main" val="41994143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21</TotalTime>
  <Words>259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Determining a Restaurant Location </vt:lpstr>
      <vt:lpstr>Situation</vt:lpstr>
      <vt:lpstr>North York Rise and Grind</vt:lpstr>
      <vt:lpstr>Data Sources </vt:lpstr>
      <vt:lpstr>Data Cleaning</vt:lpstr>
      <vt:lpstr>North York Neighborhoods</vt:lpstr>
      <vt:lpstr>North York Neighborhood Population Change</vt:lpstr>
      <vt:lpstr>Most Likely Neighborhoods</vt:lpstr>
      <vt:lpstr>Venues </vt:lpstr>
      <vt:lpstr>Fairview, Henry Farm, Orieole Venues </vt:lpstr>
      <vt:lpstr>Fairview, Henry Farm, Orieole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a Restaurant Location</dc:title>
  <dc:creator>Nakisha Watts</dc:creator>
  <cp:lastModifiedBy>Nakisha Watts</cp:lastModifiedBy>
  <cp:revision>3</cp:revision>
  <dcterms:created xsi:type="dcterms:W3CDTF">2020-08-10T18:27:55Z</dcterms:created>
  <dcterms:modified xsi:type="dcterms:W3CDTF">2020-08-10T18:49:00Z</dcterms:modified>
</cp:coreProperties>
</file>