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6" r:id="rId2"/>
    <p:sldId id="275" r:id="rId3"/>
    <p:sldId id="271" r:id="rId4"/>
    <p:sldId id="274" r:id="rId5"/>
    <p:sldId id="269" r:id="rId6"/>
    <p:sldId id="270" r:id="rId7"/>
    <p:sldId id="267" r:id="rId8"/>
    <p:sldId id="268" r:id="rId9"/>
    <p:sldId id="262" r:id="rId10"/>
    <p:sldId id="266" r:id="rId11"/>
    <p:sldId id="277" r:id="rId12"/>
    <p:sldId id="280" r:id="rId13"/>
    <p:sldId id="279" r:id="rId14"/>
  </p:sldIdLst>
  <p:sldSz cx="11887200" cy="7772400"/>
  <p:notesSz cx="6858000" cy="9144000"/>
  <p:defaultTextStyle>
    <a:defPPr>
      <a:defRPr lang="en-US"/>
    </a:defPPr>
    <a:lvl1pPr marL="0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29071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58141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87212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516282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145353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774424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403494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5032565" algn="l" defTabSz="62907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1571E"/>
    <a:srgbClr val="7C2628"/>
    <a:srgbClr val="638031"/>
    <a:srgbClr val="9E9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94" autoAdjust="0"/>
  </p:normalViewPr>
  <p:slideViewPr>
    <p:cSldViewPr snapToGrid="0" snapToObjects="1" showGuides="1">
      <p:cViewPr varScale="1">
        <p:scale>
          <a:sx n="191" d="100"/>
          <a:sy n="191" d="100"/>
        </p:scale>
        <p:origin x="-1256" y="-104"/>
      </p:cViewPr>
      <p:guideLst>
        <p:guide orient="horz" pos="3126"/>
        <p:guide pos="43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9E5F-8D84-D443-8F1E-F0D29B8F158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685800"/>
            <a:ext cx="5241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E9FD6-6614-2C43-8CBE-5730EC3BA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E9FD6-6614-2C43-8CBE-5730EC3BA6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414484"/>
            <a:ext cx="1010412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4404360"/>
            <a:ext cx="832104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2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5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8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16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45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7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03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3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233892"/>
            <a:ext cx="2674620" cy="4972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33892"/>
            <a:ext cx="7825740" cy="49728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4994488"/>
            <a:ext cx="10104120" cy="1543685"/>
          </a:xfrm>
        </p:spPr>
        <p:txBody>
          <a:bodyPr anchor="t"/>
          <a:lstStyle>
            <a:lvl1pPr algn="l">
              <a:defRPr sz="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3294275"/>
            <a:ext cx="10104120" cy="170021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2907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581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872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162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453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7744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034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032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1360172"/>
            <a:ext cx="5250180" cy="384661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1360172"/>
            <a:ext cx="5250180" cy="3846618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311258"/>
            <a:ext cx="1069848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739795"/>
            <a:ext cx="5252245" cy="725065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9071" indent="0">
              <a:buNone/>
              <a:defRPr sz="2800" b="1"/>
            </a:lvl2pPr>
            <a:lvl3pPr marL="1258141" indent="0">
              <a:buNone/>
              <a:defRPr sz="2400" b="1"/>
            </a:lvl3pPr>
            <a:lvl4pPr marL="1887212" indent="0">
              <a:buNone/>
              <a:defRPr sz="2200" b="1"/>
            </a:lvl4pPr>
            <a:lvl5pPr marL="2516282" indent="0">
              <a:buNone/>
              <a:defRPr sz="2200" b="1"/>
            </a:lvl5pPr>
            <a:lvl6pPr marL="3145353" indent="0">
              <a:buNone/>
              <a:defRPr sz="2200" b="1"/>
            </a:lvl6pPr>
            <a:lvl7pPr marL="3774424" indent="0">
              <a:buNone/>
              <a:defRPr sz="2200" b="1"/>
            </a:lvl7pPr>
            <a:lvl8pPr marL="4403494" indent="0">
              <a:buNone/>
              <a:defRPr sz="2200" b="1"/>
            </a:lvl8pPr>
            <a:lvl9pPr marL="503256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2464859"/>
            <a:ext cx="5252245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4" y="1739795"/>
            <a:ext cx="5254308" cy="725065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29071" indent="0">
              <a:buNone/>
              <a:defRPr sz="2800" b="1"/>
            </a:lvl2pPr>
            <a:lvl3pPr marL="1258141" indent="0">
              <a:buNone/>
              <a:defRPr sz="2400" b="1"/>
            </a:lvl3pPr>
            <a:lvl4pPr marL="1887212" indent="0">
              <a:buNone/>
              <a:defRPr sz="2200" b="1"/>
            </a:lvl4pPr>
            <a:lvl5pPr marL="2516282" indent="0">
              <a:buNone/>
              <a:defRPr sz="2200" b="1"/>
            </a:lvl5pPr>
            <a:lvl6pPr marL="3145353" indent="0">
              <a:buNone/>
              <a:defRPr sz="2200" b="1"/>
            </a:lvl6pPr>
            <a:lvl7pPr marL="3774424" indent="0">
              <a:buNone/>
              <a:defRPr sz="2200" b="1"/>
            </a:lvl7pPr>
            <a:lvl8pPr marL="4403494" indent="0">
              <a:buNone/>
              <a:defRPr sz="2200" b="1"/>
            </a:lvl8pPr>
            <a:lvl9pPr marL="503256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4" y="2464859"/>
            <a:ext cx="5254308" cy="447812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6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4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2" y="309456"/>
            <a:ext cx="3910807" cy="131699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5" y="309460"/>
            <a:ext cx="6645275" cy="6633528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2" y="1626450"/>
            <a:ext cx="3910807" cy="5316538"/>
          </a:xfrm>
        </p:spPr>
        <p:txBody>
          <a:bodyPr/>
          <a:lstStyle>
            <a:lvl1pPr marL="0" indent="0">
              <a:buNone/>
              <a:defRPr sz="1900"/>
            </a:lvl1pPr>
            <a:lvl2pPr marL="629071" indent="0">
              <a:buNone/>
              <a:defRPr sz="1700"/>
            </a:lvl2pPr>
            <a:lvl3pPr marL="1258141" indent="0">
              <a:buNone/>
              <a:defRPr sz="1300"/>
            </a:lvl3pPr>
            <a:lvl4pPr marL="1887212" indent="0">
              <a:buNone/>
              <a:defRPr sz="1200"/>
            </a:lvl4pPr>
            <a:lvl5pPr marL="2516282" indent="0">
              <a:buNone/>
              <a:defRPr sz="1200"/>
            </a:lvl5pPr>
            <a:lvl6pPr marL="3145353" indent="0">
              <a:buNone/>
              <a:defRPr sz="1200"/>
            </a:lvl6pPr>
            <a:lvl7pPr marL="3774424" indent="0">
              <a:buNone/>
              <a:defRPr sz="1200"/>
            </a:lvl7pPr>
            <a:lvl8pPr marL="4403494" indent="0">
              <a:buNone/>
              <a:defRPr sz="1200"/>
            </a:lvl8pPr>
            <a:lvl9pPr marL="50325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5" y="5440681"/>
            <a:ext cx="7132320" cy="64230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5" y="694478"/>
            <a:ext cx="7132320" cy="4663440"/>
          </a:xfrm>
        </p:spPr>
        <p:txBody>
          <a:bodyPr/>
          <a:lstStyle>
            <a:lvl1pPr marL="0" indent="0">
              <a:buNone/>
              <a:defRPr sz="4400"/>
            </a:lvl1pPr>
            <a:lvl2pPr marL="629071" indent="0">
              <a:buNone/>
              <a:defRPr sz="3900"/>
            </a:lvl2pPr>
            <a:lvl3pPr marL="1258141" indent="0">
              <a:buNone/>
              <a:defRPr sz="3300"/>
            </a:lvl3pPr>
            <a:lvl4pPr marL="1887212" indent="0">
              <a:buNone/>
              <a:defRPr sz="2800"/>
            </a:lvl4pPr>
            <a:lvl5pPr marL="2516282" indent="0">
              <a:buNone/>
              <a:defRPr sz="2800"/>
            </a:lvl5pPr>
            <a:lvl6pPr marL="3145353" indent="0">
              <a:buNone/>
              <a:defRPr sz="2800"/>
            </a:lvl6pPr>
            <a:lvl7pPr marL="3774424" indent="0">
              <a:buNone/>
              <a:defRPr sz="2800"/>
            </a:lvl7pPr>
            <a:lvl8pPr marL="4403494" indent="0">
              <a:buNone/>
              <a:defRPr sz="2800"/>
            </a:lvl8pPr>
            <a:lvl9pPr marL="5032565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5" y="6082984"/>
            <a:ext cx="7132320" cy="912178"/>
          </a:xfrm>
        </p:spPr>
        <p:txBody>
          <a:bodyPr/>
          <a:lstStyle>
            <a:lvl1pPr marL="0" indent="0">
              <a:buNone/>
              <a:defRPr sz="1900"/>
            </a:lvl1pPr>
            <a:lvl2pPr marL="629071" indent="0">
              <a:buNone/>
              <a:defRPr sz="1700"/>
            </a:lvl2pPr>
            <a:lvl3pPr marL="1258141" indent="0">
              <a:buNone/>
              <a:defRPr sz="1300"/>
            </a:lvl3pPr>
            <a:lvl4pPr marL="1887212" indent="0">
              <a:buNone/>
              <a:defRPr sz="1200"/>
            </a:lvl4pPr>
            <a:lvl5pPr marL="2516282" indent="0">
              <a:buNone/>
              <a:defRPr sz="1200"/>
            </a:lvl5pPr>
            <a:lvl6pPr marL="3145353" indent="0">
              <a:buNone/>
              <a:defRPr sz="1200"/>
            </a:lvl6pPr>
            <a:lvl7pPr marL="3774424" indent="0">
              <a:buNone/>
              <a:defRPr sz="1200"/>
            </a:lvl7pPr>
            <a:lvl8pPr marL="4403494" indent="0">
              <a:buNone/>
              <a:defRPr sz="1200"/>
            </a:lvl8pPr>
            <a:lvl9pPr marL="5032565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311258"/>
            <a:ext cx="10698480" cy="1295400"/>
          </a:xfrm>
          <a:prstGeom prst="rect">
            <a:avLst/>
          </a:prstGeom>
        </p:spPr>
        <p:txBody>
          <a:bodyPr vert="horz" lIns="125814" tIns="62908" rIns="125814" bIns="629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13562"/>
            <a:ext cx="10698480" cy="5129425"/>
          </a:xfrm>
          <a:prstGeom prst="rect">
            <a:avLst/>
          </a:prstGeom>
        </p:spPr>
        <p:txBody>
          <a:bodyPr vert="horz" lIns="125814" tIns="62908" rIns="125814" bIns="629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7203865"/>
            <a:ext cx="2773680" cy="413808"/>
          </a:xfrm>
          <a:prstGeom prst="rect">
            <a:avLst/>
          </a:prstGeom>
        </p:spPr>
        <p:txBody>
          <a:bodyPr vert="horz" lIns="125814" tIns="62908" rIns="125814" bIns="629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2339D-E367-824D-BEC3-597C543881E6}" type="datetimeFigureOut">
              <a:rPr lang="en-US" smtClean="0"/>
              <a:t>5/31/19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7203865"/>
            <a:ext cx="3764280" cy="413808"/>
          </a:xfrm>
          <a:prstGeom prst="rect">
            <a:avLst/>
          </a:prstGeom>
        </p:spPr>
        <p:txBody>
          <a:bodyPr vert="horz" lIns="125814" tIns="62908" rIns="125814" bIns="629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7203865"/>
            <a:ext cx="2773680" cy="413808"/>
          </a:xfrm>
          <a:prstGeom prst="rect">
            <a:avLst/>
          </a:prstGeom>
        </p:spPr>
        <p:txBody>
          <a:bodyPr vert="horz" lIns="125814" tIns="62908" rIns="125814" bIns="629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28F81-F541-4E48-BA38-0EB036BF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29071" rtl="0" eaLnBrk="1" latinLnBrk="0" hangingPunct="1">
        <a:spcBef>
          <a:spcPct val="0"/>
        </a:spcBef>
        <a:buNone/>
        <a:defRPr sz="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1803" indent="-471803" algn="l" defTabSz="629071" rtl="0" eaLnBrk="1" latinLnBrk="0" hangingPunct="1">
        <a:spcBef>
          <a:spcPct val="20000"/>
        </a:spcBef>
        <a:buFont typeface="Arial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22240" indent="-393169" algn="l" defTabSz="629071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72677" indent="-314536" algn="l" defTabSz="629071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01748" indent="-314536" algn="l" defTabSz="62907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30818" indent="-314536" algn="l" defTabSz="62907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459889" indent="-314536" algn="l" defTabSz="62907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088959" indent="-314536" algn="l" defTabSz="62907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18030" indent="-314536" algn="l" defTabSz="62907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347101" indent="-314536" algn="l" defTabSz="62907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9071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141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87212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6282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145353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774424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403494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032565" algn="l" defTabSz="62907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NWB:N Extension Phases of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9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5392" y="810176"/>
            <a:ext cx="10328287" cy="2472751"/>
          </a:xfrm>
          <a:prstGeom prst="roundRect">
            <a:avLst>
              <a:gd name="adj" fmla="val 1613"/>
            </a:avLst>
          </a:prstGeom>
          <a:gradFill flip="none" rotWithShape="1"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  <a:gs pos="72000">
                <a:schemeClr val="accent3">
                  <a:lumMod val="40000"/>
                  <a:lumOff val="60000"/>
                </a:schemeClr>
              </a:gs>
              <a:gs pos="33000">
                <a:schemeClr val="accent4">
                  <a:lumMod val="40000"/>
                  <a:lumOff val="60000"/>
                </a:schemeClr>
              </a:gs>
            </a:gsLst>
            <a:lin ang="19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Curved Connector 73"/>
          <p:cNvCxnSpPr/>
          <p:nvPr/>
        </p:nvCxnSpPr>
        <p:spPr>
          <a:xfrm flipV="1">
            <a:off x="2655757" y="1989757"/>
            <a:ext cx="2315692" cy="110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ight Arrow 223"/>
          <p:cNvSpPr/>
          <p:nvPr/>
        </p:nvSpPr>
        <p:spPr>
          <a:xfrm>
            <a:off x="876098" y="6118227"/>
            <a:ext cx="4889975" cy="478659"/>
          </a:xfrm>
          <a:prstGeom prst="rightArrow">
            <a:avLst>
              <a:gd name="adj1" fmla="val 100000"/>
              <a:gd name="adj2" fmla="val 0"/>
            </a:avLst>
          </a:prstGeom>
          <a:solidFill>
            <a:srgbClr val="17375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Refine and improve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23" name="Right Arrow 222"/>
          <p:cNvSpPr/>
          <p:nvPr/>
        </p:nvSpPr>
        <p:spPr>
          <a:xfrm rot="16200000">
            <a:off x="9814398" y="5806962"/>
            <a:ext cx="633909" cy="478659"/>
          </a:xfrm>
          <a:prstGeom prst="rightArrow">
            <a:avLst>
              <a:gd name="adj1" fmla="val 10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18" name="Right Arrow 217"/>
          <p:cNvSpPr/>
          <p:nvPr/>
        </p:nvSpPr>
        <p:spPr>
          <a:xfrm>
            <a:off x="6937604" y="5494403"/>
            <a:ext cx="3436250" cy="47865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Use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4971449" y="920343"/>
            <a:ext cx="1081643" cy="732665"/>
          </a:xfrm>
          <a:prstGeom prst="roundRect">
            <a:avLst>
              <a:gd name="adj" fmla="val 6504"/>
            </a:avLst>
          </a:prstGeom>
          <a:solidFill>
            <a:schemeClr val="accent4">
              <a:lumMod val="75000"/>
            </a:schemeClr>
          </a:solidFill>
          <a:ln w="127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 dirty="0" smtClean="0">
                <a:solidFill>
                  <a:srgbClr val="FFFFFF"/>
                </a:solidFill>
                <a:cs typeface="Calibri"/>
              </a:rPr>
              <a:t>Continuous Extension Testing and </a:t>
            </a:r>
            <a:endParaRPr lang="en-US" sz="1100" b="1" dirty="0">
              <a:solidFill>
                <a:srgbClr val="FFFFFF"/>
              </a:solidFill>
              <a:cs typeface="Calibri"/>
            </a:endParaRPr>
          </a:p>
          <a:p>
            <a:pPr lvl="0" algn="ctr"/>
            <a:r>
              <a:rPr lang="en-US" sz="1100" b="1" dirty="0">
                <a:solidFill>
                  <a:srgbClr val="FFFFFF"/>
                </a:solidFill>
                <a:cs typeface="Calibri"/>
              </a:rPr>
              <a:t>Integration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574142" y="3359105"/>
            <a:ext cx="2426086" cy="1648620"/>
            <a:chOff x="1103497" y="2568234"/>
            <a:chExt cx="2426086" cy="1648620"/>
          </a:xfrm>
        </p:grpSpPr>
        <p:sp>
          <p:nvSpPr>
            <p:cNvPr id="127" name="Snip Same Side Corner Rectangle 126"/>
            <p:cNvSpPr/>
            <p:nvPr/>
          </p:nvSpPr>
          <p:spPr>
            <a:xfrm rot="10800000">
              <a:off x="1940087" y="4065901"/>
              <a:ext cx="712125" cy="150953"/>
            </a:xfrm>
            <a:prstGeom prst="snip2SameRect">
              <a:avLst>
                <a:gd name="adj1" fmla="val 31819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04040"/>
              </a:solidFill>
            </a:ln>
            <a:effectLst/>
            <a:scene3d>
              <a:camera prst="orthographicFront">
                <a:rot lat="1380000" lon="0" rev="0"/>
              </a:camera>
              <a:lightRig rig="balanced" dir="t">
                <a:rot lat="0" lon="0" rev="19140000"/>
              </a:lightRig>
            </a:scene3d>
            <a:sp3d prstMaterial="powder">
              <a:bevelT w="12700" h="127000"/>
              <a:bevelB w="12700" h="127000"/>
              <a:contourClr>
                <a:schemeClr val="bg1">
                  <a:lumMod val="75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1105949" y="2568234"/>
              <a:ext cx="2422780" cy="1555939"/>
            </a:xfrm>
            <a:prstGeom prst="roundRect">
              <a:avLst>
                <a:gd name="adj" fmla="val 657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4"/>
            <p:cNvSpPr/>
            <p:nvPr/>
          </p:nvSpPr>
          <p:spPr>
            <a:xfrm>
              <a:off x="1103497" y="3936027"/>
              <a:ext cx="2426086" cy="188145"/>
            </a:xfrm>
            <a:custGeom>
              <a:avLst/>
              <a:gdLst>
                <a:gd name="connsiteX0" fmla="*/ 0 w 2424630"/>
                <a:gd name="connsiteY0" fmla="*/ 77907 h 184864"/>
                <a:gd name="connsiteX1" fmla="*/ 77907 w 2424630"/>
                <a:gd name="connsiteY1" fmla="*/ 0 h 184864"/>
                <a:gd name="connsiteX2" fmla="*/ 2346723 w 2424630"/>
                <a:gd name="connsiteY2" fmla="*/ 0 h 184864"/>
                <a:gd name="connsiteX3" fmla="*/ 2424630 w 2424630"/>
                <a:gd name="connsiteY3" fmla="*/ 77907 h 184864"/>
                <a:gd name="connsiteX4" fmla="*/ 2424630 w 2424630"/>
                <a:gd name="connsiteY4" fmla="*/ 106957 h 184864"/>
                <a:gd name="connsiteX5" fmla="*/ 2346723 w 2424630"/>
                <a:gd name="connsiteY5" fmla="*/ 184864 h 184864"/>
                <a:gd name="connsiteX6" fmla="*/ 77907 w 2424630"/>
                <a:gd name="connsiteY6" fmla="*/ 184864 h 184864"/>
                <a:gd name="connsiteX7" fmla="*/ 0 w 2424630"/>
                <a:gd name="connsiteY7" fmla="*/ 106957 h 184864"/>
                <a:gd name="connsiteX8" fmla="*/ 0 w 2424630"/>
                <a:gd name="connsiteY8" fmla="*/ 77907 h 184864"/>
                <a:gd name="connsiteX0" fmla="*/ 4899 w 2429529"/>
                <a:gd name="connsiteY0" fmla="*/ 77907 h 184864"/>
                <a:gd name="connsiteX1" fmla="*/ 27388 w 2429529"/>
                <a:gd name="connsiteY1" fmla="*/ 0 h 184864"/>
                <a:gd name="connsiteX2" fmla="*/ 2351622 w 2429529"/>
                <a:gd name="connsiteY2" fmla="*/ 0 h 184864"/>
                <a:gd name="connsiteX3" fmla="*/ 2429529 w 2429529"/>
                <a:gd name="connsiteY3" fmla="*/ 77907 h 184864"/>
                <a:gd name="connsiteX4" fmla="*/ 2429529 w 2429529"/>
                <a:gd name="connsiteY4" fmla="*/ 106957 h 184864"/>
                <a:gd name="connsiteX5" fmla="*/ 2351622 w 2429529"/>
                <a:gd name="connsiteY5" fmla="*/ 184864 h 184864"/>
                <a:gd name="connsiteX6" fmla="*/ 82806 w 2429529"/>
                <a:gd name="connsiteY6" fmla="*/ 184864 h 184864"/>
                <a:gd name="connsiteX7" fmla="*/ 4899 w 2429529"/>
                <a:gd name="connsiteY7" fmla="*/ 106957 h 184864"/>
                <a:gd name="connsiteX8" fmla="*/ 4899 w 2429529"/>
                <a:gd name="connsiteY8" fmla="*/ 77907 h 184864"/>
                <a:gd name="connsiteX0" fmla="*/ 0 w 2424630"/>
                <a:gd name="connsiteY0" fmla="*/ 77907 h 184864"/>
                <a:gd name="connsiteX1" fmla="*/ 22489 w 2424630"/>
                <a:gd name="connsiteY1" fmla="*/ 0 h 184864"/>
                <a:gd name="connsiteX2" fmla="*/ 2346723 w 2424630"/>
                <a:gd name="connsiteY2" fmla="*/ 0 h 184864"/>
                <a:gd name="connsiteX3" fmla="*/ 2424630 w 2424630"/>
                <a:gd name="connsiteY3" fmla="*/ 77907 h 184864"/>
                <a:gd name="connsiteX4" fmla="*/ 2424630 w 2424630"/>
                <a:gd name="connsiteY4" fmla="*/ 106957 h 184864"/>
                <a:gd name="connsiteX5" fmla="*/ 2346723 w 2424630"/>
                <a:gd name="connsiteY5" fmla="*/ 184864 h 184864"/>
                <a:gd name="connsiteX6" fmla="*/ 77907 w 2424630"/>
                <a:gd name="connsiteY6" fmla="*/ 184864 h 184864"/>
                <a:gd name="connsiteX7" fmla="*/ 0 w 2424630"/>
                <a:gd name="connsiteY7" fmla="*/ 106957 h 184864"/>
                <a:gd name="connsiteX8" fmla="*/ 0 w 2424630"/>
                <a:gd name="connsiteY8" fmla="*/ 77907 h 184864"/>
                <a:gd name="connsiteX0" fmla="*/ 602 w 2425232"/>
                <a:gd name="connsiteY0" fmla="*/ 77907 h 184864"/>
                <a:gd name="connsiteX1" fmla="*/ 0 w 2425232"/>
                <a:gd name="connsiteY1" fmla="*/ 0 h 184864"/>
                <a:gd name="connsiteX2" fmla="*/ 2347325 w 2425232"/>
                <a:gd name="connsiteY2" fmla="*/ 0 h 184864"/>
                <a:gd name="connsiteX3" fmla="*/ 2425232 w 2425232"/>
                <a:gd name="connsiteY3" fmla="*/ 77907 h 184864"/>
                <a:gd name="connsiteX4" fmla="*/ 2425232 w 2425232"/>
                <a:gd name="connsiteY4" fmla="*/ 106957 h 184864"/>
                <a:gd name="connsiteX5" fmla="*/ 2347325 w 2425232"/>
                <a:gd name="connsiteY5" fmla="*/ 184864 h 184864"/>
                <a:gd name="connsiteX6" fmla="*/ 78509 w 2425232"/>
                <a:gd name="connsiteY6" fmla="*/ 184864 h 184864"/>
                <a:gd name="connsiteX7" fmla="*/ 602 w 2425232"/>
                <a:gd name="connsiteY7" fmla="*/ 106957 h 184864"/>
                <a:gd name="connsiteX8" fmla="*/ 602 w 2425232"/>
                <a:gd name="connsiteY8" fmla="*/ 77907 h 184864"/>
                <a:gd name="connsiteX0" fmla="*/ 602 w 2425232"/>
                <a:gd name="connsiteY0" fmla="*/ 77907 h 184864"/>
                <a:gd name="connsiteX1" fmla="*/ 0 w 2425232"/>
                <a:gd name="connsiteY1" fmla="*/ 0 h 184864"/>
                <a:gd name="connsiteX2" fmla="*/ 2347325 w 2425232"/>
                <a:gd name="connsiteY2" fmla="*/ 0 h 184864"/>
                <a:gd name="connsiteX3" fmla="*/ 2425232 w 2425232"/>
                <a:gd name="connsiteY3" fmla="*/ 77907 h 184864"/>
                <a:gd name="connsiteX4" fmla="*/ 2425232 w 2425232"/>
                <a:gd name="connsiteY4" fmla="*/ 106957 h 184864"/>
                <a:gd name="connsiteX5" fmla="*/ 2347325 w 2425232"/>
                <a:gd name="connsiteY5" fmla="*/ 184864 h 184864"/>
                <a:gd name="connsiteX6" fmla="*/ 78509 w 2425232"/>
                <a:gd name="connsiteY6" fmla="*/ 184864 h 184864"/>
                <a:gd name="connsiteX7" fmla="*/ 602 w 2425232"/>
                <a:gd name="connsiteY7" fmla="*/ 106957 h 184864"/>
                <a:gd name="connsiteX8" fmla="*/ 602 w 2425232"/>
                <a:gd name="connsiteY8" fmla="*/ 77907 h 184864"/>
                <a:gd name="connsiteX0" fmla="*/ 602 w 2425232"/>
                <a:gd name="connsiteY0" fmla="*/ 81188 h 188145"/>
                <a:gd name="connsiteX1" fmla="*/ 0 w 2425232"/>
                <a:gd name="connsiteY1" fmla="*/ 3281 h 188145"/>
                <a:gd name="connsiteX2" fmla="*/ 2416241 w 2425232"/>
                <a:gd name="connsiteY2" fmla="*/ 0 h 188145"/>
                <a:gd name="connsiteX3" fmla="*/ 2425232 w 2425232"/>
                <a:gd name="connsiteY3" fmla="*/ 81188 h 188145"/>
                <a:gd name="connsiteX4" fmla="*/ 2425232 w 2425232"/>
                <a:gd name="connsiteY4" fmla="*/ 110238 h 188145"/>
                <a:gd name="connsiteX5" fmla="*/ 2347325 w 2425232"/>
                <a:gd name="connsiteY5" fmla="*/ 188145 h 188145"/>
                <a:gd name="connsiteX6" fmla="*/ 78509 w 2425232"/>
                <a:gd name="connsiteY6" fmla="*/ 188145 h 188145"/>
                <a:gd name="connsiteX7" fmla="*/ 602 w 2425232"/>
                <a:gd name="connsiteY7" fmla="*/ 110238 h 188145"/>
                <a:gd name="connsiteX8" fmla="*/ 602 w 2425232"/>
                <a:gd name="connsiteY8" fmla="*/ 81188 h 188145"/>
                <a:gd name="connsiteX0" fmla="*/ 602 w 2426086"/>
                <a:gd name="connsiteY0" fmla="*/ 81188 h 188145"/>
                <a:gd name="connsiteX1" fmla="*/ 0 w 2426086"/>
                <a:gd name="connsiteY1" fmla="*/ 3281 h 188145"/>
                <a:gd name="connsiteX2" fmla="*/ 2426086 w 2426086"/>
                <a:gd name="connsiteY2" fmla="*/ 0 h 188145"/>
                <a:gd name="connsiteX3" fmla="*/ 2425232 w 2426086"/>
                <a:gd name="connsiteY3" fmla="*/ 81188 h 188145"/>
                <a:gd name="connsiteX4" fmla="*/ 2425232 w 2426086"/>
                <a:gd name="connsiteY4" fmla="*/ 110238 h 188145"/>
                <a:gd name="connsiteX5" fmla="*/ 2347325 w 2426086"/>
                <a:gd name="connsiteY5" fmla="*/ 188145 h 188145"/>
                <a:gd name="connsiteX6" fmla="*/ 78509 w 2426086"/>
                <a:gd name="connsiteY6" fmla="*/ 188145 h 188145"/>
                <a:gd name="connsiteX7" fmla="*/ 602 w 2426086"/>
                <a:gd name="connsiteY7" fmla="*/ 110238 h 188145"/>
                <a:gd name="connsiteX8" fmla="*/ 602 w 2426086"/>
                <a:gd name="connsiteY8" fmla="*/ 81188 h 18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6086" h="188145">
                  <a:moveTo>
                    <a:pt x="602" y="81188"/>
                  </a:moveTo>
                  <a:cubicBezTo>
                    <a:pt x="401" y="55219"/>
                    <a:pt x="201" y="29250"/>
                    <a:pt x="0" y="3281"/>
                  </a:cubicBezTo>
                  <a:lnTo>
                    <a:pt x="2426086" y="0"/>
                  </a:lnTo>
                  <a:cubicBezTo>
                    <a:pt x="2425801" y="27063"/>
                    <a:pt x="2425517" y="54125"/>
                    <a:pt x="2425232" y="81188"/>
                  </a:cubicBezTo>
                  <a:lnTo>
                    <a:pt x="2425232" y="110238"/>
                  </a:lnTo>
                  <a:cubicBezTo>
                    <a:pt x="2425232" y="153265"/>
                    <a:pt x="2390352" y="188145"/>
                    <a:pt x="2347325" y="188145"/>
                  </a:cubicBezTo>
                  <a:lnTo>
                    <a:pt x="78509" y="188145"/>
                  </a:lnTo>
                  <a:cubicBezTo>
                    <a:pt x="35482" y="188145"/>
                    <a:pt x="602" y="153265"/>
                    <a:pt x="602" y="110238"/>
                  </a:cubicBezTo>
                  <a:lnTo>
                    <a:pt x="602" y="811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2264363" y="3990427"/>
              <a:ext cx="101732" cy="95167"/>
            </a:xfrm>
            <a:prstGeom prst="ellipse">
              <a:avLst/>
            </a:prstGeom>
            <a:solidFill>
              <a:srgbClr val="BFBFBF"/>
            </a:solidFill>
            <a:ln w="38100" cmpd="sng"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1212406" y="2681254"/>
              <a:ext cx="2207108" cy="1145093"/>
            </a:xfrm>
            <a:prstGeom prst="roundRect">
              <a:avLst>
                <a:gd name="adj" fmla="val 657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029794" y="5034918"/>
            <a:ext cx="15055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cs typeface="Calibri"/>
              </a:rPr>
              <a:t>Extension Developer</a:t>
            </a:r>
            <a:endParaRPr lang="en-US" sz="1200" b="1" dirty="0">
              <a:cs typeface="Calibri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7956623" y="3379562"/>
            <a:ext cx="2426086" cy="1648620"/>
            <a:chOff x="1103497" y="2568234"/>
            <a:chExt cx="2426086" cy="1648620"/>
          </a:xfrm>
        </p:grpSpPr>
        <p:sp>
          <p:nvSpPr>
            <p:cNvPr id="134" name="Snip Same Side Corner Rectangle 133"/>
            <p:cNvSpPr/>
            <p:nvPr/>
          </p:nvSpPr>
          <p:spPr>
            <a:xfrm rot="10800000">
              <a:off x="1940087" y="4065901"/>
              <a:ext cx="712125" cy="150953"/>
            </a:xfrm>
            <a:prstGeom prst="snip2SameRect">
              <a:avLst>
                <a:gd name="adj1" fmla="val 31819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04040"/>
              </a:solidFill>
            </a:ln>
            <a:effectLst/>
            <a:scene3d>
              <a:camera prst="orthographicFront">
                <a:rot lat="1380000" lon="0" rev="0"/>
              </a:camera>
              <a:lightRig rig="balanced" dir="t">
                <a:rot lat="0" lon="0" rev="19140000"/>
              </a:lightRig>
            </a:scene3d>
            <a:sp3d prstMaterial="powder">
              <a:bevelT w="12700" h="127000"/>
              <a:bevelB w="12700" h="127000"/>
              <a:contourClr>
                <a:schemeClr val="bg1">
                  <a:lumMod val="75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1105949" y="2568234"/>
              <a:ext cx="2422780" cy="1555939"/>
            </a:xfrm>
            <a:prstGeom prst="roundRect">
              <a:avLst>
                <a:gd name="adj" fmla="val 657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ounded Rectangle 14"/>
            <p:cNvSpPr/>
            <p:nvPr/>
          </p:nvSpPr>
          <p:spPr>
            <a:xfrm>
              <a:off x="1103497" y="3936027"/>
              <a:ext cx="2426086" cy="188145"/>
            </a:xfrm>
            <a:custGeom>
              <a:avLst/>
              <a:gdLst>
                <a:gd name="connsiteX0" fmla="*/ 0 w 2424630"/>
                <a:gd name="connsiteY0" fmla="*/ 77907 h 184864"/>
                <a:gd name="connsiteX1" fmla="*/ 77907 w 2424630"/>
                <a:gd name="connsiteY1" fmla="*/ 0 h 184864"/>
                <a:gd name="connsiteX2" fmla="*/ 2346723 w 2424630"/>
                <a:gd name="connsiteY2" fmla="*/ 0 h 184864"/>
                <a:gd name="connsiteX3" fmla="*/ 2424630 w 2424630"/>
                <a:gd name="connsiteY3" fmla="*/ 77907 h 184864"/>
                <a:gd name="connsiteX4" fmla="*/ 2424630 w 2424630"/>
                <a:gd name="connsiteY4" fmla="*/ 106957 h 184864"/>
                <a:gd name="connsiteX5" fmla="*/ 2346723 w 2424630"/>
                <a:gd name="connsiteY5" fmla="*/ 184864 h 184864"/>
                <a:gd name="connsiteX6" fmla="*/ 77907 w 2424630"/>
                <a:gd name="connsiteY6" fmla="*/ 184864 h 184864"/>
                <a:gd name="connsiteX7" fmla="*/ 0 w 2424630"/>
                <a:gd name="connsiteY7" fmla="*/ 106957 h 184864"/>
                <a:gd name="connsiteX8" fmla="*/ 0 w 2424630"/>
                <a:gd name="connsiteY8" fmla="*/ 77907 h 184864"/>
                <a:gd name="connsiteX0" fmla="*/ 4899 w 2429529"/>
                <a:gd name="connsiteY0" fmla="*/ 77907 h 184864"/>
                <a:gd name="connsiteX1" fmla="*/ 27388 w 2429529"/>
                <a:gd name="connsiteY1" fmla="*/ 0 h 184864"/>
                <a:gd name="connsiteX2" fmla="*/ 2351622 w 2429529"/>
                <a:gd name="connsiteY2" fmla="*/ 0 h 184864"/>
                <a:gd name="connsiteX3" fmla="*/ 2429529 w 2429529"/>
                <a:gd name="connsiteY3" fmla="*/ 77907 h 184864"/>
                <a:gd name="connsiteX4" fmla="*/ 2429529 w 2429529"/>
                <a:gd name="connsiteY4" fmla="*/ 106957 h 184864"/>
                <a:gd name="connsiteX5" fmla="*/ 2351622 w 2429529"/>
                <a:gd name="connsiteY5" fmla="*/ 184864 h 184864"/>
                <a:gd name="connsiteX6" fmla="*/ 82806 w 2429529"/>
                <a:gd name="connsiteY6" fmla="*/ 184864 h 184864"/>
                <a:gd name="connsiteX7" fmla="*/ 4899 w 2429529"/>
                <a:gd name="connsiteY7" fmla="*/ 106957 h 184864"/>
                <a:gd name="connsiteX8" fmla="*/ 4899 w 2429529"/>
                <a:gd name="connsiteY8" fmla="*/ 77907 h 184864"/>
                <a:gd name="connsiteX0" fmla="*/ 0 w 2424630"/>
                <a:gd name="connsiteY0" fmla="*/ 77907 h 184864"/>
                <a:gd name="connsiteX1" fmla="*/ 22489 w 2424630"/>
                <a:gd name="connsiteY1" fmla="*/ 0 h 184864"/>
                <a:gd name="connsiteX2" fmla="*/ 2346723 w 2424630"/>
                <a:gd name="connsiteY2" fmla="*/ 0 h 184864"/>
                <a:gd name="connsiteX3" fmla="*/ 2424630 w 2424630"/>
                <a:gd name="connsiteY3" fmla="*/ 77907 h 184864"/>
                <a:gd name="connsiteX4" fmla="*/ 2424630 w 2424630"/>
                <a:gd name="connsiteY4" fmla="*/ 106957 h 184864"/>
                <a:gd name="connsiteX5" fmla="*/ 2346723 w 2424630"/>
                <a:gd name="connsiteY5" fmla="*/ 184864 h 184864"/>
                <a:gd name="connsiteX6" fmla="*/ 77907 w 2424630"/>
                <a:gd name="connsiteY6" fmla="*/ 184864 h 184864"/>
                <a:gd name="connsiteX7" fmla="*/ 0 w 2424630"/>
                <a:gd name="connsiteY7" fmla="*/ 106957 h 184864"/>
                <a:gd name="connsiteX8" fmla="*/ 0 w 2424630"/>
                <a:gd name="connsiteY8" fmla="*/ 77907 h 184864"/>
                <a:gd name="connsiteX0" fmla="*/ 602 w 2425232"/>
                <a:gd name="connsiteY0" fmla="*/ 77907 h 184864"/>
                <a:gd name="connsiteX1" fmla="*/ 0 w 2425232"/>
                <a:gd name="connsiteY1" fmla="*/ 0 h 184864"/>
                <a:gd name="connsiteX2" fmla="*/ 2347325 w 2425232"/>
                <a:gd name="connsiteY2" fmla="*/ 0 h 184864"/>
                <a:gd name="connsiteX3" fmla="*/ 2425232 w 2425232"/>
                <a:gd name="connsiteY3" fmla="*/ 77907 h 184864"/>
                <a:gd name="connsiteX4" fmla="*/ 2425232 w 2425232"/>
                <a:gd name="connsiteY4" fmla="*/ 106957 h 184864"/>
                <a:gd name="connsiteX5" fmla="*/ 2347325 w 2425232"/>
                <a:gd name="connsiteY5" fmla="*/ 184864 h 184864"/>
                <a:gd name="connsiteX6" fmla="*/ 78509 w 2425232"/>
                <a:gd name="connsiteY6" fmla="*/ 184864 h 184864"/>
                <a:gd name="connsiteX7" fmla="*/ 602 w 2425232"/>
                <a:gd name="connsiteY7" fmla="*/ 106957 h 184864"/>
                <a:gd name="connsiteX8" fmla="*/ 602 w 2425232"/>
                <a:gd name="connsiteY8" fmla="*/ 77907 h 184864"/>
                <a:gd name="connsiteX0" fmla="*/ 602 w 2425232"/>
                <a:gd name="connsiteY0" fmla="*/ 77907 h 184864"/>
                <a:gd name="connsiteX1" fmla="*/ 0 w 2425232"/>
                <a:gd name="connsiteY1" fmla="*/ 0 h 184864"/>
                <a:gd name="connsiteX2" fmla="*/ 2347325 w 2425232"/>
                <a:gd name="connsiteY2" fmla="*/ 0 h 184864"/>
                <a:gd name="connsiteX3" fmla="*/ 2425232 w 2425232"/>
                <a:gd name="connsiteY3" fmla="*/ 77907 h 184864"/>
                <a:gd name="connsiteX4" fmla="*/ 2425232 w 2425232"/>
                <a:gd name="connsiteY4" fmla="*/ 106957 h 184864"/>
                <a:gd name="connsiteX5" fmla="*/ 2347325 w 2425232"/>
                <a:gd name="connsiteY5" fmla="*/ 184864 h 184864"/>
                <a:gd name="connsiteX6" fmla="*/ 78509 w 2425232"/>
                <a:gd name="connsiteY6" fmla="*/ 184864 h 184864"/>
                <a:gd name="connsiteX7" fmla="*/ 602 w 2425232"/>
                <a:gd name="connsiteY7" fmla="*/ 106957 h 184864"/>
                <a:gd name="connsiteX8" fmla="*/ 602 w 2425232"/>
                <a:gd name="connsiteY8" fmla="*/ 77907 h 184864"/>
                <a:gd name="connsiteX0" fmla="*/ 602 w 2425232"/>
                <a:gd name="connsiteY0" fmla="*/ 81188 h 188145"/>
                <a:gd name="connsiteX1" fmla="*/ 0 w 2425232"/>
                <a:gd name="connsiteY1" fmla="*/ 3281 h 188145"/>
                <a:gd name="connsiteX2" fmla="*/ 2416241 w 2425232"/>
                <a:gd name="connsiteY2" fmla="*/ 0 h 188145"/>
                <a:gd name="connsiteX3" fmla="*/ 2425232 w 2425232"/>
                <a:gd name="connsiteY3" fmla="*/ 81188 h 188145"/>
                <a:gd name="connsiteX4" fmla="*/ 2425232 w 2425232"/>
                <a:gd name="connsiteY4" fmla="*/ 110238 h 188145"/>
                <a:gd name="connsiteX5" fmla="*/ 2347325 w 2425232"/>
                <a:gd name="connsiteY5" fmla="*/ 188145 h 188145"/>
                <a:gd name="connsiteX6" fmla="*/ 78509 w 2425232"/>
                <a:gd name="connsiteY6" fmla="*/ 188145 h 188145"/>
                <a:gd name="connsiteX7" fmla="*/ 602 w 2425232"/>
                <a:gd name="connsiteY7" fmla="*/ 110238 h 188145"/>
                <a:gd name="connsiteX8" fmla="*/ 602 w 2425232"/>
                <a:gd name="connsiteY8" fmla="*/ 81188 h 188145"/>
                <a:gd name="connsiteX0" fmla="*/ 602 w 2426086"/>
                <a:gd name="connsiteY0" fmla="*/ 81188 h 188145"/>
                <a:gd name="connsiteX1" fmla="*/ 0 w 2426086"/>
                <a:gd name="connsiteY1" fmla="*/ 3281 h 188145"/>
                <a:gd name="connsiteX2" fmla="*/ 2426086 w 2426086"/>
                <a:gd name="connsiteY2" fmla="*/ 0 h 188145"/>
                <a:gd name="connsiteX3" fmla="*/ 2425232 w 2426086"/>
                <a:gd name="connsiteY3" fmla="*/ 81188 h 188145"/>
                <a:gd name="connsiteX4" fmla="*/ 2425232 w 2426086"/>
                <a:gd name="connsiteY4" fmla="*/ 110238 h 188145"/>
                <a:gd name="connsiteX5" fmla="*/ 2347325 w 2426086"/>
                <a:gd name="connsiteY5" fmla="*/ 188145 h 188145"/>
                <a:gd name="connsiteX6" fmla="*/ 78509 w 2426086"/>
                <a:gd name="connsiteY6" fmla="*/ 188145 h 188145"/>
                <a:gd name="connsiteX7" fmla="*/ 602 w 2426086"/>
                <a:gd name="connsiteY7" fmla="*/ 110238 h 188145"/>
                <a:gd name="connsiteX8" fmla="*/ 602 w 2426086"/>
                <a:gd name="connsiteY8" fmla="*/ 81188 h 18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6086" h="188145">
                  <a:moveTo>
                    <a:pt x="602" y="81188"/>
                  </a:moveTo>
                  <a:cubicBezTo>
                    <a:pt x="401" y="55219"/>
                    <a:pt x="201" y="29250"/>
                    <a:pt x="0" y="3281"/>
                  </a:cubicBezTo>
                  <a:lnTo>
                    <a:pt x="2426086" y="0"/>
                  </a:lnTo>
                  <a:cubicBezTo>
                    <a:pt x="2425801" y="27063"/>
                    <a:pt x="2425517" y="54125"/>
                    <a:pt x="2425232" y="81188"/>
                  </a:cubicBezTo>
                  <a:lnTo>
                    <a:pt x="2425232" y="110238"/>
                  </a:lnTo>
                  <a:cubicBezTo>
                    <a:pt x="2425232" y="153265"/>
                    <a:pt x="2390352" y="188145"/>
                    <a:pt x="2347325" y="188145"/>
                  </a:cubicBezTo>
                  <a:lnTo>
                    <a:pt x="78509" y="188145"/>
                  </a:lnTo>
                  <a:cubicBezTo>
                    <a:pt x="35482" y="188145"/>
                    <a:pt x="602" y="153265"/>
                    <a:pt x="602" y="110238"/>
                  </a:cubicBezTo>
                  <a:lnTo>
                    <a:pt x="602" y="811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264363" y="3990427"/>
              <a:ext cx="101732" cy="95167"/>
            </a:xfrm>
            <a:prstGeom prst="ellipse">
              <a:avLst/>
            </a:prstGeom>
            <a:solidFill>
              <a:srgbClr val="BFBFBF"/>
            </a:solidFill>
            <a:ln w="38100" cmpd="sng"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212406" y="2681254"/>
              <a:ext cx="2207108" cy="1145093"/>
            </a:xfrm>
            <a:prstGeom prst="roundRect">
              <a:avLst>
                <a:gd name="adj" fmla="val 657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8925238" y="5055375"/>
            <a:ext cx="4796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  <a:cs typeface="Calibri"/>
              </a:rPr>
              <a:t>User</a:t>
            </a:r>
            <a:endParaRPr lang="en-US" sz="12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40" name="Rounded Rectangle 65"/>
          <p:cNvSpPr/>
          <p:nvPr/>
        </p:nvSpPr>
        <p:spPr>
          <a:xfrm>
            <a:off x="2158079" y="3472125"/>
            <a:ext cx="732079" cy="1145093"/>
          </a:xfrm>
          <a:custGeom>
            <a:avLst/>
            <a:gdLst>
              <a:gd name="connsiteX0" fmla="*/ 0 w 847531"/>
              <a:gd name="connsiteY0" fmla="*/ 55725 h 1145093"/>
              <a:gd name="connsiteX1" fmla="*/ 55725 w 847531"/>
              <a:gd name="connsiteY1" fmla="*/ 0 h 1145093"/>
              <a:gd name="connsiteX2" fmla="*/ 791806 w 847531"/>
              <a:gd name="connsiteY2" fmla="*/ 0 h 1145093"/>
              <a:gd name="connsiteX3" fmla="*/ 847531 w 847531"/>
              <a:gd name="connsiteY3" fmla="*/ 55725 h 1145093"/>
              <a:gd name="connsiteX4" fmla="*/ 847531 w 847531"/>
              <a:gd name="connsiteY4" fmla="*/ 1089368 h 1145093"/>
              <a:gd name="connsiteX5" fmla="*/ 791806 w 847531"/>
              <a:gd name="connsiteY5" fmla="*/ 1145093 h 1145093"/>
              <a:gd name="connsiteX6" fmla="*/ 55725 w 847531"/>
              <a:gd name="connsiteY6" fmla="*/ 1145093 h 1145093"/>
              <a:gd name="connsiteX7" fmla="*/ 0 w 847531"/>
              <a:gd name="connsiteY7" fmla="*/ 1089368 h 1145093"/>
              <a:gd name="connsiteX8" fmla="*/ 0 w 847531"/>
              <a:gd name="connsiteY8" fmla="*/ 55725 h 1145093"/>
              <a:gd name="connsiteX0" fmla="*/ 0 w 847531"/>
              <a:gd name="connsiteY0" fmla="*/ 1089368 h 1145093"/>
              <a:gd name="connsiteX1" fmla="*/ 55725 w 847531"/>
              <a:gd name="connsiteY1" fmla="*/ 0 h 1145093"/>
              <a:gd name="connsiteX2" fmla="*/ 791806 w 847531"/>
              <a:gd name="connsiteY2" fmla="*/ 0 h 1145093"/>
              <a:gd name="connsiteX3" fmla="*/ 847531 w 847531"/>
              <a:gd name="connsiteY3" fmla="*/ 55725 h 1145093"/>
              <a:gd name="connsiteX4" fmla="*/ 847531 w 847531"/>
              <a:gd name="connsiteY4" fmla="*/ 1089368 h 1145093"/>
              <a:gd name="connsiteX5" fmla="*/ 791806 w 847531"/>
              <a:gd name="connsiteY5" fmla="*/ 1145093 h 1145093"/>
              <a:gd name="connsiteX6" fmla="*/ 55725 w 847531"/>
              <a:gd name="connsiteY6" fmla="*/ 1145093 h 1145093"/>
              <a:gd name="connsiteX7" fmla="*/ 0 w 847531"/>
              <a:gd name="connsiteY7" fmla="*/ 1089368 h 1145093"/>
              <a:gd name="connsiteX0" fmla="*/ 0 w 791806"/>
              <a:gd name="connsiteY0" fmla="*/ 1145093 h 1145093"/>
              <a:gd name="connsiteX1" fmla="*/ 0 w 791806"/>
              <a:gd name="connsiteY1" fmla="*/ 0 h 1145093"/>
              <a:gd name="connsiteX2" fmla="*/ 736081 w 791806"/>
              <a:gd name="connsiteY2" fmla="*/ 0 h 1145093"/>
              <a:gd name="connsiteX3" fmla="*/ 791806 w 791806"/>
              <a:gd name="connsiteY3" fmla="*/ 55725 h 1145093"/>
              <a:gd name="connsiteX4" fmla="*/ 791806 w 791806"/>
              <a:gd name="connsiteY4" fmla="*/ 1089368 h 1145093"/>
              <a:gd name="connsiteX5" fmla="*/ 736081 w 791806"/>
              <a:gd name="connsiteY5" fmla="*/ 1145093 h 1145093"/>
              <a:gd name="connsiteX6" fmla="*/ 0 w 791806"/>
              <a:gd name="connsiteY6" fmla="*/ 1145093 h 1145093"/>
              <a:gd name="connsiteX0" fmla="*/ 0 w 791806"/>
              <a:gd name="connsiteY0" fmla="*/ 1145093 h 1145093"/>
              <a:gd name="connsiteX1" fmla="*/ 0 w 791806"/>
              <a:gd name="connsiteY1" fmla="*/ 0 h 1145093"/>
              <a:gd name="connsiteX2" fmla="*/ 736081 w 791806"/>
              <a:gd name="connsiteY2" fmla="*/ 0 h 1145093"/>
              <a:gd name="connsiteX3" fmla="*/ 791806 w 791806"/>
              <a:gd name="connsiteY3" fmla="*/ 55725 h 1145093"/>
              <a:gd name="connsiteX4" fmla="*/ 791806 w 791806"/>
              <a:gd name="connsiteY4" fmla="*/ 1089368 h 1145093"/>
              <a:gd name="connsiteX5" fmla="*/ 736081 w 791806"/>
              <a:gd name="connsiteY5" fmla="*/ 1145093 h 1145093"/>
              <a:gd name="connsiteX6" fmla="*/ 0 w 791806"/>
              <a:gd name="connsiteY6" fmla="*/ 1145093 h 114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806" h="1145093">
                <a:moveTo>
                  <a:pt x="0" y="1145093"/>
                </a:moveTo>
                <a:lnTo>
                  <a:pt x="0" y="0"/>
                </a:lnTo>
                <a:lnTo>
                  <a:pt x="736081" y="0"/>
                </a:lnTo>
                <a:cubicBezTo>
                  <a:pt x="766857" y="0"/>
                  <a:pt x="791806" y="24949"/>
                  <a:pt x="791806" y="55725"/>
                </a:cubicBezTo>
                <a:lnTo>
                  <a:pt x="791806" y="1089368"/>
                </a:lnTo>
                <a:cubicBezTo>
                  <a:pt x="791806" y="1120144"/>
                  <a:pt x="766857" y="1145093"/>
                  <a:pt x="736081" y="1145093"/>
                </a:cubicBezTo>
                <a:lnTo>
                  <a:pt x="0" y="114509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rgbClr val="215968"/>
                </a:solidFill>
              </a:rPr>
              <a:t>Review and respond to developer and community comments</a:t>
            </a:r>
            <a:endParaRPr lang="en-US" sz="900" dirty="0">
              <a:solidFill>
                <a:srgbClr val="215968"/>
              </a:solidFill>
            </a:endParaRPr>
          </a:p>
        </p:txBody>
      </p:sp>
      <p:sp>
        <p:nvSpPr>
          <p:cNvPr id="141" name="Rounded Rectangle 64"/>
          <p:cNvSpPr/>
          <p:nvPr/>
        </p:nvSpPr>
        <p:spPr>
          <a:xfrm>
            <a:off x="683050" y="3472125"/>
            <a:ext cx="727681" cy="1145093"/>
          </a:xfrm>
          <a:custGeom>
            <a:avLst/>
            <a:gdLst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60042 w 660042"/>
              <a:gd name="connsiteY4" fmla="*/ 1101695 h 1145093"/>
              <a:gd name="connsiteX5" fmla="*/ 616644 w 660042"/>
              <a:gd name="connsiteY5" fmla="*/ 1145093 h 1145093"/>
              <a:gd name="connsiteX6" fmla="*/ 43398 w 660042"/>
              <a:gd name="connsiteY6" fmla="*/ 1145093 h 1145093"/>
              <a:gd name="connsiteX7" fmla="*/ 0 w 660042"/>
              <a:gd name="connsiteY7" fmla="*/ 1101695 h 1145093"/>
              <a:gd name="connsiteX8" fmla="*/ 0 w 660042"/>
              <a:gd name="connsiteY8" fmla="*/ 43398 h 1145093"/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56562 w 660042"/>
              <a:gd name="connsiteY4" fmla="*/ 537792 h 1145093"/>
              <a:gd name="connsiteX5" fmla="*/ 660042 w 660042"/>
              <a:gd name="connsiteY5" fmla="*/ 1101695 h 1145093"/>
              <a:gd name="connsiteX6" fmla="*/ 616644 w 660042"/>
              <a:gd name="connsiteY6" fmla="*/ 1145093 h 1145093"/>
              <a:gd name="connsiteX7" fmla="*/ 43398 w 660042"/>
              <a:gd name="connsiteY7" fmla="*/ 1145093 h 1145093"/>
              <a:gd name="connsiteX8" fmla="*/ 0 w 660042"/>
              <a:gd name="connsiteY8" fmla="*/ 1101695 h 1145093"/>
              <a:gd name="connsiteX9" fmla="*/ 0 w 660042"/>
              <a:gd name="connsiteY9" fmla="*/ 43398 h 1145093"/>
              <a:gd name="connsiteX0" fmla="*/ 0 w 837493"/>
              <a:gd name="connsiteY0" fmla="*/ 43398 h 1145093"/>
              <a:gd name="connsiteX1" fmla="*/ 43398 w 837493"/>
              <a:gd name="connsiteY1" fmla="*/ 0 h 1145093"/>
              <a:gd name="connsiteX2" fmla="*/ 616644 w 837493"/>
              <a:gd name="connsiteY2" fmla="*/ 0 h 1145093"/>
              <a:gd name="connsiteX3" fmla="*/ 660042 w 837493"/>
              <a:gd name="connsiteY3" fmla="*/ 43398 h 1145093"/>
              <a:gd name="connsiteX4" fmla="*/ 837493 w 837493"/>
              <a:gd name="connsiteY4" fmla="*/ 541271 h 1145093"/>
              <a:gd name="connsiteX5" fmla="*/ 660042 w 837493"/>
              <a:gd name="connsiteY5" fmla="*/ 1101695 h 1145093"/>
              <a:gd name="connsiteX6" fmla="*/ 616644 w 837493"/>
              <a:gd name="connsiteY6" fmla="*/ 1145093 h 1145093"/>
              <a:gd name="connsiteX7" fmla="*/ 43398 w 837493"/>
              <a:gd name="connsiteY7" fmla="*/ 1145093 h 1145093"/>
              <a:gd name="connsiteX8" fmla="*/ 0 w 837493"/>
              <a:gd name="connsiteY8" fmla="*/ 1101695 h 1145093"/>
              <a:gd name="connsiteX9" fmla="*/ 0 w 837493"/>
              <a:gd name="connsiteY9" fmla="*/ 43398 h 1145093"/>
              <a:gd name="connsiteX0" fmla="*/ 0 w 714387"/>
              <a:gd name="connsiteY0" fmla="*/ 43398 h 1145093"/>
              <a:gd name="connsiteX1" fmla="*/ 43398 w 714387"/>
              <a:gd name="connsiteY1" fmla="*/ 0 h 1145093"/>
              <a:gd name="connsiteX2" fmla="*/ 616644 w 714387"/>
              <a:gd name="connsiteY2" fmla="*/ 0 h 1145093"/>
              <a:gd name="connsiteX3" fmla="*/ 660042 w 714387"/>
              <a:gd name="connsiteY3" fmla="*/ 43398 h 1145093"/>
              <a:gd name="connsiteX4" fmla="*/ 714387 w 714387"/>
              <a:gd name="connsiteY4" fmla="*/ 537791 h 1145093"/>
              <a:gd name="connsiteX5" fmla="*/ 660042 w 714387"/>
              <a:gd name="connsiteY5" fmla="*/ 1101695 h 1145093"/>
              <a:gd name="connsiteX6" fmla="*/ 616644 w 714387"/>
              <a:gd name="connsiteY6" fmla="*/ 1145093 h 1145093"/>
              <a:gd name="connsiteX7" fmla="*/ 43398 w 714387"/>
              <a:gd name="connsiteY7" fmla="*/ 1145093 h 1145093"/>
              <a:gd name="connsiteX8" fmla="*/ 0 w 714387"/>
              <a:gd name="connsiteY8" fmla="*/ 1101695 h 1145093"/>
              <a:gd name="connsiteX9" fmla="*/ 0 w 714387"/>
              <a:gd name="connsiteY9" fmla="*/ 43398 h 1145093"/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60042 w 660042"/>
              <a:gd name="connsiteY4" fmla="*/ 1101695 h 1145093"/>
              <a:gd name="connsiteX5" fmla="*/ 616644 w 660042"/>
              <a:gd name="connsiteY5" fmla="*/ 1145093 h 1145093"/>
              <a:gd name="connsiteX6" fmla="*/ 43398 w 660042"/>
              <a:gd name="connsiteY6" fmla="*/ 1145093 h 1145093"/>
              <a:gd name="connsiteX7" fmla="*/ 0 w 660042"/>
              <a:gd name="connsiteY7" fmla="*/ 1101695 h 1145093"/>
              <a:gd name="connsiteX8" fmla="*/ 0 w 660042"/>
              <a:gd name="connsiteY8" fmla="*/ 43398 h 1145093"/>
              <a:gd name="connsiteX0" fmla="*/ 0 w 677104"/>
              <a:gd name="connsiteY0" fmla="*/ 43398 h 1145093"/>
              <a:gd name="connsiteX1" fmla="*/ 43398 w 677104"/>
              <a:gd name="connsiteY1" fmla="*/ 0 h 1145093"/>
              <a:gd name="connsiteX2" fmla="*/ 616644 w 677104"/>
              <a:gd name="connsiteY2" fmla="*/ 0 h 1145093"/>
              <a:gd name="connsiteX3" fmla="*/ 660042 w 677104"/>
              <a:gd name="connsiteY3" fmla="*/ 1101695 h 1145093"/>
              <a:gd name="connsiteX4" fmla="*/ 616644 w 677104"/>
              <a:gd name="connsiteY4" fmla="*/ 1145093 h 1145093"/>
              <a:gd name="connsiteX5" fmla="*/ 43398 w 677104"/>
              <a:gd name="connsiteY5" fmla="*/ 1145093 h 1145093"/>
              <a:gd name="connsiteX6" fmla="*/ 0 w 677104"/>
              <a:gd name="connsiteY6" fmla="*/ 1101695 h 1145093"/>
              <a:gd name="connsiteX7" fmla="*/ 0 w 677104"/>
              <a:gd name="connsiteY7" fmla="*/ 43398 h 1145093"/>
              <a:gd name="connsiteX0" fmla="*/ 0 w 616644"/>
              <a:gd name="connsiteY0" fmla="*/ 43398 h 1145093"/>
              <a:gd name="connsiteX1" fmla="*/ 43398 w 616644"/>
              <a:gd name="connsiteY1" fmla="*/ 0 h 1145093"/>
              <a:gd name="connsiteX2" fmla="*/ 616644 w 616644"/>
              <a:gd name="connsiteY2" fmla="*/ 0 h 1145093"/>
              <a:gd name="connsiteX3" fmla="*/ 616644 w 616644"/>
              <a:gd name="connsiteY3" fmla="*/ 1145093 h 1145093"/>
              <a:gd name="connsiteX4" fmla="*/ 43398 w 616644"/>
              <a:gd name="connsiteY4" fmla="*/ 1145093 h 1145093"/>
              <a:gd name="connsiteX5" fmla="*/ 0 w 616644"/>
              <a:gd name="connsiteY5" fmla="*/ 1101695 h 1145093"/>
              <a:gd name="connsiteX6" fmla="*/ 0 w 616644"/>
              <a:gd name="connsiteY6" fmla="*/ 43398 h 1145093"/>
              <a:gd name="connsiteX0" fmla="*/ 0 w 616644"/>
              <a:gd name="connsiteY0" fmla="*/ 43398 h 1145093"/>
              <a:gd name="connsiteX1" fmla="*/ 43398 w 616644"/>
              <a:gd name="connsiteY1" fmla="*/ 0 h 1145093"/>
              <a:gd name="connsiteX2" fmla="*/ 616644 w 616644"/>
              <a:gd name="connsiteY2" fmla="*/ 0 h 1145093"/>
              <a:gd name="connsiteX3" fmla="*/ 616644 w 616644"/>
              <a:gd name="connsiteY3" fmla="*/ 1145093 h 1145093"/>
              <a:gd name="connsiteX4" fmla="*/ 43398 w 616644"/>
              <a:gd name="connsiteY4" fmla="*/ 1145093 h 1145093"/>
              <a:gd name="connsiteX5" fmla="*/ 0 w 616644"/>
              <a:gd name="connsiteY5" fmla="*/ 1101695 h 1145093"/>
              <a:gd name="connsiteX6" fmla="*/ 0 w 616644"/>
              <a:gd name="connsiteY6" fmla="*/ 43398 h 114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644" h="1145093">
                <a:moveTo>
                  <a:pt x="0" y="43398"/>
                </a:moveTo>
                <a:cubicBezTo>
                  <a:pt x="0" y="19430"/>
                  <a:pt x="19430" y="0"/>
                  <a:pt x="43398" y="0"/>
                </a:cubicBezTo>
                <a:lnTo>
                  <a:pt x="616644" y="0"/>
                </a:lnTo>
                <a:lnTo>
                  <a:pt x="616644" y="1145093"/>
                </a:lnTo>
                <a:lnTo>
                  <a:pt x="43398" y="1145093"/>
                </a:lnTo>
                <a:cubicBezTo>
                  <a:pt x="19430" y="1145093"/>
                  <a:pt x="0" y="1125663"/>
                  <a:pt x="0" y="1101695"/>
                </a:cubicBezTo>
                <a:lnTo>
                  <a:pt x="0" y="4339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Define extension specification and metadata</a:t>
            </a:r>
            <a:endParaRPr lang="en-US" sz="900" dirty="0"/>
          </a:p>
        </p:txBody>
      </p:sp>
      <p:sp>
        <p:nvSpPr>
          <p:cNvPr id="142" name="Rounded Rectangle 64"/>
          <p:cNvSpPr/>
          <p:nvPr/>
        </p:nvSpPr>
        <p:spPr>
          <a:xfrm>
            <a:off x="1410732" y="3472125"/>
            <a:ext cx="747348" cy="1145093"/>
          </a:xfrm>
          <a:custGeom>
            <a:avLst/>
            <a:gdLst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60042 w 660042"/>
              <a:gd name="connsiteY4" fmla="*/ 1101695 h 1145093"/>
              <a:gd name="connsiteX5" fmla="*/ 616644 w 660042"/>
              <a:gd name="connsiteY5" fmla="*/ 1145093 h 1145093"/>
              <a:gd name="connsiteX6" fmla="*/ 43398 w 660042"/>
              <a:gd name="connsiteY6" fmla="*/ 1145093 h 1145093"/>
              <a:gd name="connsiteX7" fmla="*/ 0 w 660042"/>
              <a:gd name="connsiteY7" fmla="*/ 1101695 h 1145093"/>
              <a:gd name="connsiteX8" fmla="*/ 0 w 660042"/>
              <a:gd name="connsiteY8" fmla="*/ 43398 h 1145093"/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56562 w 660042"/>
              <a:gd name="connsiteY4" fmla="*/ 537792 h 1145093"/>
              <a:gd name="connsiteX5" fmla="*/ 660042 w 660042"/>
              <a:gd name="connsiteY5" fmla="*/ 1101695 h 1145093"/>
              <a:gd name="connsiteX6" fmla="*/ 616644 w 660042"/>
              <a:gd name="connsiteY6" fmla="*/ 1145093 h 1145093"/>
              <a:gd name="connsiteX7" fmla="*/ 43398 w 660042"/>
              <a:gd name="connsiteY7" fmla="*/ 1145093 h 1145093"/>
              <a:gd name="connsiteX8" fmla="*/ 0 w 660042"/>
              <a:gd name="connsiteY8" fmla="*/ 1101695 h 1145093"/>
              <a:gd name="connsiteX9" fmla="*/ 0 w 660042"/>
              <a:gd name="connsiteY9" fmla="*/ 43398 h 1145093"/>
              <a:gd name="connsiteX0" fmla="*/ 0 w 837493"/>
              <a:gd name="connsiteY0" fmla="*/ 43398 h 1145093"/>
              <a:gd name="connsiteX1" fmla="*/ 43398 w 837493"/>
              <a:gd name="connsiteY1" fmla="*/ 0 h 1145093"/>
              <a:gd name="connsiteX2" fmla="*/ 616644 w 837493"/>
              <a:gd name="connsiteY2" fmla="*/ 0 h 1145093"/>
              <a:gd name="connsiteX3" fmla="*/ 660042 w 837493"/>
              <a:gd name="connsiteY3" fmla="*/ 43398 h 1145093"/>
              <a:gd name="connsiteX4" fmla="*/ 837493 w 837493"/>
              <a:gd name="connsiteY4" fmla="*/ 541271 h 1145093"/>
              <a:gd name="connsiteX5" fmla="*/ 660042 w 837493"/>
              <a:gd name="connsiteY5" fmla="*/ 1101695 h 1145093"/>
              <a:gd name="connsiteX6" fmla="*/ 616644 w 837493"/>
              <a:gd name="connsiteY6" fmla="*/ 1145093 h 1145093"/>
              <a:gd name="connsiteX7" fmla="*/ 43398 w 837493"/>
              <a:gd name="connsiteY7" fmla="*/ 1145093 h 1145093"/>
              <a:gd name="connsiteX8" fmla="*/ 0 w 837493"/>
              <a:gd name="connsiteY8" fmla="*/ 1101695 h 1145093"/>
              <a:gd name="connsiteX9" fmla="*/ 0 w 837493"/>
              <a:gd name="connsiteY9" fmla="*/ 43398 h 1145093"/>
              <a:gd name="connsiteX0" fmla="*/ 0 w 714387"/>
              <a:gd name="connsiteY0" fmla="*/ 43398 h 1145093"/>
              <a:gd name="connsiteX1" fmla="*/ 43398 w 714387"/>
              <a:gd name="connsiteY1" fmla="*/ 0 h 1145093"/>
              <a:gd name="connsiteX2" fmla="*/ 616644 w 714387"/>
              <a:gd name="connsiteY2" fmla="*/ 0 h 1145093"/>
              <a:gd name="connsiteX3" fmla="*/ 660042 w 714387"/>
              <a:gd name="connsiteY3" fmla="*/ 43398 h 1145093"/>
              <a:gd name="connsiteX4" fmla="*/ 714387 w 714387"/>
              <a:gd name="connsiteY4" fmla="*/ 537791 h 1145093"/>
              <a:gd name="connsiteX5" fmla="*/ 660042 w 714387"/>
              <a:gd name="connsiteY5" fmla="*/ 1101695 h 1145093"/>
              <a:gd name="connsiteX6" fmla="*/ 616644 w 714387"/>
              <a:gd name="connsiteY6" fmla="*/ 1145093 h 1145093"/>
              <a:gd name="connsiteX7" fmla="*/ 43398 w 714387"/>
              <a:gd name="connsiteY7" fmla="*/ 1145093 h 1145093"/>
              <a:gd name="connsiteX8" fmla="*/ 0 w 714387"/>
              <a:gd name="connsiteY8" fmla="*/ 1101695 h 1145093"/>
              <a:gd name="connsiteX9" fmla="*/ 0 w 714387"/>
              <a:gd name="connsiteY9" fmla="*/ 43398 h 1145093"/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60042 w 660042"/>
              <a:gd name="connsiteY4" fmla="*/ 1101695 h 1145093"/>
              <a:gd name="connsiteX5" fmla="*/ 616644 w 660042"/>
              <a:gd name="connsiteY5" fmla="*/ 1145093 h 1145093"/>
              <a:gd name="connsiteX6" fmla="*/ 43398 w 660042"/>
              <a:gd name="connsiteY6" fmla="*/ 1145093 h 1145093"/>
              <a:gd name="connsiteX7" fmla="*/ 0 w 660042"/>
              <a:gd name="connsiteY7" fmla="*/ 1101695 h 1145093"/>
              <a:gd name="connsiteX8" fmla="*/ 0 w 660042"/>
              <a:gd name="connsiteY8" fmla="*/ 43398 h 1145093"/>
              <a:gd name="connsiteX0" fmla="*/ 0 w 677104"/>
              <a:gd name="connsiteY0" fmla="*/ 43398 h 1145093"/>
              <a:gd name="connsiteX1" fmla="*/ 43398 w 677104"/>
              <a:gd name="connsiteY1" fmla="*/ 0 h 1145093"/>
              <a:gd name="connsiteX2" fmla="*/ 616644 w 677104"/>
              <a:gd name="connsiteY2" fmla="*/ 0 h 1145093"/>
              <a:gd name="connsiteX3" fmla="*/ 660042 w 677104"/>
              <a:gd name="connsiteY3" fmla="*/ 1101695 h 1145093"/>
              <a:gd name="connsiteX4" fmla="*/ 616644 w 677104"/>
              <a:gd name="connsiteY4" fmla="*/ 1145093 h 1145093"/>
              <a:gd name="connsiteX5" fmla="*/ 43398 w 677104"/>
              <a:gd name="connsiteY5" fmla="*/ 1145093 h 1145093"/>
              <a:gd name="connsiteX6" fmla="*/ 0 w 677104"/>
              <a:gd name="connsiteY6" fmla="*/ 1101695 h 1145093"/>
              <a:gd name="connsiteX7" fmla="*/ 0 w 677104"/>
              <a:gd name="connsiteY7" fmla="*/ 43398 h 1145093"/>
              <a:gd name="connsiteX0" fmla="*/ 0 w 616644"/>
              <a:gd name="connsiteY0" fmla="*/ 43398 h 1145093"/>
              <a:gd name="connsiteX1" fmla="*/ 43398 w 616644"/>
              <a:gd name="connsiteY1" fmla="*/ 0 h 1145093"/>
              <a:gd name="connsiteX2" fmla="*/ 616644 w 616644"/>
              <a:gd name="connsiteY2" fmla="*/ 0 h 1145093"/>
              <a:gd name="connsiteX3" fmla="*/ 616644 w 616644"/>
              <a:gd name="connsiteY3" fmla="*/ 1145093 h 1145093"/>
              <a:gd name="connsiteX4" fmla="*/ 43398 w 616644"/>
              <a:gd name="connsiteY4" fmla="*/ 1145093 h 1145093"/>
              <a:gd name="connsiteX5" fmla="*/ 0 w 616644"/>
              <a:gd name="connsiteY5" fmla="*/ 1101695 h 1145093"/>
              <a:gd name="connsiteX6" fmla="*/ 0 w 616644"/>
              <a:gd name="connsiteY6" fmla="*/ 43398 h 1145093"/>
              <a:gd name="connsiteX0" fmla="*/ 0 w 616644"/>
              <a:gd name="connsiteY0" fmla="*/ 43398 h 1145093"/>
              <a:gd name="connsiteX1" fmla="*/ 43398 w 616644"/>
              <a:gd name="connsiteY1" fmla="*/ 0 h 1145093"/>
              <a:gd name="connsiteX2" fmla="*/ 616644 w 616644"/>
              <a:gd name="connsiteY2" fmla="*/ 0 h 1145093"/>
              <a:gd name="connsiteX3" fmla="*/ 616644 w 616644"/>
              <a:gd name="connsiteY3" fmla="*/ 1145093 h 1145093"/>
              <a:gd name="connsiteX4" fmla="*/ 43398 w 616644"/>
              <a:gd name="connsiteY4" fmla="*/ 1145093 h 1145093"/>
              <a:gd name="connsiteX5" fmla="*/ 0 w 616644"/>
              <a:gd name="connsiteY5" fmla="*/ 1101695 h 1145093"/>
              <a:gd name="connsiteX6" fmla="*/ 0 w 616644"/>
              <a:gd name="connsiteY6" fmla="*/ 43398 h 1145093"/>
              <a:gd name="connsiteX0" fmla="*/ 0 w 616644"/>
              <a:gd name="connsiteY0" fmla="*/ 1101695 h 1145093"/>
              <a:gd name="connsiteX1" fmla="*/ 43398 w 616644"/>
              <a:gd name="connsiteY1" fmla="*/ 0 h 1145093"/>
              <a:gd name="connsiteX2" fmla="*/ 616644 w 616644"/>
              <a:gd name="connsiteY2" fmla="*/ 0 h 1145093"/>
              <a:gd name="connsiteX3" fmla="*/ 616644 w 616644"/>
              <a:gd name="connsiteY3" fmla="*/ 1145093 h 1145093"/>
              <a:gd name="connsiteX4" fmla="*/ 43398 w 616644"/>
              <a:gd name="connsiteY4" fmla="*/ 1145093 h 1145093"/>
              <a:gd name="connsiteX5" fmla="*/ 0 w 616644"/>
              <a:gd name="connsiteY5" fmla="*/ 1101695 h 1145093"/>
              <a:gd name="connsiteX0" fmla="*/ 0 w 573246"/>
              <a:gd name="connsiteY0" fmla="*/ 1145093 h 1145093"/>
              <a:gd name="connsiteX1" fmla="*/ 0 w 573246"/>
              <a:gd name="connsiteY1" fmla="*/ 0 h 1145093"/>
              <a:gd name="connsiteX2" fmla="*/ 573246 w 573246"/>
              <a:gd name="connsiteY2" fmla="*/ 0 h 1145093"/>
              <a:gd name="connsiteX3" fmla="*/ 573246 w 573246"/>
              <a:gd name="connsiteY3" fmla="*/ 1145093 h 1145093"/>
              <a:gd name="connsiteX4" fmla="*/ 0 w 573246"/>
              <a:gd name="connsiteY4" fmla="*/ 1145093 h 1145093"/>
              <a:gd name="connsiteX0" fmla="*/ 0 w 573246"/>
              <a:gd name="connsiteY0" fmla="*/ 1145093 h 1145093"/>
              <a:gd name="connsiteX1" fmla="*/ 0 w 573246"/>
              <a:gd name="connsiteY1" fmla="*/ 0 h 1145093"/>
              <a:gd name="connsiteX2" fmla="*/ 573246 w 573246"/>
              <a:gd name="connsiteY2" fmla="*/ 0 h 1145093"/>
              <a:gd name="connsiteX3" fmla="*/ 573246 w 573246"/>
              <a:gd name="connsiteY3" fmla="*/ 1145093 h 1145093"/>
              <a:gd name="connsiteX4" fmla="*/ 0 w 573246"/>
              <a:gd name="connsiteY4" fmla="*/ 1145093 h 114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246" h="1145093">
                <a:moveTo>
                  <a:pt x="0" y="1145093"/>
                </a:moveTo>
                <a:lnTo>
                  <a:pt x="0" y="0"/>
                </a:lnTo>
                <a:lnTo>
                  <a:pt x="573246" y="0"/>
                </a:lnTo>
                <a:lnTo>
                  <a:pt x="573246" y="1145093"/>
                </a:lnTo>
                <a:lnTo>
                  <a:pt x="0" y="114509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Add optional auxiliary documents and software plugins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3" name="Curved Connector 142"/>
          <p:cNvCxnSpPr/>
          <p:nvPr/>
        </p:nvCxnSpPr>
        <p:spPr>
          <a:xfrm flipH="1">
            <a:off x="1029796" y="2097688"/>
            <a:ext cx="25460" cy="138346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  <a:effectLst>
            <a:outerShdw blurRad="41275" dist="38100" dir="16200000" sx="104000" sy="104000" algn="tl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824267" y="2714981"/>
            <a:ext cx="447675" cy="309686"/>
          </a:xfrm>
          <a:prstGeom prst="roundRect">
            <a:avLst/>
          </a:prstGeom>
          <a:solidFill>
            <a:srgbClr val="215968"/>
          </a:solidFill>
          <a:ln>
            <a:solidFill>
              <a:srgbClr val="31859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Clone </a:t>
            </a:r>
            <a:endParaRPr lang="en-US" sz="800" dirty="0"/>
          </a:p>
        </p:txBody>
      </p:sp>
      <p:cxnSp>
        <p:nvCxnSpPr>
          <p:cNvPr id="145" name="Curved Connector 73"/>
          <p:cNvCxnSpPr/>
          <p:nvPr/>
        </p:nvCxnSpPr>
        <p:spPr>
          <a:xfrm flipV="1">
            <a:off x="1798422" y="2247796"/>
            <a:ext cx="0" cy="122432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1523888" y="2721651"/>
            <a:ext cx="549068" cy="3030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Pull request</a:t>
            </a:r>
            <a:endParaRPr lang="en-US" sz="800" dirty="0">
              <a:solidFill>
                <a:srgbClr val="FFFFFF"/>
              </a:solidFill>
            </a:endParaRPr>
          </a:p>
        </p:txBody>
      </p:sp>
      <p:cxnSp>
        <p:nvCxnSpPr>
          <p:cNvPr id="147" name="Curved Connector 73"/>
          <p:cNvCxnSpPr/>
          <p:nvPr/>
        </p:nvCxnSpPr>
        <p:spPr>
          <a:xfrm>
            <a:off x="2523032" y="2137120"/>
            <a:ext cx="0" cy="133500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2172682" y="2721651"/>
            <a:ext cx="700787" cy="303016"/>
          </a:xfrm>
          <a:prstGeom prst="roundRect">
            <a:avLst/>
          </a:prstGeom>
          <a:solidFill>
            <a:srgbClr val="93CDDD"/>
          </a:solidFill>
          <a:ln>
            <a:solidFill>
              <a:srgbClr val="93CDD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accent5">
                    <a:lumMod val="50000"/>
                  </a:schemeClr>
                </a:solidFill>
              </a:rPr>
              <a:t>Comments and issues</a:t>
            </a:r>
            <a:endParaRPr lang="en-US" sz="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0" name="Cloud 149"/>
          <p:cNvSpPr/>
          <p:nvPr/>
        </p:nvSpPr>
        <p:spPr>
          <a:xfrm>
            <a:off x="8156121" y="1460421"/>
            <a:ext cx="2217733" cy="881109"/>
          </a:xfrm>
          <a:prstGeom prst="cloud">
            <a:avLst/>
          </a:prstGeom>
          <a:solidFill>
            <a:schemeClr val="accent3">
              <a:lumMod val="75000"/>
            </a:schemeClr>
          </a:solidFill>
          <a:ln w="19050" cmpd="sng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8490579" y="1778282"/>
            <a:ext cx="1517981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FFFF"/>
                </a:solidFill>
                <a:latin typeface="Calibri"/>
                <a:cs typeface="Calibri"/>
              </a:rPr>
              <a:t>Extension Web Archive </a:t>
            </a:r>
          </a:p>
          <a:p>
            <a:pPr algn="ctr"/>
            <a:r>
              <a:rPr lang="en-US" sz="1100" i="1" dirty="0" smtClean="0">
                <a:solidFill>
                  <a:srgbClr val="FFFFFF"/>
                </a:solidFill>
                <a:latin typeface="Calibri"/>
                <a:cs typeface="Calibri"/>
              </a:rPr>
              <a:t>(NWB:N-WA)</a:t>
            </a:r>
            <a:endParaRPr lang="en-US" sz="1100" i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8583391" y="956273"/>
            <a:ext cx="1406150" cy="856824"/>
          </a:xfrm>
          <a:prstGeom prst="roundRect">
            <a:avLst>
              <a:gd name="adj" fmla="val 6575"/>
            </a:avLst>
          </a:prstGeom>
          <a:solidFill>
            <a:schemeClr val="accent3">
              <a:lumMod val="50000"/>
            </a:scheme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ounded Rectangle 169"/>
          <p:cNvSpPr/>
          <p:nvPr/>
        </p:nvSpPr>
        <p:spPr>
          <a:xfrm>
            <a:off x="8635156" y="1007072"/>
            <a:ext cx="1304589" cy="746095"/>
          </a:xfrm>
          <a:prstGeom prst="roundRect">
            <a:avLst>
              <a:gd name="adj" fmla="val 6575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Web-based management and discussion of NWB extensions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1" name="Freeform 170"/>
          <p:cNvSpPr/>
          <p:nvPr/>
        </p:nvSpPr>
        <p:spPr>
          <a:xfrm>
            <a:off x="8484006" y="1615655"/>
            <a:ext cx="415629" cy="232179"/>
          </a:xfrm>
          <a:custGeom>
            <a:avLst/>
            <a:gdLst>
              <a:gd name="connsiteX0" fmla="*/ 9237 w 332509"/>
              <a:gd name="connsiteY0" fmla="*/ 9236 h 226290"/>
              <a:gd name="connsiteX1" fmla="*/ 133928 w 332509"/>
              <a:gd name="connsiteY1" fmla="*/ 0 h 226290"/>
              <a:gd name="connsiteX2" fmla="*/ 193964 w 332509"/>
              <a:gd name="connsiteY2" fmla="*/ 36945 h 226290"/>
              <a:gd name="connsiteX3" fmla="*/ 207819 w 332509"/>
              <a:gd name="connsiteY3" fmla="*/ 96981 h 226290"/>
              <a:gd name="connsiteX4" fmla="*/ 267855 w 332509"/>
              <a:gd name="connsiteY4" fmla="*/ 83127 h 226290"/>
              <a:gd name="connsiteX5" fmla="*/ 327891 w 332509"/>
              <a:gd name="connsiteY5" fmla="*/ 152400 h 226290"/>
              <a:gd name="connsiteX6" fmla="*/ 332509 w 332509"/>
              <a:gd name="connsiteY6" fmla="*/ 198581 h 226290"/>
              <a:gd name="connsiteX7" fmla="*/ 170873 w 332509"/>
              <a:gd name="connsiteY7" fmla="*/ 226290 h 226290"/>
              <a:gd name="connsiteX8" fmla="*/ 55419 w 332509"/>
              <a:gd name="connsiteY8" fmla="*/ 212436 h 226290"/>
              <a:gd name="connsiteX9" fmla="*/ 0 w 332509"/>
              <a:gd name="connsiteY9" fmla="*/ 143163 h 226290"/>
              <a:gd name="connsiteX10" fmla="*/ 9237 w 332509"/>
              <a:gd name="connsiteY10" fmla="*/ 9236 h 226290"/>
              <a:gd name="connsiteX0" fmla="*/ 9237 w 332509"/>
              <a:gd name="connsiteY0" fmla="*/ 9236 h 226290"/>
              <a:gd name="connsiteX1" fmla="*/ 133928 w 332509"/>
              <a:gd name="connsiteY1" fmla="*/ 0 h 226290"/>
              <a:gd name="connsiteX2" fmla="*/ 193964 w 332509"/>
              <a:gd name="connsiteY2" fmla="*/ 36945 h 226290"/>
              <a:gd name="connsiteX3" fmla="*/ 207819 w 332509"/>
              <a:gd name="connsiteY3" fmla="*/ 96981 h 226290"/>
              <a:gd name="connsiteX4" fmla="*/ 267855 w 332509"/>
              <a:gd name="connsiteY4" fmla="*/ 83127 h 226290"/>
              <a:gd name="connsiteX5" fmla="*/ 327891 w 332509"/>
              <a:gd name="connsiteY5" fmla="*/ 152400 h 226290"/>
              <a:gd name="connsiteX6" fmla="*/ 332509 w 332509"/>
              <a:gd name="connsiteY6" fmla="*/ 198581 h 226290"/>
              <a:gd name="connsiteX7" fmla="*/ 170873 w 332509"/>
              <a:gd name="connsiteY7" fmla="*/ 226290 h 226290"/>
              <a:gd name="connsiteX8" fmla="*/ 55419 w 332509"/>
              <a:gd name="connsiteY8" fmla="*/ 212436 h 226290"/>
              <a:gd name="connsiteX9" fmla="*/ 0 w 332509"/>
              <a:gd name="connsiteY9" fmla="*/ 143163 h 226290"/>
              <a:gd name="connsiteX10" fmla="*/ 9237 w 332509"/>
              <a:gd name="connsiteY10" fmla="*/ 9236 h 226290"/>
              <a:gd name="connsiteX0" fmla="*/ 9237 w 332509"/>
              <a:gd name="connsiteY0" fmla="*/ 9236 h 226290"/>
              <a:gd name="connsiteX1" fmla="*/ 133928 w 332509"/>
              <a:gd name="connsiteY1" fmla="*/ 0 h 226290"/>
              <a:gd name="connsiteX2" fmla="*/ 193964 w 332509"/>
              <a:gd name="connsiteY2" fmla="*/ 36945 h 226290"/>
              <a:gd name="connsiteX3" fmla="*/ 207819 w 332509"/>
              <a:gd name="connsiteY3" fmla="*/ 96981 h 226290"/>
              <a:gd name="connsiteX4" fmla="*/ 267855 w 332509"/>
              <a:gd name="connsiteY4" fmla="*/ 83127 h 226290"/>
              <a:gd name="connsiteX5" fmla="*/ 327891 w 332509"/>
              <a:gd name="connsiteY5" fmla="*/ 152400 h 226290"/>
              <a:gd name="connsiteX6" fmla="*/ 332509 w 332509"/>
              <a:gd name="connsiteY6" fmla="*/ 198581 h 226290"/>
              <a:gd name="connsiteX7" fmla="*/ 170873 w 332509"/>
              <a:gd name="connsiteY7" fmla="*/ 226290 h 226290"/>
              <a:gd name="connsiteX8" fmla="*/ 55419 w 332509"/>
              <a:gd name="connsiteY8" fmla="*/ 212436 h 226290"/>
              <a:gd name="connsiteX9" fmla="*/ 0 w 332509"/>
              <a:gd name="connsiteY9" fmla="*/ 143163 h 226290"/>
              <a:gd name="connsiteX10" fmla="*/ 9237 w 332509"/>
              <a:gd name="connsiteY10" fmla="*/ 9236 h 226290"/>
              <a:gd name="connsiteX0" fmla="*/ 9237 w 332509"/>
              <a:gd name="connsiteY0" fmla="*/ 9236 h 226290"/>
              <a:gd name="connsiteX1" fmla="*/ 133928 w 332509"/>
              <a:gd name="connsiteY1" fmla="*/ 0 h 226290"/>
              <a:gd name="connsiteX2" fmla="*/ 193964 w 332509"/>
              <a:gd name="connsiteY2" fmla="*/ 36945 h 226290"/>
              <a:gd name="connsiteX3" fmla="*/ 207819 w 332509"/>
              <a:gd name="connsiteY3" fmla="*/ 96981 h 226290"/>
              <a:gd name="connsiteX4" fmla="*/ 267855 w 332509"/>
              <a:gd name="connsiteY4" fmla="*/ 83127 h 226290"/>
              <a:gd name="connsiteX5" fmla="*/ 327891 w 332509"/>
              <a:gd name="connsiteY5" fmla="*/ 152400 h 226290"/>
              <a:gd name="connsiteX6" fmla="*/ 332509 w 332509"/>
              <a:gd name="connsiteY6" fmla="*/ 198581 h 226290"/>
              <a:gd name="connsiteX7" fmla="*/ 170873 w 332509"/>
              <a:gd name="connsiteY7" fmla="*/ 226290 h 226290"/>
              <a:gd name="connsiteX8" fmla="*/ 55419 w 332509"/>
              <a:gd name="connsiteY8" fmla="*/ 212436 h 226290"/>
              <a:gd name="connsiteX9" fmla="*/ 0 w 332509"/>
              <a:gd name="connsiteY9" fmla="*/ 143163 h 226290"/>
              <a:gd name="connsiteX10" fmla="*/ 9237 w 332509"/>
              <a:gd name="connsiteY10" fmla="*/ 9236 h 226290"/>
              <a:gd name="connsiteX0" fmla="*/ 9237 w 332509"/>
              <a:gd name="connsiteY0" fmla="*/ 9236 h 226290"/>
              <a:gd name="connsiteX1" fmla="*/ 133928 w 332509"/>
              <a:gd name="connsiteY1" fmla="*/ 0 h 226290"/>
              <a:gd name="connsiteX2" fmla="*/ 193964 w 332509"/>
              <a:gd name="connsiteY2" fmla="*/ 36945 h 226290"/>
              <a:gd name="connsiteX3" fmla="*/ 207819 w 332509"/>
              <a:gd name="connsiteY3" fmla="*/ 96981 h 226290"/>
              <a:gd name="connsiteX4" fmla="*/ 267855 w 332509"/>
              <a:gd name="connsiteY4" fmla="*/ 83127 h 226290"/>
              <a:gd name="connsiteX5" fmla="*/ 327891 w 332509"/>
              <a:gd name="connsiteY5" fmla="*/ 152400 h 226290"/>
              <a:gd name="connsiteX6" fmla="*/ 332509 w 332509"/>
              <a:gd name="connsiteY6" fmla="*/ 198581 h 226290"/>
              <a:gd name="connsiteX7" fmla="*/ 170873 w 332509"/>
              <a:gd name="connsiteY7" fmla="*/ 226290 h 226290"/>
              <a:gd name="connsiteX8" fmla="*/ 55419 w 332509"/>
              <a:gd name="connsiteY8" fmla="*/ 212436 h 226290"/>
              <a:gd name="connsiteX9" fmla="*/ 0 w 332509"/>
              <a:gd name="connsiteY9" fmla="*/ 143163 h 226290"/>
              <a:gd name="connsiteX10" fmla="*/ 9237 w 332509"/>
              <a:gd name="connsiteY10" fmla="*/ 9236 h 226290"/>
              <a:gd name="connsiteX0" fmla="*/ 9237 w 332509"/>
              <a:gd name="connsiteY0" fmla="*/ 15299 h 232353"/>
              <a:gd name="connsiteX1" fmla="*/ 133928 w 332509"/>
              <a:gd name="connsiteY1" fmla="*/ 6063 h 232353"/>
              <a:gd name="connsiteX2" fmla="*/ 193964 w 332509"/>
              <a:gd name="connsiteY2" fmla="*/ 43008 h 232353"/>
              <a:gd name="connsiteX3" fmla="*/ 207819 w 332509"/>
              <a:gd name="connsiteY3" fmla="*/ 103044 h 232353"/>
              <a:gd name="connsiteX4" fmla="*/ 267855 w 332509"/>
              <a:gd name="connsiteY4" fmla="*/ 89190 h 232353"/>
              <a:gd name="connsiteX5" fmla="*/ 327891 w 332509"/>
              <a:gd name="connsiteY5" fmla="*/ 158463 h 232353"/>
              <a:gd name="connsiteX6" fmla="*/ 332509 w 332509"/>
              <a:gd name="connsiteY6" fmla="*/ 204644 h 232353"/>
              <a:gd name="connsiteX7" fmla="*/ 170873 w 332509"/>
              <a:gd name="connsiteY7" fmla="*/ 232353 h 232353"/>
              <a:gd name="connsiteX8" fmla="*/ 55419 w 332509"/>
              <a:gd name="connsiteY8" fmla="*/ 218499 h 232353"/>
              <a:gd name="connsiteX9" fmla="*/ 0 w 332509"/>
              <a:gd name="connsiteY9" fmla="*/ 149226 h 232353"/>
              <a:gd name="connsiteX10" fmla="*/ 9237 w 332509"/>
              <a:gd name="connsiteY10" fmla="*/ 15299 h 232353"/>
              <a:gd name="connsiteX0" fmla="*/ 9237 w 332524"/>
              <a:gd name="connsiteY0" fmla="*/ 15299 h 232353"/>
              <a:gd name="connsiteX1" fmla="*/ 133928 w 332524"/>
              <a:gd name="connsiteY1" fmla="*/ 6063 h 232353"/>
              <a:gd name="connsiteX2" fmla="*/ 193964 w 332524"/>
              <a:gd name="connsiteY2" fmla="*/ 43008 h 232353"/>
              <a:gd name="connsiteX3" fmla="*/ 207819 w 332524"/>
              <a:gd name="connsiteY3" fmla="*/ 103044 h 232353"/>
              <a:gd name="connsiteX4" fmla="*/ 267855 w 332524"/>
              <a:gd name="connsiteY4" fmla="*/ 89190 h 232353"/>
              <a:gd name="connsiteX5" fmla="*/ 327891 w 332524"/>
              <a:gd name="connsiteY5" fmla="*/ 158463 h 232353"/>
              <a:gd name="connsiteX6" fmla="*/ 332509 w 332524"/>
              <a:gd name="connsiteY6" fmla="*/ 204644 h 232353"/>
              <a:gd name="connsiteX7" fmla="*/ 170873 w 332524"/>
              <a:gd name="connsiteY7" fmla="*/ 232353 h 232353"/>
              <a:gd name="connsiteX8" fmla="*/ 55419 w 332524"/>
              <a:gd name="connsiteY8" fmla="*/ 218499 h 232353"/>
              <a:gd name="connsiteX9" fmla="*/ 0 w 332524"/>
              <a:gd name="connsiteY9" fmla="*/ 149226 h 232353"/>
              <a:gd name="connsiteX10" fmla="*/ 9237 w 332524"/>
              <a:gd name="connsiteY10" fmla="*/ 15299 h 232353"/>
              <a:gd name="connsiteX0" fmla="*/ 25112 w 332524"/>
              <a:gd name="connsiteY0" fmla="*/ 66999 h 226903"/>
              <a:gd name="connsiteX1" fmla="*/ 133928 w 332524"/>
              <a:gd name="connsiteY1" fmla="*/ 613 h 226903"/>
              <a:gd name="connsiteX2" fmla="*/ 193964 w 332524"/>
              <a:gd name="connsiteY2" fmla="*/ 37558 h 226903"/>
              <a:gd name="connsiteX3" fmla="*/ 207819 w 332524"/>
              <a:gd name="connsiteY3" fmla="*/ 97594 h 226903"/>
              <a:gd name="connsiteX4" fmla="*/ 267855 w 332524"/>
              <a:gd name="connsiteY4" fmla="*/ 83740 h 226903"/>
              <a:gd name="connsiteX5" fmla="*/ 327891 w 332524"/>
              <a:gd name="connsiteY5" fmla="*/ 153013 h 226903"/>
              <a:gd name="connsiteX6" fmla="*/ 332509 w 332524"/>
              <a:gd name="connsiteY6" fmla="*/ 199194 h 226903"/>
              <a:gd name="connsiteX7" fmla="*/ 170873 w 332524"/>
              <a:gd name="connsiteY7" fmla="*/ 226903 h 226903"/>
              <a:gd name="connsiteX8" fmla="*/ 55419 w 332524"/>
              <a:gd name="connsiteY8" fmla="*/ 213049 h 226903"/>
              <a:gd name="connsiteX9" fmla="*/ 0 w 332524"/>
              <a:gd name="connsiteY9" fmla="*/ 143776 h 226903"/>
              <a:gd name="connsiteX10" fmla="*/ 25112 w 332524"/>
              <a:gd name="connsiteY10" fmla="*/ 66999 h 226903"/>
              <a:gd name="connsiteX0" fmla="*/ 25112 w 332524"/>
              <a:gd name="connsiteY0" fmla="*/ 51603 h 211507"/>
              <a:gd name="connsiteX1" fmla="*/ 140278 w 332524"/>
              <a:gd name="connsiteY1" fmla="*/ 1092 h 211507"/>
              <a:gd name="connsiteX2" fmla="*/ 193964 w 332524"/>
              <a:gd name="connsiteY2" fmla="*/ 22162 h 211507"/>
              <a:gd name="connsiteX3" fmla="*/ 207819 w 332524"/>
              <a:gd name="connsiteY3" fmla="*/ 82198 h 211507"/>
              <a:gd name="connsiteX4" fmla="*/ 267855 w 332524"/>
              <a:gd name="connsiteY4" fmla="*/ 68344 h 211507"/>
              <a:gd name="connsiteX5" fmla="*/ 327891 w 332524"/>
              <a:gd name="connsiteY5" fmla="*/ 137617 h 211507"/>
              <a:gd name="connsiteX6" fmla="*/ 332509 w 332524"/>
              <a:gd name="connsiteY6" fmla="*/ 183798 h 211507"/>
              <a:gd name="connsiteX7" fmla="*/ 170873 w 332524"/>
              <a:gd name="connsiteY7" fmla="*/ 211507 h 211507"/>
              <a:gd name="connsiteX8" fmla="*/ 55419 w 332524"/>
              <a:gd name="connsiteY8" fmla="*/ 197653 h 211507"/>
              <a:gd name="connsiteX9" fmla="*/ 0 w 332524"/>
              <a:gd name="connsiteY9" fmla="*/ 128380 h 211507"/>
              <a:gd name="connsiteX10" fmla="*/ 25112 w 332524"/>
              <a:gd name="connsiteY10" fmla="*/ 51603 h 211507"/>
              <a:gd name="connsiteX0" fmla="*/ 25112 w 332524"/>
              <a:gd name="connsiteY0" fmla="*/ 31020 h 190924"/>
              <a:gd name="connsiteX1" fmla="*/ 146628 w 332524"/>
              <a:gd name="connsiteY1" fmla="*/ 18609 h 190924"/>
              <a:gd name="connsiteX2" fmla="*/ 193964 w 332524"/>
              <a:gd name="connsiteY2" fmla="*/ 1579 h 190924"/>
              <a:gd name="connsiteX3" fmla="*/ 207819 w 332524"/>
              <a:gd name="connsiteY3" fmla="*/ 61615 h 190924"/>
              <a:gd name="connsiteX4" fmla="*/ 267855 w 332524"/>
              <a:gd name="connsiteY4" fmla="*/ 47761 h 190924"/>
              <a:gd name="connsiteX5" fmla="*/ 327891 w 332524"/>
              <a:gd name="connsiteY5" fmla="*/ 117034 h 190924"/>
              <a:gd name="connsiteX6" fmla="*/ 332509 w 332524"/>
              <a:gd name="connsiteY6" fmla="*/ 163215 h 190924"/>
              <a:gd name="connsiteX7" fmla="*/ 170873 w 332524"/>
              <a:gd name="connsiteY7" fmla="*/ 190924 h 190924"/>
              <a:gd name="connsiteX8" fmla="*/ 55419 w 332524"/>
              <a:gd name="connsiteY8" fmla="*/ 177070 h 190924"/>
              <a:gd name="connsiteX9" fmla="*/ 0 w 332524"/>
              <a:gd name="connsiteY9" fmla="*/ 107797 h 190924"/>
              <a:gd name="connsiteX10" fmla="*/ 25112 w 332524"/>
              <a:gd name="connsiteY10" fmla="*/ 31020 h 190924"/>
              <a:gd name="connsiteX0" fmla="*/ 44162 w 332524"/>
              <a:gd name="connsiteY0" fmla="*/ 69603 h 191407"/>
              <a:gd name="connsiteX1" fmla="*/ 146628 w 332524"/>
              <a:gd name="connsiteY1" fmla="*/ 19092 h 191407"/>
              <a:gd name="connsiteX2" fmla="*/ 193964 w 332524"/>
              <a:gd name="connsiteY2" fmla="*/ 2062 h 191407"/>
              <a:gd name="connsiteX3" fmla="*/ 207819 w 332524"/>
              <a:gd name="connsiteY3" fmla="*/ 62098 h 191407"/>
              <a:gd name="connsiteX4" fmla="*/ 267855 w 332524"/>
              <a:gd name="connsiteY4" fmla="*/ 48244 h 191407"/>
              <a:gd name="connsiteX5" fmla="*/ 327891 w 332524"/>
              <a:gd name="connsiteY5" fmla="*/ 117517 h 191407"/>
              <a:gd name="connsiteX6" fmla="*/ 332509 w 332524"/>
              <a:gd name="connsiteY6" fmla="*/ 163698 h 191407"/>
              <a:gd name="connsiteX7" fmla="*/ 170873 w 332524"/>
              <a:gd name="connsiteY7" fmla="*/ 191407 h 191407"/>
              <a:gd name="connsiteX8" fmla="*/ 55419 w 332524"/>
              <a:gd name="connsiteY8" fmla="*/ 177553 h 191407"/>
              <a:gd name="connsiteX9" fmla="*/ 0 w 332524"/>
              <a:gd name="connsiteY9" fmla="*/ 108280 h 191407"/>
              <a:gd name="connsiteX10" fmla="*/ 44162 w 332524"/>
              <a:gd name="connsiteY10" fmla="*/ 69603 h 191407"/>
              <a:gd name="connsiteX0" fmla="*/ 44162 w 332524"/>
              <a:gd name="connsiteY0" fmla="*/ 67825 h 189629"/>
              <a:gd name="connsiteX1" fmla="*/ 146628 w 332524"/>
              <a:gd name="connsiteY1" fmla="*/ 17314 h 189629"/>
              <a:gd name="connsiteX2" fmla="*/ 193964 w 332524"/>
              <a:gd name="connsiteY2" fmla="*/ 284 h 189629"/>
              <a:gd name="connsiteX3" fmla="*/ 245919 w 332524"/>
              <a:gd name="connsiteY3" fmla="*/ 28570 h 189629"/>
              <a:gd name="connsiteX4" fmla="*/ 267855 w 332524"/>
              <a:gd name="connsiteY4" fmla="*/ 46466 h 189629"/>
              <a:gd name="connsiteX5" fmla="*/ 327891 w 332524"/>
              <a:gd name="connsiteY5" fmla="*/ 115739 h 189629"/>
              <a:gd name="connsiteX6" fmla="*/ 332509 w 332524"/>
              <a:gd name="connsiteY6" fmla="*/ 161920 h 189629"/>
              <a:gd name="connsiteX7" fmla="*/ 170873 w 332524"/>
              <a:gd name="connsiteY7" fmla="*/ 189629 h 189629"/>
              <a:gd name="connsiteX8" fmla="*/ 55419 w 332524"/>
              <a:gd name="connsiteY8" fmla="*/ 175775 h 189629"/>
              <a:gd name="connsiteX9" fmla="*/ 0 w 332524"/>
              <a:gd name="connsiteY9" fmla="*/ 106502 h 189629"/>
              <a:gd name="connsiteX10" fmla="*/ 44162 w 332524"/>
              <a:gd name="connsiteY10" fmla="*/ 67825 h 189629"/>
              <a:gd name="connsiteX0" fmla="*/ 44162 w 332524"/>
              <a:gd name="connsiteY0" fmla="*/ 68749 h 190553"/>
              <a:gd name="connsiteX1" fmla="*/ 146628 w 332524"/>
              <a:gd name="connsiteY1" fmla="*/ 18238 h 190553"/>
              <a:gd name="connsiteX2" fmla="*/ 193964 w 332524"/>
              <a:gd name="connsiteY2" fmla="*/ 1208 h 190553"/>
              <a:gd name="connsiteX3" fmla="*/ 267855 w 332524"/>
              <a:gd name="connsiteY3" fmla="*/ 47390 h 190553"/>
              <a:gd name="connsiteX4" fmla="*/ 327891 w 332524"/>
              <a:gd name="connsiteY4" fmla="*/ 116663 h 190553"/>
              <a:gd name="connsiteX5" fmla="*/ 332509 w 332524"/>
              <a:gd name="connsiteY5" fmla="*/ 162844 h 190553"/>
              <a:gd name="connsiteX6" fmla="*/ 170873 w 332524"/>
              <a:gd name="connsiteY6" fmla="*/ 190553 h 190553"/>
              <a:gd name="connsiteX7" fmla="*/ 55419 w 332524"/>
              <a:gd name="connsiteY7" fmla="*/ 176699 h 190553"/>
              <a:gd name="connsiteX8" fmla="*/ 0 w 332524"/>
              <a:gd name="connsiteY8" fmla="*/ 107426 h 190553"/>
              <a:gd name="connsiteX9" fmla="*/ 44162 w 332524"/>
              <a:gd name="connsiteY9" fmla="*/ 68749 h 190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2524" h="190553">
                <a:moveTo>
                  <a:pt x="44162" y="68749"/>
                </a:moveTo>
                <a:cubicBezTo>
                  <a:pt x="66483" y="44889"/>
                  <a:pt x="121661" y="29495"/>
                  <a:pt x="146628" y="18238"/>
                </a:cubicBezTo>
                <a:cubicBezTo>
                  <a:pt x="171595" y="6981"/>
                  <a:pt x="173760" y="-3651"/>
                  <a:pt x="193964" y="1208"/>
                </a:cubicBezTo>
                <a:cubicBezTo>
                  <a:pt x="214168" y="6067"/>
                  <a:pt x="245534" y="28148"/>
                  <a:pt x="267855" y="47390"/>
                </a:cubicBezTo>
                <a:cubicBezTo>
                  <a:pt x="290176" y="66632"/>
                  <a:pt x="326352" y="101269"/>
                  <a:pt x="327891" y="116663"/>
                </a:cubicBezTo>
                <a:lnTo>
                  <a:pt x="332509" y="162844"/>
                </a:lnTo>
                <a:cubicBezTo>
                  <a:pt x="334048" y="178238"/>
                  <a:pt x="217055" y="188244"/>
                  <a:pt x="170873" y="190553"/>
                </a:cubicBezTo>
                <a:lnTo>
                  <a:pt x="55419" y="176699"/>
                </a:lnTo>
                <a:lnTo>
                  <a:pt x="0" y="107426"/>
                </a:lnTo>
                <a:lnTo>
                  <a:pt x="44162" y="68749"/>
                </a:lnTo>
                <a:close/>
              </a:path>
            </a:pathLst>
          </a:custGeom>
          <a:solidFill>
            <a:srgbClr val="7793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1"/>
          <p:cNvSpPr/>
          <p:nvPr/>
        </p:nvSpPr>
        <p:spPr>
          <a:xfrm>
            <a:off x="8544619" y="1625654"/>
            <a:ext cx="338792" cy="188415"/>
          </a:xfrm>
          <a:custGeom>
            <a:avLst/>
            <a:gdLst>
              <a:gd name="connsiteX0" fmla="*/ 0 w 242476"/>
              <a:gd name="connsiteY0" fmla="*/ 0 h 206375"/>
              <a:gd name="connsiteX1" fmla="*/ 69850 w 242476"/>
              <a:gd name="connsiteY1" fmla="*/ 9525 h 206375"/>
              <a:gd name="connsiteX2" fmla="*/ 107950 w 242476"/>
              <a:gd name="connsiteY2" fmla="*/ 41275 h 206375"/>
              <a:gd name="connsiteX3" fmla="*/ 107950 w 242476"/>
              <a:gd name="connsiteY3" fmla="*/ 117475 h 206375"/>
              <a:gd name="connsiteX4" fmla="*/ 146050 w 242476"/>
              <a:gd name="connsiteY4" fmla="*/ 111125 h 206375"/>
              <a:gd name="connsiteX5" fmla="*/ 180975 w 242476"/>
              <a:gd name="connsiteY5" fmla="*/ 95250 h 206375"/>
              <a:gd name="connsiteX6" fmla="*/ 225425 w 242476"/>
              <a:gd name="connsiteY6" fmla="*/ 130175 h 206375"/>
              <a:gd name="connsiteX7" fmla="*/ 241300 w 242476"/>
              <a:gd name="connsiteY7" fmla="*/ 177800 h 206375"/>
              <a:gd name="connsiteX8" fmla="*/ 241300 w 242476"/>
              <a:gd name="connsiteY8" fmla="*/ 206375 h 206375"/>
              <a:gd name="connsiteX0" fmla="*/ 0 w 264701"/>
              <a:gd name="connsiteY0" fmla="*/ 10131 h 197456"/>
              <a:gd name="connsiteX1" fmla="*/ 92075 w 264701"/>
              <a:gd name="connsiteY1" fmla="*/ 606 h 197456"/>
              <a:gd name="connsiteX2" fmla="*/ 130175 w 264701"/>
              <a:gd name="connsiteY2" fmla="*/ 32356 h 197456"/>
              <a:gd name="connsiteX3" fmla="*/ 130175 w 264701"/>
              <a:gd name="connsiteY3" fmla="*/ 108556 h 197456"/>
              <a:gd name="connsiteX4" fmla="*/ 168275 w 264701"/>
              <a:gd name="connsiteY4" fmla="*/ 102206 h 197456"/>
              <a:gd name="connsiteX5" fmla="*/ 203200 w 264701"/>
              <a:gd name="connsiteY5" fmla="*/ 86331 h 197456"/>
              <a:gd name="connsiteX6" fmla="*/ 247650 w 264701"/>
              <a:gd name="connsiteY6" fmla="*/ 121256 h 197456"/>
              <a:gd name="connsiteX7" fmla="*/ 263525 w 264701"/>
              <a:gd name="connsiteY7" fmla="*/ 168881 h 197456"/>
              <a:gd name="connsiteX8" fmla="*/ 263525 w 264701"/>
              <a:gd name="connsiteY8" fmla="*/ 197456 h 197456"/>
              <a:gd name="connsiteX0" fmla="*/ 0 w 264701"/>
              <a:gd name="connsiteY0" fmla="*/ 9814 h 197139"/>
              <a:gd name="connsiteX1" fmla="*/ 92075 w 264701"/>
              <a:gd name="connsiteY1" fmla="*/ 289 h 197139"/>
              <a:gd name="connsiteX2" fmla="*/ 130175 w 264701"/>
              <a:gd name="connsiteY2" fmla="*/ 32039 h 197139"/>
              <a:gd name="connsiteX3" fmla="*/ 130175 w 264701"/>
              <a:gd name="connsiteY3" fmla="*/ 108239 h 197139"/>
              <a:gd name="connsiteX4" fmla="*/ 168275 w 264701"/>
              <a:gd name="connsiteY4" fmla="*/ 101889 h 197139"/>
              <a:gd name="connsiteX5" fmla="*/ 203200 w 264701"/>
              <a:gd name="connsiteY5" fmla="*/ 86014 h 197139"/>
              <a:gd name="connsiteX6" fmla="*/ 247650 w 264701"/>
              <a:gd name="connsiteY6" fmla="*/ 120939 h 197139"/>
              <a:gd name="connsiteX7" fmla="*/ 263525 w 264701"/>
              <a:gd name="connsiteY7" fmla="*/ 168564 h 197139"/>
              <a:gd name="connsiteX8" fmla="*/ 263525 w 264701"/>
              <a:gd name="connsiteY8" fmla="*/ 197139 h 197139"/>
              <a:gd name="connsiteX0" fmla="*/ 0 w 264701"/>
              <a:gd name="connsiteY0" fmla="*/ 9814 h 197139"/>
              <a:gd name="connsiteX1" fmla="*/ 63500 w 264701"/>
              <a:gd name="connsiteY1" fmla="*/ 289 h 197139"/>
              <a:gd name="connsiteX2" fmla="*/ 130175 w 264701"/>
              <a:gd name="connsiteY2" fmla="*/ 32039 h 197139"/>
              <a:gd name="connsiteX3" fmla="*/ 130175 w 264701"/>
              <a:gd name="connsiteY3" fmla="*/ 108239 h 197139"/>
              <a:gd name="connsiteX4" fmla="*/ 168275 w 264701"/>
              <a:gd name="connsiteY4" fmla="*/ 101889 h 197139"/>
              <a:gd name="connsiteX5" fmla="*/ 203200 w 264701"/>
              <a:gd name="connsiteY5" fmla="*/ 86014 h 197139"/>
              <a:gd name="connsiteX6" fmla="*/ 247650 w 264701"/>
              <a:gd name="connsiteY6" fmla="*/ 120939 h 197139"/>
              <a:gd name="connsiteX7" fmla="*/ 263525 w 264701"/>
              <a:gd name="connsiteY7" fmla="*/ 168564 h 197139"/>
              <a:gd name="connsiteX8" fmla="*/ 263525 w 264701"/>
              <a:gd name="connsiteY8" fmla="*/ 197139 h 197139"/>
              <a:gd name="connsiteX0" fmla="*/ 0 w 261526"/>
              <a:gd name="connsiteY0" fmla="*/ 31750 h 196850"/>
              <a:gd name="connsiteX1" fmla="*/ 60325 w 261526"/>
              <a:gd name="connsiteY1" fmla="*/ 0 h 196850"/>
              <a:gd name="connsiteX2" fmla="*/ 127000 w 261526"/>
              <a:gd name="connsiteY2" fmla="*/ 31750 h 196850"/>
              <a:gd name="connsiteX3" fmla="*/ 127000 w 261526"/>
              <a:gd name="connsiteY3" fmla="*/ 107950 h 196850"/>
              <a:gd name="connsiteX4" fmla="*/ 165100 w 261526"/>
              <a:gd name="connsiteY4" fmla="*/ 101600 h 196850"/>
              <a:gd name="connsiteX5" fmla="*/ 200025 w 261526"/>
              <a:gd name="connsiteY5" fmla="*/ 85725 h 196850"/>
              <a:gd name="connsiteX6" fmla="*/ 244475 w 261526"/>
              <a:gd name="connsiteY6" fmla="*/ 120650 h 196850"/>
              <a:gd name="connsiteX7" fmla="*/ 260350 w 261526"/>
              <a:gd name="connsiteY7" fmla="*/ 168275 h 196850"/>
              <a:gd name="connsiteX8" fmla="*/ 260350 w 261526"/>
              <a:gd name="connsiteY8" fmla="*/ 196850 h 196850"/>
              <a:gd name="connsiteX0" fmla="*/ 0 w 261526"/>
              <a:gd name="connsiteY0" fmla="*/ 12805 h 177905"/>
              <a:gd name="connsiteX1" fmla="*/ 76200 w 261526"/>
              <a:gd name="connsiteY1" fmla="*/ 105 h 177905"/>
              <a:gd name="connsiteX2" fmla="*/ 127000 w 261526"/>
              <a:gd name="connsiteY2" fmla="*/ 12805 h 177905"/>
              <a:gd name="connsiteX3" fmla="*/ 127000 w 261526"/>
              <a:gd name="connsiteY3" fmla="*/ 89005 h 177905"/>
              <a:gd name="connsiteX4" fmla="*/ 165100 w 261526"/>
              <a:gd name="connsiteY4" fmla="*/ 82655 h 177905"/>
              <a:gd name="connsiteX5" fmla="*/ 200025 w 261526"/>
              <a:gd name="connsiteY5" fmla="*/ 66780 h 177905"/>
              <a:gd name="connsiteX6" fmla="*/ 244475 w 261526"/>
              <a:gd name="connsiteY6" fmla="*/ 101705 h 177905"/>
              <a:gd name="connsiteX7" fmla="*/ 260350 w 261526"/>
              <a:gd name="connsiteY7" fmla="*/ 149330 h 177905"/>
              <a:gd name="connsiteX8" fmla="*/ 260350 w 261526"/>
              <a:gd name="connsiteY8" fmla="*/ 177905 h 177905"/>
              <a:gd name="connsiteX0" fmla="*/ 0 w 261526"/>
              <a:gd name="connsiteY0" fmla="*/ 12719 h 177819"/>
              <a:gd name="connsiteX1" fmla="*/ 76200 w 261526"/>
              <a:gd name="connsiteY1" fmla="*/ 19 h 177819"/>
              <a:gd name="connsiteX2" fmla="*/ 127000 w 261526"/>
              <a:gd name="connsiteY2" fmla="*/ 12719 h 177819"/>
              <a:gd name="connsiteX3" fmla="*/ 165100 w 261526"/>
              <a:gd name="connsiteY3" fmla="*/ 82569 h 177819"/>
              <a:gd name="connsiteX4" fmla="*/ 200025 w 261526"/>
              <a:gd name="connsiteY4" fmla="*/ 66694 h 177819"/>
              <a:gd name="connsiteX5" fmla="*/ 244475 w 261526"/>
              <a:gd name="connsiteY5" fmla="*/ 101619 h 177819"/>
              <a:gd name="connsiteX6" fmla="*/ 260350 w 261526"/>
              <a:gd name="connsiteY6" fmla="*/ 149244 h 177819"/>
              <a:gd name="connsiteX7" fmla="*/ 260350 w 261526"/>
              <a:gd name="connsiteY7" fmla="*/ 177819 h 177819"/>
              <a:gd name="connsiteX0" fmla="*/ 0 w 261526"/>
              <a:gd name="connsiteY0" fmla="*/ 12700 h 177800"/>
              <a:gd name="connsiteX1" fmla="*/ 76200 w 261526"/>
              <a:gd name="connsiteY1" fmla="*/ 0 h 177800"/>
              <a:gd name="connsiteX2" fmla="*/ 127000 w 261526"/>
              <a:gd name="connsiteY2" fmla="*/ 12700 h 177800"/>
              <a:gd name="connsiteX3" fmla="*/ 200025 w 261526"/>
              <a:gd name="connsiteY3" fmla="*/ 66675 h 177800"/>
              <a:gd name="connsiteX4" fmla="*/ 244475 w 261526"/>
              <a:gd name="connsiteY4" fmla="*/ 101600 h 177800"/>
              <a:gd name="connsiteX5" fmla="*/ 260350 w 261526"/>
              <a:gd name="connsiteY5" fmla="*/ 149225 h 177800"/>
              <a:gd name="connsiteX6" fmla="*/ 260350 w 261526"/>
              <a:gd name="connsiteY6" fmla="*/ 177800 h 177800"/>
              <a:gd name="connsiteX0" fmla="*/ 0 w 261526"/>
              <a:gd name="connsiteY0" fmla="*/ 13980 h 179080"/>
              <a:gd name="connsiteX1" fmla="*/ 76200 w 261526"/>
              <a:gd name="connsiteY1" fmla="*/ 1280 h 179080"/>
              <a:gd name="connsiteX2" fmla="*/ 200025 w 261526"/>
              <a:gd name="connsiteY2" fmla="*/ 67955 h 179080"/>
              <a:gd name="connsiteX3" fmla="*/ 244475 w 261526"/>
              <a:gd name="connsiteY3" fmla="*/ 102880 h 179080"/>
              <a:gd name="connsiteX4" fmla="*/ 260350 w 261526"/>
              <a:gd name="connsiteY4" fmla="*/ 150505 h 179080"/>
              <a:gd name="connsiteX5" fmla="*/ 260350 w 261526"/>
              <a:gd name="connsiteY5" fmla="*/ 179080 h 179080"/>
              <a:gd name="connsiteX0" fmla="*/ 0 w 261526"/>
              <a:gd name="connsiteY0" fmla="*/ 12965 h 178065"/>
              <a:gd name="connsiteX1" fmla="*/ 76200 w 261526"/>
              <a:gd name="connsiteY1" fmla="*/ 265 h 178065"/>
              <a:gd name="connsiteX2" fmla="*/ 155575 w 261526"/>
              <a:gd name="connsiteY2" fmla="*/ 35190 h 178065"/>
              <a:gd name="connsiteX3" fmla="*/ 244475 w 261526"/>
              <a:gd name="connsiteY3" fmla="*/ 101865 h 178065"/>
              <a:gd name="connsiteX4" fmla="*/ 260350 w 261526"/>
              <a:gd name="connsiteY4" fmla="*/ 149490 h 178065"/>
              <a:gd name="connsiteX5" fmla="*/ 260350 w 261526"/>
              <a:gd name="connsiteY5" fmla="*/ 178065 h 178065"/>
              <a:gd name="connsiteX0" fmla="*/ 0 w 261526"/>
              <a:gd name="connsiteY0" fmla="*/ 0 h 165100"/>
              <a:gd name="connsiteX1" fmla="*/ 76200 w 261526"/>
              <a:gd name="connsiteY1" fmla="*/ 12700 h 165100"/>
              <a:gd name="connsiteX2" fmla="*/ 155575 w 261526"/>
              <a:gd name="connsiteY2" fmla="*/ 22225 h 165100"/>
              <a:gd name="connsiteX3" fmla="*/ 244475 w 261526"/>
              <a:gd name="connsiteY3" fmla="*/ 88900 h 165100"/>
              <a:gd name="connsiteX4" fmla="*/ 260350 w 261526"/>
              <a:gd name="connsiteY4" fmla="*/ 136525 h 165100"/>
              <a:gd name="connsiteX5" fmla="*/ 260350 w 261526"/>
              <a:gd name="connsiteY5" fmla="*/ 165100 h 165100"/>
              <a:gd name="connsiteX0" fmla="*/ 0 w 271051"/>
              <a:gd name="connsiteY0" fmla="*/ 37160 h 154635"/>
              <a:gd name="connsiteX1" fmla="*/ 85725 w 271051"/>
              <a:gd name="connsiteY1" fmla="*/ 2235 h 154635"/>
              <a:gd name="connsiteX2" fmla="*/ 165100 w 271051"/>
              <a:gd name="connsiteY2" fmla="*/ 11760 h 154635"/>
              <a:gd name="connsiteX3" fmla="*/ 254000 w 271051"/>
              <a:gd name="connsiteY3" fmla="*/ 78435 h 154635"/>
              <a:gd name="connsiteX4" fmla="*/ 269875 w 271051"/>
              <a:gd name="connsiteY4" fmla="*/ 126060 h 154635"/>
              <a:gd name="connsiteX5" fmla="*/ 269875 w 271051"/>
              <a:gd name="connsiteY5" fmla="*/ 154635 h 15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51" h="154635">
                <a:moveTo>
                  <a:pt x="0" y="37160"/>
                </a:moveTo>
                <a:cubicBezTo>
                  <a:pt x="32279" y="57533"/>
                  <a:pt x="58208" y="6468"/>
                  <a:pt x="85725" y="2235"/>
                </a:cubicBezTo>
                <a:cubicBezTo>
                  <a:pt x="113242" y="-1998"/>
                  <a:pt x="137054" y="-940"/>
                  <a:pt x="165100" y="11760"/>
                </a:cubicBezTo>
                <a:cubicBezTo>
                  <a:pt x="193146" y="24460"/>
                  <a:pt x="236538" y="59385"/>
                  <a:pt x="254000" y="78435"/>
                </a:cubicBezTo>
                <a:cubicBezTo>
                  <a:pt x="271462" y="97485"/>
                  <a:pt x="267229" y="113360"/>
                  <a:pt x="269875" y="126060"/>
                </a:cubicBezTo>
                <a:cubicBezTo>
                  <a:pt x="272521" y="138760"/>
                  <a:pt x="269875" y="154635"/>
                  <a:pt x="269875" y="154635"/>
                </a:cubicBezTo>
              </a:path>
            </a:pathLst>
          </a:custGeom>
          <a:solidFill>
            <a:srgbClr val="77933C"/>
          </a:solidFill>
          <a:ln w="19050" cmpd="sng">
            <a:solidFill>
              <a:srgbClr val="4F62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urved Connector 73"/>
          <p:cNvCxnSpPr/>
          <p:nvPr/>
        </p:nvCxnSpPr>
        <p:spPr>
          <a:xfrm flipV="1">
            <a:off x="2873469" y="1500859"/>
            <a:ext cx="2097980" cy="3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Rounded Rectangle 173"/>
          <p:cNvSpPr/>
          <p:nvPr/>
        </p:nvSpPr>
        <p:spPr>
          <a:xfrm>
            <a:off x="3490212" y="1344473"/>
            <a:ext cx="1079043" cy="303016"/>
          </a:xfrm>
          <a:prstGeom prst="roundRect">
            <a:avLst/>
          </a:prstGeom>
          <a:solidFill>
            <a:schemeClr val="accent4"/>
          </a:solidFill>
          <a:ln>
            <a:solidFill>
              <a:srgbClr val="8064A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Automatic testing and validation</a:t>
            </a:r>
            <a:endParaRPr lang="en-US" sz="800" dirty="0">
              <a:solidFill>
                <a:srgbClr val="FFFFFF"/>
              </a:solidFill>
            </a:endParaRPr>
          </a:p>
        </p:txBody>
      </p:sp>
      <p:cxnSp>
        <p:nvCxnSpPr>
          <p:cNvPr id="175" name="Curved Connector 73"/>
          <p:cNvCxnSpPr/>
          <p:nvPr/>
        </p:nvCxnSpPr>
        <p:spPr>
          <a:xfrm rot="10800000" flipV="1">
            <a:off x="2624621" y="1107665"/>
            <a:ext cx="2346829" cy="236810"/>
          </a:xfrm>
          <a:prstGeom prst="bentConnector3">
            <a:avLst>
              <a:gd name="adj1" fmla="val 99885"/>
            </a:avLst>
          </a:prstGeom>
          <a:ln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3487612" y="952136"/>
            <a:ext cx="1081643" cy="303016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Test and validation reports</a:t>
            </a:r>
            <a:endParaRPr lang="en-US" sz="800" dirty="0">
              <a:solidFill>
                <a:srgbClr val="FFFFFF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4802256" y="3359105"/>
            <a:ext cx="1399346" cy="1021377"/>
            <a:chOff x="1103497" y="2568234"/>
            <a:chExt cx="2426086" cy="1648620"/>
          </a:xfrm>
        </p:grpSpPr>
        <p:sp>
          <p:nvSpPr>
            <p:cNvPr id="206" name="Snip Same Side Corner Rectangle 205"/>
            <p:cNvSpPr/>
            <p:nvPr/>
          </p:nvSpPr>
          <p:spPr>
            <a:xfrm rot="10800000">
              <a:off x="1940087" y="4065901"/>
              <a:ext cx="712125" cy="150953"/>
            </a:xfrm>
            <a:prstGeom prst="snip2SameRect">
              <a:avLst>
                <a:gd name="adj1" fmla="val 31819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04040"/>
              </a:solidFill>
            </a:ln>
            <a:effectLst/>
            <a:scene3d>
              <a:camera prst="orthographicFront">
                <a:rot lat="1380000" lon="0" rev="0"/>
              </a:camera>
              <a:lightRig rig="balanced" dir="t">
                <a:rot lat="0" lon="0" rev="19140000"/>
              </a:lightRig>
            </a:scene3d>
            <a:sp3d prstMaterial="powder">
              <a:bevelT w="12700" h="127000"/>
              <a:bevelB w="12700" h="127000"/>
              <a:contourClr>
                <a:schemeClr val="bg1">
                  <a:lumMod val="75000"/>
                </a:schemeClr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206"/>
            <p:cNvSpPr/>
            <p:nvPr/>
          </p:nvSpPr>
          <p:spPr>
            <a:xfrm>
              <a:off x="1105949" y="2568234"/>
              <a:ext cx="2422780" cy="1555939"/>
            </a:xfrm>
            <a:prstGeom prst="roundRect">
              <a:avLst>
                <a:gd name="adj" fmla="val 6575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ed Rectangle 14"/>
            <p:cNvSpPr/>
            <p:nvPr/>
          </p:nvSpPr>
          <p:spPr>
            <a:xfrm>
              <a:off x="1103497" y="3936027"/>
              <a:ext cx="2426086" cy="188145"/>
            </a:xfrm>
            <a:custGeom>
              <a:avLst/>
              <a:gdLst>
                <a:gd name="connsiteX0" fmla="*/ 0 w 2424630"/>
                <a:gd name="connsiteY0" fmla="*/ 77907 h 184864"/>
                <a:gd name="connsiteX1" fmla="*/ 77907 w 2424630"/>
                <a:gd name="connsiteY1" fmla="*/ 0 h 184864"/>
                <a:gd name="connsiteX2" fmla="*/ 2346723 w 2424630"/>
                <a:gd name="connsiteY2" fmla="*/ 0 h 184864"/>
                <a:gd name="connsiteX3" fmla="*/ 2424630 w 2424630"/>
                <a:gd name="connsiteY3" fmla="*/ 77907 h 184864"/>
                <a:gd name="connsiteX4" fmla="*/ 2424630 w 2424630"/>
                <a:gd name="connsiteY4" fmla="*/ 106957 h 184864"/>
                <a:gd name="connsiteX5" fmla="*/ 2346723 w 2424630"/>
                <a:gd name="connsiteY5" fmla="*/ 184864 h 184864"/>
                <a:gd name="connsiteX6" fmla="*/ 77907 w 2424630"/>
                <a:gd name="connsiteY6" fmla="*/ 184864 h 184864"/>
                <a:gd name="connsiteX7" fmla="*/ 0 w 2424630"/>
                <a:gd name="connsiteY7" fmla="*/ 106957 h 184864"/>
                <a:gd name="connsiteX8" fmla="*/ 0 w 2424630"/>
                <a:gd name="connsiteY8" fmla="*/ 77907 h 184864"/>
                <a:gd name="connsiteX0" fmla="*/ 4899 w 2429529"/>
                <a:gd name="connsiteY0" fmla="*/ 77907 h 184864"/>
                <a:gd name="connsiteX1" fmla="*/ 27388 w 2429529"/>
                <a:gd name="connsiteY1" fmla="*/ 0 h 184864"/>
                <a:gd name="connsiteX2" fmla="*/ 2351622 w 2429529"/>
                <a:gd name="connsiteY2" fmla="*/ 0 h 184864"/>
                <a:gd name="connsiteX3" fmla="*/ 2429529 w 2429529"/>
                <a:gd name="connsiteY3" fmla="*/ 77907 h 184864"/>
                <a:gd name="connsiteX4" fmla="*/ 2429529 w 2429529"/>
                <a:gd name="connsiteY4" fmla="*/ 106957 h 184864"/>
                <a:gd name="connsiteX5" fmla="*/ 2351622 w 2429529"/>
                <a:gd name="connsiteY5" fmla="*/ 184864 h 184864"/>
                <a:gd name="connsiteX6" fmla="*/ 82806 w 2429529"/>
                <a:gd name="connsiteY6" fmla="*/ 184864 h 184864"/>
                <a:gd name="connsiteX7" fmla="*/ 4899 w 2429529"/>
                <a:gd name="connsiteY7" fmla="*/ 106957 h 184864"/>
                <a:gd name="connsiteX8" fmla="*/ 4899 w 2429529"/>
                <a:gd name="connsiteY8" fmla="*/ 77907 h 184864"/>
                <a:gd name="connsiteX0" fmla="*/ 0 w 2424630"/>
                <a:gd name="connsiteY0" fmla="*/ 77907 h 184864"/>
                <a:gd name="connsiteX1" fmla="*/ 22489 w 2424630"/>
                <a:gd name="connsiteY1" fmla="*/ 0 h 184864"/>
                <a:gd name="connsiteX2" fmla="*/ 2346723 w 2424630"/>
                <a:gd name="connsiteY2" fmla="*/ 0 h 184864"/>
                <a:gd name="connsiteX3" fmla="*/ 2424630 w 2424630"/>
                <a:gd name="connsiteY3" fmla="*/ 77907 h 184864"/>
                <a:gd name="connsiteX4" fmla="*/ 2424630 w 2424630"/>
                <a:gd name="connsiteY4" fmla="*/ 106957 h 184864"/>
                <a:gd name="connsiteX5" fmla="*/ 2346723 w 2424630"/>
                <a:gd name="connsiteY5" fmla="*/ 184864 h 184864"/>
                <a:gd name="connsiteX6" fmla="*/ 77907 w 2424630"/>
                <a:gd name="connsiteY6" fmla="*/ 184864 h 184864"/>
                <a:gd name="connsiteX7" fmla="*/ 0 w 2424630"/>
                <a:gd name="connsiteY7" fmla="*/ 106957 h 184864"/>
                <a:gd name="connsiteX8" fmla="*/ 0 w 2424630"/>
                <a:gd name="connsiteY8" fmla="*/ 77907 h 184864"/>
                <a:gd name="connsiteX0" fmla="*/ 602 w 2425232"/>
                <a:gd name="connsiteY0" fmla="*/ 77907 h 184864"/>
                <a:gd name="connsiteX1" fmla="*/ 0 w 2425232"/>
                <a:gd name="connsiteY1" fmla="*/ 0 h 184864"/>
                <a:gd name="connsiteX2" fmla="*/ 2347325 w 2425232"/>
                <a:gd name="connsiteY2" fmla="*/ 0 h 184864"/>
                <a:gd name="connsiteX3" fmla="*/ 2425232 w 2425232"/>
                <a:gd name="connsiteY3" fmla="*/ 77907 h 184864"/>
                <a:gd name="connsiteX4" fmla="*/ 2425232 w 2425232"/>
                <a:gd name="connsiteY4" fmla="*/ 106957 h 184864"/>
                <a:gd name="connsiteX5" fmla="*/ 2347325 w 2425232"/>
                <a:gd name="connsiteY5" fmla="*/ 184864 h 184864"/>
                <a:gd name="connsiteX6" fmla="*/ 78509 w 2425232"/>
                <a:gd name="connsiteY6" fmla="*/ 184864 h 184864"/>
                <a:gd name="connsiteX7" fmla="*/ 602 w 2425232"/>
                <a:gd name="connsiteY7" fmla="*/ 106957 h 184864"/>
                <a:gd name="connsiteX8" fmla="*/ 602 w 2425232"/>
                <a:gd name="connsiteY8" fmla="*/ 77907 h 184864"/>
                <a:gd name="connsiteX0" fmla="*/ 602 w 2425232"/>
                <a:gd name="connsiteY0" fmla="*/ 77907 h 184864"/>
                <a:gd name="connsiteX1" fmla="*/ 0 w 2425232"/>
                <a:gd name="connsiteY1" fmla="*/ 0 h 184864"/>
                <a:gd name="connsiteX2" fmla="*/ 2347325 w 2425232"/>
                <a:gd name="connsiteY2" fmla="*/ 0 h 184864"/>
                <a:gd name="connsiteX3" fmla="*/ 2425232 w 2425232"/>
                <a:gd name="connsiteY3" fmla="*/ 77907 h 184864"/>
                <a:gd name="connsiteX4" fmla="*/ 2425232 w 2425232"/>
                <a:gd name="connsiteY4" fmla="*/ 106957 h 184864"/>
                <a:gd name="connsiteX5" fmla="*/ 2347325 w 2425232"/>
                <a:gd name="connsiteY5" fmla="*/ 184864 h 184864"/>
                <a:gd name="connsiteX6" fmla="*/ 78509 w 2425232"/>
                <a:gd name="connsiteY6" fmla="*/ 184864 h 184864"/>
                <a:gd name="connsiteX7" fmla="*/ 602 w 2425232"/>
                <a:gd name="connsiteY7" fmla="*/ 106957 h 184864"/>
                <a:gd name="connsiteX8" fmla="*/ 602 w 2425232"/>
                <a:gd name="connsiteY8" fmla="*/ 77907 h 184864"/>
                <a:gd name="connsiteX0" fmla="*/ 602 w 2425232"/>
                <a:gd name="connsiteY0" fmla="*/ 81188 h 188145"/>
                <a:gd name="connsiteX1" fmla="*/ 0 w 2425232"/>
                <a:gd name="connsiteY1" fmla="*/ 3281 h 188145"/>
                <a:gd name="connsiteX2" fmla="*/ 2416241 w 2425232"/>
                <a:gd name="connsiteY2" fmla="*/ 0 h 188145"/>
                <a:gd name="connsiteX3" fmla="*/ 2425232 w 2425232"/>
                <a:gd name="connsiteY3" fmla="*/ 81188 h 188145"/>
                <a:gd name="connsiteX4" fmla="*/ 2425232 w 2425232"/>
                <a:gd name="connsiteY4" fmla="*/ 110238 h 188145"/>
                <a:gd name="connsiteX5" fmla="*/ 2347325 w 2425232"/>
                <a:gd name="connsiteY5" fmla="*/ 188145 h 188145"/>
                <a:gd name="connsiteX6" fmla="*/ 78509 w 2425232"/>
                <a:gd name="connsiteY6" fmla="*/ 188145 h 188145"/>
                <a:gd name="connsiteX7" fmla="*/ 602 w 2425232"/>
                <a:gd name="connsiteY7" fmla="*/ 110238 h 188145"/>
                <a:gd name="connsiteX8" fmla="*/ 602 w 2425232"/>
                <a:gd name="connsiteY8" fmla="*/ 81188 h 188145"/>
                <a:gd name="connsiteX0" fmla="*/ 602 w 2426086"/>
                <a:gd name="connsiteY0" fmla="*/ 81188 h 188145"/>
                <a:gd name="connsiteX1" fmla="*/ 0 w 2426086"/>
                <a:gd name="connsiteY1" fmla="*/ 3281 h 188145"/>
                <a:gd name="connsiteX2" fmla="*/ 2426086 w 2426086"/>
                <a:gd name="connsiteY2" fmla="*/ 0 h 188145"/>
                <a:gd name="connsiteX3" fmla="*/ 2425232 w 2426086"/>
                <a:gd name="connsiteY3" fmla="*/ 81188 h 188145"/>
                <a:gd name="connsiteX4" fmla="*/ 2425232 w 2426086"/>
                <a:gd name="connsiteY4" fmla="*/ 110238 h 188145"/>
                <a:gd name="connsiteX5" fmla="*/ 2347325 w 2426086"/>
                <a:gd name="connsiteY5" fmla="*/ 188145 h 188145"/>
                <a:gd name="connsiteX6" fmla="*/ 78509 w 2426086"/>
                <a:gd name="connsiteY6" fmla="*/ 188145 h 188145"/>
                <a:gd name="connsiteX7" fmla="*/ 602 w 2426086"/>
                <a:gd name="connsiteY7" fmla="*/ 110238 h 188145"/>
                <a:gd name="connsiteX8" fmla="*/ 602 w 2426086"/>
                <a:gd name="connsiteY8" fmla="*/ 81188 h 18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6086" h="188145">
                  <a:moveTo>
                    <a:pt x="602" y="81188"/>
                  </a:moveTo>
                  <a:cubicBezTo>
                    <a:pt x="401" y="55219"/>
                    <a:pt x="201" y="29250"/>
                    <a:pt x="0" y="3281"/>
                  </a:cubicBezTo>
                  <a:lnTo>
                    <a:pt x="2426086" y="0"/>
                  </a:lnTo>
                  <a:cubicBezTo>
                    <a:pt x="2425801" y="27063"/>
                    <a:pt x="2425517" y="54125"/>
                    <a:pt x="2425232" y="81188"/>
                  </a:cubicBezTo>
                  <a:lnTo>
                    <a:pt x="2425232" y="110238"/>
                  </a:lnTo>
                  <a:cubicBezTo>
                    <a:pt x="2425232" y="153265"/>
                    <a:pt x="2390352" y="188145"/>
                    <a:pt x="2347325" y="188145"/>
                  </a:cubicBezTo>
                  <a:lnTo>
                    <a:pt x="78509" y="188145"/>
                  </a:lnTo>
                  <a:cubicBezTo>
                    <a:pt x="35482" y="188145"/>
                    <a:pt x="602" y="153265"/>
                    <a:pt x="602" y="110238"/>
                  </a:cubicBezTo>
                  <a:lnTo>
                    <a:pt x="602" y="8118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2264363" y="3990427"/>
              <a:ext cx="101732" cy="95167"/>
            </a:xfrm>
            <a:prstGeom prst="ellipse">
              <a:avLst/>
            </a:prstGeom>
            <a:solidFill>
              <a:srgbClr val="BFBFBF"/>
            </a:solidFill>
            <a:ln w="28575" cmpd="sng"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ounded Rectangle 209"/>
            <p:cNvSpPr/>
            <p:nvPr/>
          </p:nvSpPr>
          <p:spPr>
            <a:xfrm>
              <a:off x="1212406" y="2681254"/>
              <a:ext cx="2207108" cy="1145093"/>
            </a:xfrm>
            <a:prstGeom prst="roundRect">
              <a:avLst>
                <a:gd name="adj" fmla="val 6575"/>
              </a:avLst>
            </a:prstGeom>
            <a:solidFill>
              <a:srgbClr val="17375E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000" dirty="0" smtClean="0">
                  <a:solidFill>
                    <a:prstClr val="white"/>
                  </a:solidFill>
                </a:rPr>
                <a:t>Manage repositories  </a:t>
              </a:r>
              <a:r>
                <a:rPr lang="en-US" sz="1000" dirty="0">
                  <a:solidFill>
                    <a:prstClr val="white"/>
                  </a:solidFill>
                </a:rPr>
                <a:t>archive, and </a:t>
              </a:r>
              <a:r>
                <a:rPr lang="en-US" sz="1000" dirty="0" smtClean="0">
                  <a:solidFill>
                    <a:prstClr val="white"/>
                  </a:solidFill>
                </a:rPr>
                <a:t>systems</a:t>
              </a:r>
              <a:endParaRPr 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1" name="Rectangle 210"/>
          <p:cNvSpPr/>
          <p:nvPr/>
        </p:nvSpPr>
        <p:spPr>
          <a:xfrm>
            <a:off x="4532956" y="4410927"/>
            <a:ext cx="1944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cs typeface="Calibri"/>
              </a:rPr>
              <a:t>NWB Technology Advisors and Administrators</a:t>
            </a:r>
            <a:endParaRPr lang="en-US" sz="1200" b="1" dirty="0">
              <a:cs typeface="Calibri"/>
            </a:endParaRPr>
          </a:p>
        </p:txBody>
      </p:sp>
      <p:cxnSp>
        <p:nvCxnSpPr>
          <p:cNvPr id="212" name="Curved Connector 73"/>
          <p:cNvCxnSpPr>
            <a:stCxn id="210" idx="1"/>
          </p:cNvCxnSpPr>
          <p:nvPr/>
        </p:nvCxnSpPr>
        <p:spPr>
          <a:xfrm rot="10800000">
            <a:off x="2615320" y="2097688"/>
            <a:ext cx="2249754" cy="1686150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/>
          <p:cNvSpPr/>
          <p:nvPr/>
        </p:nvSpPr>
        <p:spPr>
          <a:xfrm>
            <a:off x="3224836" y="2808494"/>
            <a:ext cx="1109854" cy="37385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Review and approve pull requests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4971449" y="1750902"/>
            <a:ext cx="1081643" cy="479913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12700" cmpd="sng">
            <a:solidFill>
              <a:schemeClr val="bg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b="1" dirty="0" smtClean="0">
                <a:solidFill>
                  <a:srgbClr val="FFFFFF"/>
                </a:solidFill>
                <a:cs typeface="Calibri"/>
              </a:rPr>
              <a:t>Continuous Deployment</a:t>
            </a:r>
            <a:endParaRPr lang="en-US" sz="110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216" name="Right Arrow 215"/>
          <p:cNvSpPr/>
          <p:nvPr/>
        </p:nvSpPr>
        <p:spPr>
          <a:xfrm>
            <a:off x="3779666" y="5494403"/>
            <a:ext cx="3442734" cy="47865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Deploy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7" name="Right Arrow 216"/>
          <p:cNvSpPr/>
          <p:nvPr/>
        </p:nvSpPr>
        <p:spPr>
          <a:xfrm>
            <a:off x="574142" y="5494403"/>
            <a:ext cx="3569907" cy="47865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Create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0" name="Right Arrow 219"/>
          <p:cNvSpPr/>
          <p:nvPr/>
        </p:nvSpPr>
        <p:spPr>
          <a:xfrm rot="16200000">
            <a:off x="489448" y="5797438"/>
            <a:ext cx="652956" cy="47865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1" name="Right Arrow 220"/>
          <p:cNvSpPr/>
          <p:nvPr/>
        </p:nvSpPr>
        <p:spPr>
          <a:xfrm>
            <a:off x="5766075" y="6118227"/>
            <a:ext cx="4604604" cy="47865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</a:rPr>
              <a:t>Review and evaluate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22" name="Right Arrow 221"/>
          <p:cNvSpPr/>
          <p:nvPr/>
        </p:nvSpPr>
        <p:spPr>
          <a:xfrm rot="10800000">
            <a:off x="5414337" y="6118227"/>
            <a:ext cx="455245" cy="47865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225" name="Right Arrow 224"/>
          <p:cNvSpPr/>
          <p:nvPr/>
        </p:nvSpPr>
        <p:spPr>
          <a:xfrm rot="10800000">
            <a:off x="574142" y="6118225"/>
            <a:ext cx="676865" cy="478659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1" name="Curved Connector 73"/>
          <p:cNvCxnSpPr>
            <a:stCxn id="207" idx="3"/>
          </p:cNvCxnSpPr>
          <p:nvPr/>
        </p:nvCxnSpPr>
        <p:spPr>
          <a:xfrm flipV="1">
            <a:off x="6201109" y="2131291"/>
            <a:ext cx="2043783" cy="1709793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6670229" y="2694041"/>
            <a:ext cx="1159558" cy="4967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1737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Review and coordinate core extension proposals 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06" name="Rounded Rectangle 65"/>
          <p:cNvSpPr/>
          <p:nvPr/>
        </p:nvSpPr>
        <p:spPr>
          <a:xfrm>
            <a:off x="9540561" y="3494340"/>
            <a:ext cx="732079" cy="1145093"/>
          </a:xfrm>
          <a:custGeom>
            <a:avLst/>
            <a:gdLst>
              <a:gd name="connsiteX0" fmla="*/ 0 w 847531"/>
              <a:gd name="connsiteY0" fmla="*/ 55725 h 1145093"/>
              <a:gd name="connsiteX1" fmla="*/ 55725 w 847531"/>
              <a:gd name="connsiteY1" fmla="*/ 0 h 1145093"/>
              <a:gd name="connsiteX2" fmla="*/ 791806 w 847531"/>
              <a:gd name="connsiteY2" fmla="*/ 0 h 1145093"/>
              <a:gd name="connsiteX3" fmla="*/ 847531 w 847531"/>
              <a:gd name="connsiteY3" fmla="*/ 55725 h 1145093"/>
              <a:gd name="connsiteX4" fmla="*/ 847531 w 847531"/>
              <a:gd name="connsiteY4" fmla="*/ 1089368 h 1145093"/>
              <a:gd name="connsiteX5" fmla="*/ 791806 w 847531"/>
              <a:gd name="connsiteY5" fmla="*/ 1145093 h 1145093"/>
              <a:gd name="connsiteX6" fmla="*/ 55725 w 847531"/>
              <a:gd name="connsiteY6" fmla="*/ 1145093 h 1145093"/>
              <a:gd name="connsiteX7" fmla="*/ 0 w 847531"/>
              <a:gd name="connsiteY7" fmla="*/ 1089368 h 1145093"/>
              <a:gd name="connsiteX8" fmla="*/ 0 w 847531"/>
              <a:gd name="connsiteY8" fmla="*/ 55725 h 1145093"/>
              <a:gd name="connsiteX0" fmla="*/ 0 w 847531"/>
              <a:gd name="connsiteY0" fmla="*/ 1089368 h 1145093"/>
              <a:gd name="connsiteX1" fmla="*/ 55725 w 847531"/>
              <a:gd name="connsiteY1" fmla="*/ 0 h 1145093"/>
              <a:gd name="connsiteX2" fmla="*/ 791806 w 847531"/>
              <a:gd name="connsiteY2" fmla="*/ 0 h 1145093"/>
              <a:gd name="connsiteX3" fmla="*/ 847531 w 847531"/>
              <a:gd name="connsiteY3" fmla="*/ 55725 h 1145093"/>
              <a:gd name="connsiteX4" fmla="*/ 847531 w 847531"/>
              <a:gd name="connsiteY4" fmla="*/ 1089368 h 1145093"/>
              <a:gd name="connsiteX5" fmla="*/ 791806 w 847531"/>
              <a:gd name="connsiteY5" fmla="*/ 1145093 h 1145093"/>
              <a:gd name="connsiteX6" fmla="*/ 55725 w 847531"/>
              <a:gd name="connsiteY6" fmla="*/ 1145093 h 1145093"/>
              <a:gd name="connsiteX7" fmla="*/ 0 w 847531"/>
              <a:gd name="connsiteY7" fmla="*/ 1089368 h 1145093"/>
              <a:gd name="connsiteX0" fmla="*/ 0 w 791806"/>
              <a:gd name="connsiteY0" fmla="*/ 1145093 h 1145093"/>
              <a:gd name="connsiteX1" fmla="*/ 0 w 791806"/>
              <a:gd name="connsiteY1" fmla="*/ 0 h 1145093"/>
              <a:gd name="connsiteX2" fmla="*/ 736081 w 791806"/>
              <a:gd name="connsiteY2" fmla="*/ 0 h 1145093"/>
              <a:gd name="connsiteX3" fmla="*/ 791806 w 791806"/>
              <a:gd name="connsiteY3" fmla="*/ 55725 h 1145093"/>
              <a:gd name="connsiteX4" fmla="*/ 791806 w 791806"/>
              <a:gd name="connsiteY4" fmla="*/ 1089368 h 1145093"/>
              <a:gd name="connsiteX5" fmla="*/ 736081 w 791806"/>
              <a:gd name="connsiteY5" fmla="*/ 1145093 h 1145093"/>
              <a:gd name="connsiteX6" fmla="*/ 0 w 791806"/>
              <a:gd name="connsiteY6" fmla="*/ 1145093 h 1145093"/>
              <a:gd name="connsiteX0" fmla="*/ 0 w 791806"/>
              <a:gd name="connsiteY0" fmla="*/ 1145093 h 1145093"/>
              <a:gd name="connsiteX1" fmla="*/ 0 w 791806"/>
              <a:gd name="connsiteY1" fmla="*/ 0 h 1145093"/>
              <a:gd name="connsiteX2" fmla="*/ 736081 w 791806"/>
              <a:gd name="connsiteY2" fmla="*/ 0 h 1145093"/>
              <a:gd name="connsiteX3" fmla="*/ 791806 w 791806"/>
              <a:gd name="connsiteY3" fmla="*/ 55725 h 1145093"/>
              <a:gd name="connsiteX4" fmla="*/ 791806 w 791806"/>
              <a:gd name="connsiteY4" fmla="*/ 1089368 h 1145093"/>
              <a:gd name="connsiteX5" fmla="*/ 736081 w 791806"/>
              <a:gd name="connsiteY5" fmla="*/ 1145093 h 1145093"/>
              <a:gd name="connsiteX6" fmla="*/ 0 w 791806"/>
              <a:gd name="connsiteY6" fmla="*/ 1145093 h 114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806" h="1145093">
                <a:moveTo>
                  <a:pt x="0" y="1145093"/>
                </a:moveTo>
                <a:lnTo>
                  <a:pt x="0" y="0"/>
                </a:lnTo>
                <a:lnTo>
                  <a:pt x="736081" y="0"/>
                </a:lnTo>
                <a:cubicBezTo>
                  <a:pt x="766857" y="0"/>
                  <a:pt x="791806" y="24949"/>
                  <a:pt x="791806" y="55725"/>
                </a:cubicBezTo>
                <a:lnTo>
                  <a:pt x="791806" y="1089368"/>
                </a:lnTo>
                <a:cubicBezTo>
                  <a:pt x="791806" y="1120144"/>
                  <a:pt x="766857" y="1145093"/>
                  <a:pt x="736081" y="1145093"/>
                </a:cubicBezTo>
                <a:lnTo>
                  <a:pt x="0" y="114509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Review, rate, and comment on extensions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7" name="Rounded Rectangle 64"/>
          <p:cNvSpPr/>
          <p:nvPr/>
        </p:nvSpPr>
        <p:spPr>
          <a:xfrm>
            <a:off x="8065532" y="3494340"/>
            <a:ext cx="727681" cy="1145093"/>
          </a:xfrm>
          <a:custGeom>
            <a:avLst/>
            <a:gdLst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60042 w 660042"/>
              <a:gd name="connsiteY4" fmla="*/ 1101695 h 1145093"/>
              <a:gd name="connsiteX5" fmla="*/ 616644 w 660042"/>
              <a:gd name="connsiteY5" fmla="*/ 1145093 h 1145093"/>
              <a:gd name="connsiteX6" fmla="*/ 43398 w 660042"/>
              <a:gd name="connsiteY6" fmla="*/ 1145093 h 1145093"/>
              <a:gd name="connsiteX7" fmla="*/ 0 w 660042"/>
              <a:gd name="connsiteY7" fmla="*/ 1101695 h 1145093"/>
              <a:gd name="connsiteX8" fmla="*/ 0 w 660042"/>
              <a:gd name="connsiteY8" fmla="*/ 43398 h 1145093"/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56562 w 660042"/>
              <a:gd name="connsiteY4" fmla="*/ 537792 h 1145093"/>
              <a:gd name="connsiteX5" fmla="*/ 660042 w 660042"/>
              <a:gd name="connsiteY5" fmla="*/ 1101695 h 1145093"/>
              <a:gd name="connsiteX6" fmla="*/ 616644 w 660042"/>
              <a:gd name="connsiteY6" fmla="*/ 1145093 h 1145093"/>
              <a:gd name="connsiteX7" fmla="*/ 43398 w 660042"/>
              <a:gd name="connsiteY7" fmla="*/ 1145093 h 1145093"/>
              <a:gd name="connsiteX8" fmla="*/ 0 w 660042"/>
              <a:gd name="connsiteY8" fmla="*/ 1101695 h 1145093"/>
              <a:gd name="connsiteX9" fmla="*/ 0 w 660042"/>
              <a:gd name="connsiteY9" fmla="*/ 43398 h 1145093"/>
              <a:gd name="connsiteX0" fmla="*/ 0 w 837493"/>
              <a:gd name="connsiteY0" fmla="*/ 43398 h 1145093"/>
              <a:gd name="connsiteX1" fmla="*/ 43398 w 837493"/>
              <a:gd name="connsiteY1" fmla="*/ 0 h 1145093"/>
              <a:gd name="connsiteX2" fmla="*/ 616644 w 837493"/>
              <a:gd name="connsiteY2" fmla="*/ 0 h 1145093"/>
              <a:gd name="connsiteX3" fmla="*/ 660042 w 837493"/>
              <a:gd name="connsiteY3" fmla="*/ 43398 h 1145093"/>
              <a:gd name="connsiteX4" fmla="*/ 837493 w 837493"/>
              <a:gd name="connsiteY4" fmla="*/ 541271 h 1145093"/>
              <a:gd name="connsiteX5" fmla="*/ 660042 w 837493"/>
              <a:gd name="connsiteY5" fmla="*/ 1101695 h 1145093"/>
              <a:gd name="connsiteX6" fmla="*/ 616644 w 837493"/>
              <a:gd name="connsiteY6" fmla="*/ 1145093 h 1145093"/>
              <a:gd name="connsiteX7" fmla="*/ 43398 w 837493"/>
              <a:gd name="connsiteY7" fmla="*/ 1145093 h 1145093"/>
              <a:gd name="connsiteX8" fmla="*/ 0 w 837493"/>
              <a:gd name="connsiteY8" fmla="*/ 1101695 h 1145093"/>
              <a:gd name="connsiteX9" fmla="*/ 0 w 837493"/>
              <a:gd name="connsiteY9" fmla="*/ 43398 h 1145093"/>
              <a:gd name="connsiteX0" fmla="*/ 0 w 714387"/>
              <a:gd name="connsiteY0" fmla="*/ 43398 h 1145093"/>
              <a:gd name="connsiteX1" fmla="*/ 43398 w 714387"/>
              <a:gd name="connsiteY1" fmla="*/ 0 h 1145093"/>
              <a:gd name="connsiteX2" fmla="*/ 616644 w 714387"/>
              <a:gd name="connsiteY2" fmla="*/ 0 h 1145093"/>
              <a:gd name="connsiteX3" fmla="*/ 660042 w 714387"/>
              <a:gd name="connsiteY3" fmla="*/ 43398 h 1145093"/>
              <a:gd name="connsiteX4" fmla="*/ 714387 w 714387"/>
              <a:gd name="connsiteY4" fmla="*/ 537791 h 1145093"/>
              <a:gd name="connsiteX5" fmla="*/ 660042 w 714387"/>
              <a:gd name="connsiteY5" fmla="*/ 1101695 h 1145093"/>
              <a:gd name="connsiteX6" fmla="*/ 616644 w 714387"/>
              <a:gd name="connsiteY6" fmla="*/ 1145093 h 1145093"/>
              <a:gd name="connsiteX7" fmla="*/ 43398 w 714387"/>
              <a:gd name="connsiteY7" fmla="*/ 1145093 h 1145093"/>
              <a:gd name="connsiteX8" fmla="*/ 0 w 714387"/>
              <a:gd name="connsiteY8" fmla="*/ 1101695 h 1145093"/>
              <a:gd name="connsiteX9" fmla="*/ 0 w 714387"/>
              <a:gd name="connsiteY9" fmla="*/ 43398 h 1145093"/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60042 w 660042"/>
              <a:gd name="connsiteY4" fmla="*/ 1101695 h 1145093"/>
              <a:gd name="connsiteX5" fmla="*/ 616644 w 660042"/>
              <a:gd name="connsiteY5" fmla="*/ 1145093 h 1145093"/>
              <a:gd name="connsiteX6" fmla="*/ 43398 w 660042"/>
              <a:gd name="connsiteY6" fmla="*/ 1145093 h 1145093"/>
              <a:gd name="connsiteX7" fmla="*/ 0 w 660042"/>
              <a:gd name="connsiteY7" fmla="*/ 1101695 h 1145093"/>
              <a:gd name="connsiteX8" fmla="*/ 0 w 660042"/>
              <a:gd name="connsiteY8" fmla="*/ 43398 h 1145093"/>
              <a:gd name="connsiteX0" fmla="*/ 0 w 677104"/>
              <a:gd name="connsiteY0" fmla="*/ 43398 h 1145093"/>
              <a:gd name="connsiteX1" fmla="*/ 43398 w 677104"/>
              <a:gd name="connsiteY1" fmla="*/ 0 h 1145093"/>
              <a:gd name="connsiteX2" fmla="*/ 616644 w 677104"/>
              <a:gd name="connsiteY2" fmla="*/ 0 h 1145093"/>
              <a:gd name="connsiteX3" fmla="*/ 660042 w 677104"/>
              <a:gd name="connsiteY3" fmla="*/ 1101695 h 1145093"/>
              <a:gd name="connsiteX4" fmla="*/ 616644 w 677104"/>
              <a:gd name="connsiteY4" fmla="*/ 1145093 h 1145093"/>
              <a:gd name="connsiteX5" fmla="*/ 43398 w 677104"/>
              <a:gd name="connsiteY5" fmla="*/ 1145093 h 1145093"/>
              <a:gd name="connsiteX6" fmla="*/ 0 w 677104"/>
              <a:gd name="connsiteY6" fmla="*/ 1101695 h 1145093"/>
              <a:gd name="connsiteX7" fmla="*/ 0 w 677104"/>
              <a:gd name="connsiteY7" fmla="*/ 43398 h 1145093"/>
              <a:gd name="connsiteX0" fmla="*/ 0 w 616644"/>
              <a:gd name="connsiteY0" fmla="*/ 43398 h 1145093"/>
              <a:gd name="connsiteX1" fmla="*/ 43398 w 616644"/>
              <a:gd name="connsiteY1" fmla="*/ 0 h 1145093"/>
              <a:gd name="connsiteX2" fmla="*/ 616644 w 616644"/>
              <a:gd name="connsiteY2" fmla="*/ 0 h 1145093"/>
              <a:gd name="connsiteX3" fmla="*/ 616644 w 616644"/>
              <a:gd name="connsiteY3" fmla="*/ 1145093 h 1145093"/>
              <a:gd name="connsiteX4" fmla="*/ 43398 w 616644"/>
              <a:gd name="connsiteY4" fmla="*/ 1145093 h 1145093"/>
              <a:gd name="connsiteX5" fmla="*/ 0 w 616644"/>
              <a:gd name="connsiteY5" fmla="*/ 1101695 h 1145093"/>
              <a:gd name="connsiteX6" fmla="*/ 0 w 616644"/>
              <a:gd name="connsiteY6" fmla="*/ 43398 h 1145093"/>
              <a:gd name="connsiteX0" fmla="*/ 0 w 616644"/>
              <a:gd name="connsiteY0" fmla="*/ 43398 h 1145093"/>
              <a:gd name="connsiteX1" fmla="*/ 43398 w 616644"/>
              <a:gd name="connsiteY1" fmla="*/ 0 h 1145093"/>
              <a:gd name="connsiteX2" fmla="*/ 616644 w 616644"/>
              <a:gd name="connsiteY2" fmla="*/ 0 h 1145093"/>
              <a:gd name="connsiteX3" fmla="*/ 616644 w 616644"/>
              <a:gd name="connsiteY3" fmla="*/ 1145093 h 1145093"/>
              <a:gd name="connsiteX4" fmla="*/ 43398 w 616644"/>
              <a:gd name="connsiteY4" fmla="*/ 1145093 h 1145093"/>
              <a:gd name="connsiteX5" fmla="*/ 0 w 616644"/>
              <a:gd name="connsiteY5" fmla="*/ 1101695 h 1145093"/>
              <a:gd name="connsiteX6" fmla="*/ 0 w 616644"/>
              <a:gd name="connsiteY6" fmla="*/ 43398 h 114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644" h="1145093">
                <a:moveTo>
                  <a:pt x="0" y="43398"/>
                </a:moveTo>
                <a:cubicBezTo>
                  <a:pt x="0" y="19430"/>
                  <a:pt x="19430" y="0"/>
                  <a:pt x="43398" y="0"/>
                </a:cubicBezTo>
                <a:lnTo>
                  <a:pt x="616644" y="0"/>
                </a:lnTo>
                <a:lnTo>
                  <a:pt x="616644" y="1145093"/>
                </a:lnTo>
                <a:lnTo>
                  <a:pt x="43398" y="1145093"/>
                </a:lnTo>
                <a:cubicBezTo>
                  <a:pt x="19430" y="1145093"/>
                  <a:pt x="0" y="1125663"/>
                  <a:pt x="0" y="1101695"/>
                </a:cubicBezTo>
                <a:lnTo>
                  <a:pt x="0" y="4339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smtClean="0"/>
              <a:t>Use NWB extension manager APIs to download and install extensions</a:t>
            </a:r>
            <a:endParaRPr lang="en-US" sz="900" dirty="0"/>
          </a:p>
        </p:txBody>
      </p:sp>
      <p:sp>
        <p:nvSpPr>
          <p:cNvPr id="108" name="Rounded Rectangle 64"/>
          <p:cNvSpPr/>
          <p:nvPr/>
        </p:nvSpPr>
        <p:spPr>
          <a:xfrm>
            <a:off x="8793214" y="3494340"/>
            <a:ext cx="747348" cy="1145093"/>
          </a:xfrm>
          <a:custGeom>
            <a:avLst/>
            <a:gdLst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60042 w 660042"/>
              <a:gd name="connsiteY4" fmla="*/ 1101695 h 1145093"/>
              <a:gd name="connsiteX5" fmla="*/ 616644 w 660042"/>
              <a:gd name="connsiteY5" fmla="*/ 1145093 h 1145093"/>
              <a:gd name="connsiteX6" fmla="*/ 43398 w 660042"/>
              <a:gd name="connsiteY6" fmla="*/ 1145093 h 1145093"/>
              <a:gd name="connsiteX7" fmla="*/ 0 w 660042"/>
              <a:gd name="connsiteY7" fmla="*/ 1101695 h 1145093"/>
              <a:gd name="connsiteX8" fmla="*/ 0 w 660042"/>
              <a:gd name="connsiteY8" fmla="*/ 43398 h 1145093"/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56562 w 660042"/>
              <a:gd name="connsiteY4" fmla="*/ 537792 h 1145093"/>
              <a:gd name="connsiteX5" fmla="*/ 660042 w 660042"/>
              <a:gd name="connsiteY5" fmla="*/ 1101695 h 1145093"/>
              <a:gd name="connsiteX6" fmla="*/ 616644 w 660042"/>
              <a:gd name="connsiteY6" fmla="*/ 1145093 h 1145093"/>
              <a:gd name="connsiteX7" fmla="*/ 43398 w 660042"/>
              <a:gd name="connsiteY7" fmla="*/ 1145093 h 1145093"/>
              <a:gd name="connsiteX8" fmla="*/ 0 w 660042"/>
              <a:gd name="connsiteY8" fmla="*/ 1101695 h 1145093"/>
              <a:gd name="connsiteX9" fmla="*/ 0 w 660042"/>
              <a:gd name="connsiteY9" fmla="*/ 43398 h 1145093"/>
              <a:gd name="connsiteX0" fmla="*/ 0 w 837493"/>
              <a:gd name="connsiteY0" fmla="*/ 43398 h 1145093"/>
              <a:gd name="connsiteX1" fmla="*/ 43398 w 837493"/>
              <a:gd name="connsiteY1" fmla="*/ 0 h 1145093"/>
              <a:gd name="connsiteX2" fmla="*/ 616644 w 837493"/>
              <a:gd name="connsiteY2" fmla="*/ 0 h 1145093"/>
              <a:gd name="connsiteX3" fmla="*/ 660042 w 837493"/>
              <a:gd name="connsiteY3" fmla="*/ 43398 h 1145093"/>
              <a:gd name="connsiteX4" fmla="*/ 837493 w 837493"/>
              <a:gd name="connsiteY4" fmla="*/ 541271 h 1145093"/>
              <a:gd name="connsiteX5" fmla="*/ 660042 w 837493"/>
              <a:gd name="connsiteY5" fmla="*/ 1101695 h 1145093"/>
              <a:gd name="connsiteX6" fmla="*/ 616644 w 837493"/>
              <a:gd name="connsiteY6" fmla="*/ 1145093 h 1145093"/>
              <a:gd name="connsiteX7" fmla="*/ 43398 w 837493"/>
              <a:gd name="connsiteY7" fmla="*/ 1145093 h 1145093"/>
              <a:gd name="connsiteX8" fmla="*/ 0 w 837493"/>
              <a:gd name="connsiteY8" fmla="*/ 1101695 h 1145093"/>
              <a:gd name="connsiteX9" fmla="*/ 0 w 837493"/>
              <a:gd name="connsiteY9" fmla="*/ 43398 h 1145093"/>
              <a:gd name="connsiteX0" fmla="*/ 0 w 714387"/>
              <a:gd name="connsiteY0" fmla="*/ 43398 h 1145093"/>
              <a:gd name="connsiteX1" fmla="*/ 43398 w 714387"/>
              <a:gd name="connsiteY1" fmla="*/ 0 h 1145093"/>
              <a:gd name="connsiteX2" fmla="*/ 616644 w 714387"/>
              <a:gd name="connsiteY2" fmla="*/ 0 h 1145093"/>
              <a:gd name="connsiteX3" fmla="*/ 660042 w 714387"/>
              <a:gd name="connsiteY3" fmla="*/ 43398 h 1145093"/>
              <a:gd name="connsiteX4" fmla="*/ 714387 w 714387"/>
              <a:gd name="connsiteY4" fmla="*/ 537791 h 1145093"/>
              <a:gd name="connsiteX5" fmla="*/ 660042 w 714387"/>
              <a:gd name="connsiteY5" fmla="*/ 1101695 h 1145093"/>
              <a:gd name="connsiteX6" fmla="*/ 616644 w 714387"/>
              <a:gd name="connsiteY6" fmla="*/ 1145093 h 1145093"/>
              <a:gd name="connsiteX7" fmla="*/ 43398 w 714387"/>
              <a:gd name="connsiteY7" fmla="*/ 1145093 h 1145093"/>
              <a:gd name="connsiteX8" fmla="*/ 0 w 714387"/>
              <a:gd name="connsiteY8" fmla="*/ 1101695 h 1145093"/>
              <a:gd name="connsiteX9" fmla="*/ 0 w 714387"/>
              <a:gd name="connsiteY9" fmla="*/ 43398 h 1145093"/>
              <a:gd name="connsiteX0" fmla="*/ 0 w 660042"/>
              <a:gd name="connsiteY0" fmla="*/ 43398 h 1145093"/>
              <a:gd name="connsiteX1" fmla="*/ 43398 w 660042"/>
              <a:gd name="connsiteY1" fmla="*/ 0 h 1145093"/>
              <a:gd name="connsiteX2" fmla="*/ 616644 w 660042"/>
              <a:gd name="connsiteY2" fmla="*/ 0 h 1145093"/>
              <a:gd name="connsiteX3" fmla="*/ 660042 w 660042"/>
              <a:gd name="connsiteY3" fmla="*/ 43398 h 1145093"/>
              <a:gd name="connsiteX4" fmla="*/ 660042 w 660042"/>
              <a:gd name="connsiteY4" fmla="*/ 1101695 h 1145093"/>
              <a:gd name="connsiteX5" fmla="*/ 616644 w 660042"/>
              <a:gd name="connsiteY5" fmla="*/ 1145093 h 1145093"/>
              <a:gd name="connsiteX6" fmla="*/ 43398 w 660042"/>
              <a:gd name="connsiteY6" fmla="*/ 1145093 h 1145093"/>
              <a:gd name="connsiteX7" fmla="*/ 0 w 660042"/>
              <a:gd name="connsiteY7" fmla="*/ 1101695 h 1145093"/>
              <a:gd name="connsiteX8" fmla="*/ 0 w 660042"/>
              <a:gd name="connsiteY8" fmla="*/ 43398 h 1145093"/>
              <a:gd name="connsiteX0" fmla="*/ 0 w 677104"/>
              <a:gd name="connsiteY0" fmla="*/ 43398 h 1145093"/>
              <a:gd name="connsiteX1" fmla="*/ 43398 w 677104"/>
              <a:gd name="connsiteY1" fmla="*/ 0 h 1145093"/>
              <a:gd name="connsiteX2" fmla="*/ 616644 w 677104"/>
              <a:gd name="connsiteY2" fmla="*/ 0 h 1145093"/>
              <a:gd name="connsiteX3" fmla="*/ 660042 w 677104"/>
              <a:gd name="connsiteY3" fmla="*/ 1101695 h 1145093"/>
              <a:gd name="connsiteX4" fmla="*/ 616644 w 677104"/>
              <a:gd name="connsiteY4" fmla="*/ 1145093 h 1145093"/>
              <a:gd name="connsiteX5" fmla="*/ 43398 w 677104"/>
              <a:gd name="connsiteY5" fmla="*/ 1145093 h 1145093"/>
              <a:gd name="connsiteX6" fmla="*/ 0 w 677104"/>
              <a:gd name="connsiteY6" fmla="*/ 1101695 h 1145093"/>
              <a:gd name="connsiteX7" fmla="*/ 0 w 677104"/>
              <a:gd name="connsiteY7" fmla="*/ 43398 h 1145093"/>
              <a:gd name="connsiteX0" fmla="*/ 0 w 616644"/>
              <a:gd name="connsiteY0" fmla="*/ 43398 h 1145093"/>
              <a:gd name="connsiteX1" fmla="*/ 43398 w 616644"/>
              <a:gd name="connsiteY1" fmla="*/ 0 h 1145093"/>
              <a:gd name="connsiteX2" fmla="*/ 616644 w 616644"/>
              <a:gd name="connsiteY2" fmla="*/ 0 h 1145093"/>
              <a:gd name="connsiteX3" fmla="*/ 616644 w 616644"/>
              <a:gd name="connsiteY3" fmla="*/ 1145093 h 1145093"/>
              <a:gd name="connsiteX4" fmla="*/ 43398 w 616644"/>
              <a:gd name="connsiteY4" fmla="*/ 1145093 h 1145093"/>
              <a:gd name="connsiteX5" fmla="*/ 0 w 616644"/>
              <a:gd name="connsiteY5" fmla="*/ 1101695 h 1145093"/>
              <a:gd name="connsiteX6" fmla="*/ 0 w 616644"/>
              <a:gd name="connsiteY6" fmla="*/ 43398 h 1145093"/>
              <a:gd name="connsiteX0" fmla="*/ 0 w 616644"/>
              <a:gd name="connsiteY0" fmla="*/ 43398 h 1145093"/>
              <a:gd name="connsiteX1" fmla="*/ 43398 w 616644"/>
              <a:gd name="connsiteY1" fmla="*/ 0 h 1145093"/>
              <a:gd name="connsiteX2" fmla="*/ 616644 w 616644"/>
              <a:gd name="connsiteY2" fmla="*/ 0 h 1145093"/>
              <a:gd name="connsiteX3" fmla="*/ 616644 w 616644"/>
              <a:gd name="connsiteY3" fmla="*/ 1145093 h 1145093"/>
              <a:gd name="connsiteX4" fmla="*/ 43398 w 616644"/>
              <a:gd name="connsiteY4" fmla="*/ 1145093 h 1145093"/>
              <a:gd name="connsiteX5" fmla="*/ 0 w 616644"/>
              <a:gd name="connsiteY5" fmla="*/ 1101695 h 1145093"/>
              <a:gd name="connsiteX6" fmla="*/ 0 w 616644"/>
              <a:gd name="connsiteY6" fmla="*/ 43398 h 1145093"/>
              <a:gd name="connsiteX0" fmla="*/ 0 w 616644"/>
              <a:gd name="connsiteY0" fmla="*/ 1101695 h 1145093"/>
              <a:gd name="connsiteX1" fmla="*/ 43398 w 616644"/>
              <a:gd name="connsiteY1" fmla="*/ 0 h 1145093"/>
              <a:gd name="connsiteX2" fmla="*/ 616644 w 616644"/>
              <a:gd name="connsiteY2" fmla="*/ 0 h 1145093"/>
              <a:gd name="connsiteX3" fmla="*/ 616644 w 616644"/>
              <a:gd name="connsiteY3" fmla="*/ 1145093 h 1145093"/>
              <a:gd name="connsiteX4" fmla="*/ 43398 w 616644"/>
              <a:gd name="connsiteY4" fmla="*/ 1145093 h 1145093"/>
              <a:gd name="connsiteX5" fmla="*/ 0 w 616644"/>
              <a:gd name="connsiteY5" fmla="*/ 1101695 h 1145093"/>
              <a:gd name="connsiteX0" fmla="*/ 0 w 573246"/>
              <a:gd name="connsiteY0" fmla="*/ 1145093 h 1145093"/>
              <a:gd name="connsiteX1" fmla="*/ 0 w 573246"/>
              <a:gd name="connsiteY1" fmla="*/ 0 h 1145093"/>
              <a:gd name="connsiteX2" fmla="*/ 573246 w 573246"/>
              <a:gd name="connsiteY2" fmla="*/ 0 h 1145093"/>
              <a:gd name="connsiteX3" fmla="*/ 573246 w 573246"/>
              <a:gd name="connsiteY3" fmla="*/ 1145093 h 1145093"/>
              <a:gd name="connsiteX4" fmla="*/ 0 w 573246"/>
              <a:gd name="connsiteY4" fmla="*/ 1145093 h 1145093"/>
              <a:gd name="connsiteX0" fmla="*/ 0 w 573246"/>
              <a:gd name="connsiteY0" fmla="*/ 1145093 h 1145093"/>
              <a:gd name="connsiteX1" fmla="*/ 0 w 573246"/>
              <a:gd name="connsiteY1" fmla="*/ 0 h 1145093"/>
              <a:gd name="connsiteX2" fmla="*/ 573246 w 573246"/>
              <a:gd name="connsiteY2" fmla="*/ 0 h 1145093"/>
              <a:gd name="connsiteX3" fmla="*/ 573246 w 573246"/>
              <a:gd name="connsiteY3" fmla="*/ 1145093 h 1145093"/>
              <a:gd name="connsiteX4" fmla="*/ 0 w 573246"/>
              <a:gd name="connsiteY4" fmla="*/ 1145093 h 114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246" h="1145093">
                <a:moveTo>
                  <a:pt x="0" y="1145093"/>
                </a:moveTo>
                <a:lnTo>
                  <a:pt x="0" y="0"/>
                </a:lnTo>
                <a:lnTo>
                  <a:pt x="573246" y="0"/>
                </a:lnTo>
                <a:lnTo>
                  <a:pt x="573246" y="1145093"/>
                </a:lnTo>
                <a:lnTo>
                  <a:pt x="0" y="114509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Search and explore available extensions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10" name="Curved Connector 73"/>
          <p:cNvCxnSpPr/>
          <p:nvPr/>
        </p:nvCxnSpPr>
        <p:spPr>
          <a:xfrm flipV="1">
            <a:off x="9939745" y="2206383"/>
            <a:ext cx="0" cy="128795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9607130" y="2596820"/>
            <a:ext cx="665229" cy="392976"/>
          </a:xfrm>
          <a:prstGeom prst="round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Reviews and comments</a:t>
            </a:r>
            <a:endParaRPr lang="en-US" sz="800" dirty="0">
              <a:solidFill>
                <a:srgbClr val="FFFFFF"/>
              </a:solidFill>
            </a:endParaRPr>
          </a:p>
        </p:txBody>
      </p:sp>
      <p:cxnSp>
        <p:nvCxnSpPr>
          <p:cNvPr id="152" name="Curved Connector 73"/>
          <p:cNvCxnSpPr/>
          <p:nvPr/>
        </p:nvCxnSpPr>
        <p:spPr>
          <a:xfrm>
            <a:off x="9186509" y="2344612"/>
            <a:ext cx="0" cy="11468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16200000" sx="105000" sy="105000" algn="tl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8853894" y="2596820"/>
            <a:ext cx="665229" cy="39297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Extension docs and metadata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54" name="Curved Connector 73"/>
          <p:cNvCxnSpPr/>
          <p:nvPr/>
        </p:nvCxnSpPr>
        <p:spPr>
          <a:xfrm>
            <a:off x="8414979" y="2192943"/>
            <a:ext cx="0" cy="129848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  <a:effectLst>
            <a:outerShdw blurRad="50800" dist="38100" dir="16200000" sx="104000" sy="104000" algn="tl" rotWithShape="0">
              <a:schemeClr val="bg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8082364" y="2596820"/>
            <a:ext cx="665229" cy="392976"/>
          </a:xfrm>
          <a:prstGeom prst="roundRect">
            <a:avLst/>
          </a:prstGeom>
          <a:solidFill>
            <a:srgbClr val="9537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Extension source(s)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57" name="Curved Connector 73"/>
          <p:cNvCxnSpPr>
            <a:stCxn id="214" idx="3"/>
          </p:cNvCxnSpPr>
          <p:nvPr/>
        </p:nvCxnSpPr>
        <p:spPr>
          <a:xfrm>
            <a:off x="6053092" y="1990859"/>
            <a:ext cx="2172416" cy="0"/>
          </a:xfrm>
          <a:prstGeom prst="straightConnector1">
            <a:avLst/>
          </a:prstGeom>
          <a:ln>
            <a:solidFill>
              <a:srgbClr val="948A5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ounded Rectangle 157"/>
          <p:cNvSpPr/>
          <p:nvPr/>
        </p:nvSpPr>
        <p:spPr>
          <a:xfrm>
            <a:off x="6577892" y="1792085"/>
            <a:ext cx="1081643" cy="39014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Build and populate extension archive contents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59" name="Rounded Rectangle 158"/>
          <p:cNvSpPr/>
          <p:nvPr/>
        </p:nvSpPr>
        <p:spPr>
          <a:xfrm>
            <a:off x="3494350" y="1828275"/>
            <a:ext cx="1079043" cy="3030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FFFF"/>
                </a:solidFill>
              </a:rPr>
              <a:t>Changes approved in the repository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10614998" y="810177"/>
            <a:ext cx="289889" cy="2472750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1" name="Right Brace 90"/>
          <p:cNvSpPr/>
          <p:nvPr/>
        </p:nvSpPr>
        <p:spPr>
          <a:xfrm>
            <a:off x="10614998" y="3387609"/>
            <a:ext cx="297345" cy="194476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2" name="Right Brace 91"/>
          <p:cNvSpPr/>
          <p:nvPr/>
        </p:nvSpPr>
        <p:spPr>
          <a:xfrm>
            <a:off x="10614999" y="5404668"/>
            <a:ext cx="301072" cy="119221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 rot="16200000">
            <a:off x="10524358" y="5739167"/>
            <a:ext cx="11922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cs typeface="Calibri"/>
              </a:rPr>
              <a:t>Extension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cs typeface="Calibri"/>
              </a:rPr>
              <a:t>l</a:t>
            </a:r>
            <a:r>
              <a:rPr lang="en-US" sz="1400" b="1" dirty="0" smtClean="0">
                <a:solidFill>
                  <a:srgbClr val="000000"/>
                </a:solidFill>
                <a:cs typeface="Calibri"/>
              </a:rPr>
              <a:t>ifecycle</a:t>
            </a:r>
            <a:endParaRPr lang="en-US" sz="14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94" name="Rectangle 93"/>
          <p:cNvSpPr/>
          <p:nvPr/>
        </p:nvSpPr>
        <p:spPr>
          <a:xfrm rot="16200000">
            <a:off x="10144864" y="4118803"/>
            <a:ext cx="19512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cs typeface="Calibri"/>
              </a:rPr>
              <a:t>System users 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cs typeface="Calibri"/>
              </a:rPr>
              <a:t>a</a:t>
            </a:r>
            <a:r>
              <a:rPr lang="en-US" sz="1400" b="1" dirty="0" smtClean="0">
                <a:solidFill>
                  <a:srgbClr val="000000"/>
                </a:solidFill>
                <a:cs typeface="Calibri"/>
              </a:rPr>
              <a:t>nd roles</a:t>
            </a:r>
            <a:endParaRPr lang="en-US" sz="14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95" name="Rectangle 94"/>
          <p:cNvSpPr/>
          <p:nvPr/>
        </p:nvSpPr>
        <p:spPr>
          <a:xfrm rot="16200000">
            <a:off x="9846002" y="1823031"/>
            <a:ext cx="2548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cs typeface="Calibri"/>
              </a:rPr>
              <a:t>System components and control flow</a:t>
            </a:r>
            <a:endParaRPr lang="en-US" sz="1400" b="1" dirty="0">
              <a:solidFill>
                <a:srgbClr val="000000"/>
              </a:solidFill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5038" y="1080072"/>
            <a:ext cx="2166706" cy="1178123"/>
            <a:chOff x="574016" y="1080072"/>
            <a:chExt cx="2166706" cy="1178123"/>
          </a:xfrm>
        </p:grpSpPr>
        <p:sp>
          <p:nvSpPr>
            <p:cNvPr id="117" name="Cloud 116"/>
            <p:cNvSpPr/>
            <p:nvPr/>
          </p:nvSpPr>
          <p:spPr>
            <a:xfrm>
              <a:off x="601317" y="1326295"/>
              <a:ext cx="2139405" cy="931900"/>
            </a:xfrm>
            <a:prstGeom prst="cloud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mpd="sng">
              <a:solidFill>
                <a:srgbClr val="1737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210918" y="1186269"/>
              <a:ext cx="689782" cy="527152"/>
              <a:chOff x="1579418" y="831273"/>
              <a:chExt cx="1076037" cy="858980"/>
            </a:xfrm>
            <a:effectLst/>
          </p:grpSpPr>
          <p:sp>
            <p:nvSpPr>
              <p:cNvPr id="119" name="Can 118"/>
              <p:cNvSpPr/>
              <p:nvPr/>
            </p:nvSpPr>
            <p:spPr>
              <a:xfrm>
                <a:off x="1579418" y="1343889"/>
                <a:ext cx="1076037" cy="346364"/>
              </a:xfrm>
              <a:prstGeom prst="can">
                <a:avLst>
                  <a:gd name="adj" fmla="val 50000"/>
                </a:avLst>
              </a:prstGeom>
              <a:solidFill>
                <a:schemeClr val="tx2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an 119"/>
              <p:cNvSpPr/>
              <p:nvPr/>
            </p:nvSpPr>
            <p:spPr>
              <a:xfrm>
                <a:off x="1579418" y="1170708"/>
                <a:ext cx="1076037" cy="346364"/>
              </a:xfrm>
              <a:prstGeom prst="can">
                <a:avLst>
                  <a:gd name="adj" fmla="val 50000"/>
                </a:avLst>
              </a:prstGeom>
              <a:solidFill>
                <a:srgbClr val="4F81BD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an 120"/>
              <p:cNvSpPr/>
              <p:nvPr/>
            </p:nvSpPr>
            <p:spPr>
              <a:xfrm>
                <a:off x="1579418" y="997526"/>
                <a:ext cx="1076037" cy="346364"/>
              </a:xfrm>
              <a:prstGeom prst="can">
                <a:avLst>
                  <a:gd name="adj" fmla="val 50000"/>
                </a:avLst>
              </a:prstGeom>
              <a:solidFill>
                <a:srgbClr val="1F497D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an 121"/>
              <p:cNvSpPr/>
              <p:nvPr/>
            </p:nvSpPr>
            <p:spPr>
              <a:xfrm>
                <a:off x="1579418" y="831273"/>
                <a:ext cx="1076037" cy="346364"/>
              </a:xfrm>
              <a:prstGeom prst="can">
                <a:avLst>
                  <a:gd name="adj" fmla="val 50000"/>
                </a:avLst>
              </a:prstGeom>
              <a:solidFill>
                <a:schemeClr val="accent1"/>
              </a:solidFill>
              <a:ln w="3175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574016" y="1666801"/>
              <a:ext cx="1997371" cy="430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rgbClr val="FFFFFF"/>
                  </a:solidFill>
                  <a:latin typeface="Calibri"/>
                  <a:cs typeface="Calibri"/>
                </a:rPr>
                <a:t>Extension Repository</a:t>
              </a:r>
            </a:p>
            <a:p>
              <a:pPr algn="ctr"/>
              <a:r>
                <a:rPr lang="en-US" sz="1100" i="1" dirty="0" smtClean="0">
                  <a:solidFill>
                    <a:srgbClr val="FFFFFF"/>
                  </a:solidFill>
                  <a:latin typeface="Calibri"/>
                  <a:cs typeface="Calibri"/>
                </a:rPr>
                <a:t>(NWB:N-ER)</a:t>
              </a:r>
              <a:endParaRPr lang="en-US" sz="1100" i="1" dirty="0">
                <a:solidFill>
                  <a:srgbClr val="FFFFFF"/>
                </a:solidFill>
                <a:latin typeface="Calibri"/>
                <a:cs typeface="Calibri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095464" y="1553275"/>
              <a:ext cx="388020" cy="201537"/>
            </a:xfrm>
            <a:custGeom>
              <a:avLst/>
              <a:gdLst>
                <a:gd name="connsiteX0" fmla="*/ 9237 w 332509"/>
                <a:gd name="connsiteY0" fmla="*/ 9236 h 226290"/>
                <a:gd name="connsiteX1" fmla="*/ 133928 w 332509"/>
                <a:gd name="connsiteY1" fmla="*/ 0 h 226290"/>
                <a:gd name="connsiteX2" fmla="*/ 193964 w 332509"/>
                <a:gd name="connsiteY2" fmla="*/ 36945 h 226290"/>
                <a:gd name="connsiteX3" fmla="*/ 207819 w 332509"/>
                <a:gd name="connsiteY3" fmla="*/ 96981 h 226290"/>
                <a:gd name="connsiteX4" fmla="*/ 267855 w 332509"/>
                <a:gd name="connsiteY4" fmla="*/ 83127 h 226290"/>
                <a:gd name="connsiteX5" fmla="*/ 327891 w 332509"/>
                <a:gd name="connsiteY5" fmla="*/ 152400 h 226290"/>
                <a:gd name="connsiteX6" fmla="*/ 332509 w 332509"/>
                <a:gd name="connsiteY6" fmla="*/ 198581 h 226290"/>
                <a:gd name="connsiteX7" fmla="*/ 170873 w 332509"/>
                <a:gd name="connsiteY7" fmla="*/ 226290 h 226290"/>
                <a:gd name="connsiteX8" fmla="*/ 55419 w 332509"/>
                <a:gd name="connsiteY8" fmla="*/ 212436 h 226290"/>
                <a:gd name="connsiteX9" fmla="*/ 0 w 332509"/>
                <a:gd name="connsiteY9" fmla="*/ 143163 h 226290"/>
                <a:gd name="connsiteX10" fmla="*/ 9237 w 332509"/>
                <a:gd name="connsiteY10" fmla="*/ 9236 h 226290"/>
                <a:gd name="connsiteX0" fmla="*/ 9237 w 332509"/>
                <a:gd name="connsiteY0" fmla="*/ 9236 h 226290"/>
                <a:gd name="connsiteX1" fmla="*/ 133928 w 332509"/>
                <a:gd name="connsiteY1" fmla="*/ 0 h 226290"/>
                <a:gd name="connsiteX2" fmla="*/ 193964 w 332509"/>
                <a:gd name="connsiteY2" fmla="*/ 36945 h 226290"/>
                <a:gd name="connsiteX3" fmla="*/ 207819 w 332509"/>
                <a:gd name="connsiteY3" fmla="*/ 96981 h 226290"/>
                <a:gd name="connsiteX4" fmla="*/ 267855 w 332509"/>
                <a:gd name="connsiteY4" fmla="*/ 83127 h 226290"/>
                <a:gd name="connsiteX5" fmla="*/ 327891 w 332509"/>
                <a:gd name="connsiteY5" fmla="*/ 152400 h 226290"/>
                <a:gd name="connsiteX6" fmla="*/ 332509 w 332509"/>
                <a:gd name="connsiteY6" fmla="*/ 198581 h 226290"/>
                <a:gd name="connsiteX7" fmla="*/ 170873 w 332509"/>
                <a:gd name="connsiteY7" fmla="*/ 226290 h 226290"/>
                <a:gd name="connsiteX8" fmla="*/ 55419 w 332509"/>
                <a:gd name="connsiteY8" fmla="*/ 212436 h 226290"/>
                <a:gd name="connsiteX9" fmla="*/ 0 w 332509"/>
                <a:gd name="connsiteY9" fmla="*/ 143163 h 226290"/>
                <a:gd name="connsiteX10" fmla="*/ 9237 w 332509"/>
                <a:gd name="connsiteY10" fmla="*/ 9236 h 226290"/>
                <a:gd name="connsiteX0" fmla="*/ 9237 w 332509"/>
                <a:gd name="connsiteY0" fmla="*/ 9236 h 226290"/>
                <a:gd name="connsiteX1" fmla="*/ 133928 w 332509"/>
                <a:gd name="connsiteY1" fmla="*/ 0 h 226290"/>
                <a:gd name="connsiteX2" fmla="*/ 193964 w 332509"/>
                <a:gd name="connsiteY2" fmla="*/ 36945 h 226290"/>
                <a:gd name="connsiteX3" fmla="*/ 207819 w 332509"/>
                <a:gd name="connsiteY3" fmla="*/ 96981 h 226290"/>
                <a:gd name="connsiteX4" fmla="*/ 267855 w 332509"/>
                <a:gd name="connsiteY4" fmla="*/ 83127 h 226290"/>
                <a:gd name="connsiteX5" fmla="*/ 327891 w 332509"/>
                <a:gd name="connsiteY5" fmla="*/ 152400 h 226290"/>
                <a:gd name="connsiteX6" fmla="*/ 332509 w 332509"/>
                <a:gd name="connsiteY6" fmla="*/ 198581 h 226290"/>
                <a:gd name="connsiteX7" fmla="*/ 170873 w 332509"/>
                <a:gd name="connsiteY7" fmla="*/ 226290 h 226290"/>
                <a:gd name="connsiteX8" fmla="*/ 55419 w 332509"/>
                <a:gd name="connsiteY8" fmla="*/ 212436 h 226290"/>
                <a:gd name="connsiteX9" fmla="*/ 0 w 332509"/>
                <a:gd name="connsiteY9" fmla="*/ 143163 h 226290"/>
                <a:gd name="connsiteX10" fmla="*/ 9237 w 332509"/>
                <a:gd name="connsiteY10" fmla="*/ 9236 h 226290"/>
                <a:gd name="connsiteX0" fmla="*/ 9237 w 332509"/>
                <a:gd name="connsiteY0" fmla="*/ 9236 h 226290"/>
                <a:gd name="connsiteX1" fmla="*/ 133928 w 332509"/>
                <a:gd name="connsiteY1" fmla="*/ 0 h 226290"/>
                <a:gd name="connsiteX2" fmla="*/ 193964 w 332509"/>
                <a:gd name="connsiteY2" fmla="*/ 36945 h 226290"/>
                <a:gd name="connsiteX3" fmla="*/ 207819 w 332509"/>
                <a:gd name="connsiteY3" fmla="*/ 96981 h 226290"/>
                <a:gd name="connsiteX4" fmla="*/ 267855 w 332509"/>
                <a:gd name="connsiteY4" fmla="*/ 83127 h 226290"/>
                <a:gd name="connsiteX5" fmla="*/ 327891 w 332509"/>
                <a:gd name="connsiteY5" fmla="*/ 152400 h 226290"/>
                <a:gd name="connsiteX6" fmla="*/ 332509 w 332509"/>
                <a:gd name="connsiteY6" fmla="*/ 198581 h 226290"/>
                <a:gd name="connsiteX7" fmla="*/ 170873 w 332509"/>
                <a:gd name="connsiteY7" fmla="*/ 226290 h 226290"/>
                <a:gd name="connsiteX8" fmla="*/ 55419 w 332509"/>
                <a:gd name="connsiteY8" fmla="*/ 212436 h 226290"/>
                <a:gd name="connsiteX9" fmla="*/ 0 w 332509"/>
                <a:gd name="connsiteY9" fmla="*/ 143163 h 226290"/>
                <a:gd name="connsiteX10" fmla="*/ 9237 w 332509"/>
                <a:gd name="connsiteY10" fmla="*/ 9236 h 226290"/>
                <a:gd name="connsiteX0" fmla="*/ 9237 w 332509"/>
                <a:gd name="connsiteY0" fmla="*/ 9236 h 226290"/>
                <a:gd name="connsiteX1" fmla="*/ 133928 w 332509"/>
                <a:gd name="connsiteY1" fmla="*/ 0 h 226290"/>
                <a:gd name="connsiteX2" fmla="*/ 193964 w 332509"/>
                <a:gd name="connsiteY2" fmla="*/ 36945 h 226290"/>
                <a:gd name="connsiteX3" fmla="*/ 207819 w 332509"/>
                <a:gd name="connsiteY3" fmla="*/ 96981 h 226290"/>
                <a:gd name="connsiteX4" fmla="*/ 267855 w 332509"/>
                <a:gd name="connsiteY4" fmla="*/ 83127 h 226290"/>
                <a:gd name="connsiteX5" fmla="*/ 327891 w 332509"/>
                <a:gd name="connsiteY5" fmla="*/ 152400 h 226290"/>
                <a:gd name="connsiteX6" fmla="*/ 332509 w 332509"/>
                <a:gd name="connsiteY6" fmla="*/ 198581 h 226290"/>
                <a:gd name="connsiteX7" fmla="*/ 170873 w 332509"/>
                <a:gd name="connsiteY7" fmla="*/ 226290 h 226290"/>
                <a:gd name="connsiteX8" fmla="*/ 55419 w 332509"/>
                <a:gd name="connsiteY8" fmla="*/ 212436 h 226290"/>
                <a:gd name="connsiteX9" fmla="*/ 0 w 332509"/>
                <a:gd name="connsiteY9" fmla="*/ 143163 h 226290"/>
                <a:gd name="connsiteX10" fmla="*/ 9237 w 332509"/>
                <a:gd name="connsiteY10" fmla="*/ 9236 h 226290"/>
                <a:gd name="connsiteX0" fmla="*/ 9237 w 332509"/>
                <a:gd name="connsiteY0" fmla="*/ 15299 h 232353"/>
                <a:gd name="connsiteX1" fmla="*/ 133928 w 332509"/>
                <a:gd name="connsiteY1" fmla="*/ 6063 h 232353"/>
                <a:gd name="connsiteX2" fmla="*/ 193964 w 332509"/>
                <a:gd name="connsiteY2" fmla="*/ 43008 h 232353"/>
                <a:gd name="connsiteX3" fmla="*/ 207819 w 332509"/>
                <a:gd name="connsiteY3" fmla="*/ 103044 h 232353"/>
                <a:gd name="connsiteX4" fmla="*/ 267855 w 332509"/>
                <a:gd name="connsiteY4" fmla="*/ 89190 h 232353"/>
                <a:gd name="connsiteX5" fmla="*/ 327891 w 332509"/>
                <a:gd name="connsiteY5" fmla="*/ 158463 h 232353"/>
                <a:gd name="connsiteX6" fmla="*/ 332509 w 332509"/>
                <a:gd name="connsiteY6" fmla="*/ 204644 h 232353"/>
                <a:gd name="connsiteX7" fmla="*/ 170873 w 332509"/>
                <a:gd name="connsiteY7" fmla="*/ 232353 h 232353"/>
                <a:gd name="connsiteX8" fmla="*/ 55419 w 332509"/>
                <a:gd name="connsiteY8" fmla="*/ 218499 h 232353"/>
                <a:gd name="connsiteX9" fmla="*/ 0 w 332509"/>
                <a:gd name="connsiteY9" fmla="*/ 149226 h 232353"/>
                <a:gd name="connsiteX10" fmla="*/ 9237 w 332509"/>
                <a:gd name="connsiteY10" fmla="*/ 15299 h 232353"/>
                <a:gd name="connsiteX0" fmla="*/ 9237 w 332524"/>
                <a:gd name="connsiteY0" fmla="*/ 15299 h 232353"/>
                <a:gd name="connsiteX1" fmla="*/ 133928 w 332524"/>
                <a:gd name="connsiteY1" fmla="*/ 6063 h 232353"/>
                <a:gd name="connsiteX2" fmla="*/ 193964 w 332524"/>
                <a:gd name="connsiteY2" fmla="*/ 43008 h 232353"/>
                <a:gd name="connsiteX3" fmla="*/ 207819 w 332524"/>
                <a:gd name="connsiteY3" fmla="*/ 103044 h 232353"/>
                <a:gd name="connsiteX4" fmla="*/ 267855 w 332524"/>
                <a:gd name="connsiteY4" fmla="*/ 89190 h 232353"/>
                <a:gd name="connsiteX5" fmla="*/ 327891 w 332524"/>
                <a:gd name="connsiteY5" fmla="*/ 158463 h 232353"/>
                <a:gd name="connsiteX6" fmla="*/ 332509 w 332524"/>
                <a:gd name="connsiteY6" fmla="*/ 204644 h 232353"/>
                <a:gd name="connsiteX7" fmla="*/ 170873 w 332524"/>
                <a:gd name="connsiteY7" fmla="*/ 232353 h 232353"/>
                <a:gd name="connsiteX8" fmla="*/ 55419 w 332524"/>
                <a:gd name="connsiteY8" fmla="*/ 218499 h 232353"/>
                <a:gd name="connsiteX9" fmla="*/ 0 w 332524"/>
                <a:gd name="connsiteY9" fmla="*/ 149226 h 232353"/>
                <a:gd name="connsiteX10" fmla="*/ 9237 w 332524"/>
                <a:gd name="connsiteY10" fmla="*/ 15299 h 232353"/>
                <a:gd name="connsiteX0" fmla="*/ 25112 w 332524"/>
                <a:gd name="connsiteY0" fmla="*/ 66999 h 226903"/>
                <a:gd name="connsiteX1" fmla="*/ 133928 w 332524"/>
                <a:gd name="connsiteY1" fmla="*/ 613 h 226903"/>
                <a:gd name="connsiteX2" fmla="*/ 193964 w 332524"/>
                <a:gd name="connsiteY2" fmla="*/ 37558 h 226903"/>
                <a:gd name="connsiteX3" fmla="*/ 207819 w 332524"/>
                <a:gd name="connsiteY3" fmla="*/ 97594 h 226903"/>
                <a:gd name="connsiteX4" fmla="*/ 267855 w 332524"/>
                <a:gd name="connsiteY4" fmla="*/ 83740 h 226903"/>
                <a:gd name="connsiteX5" fmla="*/ 327891 w 332524"/>
                <a:gd name="connsiteY5" fmla="*/ 153013 h 226903"/>
                <a:gd name="connsiteX6" fmla="*/ 332509 w 332524"/>
                <a:gd name="connsiteY6" fmla="*/ 199194 h 226903"/>
                <a:gd name="connsiteX7" fmla="*/ 170873 w 332524"/>
                <a:gd name="connsiteY7" fmla="*/ 226903 h 226903"/>
                <a:gd name="connsiteX8" fmla="*/ 55419 w 332524"/>
                <a:gd name="connsiteY8" fmla="*/ 213049 h 226903"/>
                <a:gd name="connsiteX9" fmla="*/ 0 w 332524"/>
                <a:gd name="connsiteY9" fmla="*/ 143776 h 226903"/>
                <a:gd name="connsiteX10" fmla="*/ 25112 w 332524"/>
                <a:gd name="connsiteY10" fmla="*/ 66999 h 226903"/>
                <a:gd name="connsiteX0" fmla="*/ 25112 w 332524"/>
                <a:gd name="connsiteY0" fmla="*/ 51603 h 211507"/>
                <a:gd name="connsiteX1" fmla="*/ 140278 w 332524"/>
                <a:gd name="connsiteY1" fmla="*/ 1092 h 211507"/>
                <a:gd name="connsiteX2" fmla="*/ 193964 w 332524"/>
                <a:gd name="connsiteY2" fmla="*/ 22162 h 211507"/>
                <a:gd name="connsiteX3" fmla="*/ 207819 w 332524"/>
                <a:gd name="connsiteY3" fmla="*/ 82198 h 211507"/>
                <a:gd name="connsiteX4" fmla="*/ 267855 w 332524"/>
                <a:gd name="connsiteY4" fmla="*/ 68344 h 211507"/>
                <a:gd name="connsiteX5" fmla="*/ 327891 w 332524"/>
                <a:gd name="connsiteY5" fmla="*/ 137617 h 211507"/>
                <a:gd name="connsiteX6" fmla="*/ 332509 w 332524"/>
                <a:gd name="connsiteY6" fmla="*/ 183798 h 211507"/>
                <a:gd name="connsiteX7" fmla="*/ 170873 w 332524"/>
                <a:gd name="connsiteY7" fmla="*/ 211507 h 211507"/>
                <a:gd name="connsiteX8" fmla="*/ 55419 w 332524"/>
                <a:gd name="connsiteY8" fmla="*/ 197653 h 211507"/>
                <a:gd name="connsiteX9" fmla="*/ 0 w 332524"/>
                <a:gd name="connsiteY9" fmla="*/ 128380 h 211507"/>
                <a:gd name="connsiteX10" fmla="*/ 25112 w 332524"/>
                <a:gd name="connsiteY10" fmla="*/ 51603 h 211507"/>
                <a:gd name="connsiteX0" fmla="*/ 25112 w 332524"/>
                <a:gd name="connsiteY0" fmla="*/ 31020 h 190924"/>
                <a:gd name="connsiteX1" fmla="*/ 146628 w 332524"/>
                <a:gd name="connsiteY1" fmla="*/ 18609 h 190924"/>
                <a:gd name="connsiteX2" fmla="*/ 193964 w 332524"/>
                <a:gd name="connsiteY2" fmla="*/ 1579 h 190924"/>
                <a:gd name="connsiteX3" fmla="*/ 207819 w 332524"/>
                <a:gd name="connsiteY3" fmla="*/ 61615 h 190924"/>
                <a:gd name="connsiteX4" fmla="*/ 267855 w 332524"/>
                <a:gd name="connsiteY4" fmla="*/ 47761 h 190924"/>
                <a:gd name="connsiteX5" fmla="*/ 327891 w 332524"/>
                <a:gd name="connsiteY5" fmla="*/ 117034 h 190924"/>
                <a:gd name="connsiteX6" fmla="*/ 332509 w 332524"/>
                <a:gd name="connsiteY6" fmla="*/ 163215 h 190924"/>
                <a:gd name="connsiteX7" fmla="*/ 170873 w 332524"/>
                <a:gd name="connsiteY7" fmla="*/ 190924 h 190924"/>
                <a:gd name="connsiteX8" fmla="*/ 55419 w 332524"/>
                <a:gd name="connsiteY8" fmla="*/ 177070 h 190924"/>
                <a:gd name="connsiteX9" fmla="*/ 0 w 332524"/>
                <a:gd name="connsiteY9" fmla="*/ 107797 h 190924"/>
                <a:gd name="connsiteX10" fmla="*/ 25112 w 332524"/>
                <a:gd name="connsiteY10" fmla="*/ 31020 h 190924"/>
                <a:gd name="connsiteX0" fmla="*/ 44162 w 332524"/>
                <a:gd name="connsiteY0" fmla="*/ 69603 h 191407"/>
                <a:gd name="connsiteX1" fmla="*/ 146628 w 332524"/>
                <a:gd name="connsiteY1" fmla="*/ 19092 h 191407"/>
                <a:gd name="connsiteX2" fmla="*/ 193964 w 332524"/>
                <a:gd name="connsiteY2" fmla="*/ 2062 h 191407"/>
                <a:gd name="connsiteX3" fmla="*/ 207819 w 332524"/>
                <a:gd name="connsiteY3" fmla="*/ 62098 h 191407"/>
                <a:gd name="connsiteX4" fmla="*/ 267855 w 332524"/>
                <a:gd name="connsiteY4" fmla="*/ 48244 h 191407"/>
                <a:gd name="connsiteX5" fmla="*/ 327891 w 332524"/>
                <a:gd name="connsiteY5" fmla="*/ 117517 h 191407"/>
                <a:gd name="connsiteX6" fmla="*/ 332509 w 332524"/>
                <a:gd name="connsiteY6" fmla="*/ 163698 h 191407"/>
                <a:gd name="connsiteX7" fmla="*/ 170873 w 332524"/>
                <a:gd name="connsiteY7" fmla="*/ 191407 h 191407"/>
                <a:gd name="connsiteX8" fmla="*/ 55419 w 332524"/>
                <a:gd name="connsiteY8" fmla="*/ 177553 h 191407"/>
                <a:gd name="connsiteX9" fmla="*/ 0 w 332524"/>
                <a:gd name="connsiteY9" fmla="*/ 108280 h 191407"/>
                <a:gd name="connsiteX10" fmla="*/ 44162 w 332524"/>
                <a:gd name="connsiteY10" fmla="*/ 69603 h 191407"/>
                <a:gd name="connsiteX0" fmla="*/ 44162 w 332524"/>
                <a:gd name="connsiteY0" fmla="*/ 67825 h 189629"/>
                <a:gd name="connsiteX1" fmla="*/ 146628 w 332524"/>
                <a:gd name="connsiteY1" fmla="*/ 17314 h 189629"/>
                <a:gd name="connsiteX2" fmla="*/ 193964 w 332524"/>
                <a:gd name="connsiteY2" fmla="*/ 284 h 189629"/>
                <a:gd name="connsiteX3" fmla="*/ 245919 w 332524"/>
                <a:gd name="connsiteY3" fmla="*/ 28570 h 189629"/>
                <a:gd name="connsiteX4" fmla="*/ 267855 w 332524"/>
                <a:gd name="connsiteY4" fmla="*/ 46466 h 189629"/>
                <a:gd name="connsiteX5" fmla="*/ 327891 w 332524"/>
                <a:gd name="connsiteY5" fmla="*/ 115739 h 189629"/>
                <a:gd name="connsiteX6" fmla="*/ 332509 w 332524"/>
                <a:gd name="connsiteY6" fmla="*/ 161920 h 189629"/>
                <a:gd name="connsiteX7" fmla="*/ 170873 w 332524"/>
                <a:gd name="connsiteY7" fmla="*/ 189629 h 189629"/>
                <a:gd name="connsiteX8" fmla="*/ 55419 w 332524"/>
                <a:gd name="connsiteY8" fmla="*/ 175775 h 189629"/>
                <a:gd name="connsiteX9" fmla="*/ 0 w 332524"/>
                <a:gd name="connsiteY9" fmla="*/ 106502 h 189629"/>
                <a:gd name="connsiteX10" fmla="*/ 44162 w 332524"/>
                <a:gd name="connsiteY10" fmla="*/ 67825 h 189629"/>
                <a:gd name="connsiteX0" fmla="*/ 44162 w 332524"/>
                <a:gd name="connsiteY0" fmla="*/ 68749 h 190553"/>
                <a:gd name="connsiteX1" fmla="*/ 146628 w 332524"/>
                <a:gd name="connsiteY1" fmla="*/ 18238 h 190553"/>
                <a:gd name="connsiteX2" fmla="*/ 193964 w 332524"/>
                <a:gd name="connsiteY2" fmla="*/ 1208 h 190553"/>
                <a:gd name="connsiteX3" fmla="*/ 267855 w 332524"/>
                <a:gd name="connsiteY3" fmla="*/ 47390 h 190553"/>
                <a:gd name="connsiteX4" fmla="*/ 327891 w 332524"/>
                <a:gd name="connsiteY4" fmla="*/ 116663 h 190553"/>
                <a:gd name="connsiteX5" fmla="*/ 332509 w 332524"/>
                <a:gd name="connsiteY5" fmla="*/ 162844 h 190553"/>
                <a:gd name="connsiteX6" fmla="*/ 170873 w 332524"/>
                <a:gd name="connsiteY6" fmla="*/ 190553 h 190553"/>
                <a:gd name="connsiteX7" fmla="*/ 55419 w 332524"/>
                <a:gd name="connsiteY7" fmla="*/ 176699 h 190553"/>
                <a:gd name="connsiteX8" fmla="*/ 0 w 332524"/>
                <a:gd name="connsiteY8" fmla="*/ 107426 h 190553"/>
                <a:gd name="connsiteX9" fmla="*/ 44162 w 332524"/>
                <a:gd name="connsiteY9" fmla="*/ 68749 h 19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2524" h="190553">
                  <a:moveTo>
                    <a:pt x="44162" y="68749"/>
                  </a:moveTo>
                  <a:cubicBezTo>
                    <a:pt x="66483" y="44889"/>
                    <a:pt x="121661" y="29495"/>
                    <a:pt x="146628" y="18238"/>
                  </a:cubicBezTo>
                  <a:cubicBezTo>
                    <a:pt x="171595" y="6981"/>
                    <a:pt x="173760" y="-3651"/>
                    <a:pt x="193964" y="1208"/>
                  </a:cubicBezTo>
                  <a:cubicBezTo>
                    <a:pt x="214168" y="6067"/>
                    <a:pt x="245534" y="28148"/>
                    <a:pt x="267855" y="47390"/>
                  </a:cubicBezTo>
                  <a:cubicBezTo>
                    <a:pt x="290176" y="66632"/>
                    <a:pt x="326352" y="101269"/>
                    <a:pt x="327891" y="116663"/>
                  </a:cubicBezTo>
                  <a:lnTo>
                    <a:pt x="332509" y="162844"/>
                  </a:lnTo>
                  <a:cubicBezTo>
                    <a:pt x="334048" y="178238"/>
                    <a:pt x="217055" y="188244"/>
                    <a:pt x="170873" y="190553"/>
                  </a:cubicBezTo>
                  <a:lnTo>
                    <a:pt x="55419" y="176699"/>
                  </a:lnTo>
                  <a:lnTo>
                    <a:pt x="0" y="107426"/>
                  </a:lnTo>
                  <a:lnTo>
                    <a:pt x="44162" y="68749"/>
                  </a:lnTo>
                  <a:close/>
                </a:path>
              </a:pathLst>
            </a:custGeom>
            <a:solidFill>
              <a:srgbClr val="558ED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1156076" y="1557498"/>
              <a:ext cx="316288" cy="163549"/>
            </a:xfrm>
            <a:custGeom>
              <a:avLst/>
              <a:gdLst>
                <a:gd name="connsiteX0" fmla="*/ 0 w 242476"/>
                <a:gd name="connsiteY0" fmla="*/ 0 h 206375"/>
                <a:gd name="connsiteX1" fmla="*/ 69850 w 242476"/>
                <a:gd name="connsiteY1" fmla="*/ 9525 h 206375"/>
                <a:gd name="connsiteX2" fmla="*/ 107950 w 242476"/>
                <a:gd name="connsiteY2" fmla="*/ 41275 h 206375"/>
                <a:gd name="connsiteX3" fmla="*/ 107950 w 242476"/>
                <a:gd name="connsiteY3" fmla="*/ 117475 h 206375"/>
                <a:gd name="connsiteX4" fmla="*/ 146050 w 242476"/>
                <a:gd name="connsiteY4" fmla="*/ 111125 h 206375"/>
                <a:gd name="connsiteX5" fmla="*/ 180975 w 242476"/>
                <a:gd name="connsiteY5" fmla="*/ 95250 h 206375"/>
                <a:gd name="connsiteX6" fmla="*/ 225425 w 242476"/>
                <a:gd name="connsiteY6" fmla="*/ 130175 h 206375"/>
                <a:gd name="connsiteX7" fmla="*/ 241300 w 242476"/>
                <a:gd name="connsiteY7" fmla="*/ 177800 h 206375"/>
                <a:gd name="connsiteX8" fmla="*/ 241300 w 242476"/>
                <a:gd name="connsiteY8" fmla="*/ 206375 h 206375"/>
                <a:gd name="connsiteX0" fmla="*/ 0 w 264701"/>
                <a:gd name="connsiteY0" fmla="*/ 10131 h 197456"/>
                <a:gd name="connsiteX1" fmla="*/ 92075 w 264701"/>
                <a:gd name="connsiteY1" fmla="*/ 606 h 197456"/>
                <a:gd name="connsiteX2" fmla="*/ 130175 w 264701"/>
                <a:gd name="connsiteY2" fmla="*/ 32356 h 197456"/>
                <a:gd name="connsiteX3" fmla="*/ 130175 w 264701"/>
                <a:gd name="connsiteY3" fmla="*/ 108556 h 197456"/>
                <a:gd name="connsiteX4" fmla="*/ 168275 w 264701"/>
                <a:gd name="connsiteY4" fmla="*/ 102206 h 197456"/>
                <a:gd name="connsiteX5" fmla="*/ 203200 w 264701"/>
                <a:gd name="connsiteY5" fmla="*/ 86331 h 197456"/>
                <a:gd name="connsiteX6" fmla="*/ 247650 w 264701"/>
                <a:gd name="connsiteY6" fmla="*/ 121256 h 197456"/>
                <a:gd name="connsiteX7" fmla="*/ 263525 w 264701"/>
                <a:gd name="connsiteY7" fmla="*/ 168881 h 197456"/>
                <a:gd name="connsiteX8" fmla="*/ 263525 w 264701"/>
                <a:gd name="connsiteY8" fmla="*/ 197456 h 197456"/>
                <a:gd name="connsiteX0" fmla="*/ 0 w 264701"/>
                <a:gd name="connsiteY0" fmla="*/ 9814 h 197139"/>
                <a:gd name="connsiteX1" fmla="*/ 92075 w 264701"/>
                <a:gd name="connsiteY1" fmla="*/ 289 h 197139"/>
                <a:gd name="connsiteX2" fmla="*/ 130175 w 264701"/>
                <a:gd name="connsiteY2" fmla="*/ 32039 h 197139"/>
                <a:gd name="connsiteX3" fmla="*/ 130175 w 264701"/>
                <a:gd name="connsiteY3" fmla="*/ 108239 h 197139"/>
                <a:gd name="connsiteX4" fmla="*/ 168275 w 264701"/>
                <a:gd name="connsiteY4" fmla="*/ 101889 h 197139"/>
                <a:gd name="connsiteX5" fmla="*/ 203200 w 264701"/>
                <a:gd name="connsiteY5" fmla="*/ 86014 h 197139"/>
                <a:gd name="connsiteX6" fmla="*/ 247650 w 264701"/>
                <a:gd name="connsiteY6" fmla="*/ 120939 h 197139"/>
                <a:gd name="connsiteX7" fmla="*/ 263525 w 264701"/>
                <a:gd name="connsiteY7" fmla="*/ 168564 h 197139"/>
                <a:gd name="connsiteX8" fmla="*/ 263525 w 264701"/>
                <a:gd name="connsiteY8" fmla="*/ 197139 h 197139"/>
                <a:gd name="connsiteX0" fmla="*/ 0 w 264701"/>
                <a:gd name="connsiteY0" fmla="*/ 9814 h 197139"/>
                <a:gd name="connsiteX1" fmla="*/ 63500 w 264701"/>
                <a:gd name="connsiteY1" fmla="*/ 289 h 197139"/>
                <a:gd name="connsiteX2" fmla="*/ 130175 w 264701"/>
                <a:gd name="connsiteY2" fmla="*/ 32039 h 197139"/>
                <a:gd name="connsiteX3" fmla="*/ 130175 w 264701"/>
                <a:gd name="connsiteY3" fmla="*/ 108239 h 197139"/>
                <a:gd name="connsiteX4" fmla="*/ 168275 w 264701"/>
                <a:gd name="connsiteY4" fmla="*/ 101889 h 197139"/>
                <a:gd name="connsiteX5" fmla="*/ 203200 w 264701"/>
                <a:gd name="connsiteY5" fmla="*/ 86014 h 197139"/>
                <a:gd name="connsiteX6" fmla="*/ 247650 w 264701"/>
                <a:gd name="connsiteY6" fmla="*/ 120939 h 197139"/>
                <a:gd name="connsiteX7" fmla="*/ 263525 w 264701"/>
                <a:gd name="connsiteY7" fmla="*/ 168564 h 197139"/>
                <a:gd name="connsiteX8" fmla="*/ 263525 w 264701"/>
                <a:gd name="connsiteY8" fmla="*/ 197139 h 197139"/>
                <a:gd name="connsiteX0" fmla="*/ 0 w 261526"/>
                <a:gd name="connsiteY0" fmla="*/ 31750 h 196850"/>
                <a:gd name="connsiteX1" fmla="*/ 60325 w 261526"/>
                <a:gd name="connsiteY1" fmla="*/ 0 h 196850"/>
                <a:gd name="connsiteX2" fmla="*/ 127000 w 261526"/>
                <a:gd name="connsiteY2" fmla="*/ 31750 h 196850"/>
                <a:gd name="connsiteX3" fmla="*/ 127000 w 261526"/>
                <a:gd name="connsiteY3" fmla="*/ 107950 h 196850"/>
                <a:gd name="connsiteX4" fmla="*/ 165100 w 261526"/>
                <a:gd name="connsiteY4" fmla="*/ 101600 h 196850"/>
                <a:gd name="connsiteX5" fmla="*/ 200025 w 261526"/>
                <a:gd name="connsiteY5" fmla="*/ 85725 h 196850"/>
                <a:gd name="connsiteX6" fmla="*/ 244475 w 261526"/>
                <a:gd name="connsiteY6" fmla="*/ 120650 h 196850"/>
                <a:gd name="connsiteX7" fmla="*/ 260350 w 261526"/>
                <a:gd name="connsiteY7" fmla="*/ 168275 h 196850"/>
                <a:gd name="connsiteX8" fmla="*/ 260350 w 261526"/>
                <a:gd name="connsiteY8" fmla="*/ 196850 h 196850"/>
                <a:gd name="connsiteX0" fmla="*/ 0 w 261526"/>
                <a:gd name="connsiteY0" fmla="*/ 12805 h 177905"/>
                <a:gd name="connsiteX1" fmla="*/ 76200 w 261526"/>
                <a:gd name="connsiteY1" fmla="*/ 105 h 177905"/>
                <a:gd name="connsiteX2" fmla="*/ 127000 w 261526"/>
                <a:gd name="connsiteY2" fmla="*/ 12805 h 177905"/>
                <a:gd name="connsiteX3" fmla="*/ 127000 w 261526"/>
                <a:gd name="connsiteY3" fmla="*/ 89005 h 177905"/>
                <a:gd name="connsiteX4" fmla="*/ 165100 w 261526"/>
                <a:gd name="connsiteY4" fmla="*/ 82655 h 177905"/>
                <a:gd name="connsiteX5" fmla="*/ 200025 w 261526"/>
                <a:gd name="connsiteY5" fmla="*/ 66780 h 177905"/>
                <a:gd name="connsiteX6" fmla="*/ 244475 w 261526"/>
                <a:gd name="connsiteY6" fmla="*/ 101705 h 177905"/>
                <a:gd name="connsiteX7" fmla="*/ 260350 w 261526"/>
                <a:gd name="connsiteY7" fmla="*/ 149330 h 177905"/>
                <a:gd name="connsiteX8" fmla="*/ 260350 w 261526"/>
                <a:gd name="connsiteY8" fmla="*/ 177905 h 177905"/>
                <a:gd name="connsiteX0" fmla="*/ 0 w 261526"/>
                <a:gd name="connsiteY0" fmla="*/ 12719 h 177819"/>
                <a:gd name="connsiteX1" fmla="*/ 76200 w 261526"/>
                <a:gd name="connsiteY1" fmla="*/ 19 h 177819"/>
                <a:gd name="connsiteX2" fmla="*/ 127000 w 261526"/>
                <a:gd name="connsiteY2" fmla="*/ 12719 h 177819"/>
                <a:gd name="connsiteX3" fmla="*/ 165100 w 261526"/>
                <a:gd name="connsiteY3" fmla="*/ 82569 h 177819"/>
                <a:gd name="connsiteX4" fmla="*/ 200025 w 261526"/>
                <a:gd name="connsiteY4" fmla="*/ 66694 h 177819"/>
                <a:gd name="connsiteX5" fmla="*/ 244475 w 261526"/>
                <a:gd name="connsiteY5" fmla="*/ 101619 h 177819"/>
                <a:gd name="connsiteX6" fmla="*/ 260350 w 261526"/>
                <a:gd name="connsiteY6" fmla="*/ 149244 h 177819"/>
                <a:gd name="connsiteX7" fmla="*/ 260350 w 261526"/>
                <a:gd name="connsiteY7" fmla="*/ 177819 h 177819"/>
                <a:gd name="connsiteX0" fmla="*/ 0 w 261526"/>
                <a:gd name="connsiteY0" fmla="*/ 12700 h 177800"/>
                <a:gd name="connsiteX1" fmla="*/ 76200 w 261526"/>
                <a:gd name="connsiteY1" fmla="*/ 0 h 177800"/>
                <a:gd name="connsiteX2" fmla="*/ 127000 w 261526"/>
                <a:gd name="connsiteY2" fmla="*/ 12700 h 177800"/>
                <a:gd name="connsiteX3" fmla="*/ 200025 w 261526"/>
                <a:gd name="connsiteY3" fmla="*/ 66675 h 177800"/>
                <a:gd name="connsiteX4" fmla="*/ 244475 w 261526"/>
                <a:gd name="connsiteY4" fmla="*/ 101600 h 177800"/>
                <a:gd name="connsiteX5" fmla="*/ 260350 w 261526"/>
                <a:gd name="connsiteY5" fmla="*/ 149225 h 177800"/>
                <a:gd name="connsiteX6" fmla="*/ 260350 w 261526"/>
                <a:gd name="connsiteY6" fmla="*/ 177800 h 177800"/>
                <a:gd name="connsiteX0" fmla="*/ 0 w 261526"/>
                <a:gd name="connsiteY0" fmla="*/ 13980 h 179080"/>
                <a:gd name="connsiteX1" fmla="*/ 76200 w 261526"/>
                <a:gd name="connsiteY1" fmla="*/ 1280 h 179080"/>
                <a:gd name="connsiteX2" fmla="*/ 200025 w 261526"/>
                <a:gd name="connsiteY2" fmla="*/ 67955 h 179080"/>
                <a:gd name="connsiteX3" fmla="*/ 244475 w 261526"/>
                <a:gd name="connsiteY3" fmla="*/ 102880 h 179080"/>
                <a:gd name="connsiteX4" fmla="*/ 260350 w 261526"/>
                <a:gd name="connsiteY4" fmla="*/ 150505 h 179080"/>
                <a:gd name="connsiteX5" fmla="*/ 260350 w 261526"/>
                <a:gd name="connsiteY5" fmla="*/ 179080 h 179080"/>
                <a:gd name="connsiteX0" fmla="*/ 0 w 261526"/>
                <a:gd name="connsiteY0" fmla="*/ 12965 h 178065"/>
                <a:gd name="connsiteX1" fmla="*/ 76200 w 261526"/>
                <a:gd name="connsiteY1" fmla="*/ 265 h 178065"/>
                <a:gd name="connsiteX2" fmla="*/ 155575 w 261526"/>
                <a:gd name="connsiteY2" fmla="*/ 35190 h 178065"/>
                <a:gd name="connsiteX3" fmla="*/ 244475 w 261526"/>
                <a:gd name="connsiteY3" fmla="*/ 101865 h 178065"/>
                <a:gd name="connsiteX4" fmla="*/ 260350 w 261526"/>
                <a:gd name="connsiteY4" fmla="*/ 149490 h 178065"/>
                <a:gd name="connsiteX5" fmla="*/ 260350 w 261526"/>
                <a:gd name="connsiteY5" fmla="*/ 178065 h 178065"/>
                <a:gd name="connsiteX0" fmla="*/ 0 w 261526"/>
                <a:gd name="connsiteY0" fmla="*/ 0 h 165100"/>
                <a:gd name="connsiteX1" fmla="*/ 76200 w 261526"/>
                <a:gd name="connsiteY1" fmla="*/ 12700 h 165100"/>
                <a:gd name="connsiteX2" fmla="*/ 155575 w 261526"/>
                <a:gd name="connsiteY2" fmla="*/ 22225 h 165100"/>
                <a:gd name="connsiteX3" fmla="*/ 244475 w 261526"/>
                <a:gd name="connsiteY3" fmla="*/ 88900 h 165100"/>
                <a:gd name="connsiteX4" fmla="*/ 260350 w 261526"/>
                <a:gd name="connsiteY4" fmla="*/ 136525 h 165100"/>
                <a:gd name="connsiteX5" fmla="*/ 260350 w 261526"/>
                <a:gd name="connsiteY5" fmla="*/ 165100 h 165100"/>
                <a:gd name="connsiteX0" fmla="*/ 0 w 271051"/>
                <a:gd name="connsiteY0" fmla="*/ 37160 h 154635"/>
                <a:gd name="connsiteX1" fmla="*/ 85725 w 271051"/>
                <a:gd name="connsiteY1" fmla="*/ 2235 h 154635"/>
                <a:gd name="connsiteX2" fmla="*/ 165100 w 271051"/>
                <a:gd name="connsiteY2" fmla="*/ 11760 h 154635"/>
                <a:gd name="connsiteX3" fmla="*/ 254000 w 271051"/>
                <a:gd name="connsiteY3" fmla="*/ 78435 h 154635"/>
                <a:gd name="connsiteX4" fmla="*/ 269875 w 271051"/>
                <a:gd name="connsiteY4" fmla="*/ 126060 h 154635"/>
                <a:gd name="connsiteX5" fmla="*/ 269875 w 271051"/>
                <a:gd name="connsiteY5" fmla="*/ 154635 h 15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051" h="154635">
                  <a:moveTo>
                    <a:pt x="0" y="37160"/>
                  </a:moveTo>
                  <a:cubicBezTo>
                    <a:pt x="32279" y="57533"/>
                    <a:pt x="58208" y="6468"/>
                    <a:pt x="85725" y="2235"/>
                  </a:cubicBezTo>
                  <a:cubicBezTo>
                    <a:pt x="113242" y="-1998"/>
                    <a:pt x="137054" y="-940"/>
                    <a:pt x="165100" y="11760"/>
                  </a:cubicBezTo>
                  <a:cubicBezTo>
                    <a:pt x="193146" y="24460"/>
                    <a:pt x="236538" y="59385"/>
                    <a:pt x="254000" y="78435"/>
                  </a:cubicBezTo>
                  <a:cubicBezTo>
                    <a:pt x="271462" y="97485"/>
                    <a:pt x="267229" y="113360"/>
                    <a:pt x="269875" y="126060"/>
                  </a:cubicBezTo>
                  <a:cubicBezTo>
                    <a:pt x="272521" y="138760"/>
                    <a:pt x="269875" y="154635"/>
                    <a:pt x="269875" y="154635"/>
                  </a:cubicBezTo>
                </a:path>
              </a:pathLst>
            </a:custGeom>
            <a:solidFill>
              <a:srgbClr val="558ED5"/>
            </a:solidFill>
            <a:ln w="19050" cmpd="sng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Can 84"/>
            <p:cNvSpPr/>
            <p:nvPr/>
          </p:nvSpPr>
          <p:spPr>
            <a:xfrm>
              <a:off x="1212054" y="1080072"/>
              <a:ext cx="689782" cy="212562"/>
            </a:xfrm>
            <a:prstGeom prst="can">
              <a:avLst>
                <a:gd name="adj" fmla="val 50000"/>
              </a:avLst>
            </a:prstGeom>
            <a:solidFill>
              <a:srgbClr val="1F497D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/>
          <p:cNvSpPr/>
          <p:nvPr/>
        </p:nvSpPr>
        <p:spPr>
          <a:xfrm>
            <a:off x="837772" y="2488506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1542984" y="2502017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6105097" y="1186013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3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5414336" y="2272540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5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961744" y="2851438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4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7099368" y="2464564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7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0318892" y="2685460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592" y="784523"/>
            <a:ext cx="1328830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700" b="1" dirty="0" smtClean="0">
                <a:solidFill>
                  <a:schemeClr val="tx2">
                    <a:lumMod val="75000"/>
                  </a:schemeClr>
                </a:solidFill>
              </a:rPr>
              <a:t>NWB:N-Hub</a:t>
            </a:r>
            <a:endParaRPr lang="en-US" sz="17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9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NWB:N Extension Catalog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1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/>
        </p:nvSpPr>
        <p:spPr>
          <a:xfrm>
            <a:off x="3468118" y="325252"/>
            <a:ext cx="3201353" cy="7029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0150" y="302038"/>
            <a:ext cx="2126931" cy="7052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983" y="436210"/>
            <a:ext cx="3180419" cy="6918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79" name="Curved Connector 142"/>
          <p:cNvCxnSpPr>
            <a:stCxn id="68" idx="5"/>
            <a:endCxn id="12" idx="1"/>
          </p:cNvCxnSpPr>
          <p:nvPr/>
        </p:nvCxnSpPr>
        <p:spPr>
          <a:xfrm flipV="1">
            <a:off x="1718872" y="685685"/>
            <a:ext cx="1875334" cy="1220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6983" y="9842"/>
            <a:ext cx="3180419" cy="4263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cs typeface="Calibri"/>
              </a:rPr>
              <a:t>n</a:t>
            </a:r>
            <a:r>
              <a:rPr lang="en-US" sz="1200" b="1" dirty="0" err="1" smtClean="0">
                <a:solidFill>
                  <a:schemeClr val="bg1"/>
                </a:solidFill>
                <a:cs typeface="Calibri"/>
              </a:rPr>
              <a:t>wb</a:t>
            </a:r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-extensions </a:t>
            </a:r>
          </a:p>
          <a:p>
            <a:pPr algn="ctr"/>
            <a:endParaRPr lang="en-US" sz="5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Calibri"/>
              </a:rPr>
              <a:t>GitHub</a:t>
            </a:r>
            <a:r>
              <a:rPr lang="en-US" sz="1000" dirty="0" smtClean="0">
                <a:solidFill>
                  <a:schemeClr val="bg1"/>
                </a:solidFill>
                <a:cs typeface="Calibri"/>
              </a:rPr>
              <a:t> organization of the NWB:N extension catalog</a:t>
            </a:r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0151" y="9842"/>
            <a:ext cx="2126930" cy="42938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cs typeface="Calibri"/>
              </a:rPr>
              <a:t>LabOrg</a:t>
            </a:r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 </a:t>
            </a:r>
          </a:p>
          <a:p>
            <a:pPr algn="ctr"/>
            <a:endParaRPr lang="en-US" sz="5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Calibri"/>
              </a:rPr>
              <a:t>Extension developers </a:t>
            </a:r>
            <a:r>
              <a:rPr lang="en-US" sz="1000" dirty="0" err="1" smtClean="0">
                <a:solidFill>
                  <a:schemeClr val="bg1"/>
                </a:solidFill>
                <a:cs typeface="Calibri"/>
              </a:rPr>
              <a:t>Git</a:t>
            </a:r>
            <a:r>
              <a:rPr lang="en-US" sz="1000" dirty="0" smtClean="0">
                <a:solidFill>
                  <a:schemeClr val="bg1"/>
                </a:solidFill>
                <a:cs typeface="Calibri"/>
              </a:rPr>
              <a:t> space</a:t>
            </a:r>
          </a:p>
        </p:txBody>
      </p:sp>
      <p:sp>
        <p:nvSpPr>
          <p:cNvPr id="12" name="Process 11"/>
          <p:cNvSpPr/>
          <p:nvPr/>
        </p:nvSpPr>
        <p:spPr>
          <a:xfrm>
            <a:off x="3594206" y="575715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</a:t>
            </a:r>
            <a:r>
              <a:rPr lang="en-US" sz="1100" dirty="0" smtClean="0">
                <a:solidFill>
                  <a:schemeClr val="tx1"/>
                </a:solidFill>
              </a:rPr>
              <a:t>lone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Data 67"/>
          <p:cNvSpPr/>
          <p:nvPr/>
        </p:nvSpPr>
        <p:spPr>
          <a:xfrm>
            <a:off x="486519" y="587916"/>
            <a:ext cx="136928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-template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9" name="Process 68"/>
          <p:cNvSpPr/>
          <p:nvPr/>
        </p:nvSpPr>
        <p:spPr>
          <a:xfrm>
            <a:off x="4385831" y="1002913"/>
            <a:ext cx="1057092" cy="32620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  <a:r>
              <a:rPr lang="en-US" sz="1100" dirty="0" smtClean="0">
                <a:solidFill>
                  <a:schemeClr val="tx1"/>
                </a:solidFill>
              </a:rPr>
              <a:t>nitial setup via </a:t>
            </a:r>
            <a:r>
              <a:rPr lang="en-US" sz="1100" dirty="0" err="1" smtClean="0">
                <a:solidFill>
                  <a:schemeClr val="tx1"/>
                </a:solidFill>
              </a:rPr>
              <a:t>cookiecutter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8" name="Data 77"/>
          <p:cNvSpPr/>
          <p:nvPr/>
        </p:nvSpPr>
        <p:spPr>
          <a:xfrm>
            <a:off x="7077236" y="573960"/>
            <a:ext cx="1369281" cy="219940"/>
          </a:xfrm>
          <a:prstGeom prst="flowChartInputOutput">
            <a:avLst/>
          </a:prstGeom>
          <a:solidFill>
            <a:srgbClr val="17375E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5" name="Data 84"/>
          <p:cNvSpPr/>
          <p:nvPr/>
        </p:nvSpPr>
        <p:spPr>
          <a:xfrm>
            <a:off x="392373" y="1633474"/>
            <a:ext cx="1674745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s</a:t>
            </a:r>
            <a:r>
              <a:rPr lang="en-US" sz="1000" dirty="0" smtClean="0">
                <a:solidFill>
                  <a:srgbClr val="FFFFFF"/>
                </a:solidFill>
              </a:rPr>
              <a:t>taged-extensions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3" name="Data 92"/>
          <p:cNvSpPr/>
          <p:nvPr/>
        </p:nvSpPr>
        <p:spPr>
          <a:xfrm>
            <a:off x="4902210" y="1637840"/>
            <a:ext cx="1674745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s</a:t>
            </a:r>
            <a:r>
              <a:rPr lang="en-US" sz="1000" dirty="0" smtClean="0">
                <a:solidFill>
                  <a:srgbClr val="FFFFFF"/>
                </a:solidFill>
              </a:rPr>
              <a:t>taged-extensions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97" name="Curved Connector 142"/>
          <p:cNvCxnSpPr>
            <a:stCxn id="85" idx="5"/>
            <a:endCxn id="93" idx="2"/>
          </p:cNvCxnSpPr>
          <p:nvPr/>
        </p:nvCxnSpPr>
        <p:spPr>
          <a:xfrm>
            <a:off x="1899644" y="1743444"/>
            <a:ext cx="3170041" cy="436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Process 99"/>
          <p:cNvSpPr/>
          <p:nvPr/>
        </p:nvSpPr>
        <p:spPr>
          <a:xfrm>
            <a:off x="5173803" y="2120809"/>
            <a:ext cx="1131560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for </a:t>
            </a:r>
            <a:r>
              <a:rPr lang="en-US" sz="1100" dirty="0" err="1" smtClean="0">
                <a:solidFill>
                  <a:schemeClr val="tx1"/>
                </a:solidFill>
              </a:rPr>
              <a:t>ndx_custom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1" name="Curved Connector 142"/>
          <p:cNvCxnSpPr>
            <a:stCxn id="93" idx="4"/>
            <a:endCxn id="100" idx="0"/>
          </p:cNvCxnSpPr>
          <p:nvPr/>
        </p:nvCxnSpPr>
        <p:spPr>
          <a:xfrm>
            <a:off x="5739583" y="1857780"/>
            <a:ext cx="0" cy="2630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42"/>
          <p:cNvCxnSpPr>
            <a:stCxn id="100" idx="3"/>
            <a:endCxn id="93" idx="5"/>
          </p:cNvCxnSpPr>
          <p:nvPr/>
        </p:nvCxnSpPr>
        <p:spPr>
          <a:xfrm flipV="1">
            <a:off x="6305363" y="1747810"/>
            <a:ext cx="104118" cy="542328"/>
          </a:xfrm>
          <a:prstGeom prst="curvedConnector3">
            <a:avLst>
              <a:gd name="adj1" fmla="val 279346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Process 111"/>
          <p:cNvSpPr/>
          <p:nvPr/>
        </p:nvSpPr>
        <p:spPr>
          <a:xfrm>
            <a:off x="3594206" y="2113831"/>
            <a:ext cx="1131560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dirty="0" smtClean="0">
                <a:solidFill>
                  <a:schemeClr val="tx1"/>
                </a:solidFill>
              </a:rPr>
              <a:t>ubmit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Curved Connector 142"/>
          <p:cNvCxnSpPr>
            <a:stCxn id="93" idx="3"/>
            <a:endCxn id="112" idx="3"/>
          </p:cNvCxnSpPr>
          <p:nvPr/>
        </p:nvCxnSpPr>
        <p:spPr>
          <a:xfrm flipH="1">
            <a:off x="4725766" y="1857780"/>
            <a:ext cx="846342" cy="4253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42"/>
          <p:cNvCxnSpPr>
            <a:stCxn id="112" idx="1"/>
          </p:cNvCxnSpPr>
          <p:nvPr/>
        </p:nvCxnSpPr>
        <p:spPr>
          <a:xfrm flipH="1" flipV="1">
            <a:off x="1718872" y="1857780"/>
            <a:ext cx="1875334" cy="4253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42"/>
          <p:cNvCxnSpPr>
            <a:stCxn id="370" idx="2"/>
            <a:endCxn id="127" idx="0"/>
          </p:cNvCxnSpPr>
          <p:nvPr/>
        </p:nvCxnSpPr>
        <p:spPr>
          <a:xfrm>
            <a:off x="1230029" y="2947912"/>
            <a:ext cx="4002" cy="1572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ecision 126"/>
          <p:cNvSpPr/>
          <p:nvPr/>
        </p:nvSpPr>
        <p:spPr>
          <a:xfrm>
            <a:off x="975841" y="3105175"/>
            <a:ext cx="516380" cy="264729"/>
          </a:xfrm>
          <a:prstGeom prst="flowChartDecision">
            <a:avLst/>
          </a:prstGeom>
          <a:solidFill>
            <a:srgbClr val="D9969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427827" y="3090818"/>
            <a:ext cx="319669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129" name="Rectangle 128"/>
          <p:cNvSpPr/>
          <p:nvPr/>
        </p:nvSpPr>
        <p:spPr>
          <a:xfrm>
            <a:off x="1161865" y="3309595"/>
            <a:ext cx="356676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30" name="Rectangle 129"/>
          <p:cNvSpPr/>
          <p:nvPr/>
        </p:nvSpPr>
        <p:spPr>
          <a:xfrm>
            <a:off x="1074562" y="3156297"/>
            <a:ext cx="377026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cxnSp>
        <p:nvCxnSpPr>
          <p:cNvPr id="131" name="Curved Connector 142"/>
          <p:cNvCxnSpPr>
            <a:stCxn id="127" idx="3"/>
            <a:endCxn id="139" idx="1"/>
          </p:cNvCxnSpPr>
          <p:nvPr/>
        </p:nvCxnSpPr>
        <p:spPr>
          <a:xfrm>
            <a:off x="1492221" y="3237540"/>
            <a:ext cx="612326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Process 85"/>
          <p:cNvSpPr/>
          <p:nvPr/>
        </p:nvSpPr>
        <p:spPr>
          <a:xfrm>
            <a:off x="3594206" y="1633474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fork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Process 138"/>
          <p:cNvSpPr/>
          <p:nvPr/>
        </p:nvSpPr>
        <p:spPr>
          <a:xfrm>
            <a:off x="2104547" y="3068211"/>
            <a:ext cx="1131560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eport errors  / request changes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6" name="Data 145"/>
          <p:cNvSpPr/>
          <p:nvPr/>
        </p:nvSpPr>
        <p:spPr>
          <a:xfrm>
            <a:off x="334008" y="4130408"/>
            <a:ext cx="180543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-custom-recipe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7" name="Process 146"/>
          <p:cNvSpPr/>
          <p:nvPr/>
        </p:nvSpPr>
        <p:spPr>
          <a:xfrm>
            <a:off x="551835" y="3568240"/>
            <a:ext cx="1364392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custom recipe repo and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3" name="Data 152"/>
          <p:cNvSpPr/>
          <p:nvPr/>
        </p:nvSpPr>
        <p:spPr>
          <a:xfrm>
            <a:off x="6908350" y="4825598"/>
            <a:ext cx="180543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-custom-recipe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54" name="Curved Connector 142"/>
          <p:cNvCxnSpPr>
            <a:stCxn id="146" idx="5"/>
            <a:endCxn id="152" idx="0"/>
          </p:cNvCxnSpPr>
          <p:nvPr/>
        </p:nvCxnSpPr>
        <p:spPr>
          <a:xfrm>
            <a:off x="1958896" y="4240378"/>
            <a:ext cx="5848854" cy="158496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Process 151"/>
          <p:cNvSpPr/>
          <p:nvPr/>
        </p:nvSpPr>
        <p:spPr>
          <a:xfrm>
            <a:off x="7241970" y="4398874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fork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7" name="Curved Connector 142"/>
          <p:cNvCxnSpPr>
            <a:stCxn id="146" idx="4"/>
            <a:endCxn id="168" idx="0"/>
          </p:cNvCxnSpPr>
          <p:nvPr/>
        </p:nvCxnSpPr>
        <p:spPr>
          <a:xfrm flipH="1">
            <a:off x="1235381" y="4350348"/>
            <a:ext cx="1343" cy="35674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Process 167"/>
          <p:cNvSpPr/>
          <p:nvPr/>
        </p:nvSpPr>
        <p:spPr>
          <a:xfrm>
            <a:off x="449568" y="4707088"/>
            <a:ext cx="1571625" cy="1410129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Run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4" name="Process 173"/>
          <p:cNvSpPr/>
          <p:nvPr/>
        </p:nvSpPr>
        <p:spPr>
          <a:xfrm>
            <a:off x="7837316" y="5318391"/>
            <a:ext cx="595245" cy="34118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recipe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5" name="Curved Connector 142"/>
          <p:cNvCxnSpPr>
            <a:stCxn id="153" idx="4"/>
            <a:endCxn id="174" idx="0"/>
          </p:cNvCxnSpPr>
          <p:nvPr/>
        </p:nvCxnSpPr>
        <p:spPr>
          <a:xfrm>
            <a:off x="7811066" y="5045538"/>
            <a:ext cx="323873" cy="2728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142"/>
          <p:cNvCxnSpPr>
            <a:stCxn id="174" idx="3"/>
            <a:endCxn id="153" idx="5"/>
          </p:cNvCxnSpPr>
          <p:nvPr/>
        </p:nvCxnSpPr>
        <p:spPr>
          <a:xfrm flipV="1">
            <a:off x="8432561" y="4935568"/>
            <a:ext cx="100677" cy="553414"/>
          </a:xfrm>
          <a:prstGeom prst="curvedConnector3">
            <a:avLst>
              <a:gd name="adj1" fmla="val 291525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Process 181"/>
          <p:cNvSpPr/>
          <p:nvPr/>
        </p:nvSpPr>
        <p:spPr>
          <a:xfrm>
            <a:off x="6892232" y="5324473"/>
            <a:ext cx="892716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dirty="0" smtClean="0">
                <a:solidFill>
                  <a:schemeClr val="tx1"/>
                </a:solidFill>
              </a:rPr>
              <a:t>ubmit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1" name="Curved Connector 142"/>
          <p:cNvCxnSpPr>
            <a:stCxn id="153" idx="3"/>
            <a:endCxn id="182" idx="0"/>
          </p:cNvCxnSpPr>
          <p:nvPr/>
        </p:nvCxnSpPr>
        <p:spPr>
          <a:xfrm flipH="1">
            <a:off x="7338590" y="5045538"/>
            <a:ext cx="291932" cy="27893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42"/>
          <p:cNvCxnSpPr>
            <a:stCxn id="182" idx="1"/>
          </p:cNvCxnSpPr>
          <p:nvPr/>
        </p:nvCxnSpPr>
        <p:spPr>
          <a:xfrm flipH="1" flipV="1">
            <a:off x="1795526" y="4350348"/>
            <a:ext cx="5096706" cy="1143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Process 197"/>
          <p:cNvSpPr/>
          <p:nvPr/>
        </p:nvSpPr>
        <p:spPr>
          <a:xfrm>
            <a:off x="594290" y="6743144"/>
            <a:ext cx="1131560" cy="355863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pprove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9" name="Decision 198"/>
          <p:cNvSpPr/>
          <p:nvPr/>
        </p:nvSpPr>
        <p:spPr>
          <a:xfrm>
            <a:off x="900176" y="6284290"/>
            <a:ext cx="516380" cy="264729"/>
          </a:xfrm>
          <a:prstGeom prst="flowChartDecision">
            <a:avLst/>
          </a:prstGeom>
          <a:solidFill>
            <a:srgbClr val="D9969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352162" y="6269933"/>
            <a:ext cx="319669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1" name="Rectangle 200"/>
          <p:cNvSpPr/>
          <p:nvPr/>
        </p:nvSpPr>
        <p:spPr>
          <a:xfrm>
            <a:off x="1086200" y="6488710"/>
            <a:ext cx="356676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02" name="Rectangle 201"/>
          <p:cNvSpPr/>
          <p:nvPr/>
        </p:nvSpPr>
        <p:spPr>
          <a:xfrm>
            <a:off x="998897" y="6335412"/>
            <a:ext cx="377026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sp>
        <p:nvSpPr>
          <p:cNvPr id="203" name="Process 202"/>
          <p:cNvSpPr/>
          <p:nvPr/>
        </p:nvSpPr>
        <p:spPr>
          <a:xfrm>
            <a:off x="2104547" y="6247326"/>
            <a:ext cx="1131560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eport errors  / request changes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4" name="Curved Connector 142"/>
          <p:cNvCxnSpPr>
            <a:endCxn id="199" idx="0"/>
          </p:cNvCxnSpPr>
          <p:nvPr/>
        </p:nvCxnSpPr>
        <p:spPr>
          <a:xfrm flipH="1">
            <a:off x="1158366" y="6124195"/>
            <a:ext cx="3499" cy="1600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urved Connector 142"/>
          <p:cNvCxnSpPr>
            <a:stCxn id="127" idx="2"/>
            <a:endCxn id="147" idx="0"/>
          </p:cNvCxnSpPr>
          <p:nvPr/>
        </p:nvCxnSpPr>
        <p:spPr>
          <a:xfrm>
            <a:off x="1234031" y="3369904"/>
            <a:ext cx="0" cy="19833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142"/>
          <p:cNvCxnSpPr>
            <a:stCxn id="147" idx="2"/>
            <a:endCxn id="146" idx="1"/>
          </p:cNvCxnSpPr>
          <p:nvPr/>
        </p:nvCxnSpPr>
        <p:spPr>
          <a:xfrm>
            <a:off x="1234031" y="3906898"/>
            <a:ext cx="2693" cy="22351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142"/>
          <p:cNvCxnSpPr>
            <a:stCxn id="199" idx="3"/>
            <a:endCxn id="203" idx="1"/>
          </p:cNvCxnSpPr>
          <p:nvPr/>
        </p:nvCxnSpPr>
        <p:spPr>
          <a:xfrm>
            <a:off x="1416556" y="6416655"/>
            <a:ext cx="68799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142"/>
          <p:cNvCxnSpPr>
            <a:stCxn id="203" idx="3"/>
            <a:endCxn id="174" idx="2"/>
          </p:cNvCxnSpPr>
          <p:nvPr/>
        </p:nvCxnSpPr>
        <p:spPr>
          <a:xfrm flipV="1">
            <a:off x="3236107" y="5659573"/>
            <a:ext cx="4898832" cy="757082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142"/>
          <p:cNvCxnSpPr>
            <a:stCxn id="199" idx="2"/>
            <a:endCxn id="198" idx="0"/>
          </p:cNvCxnSpPr>
          <p:nvPr/>
        </p:nvCxnSpPr>
        <p:spPr>
          <a:xfrm>
            <a:off x="1158366" y="6549019"/>
            <a:ext cx="1704" cy="19412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Process 223"/>
          <p:cNvSpPr/>
          <p:nvPr/>
        </p:nvSpPr>
        <p:spPr>
          <a:xfrm>
            <a:off x="6892232" y="6743144"/>
            <a:ext cx="892717" cy="35586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</a:t>
            </a:r>
            <a:r>
              <a:rPr lang="en-US" sz="1100" dirty="0" smtClean="0">
                <a:solidFill>
                  <a:schemeClr val="tx1"/>
                </a:solidFill>
              </a:rPr>
              <a:t>erge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5" name="Curved Connector 142"/>
          <p:cNvCxnSpPr>
            <a:stCxn id="198" idx="3"/>
            <a:endCxn id="224" idx="1"/>
          </p:cNvCxnSpPr>
          <p:nvPr/>
        </p:nvCxnSpPr>
        <p:spPr>
          <a:xfrm>
            <a:off x="1725850" y="6921076"/>
            <a:ext cx="5166382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142"/>
          <p:cNvCxnSpPr>
            <a:stCxn id="224" idx="2"/>
            <a:endCxn id="146" idx="2"/>
          </p:cNvCxnSpPr>
          <p:nvPr/>
        </p:nvCxnSpPr>
        <p:spPr>
          <a:xfrm rot="5400000" flipH="1">
            <a:off x="2497256" y="2257673"/>
            <a:ext cx="2858629" cy="6824040"/>
          </a:xfrm>
          <a:prstGeom prst="bentConnector4">
            <a:avLst>
              <a:gd name="adj1" fmla="val -2871"/>
              <a:gd name="adj2" fmla="val 103644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142"/>
          <p:cNvCxnSpPr>
            <a:stCxn id="139" idx="3"/>
            <a:endCxn id="100" idx="2"/>
          </p:cNvCxnSpPr>
          <p:nvPr/>
        </p:nvCxnSpPr>
        <p:spPr>
          <a:xfrm flipV="1">
            <a:off x="3236107" y="2459467"/>
            <a:ext cx="2503476" cy="7780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142"/>
          <p:cNvCxnSpPr>
            <a:stCxn id="12" idx="2"/>
            <a:endCxn id="69" idx="1"/>
          </p:cNvCxnSpPr>
          <p:nvPr/>
        </p:nvCxnSpPr>
        <p:spPr>
          <a:xfrm rot="16200000" flipH="1">
            <a:off x="4087729" y="867911"/>
            <a:ext cx="370359" cy="225845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142"/>
          <p:cNvCxnSpPr>
            <a:stCxn id="69" idx="3"/>
            <a:endCxn id="296" idx="2"/>
          </p:cNvCxnSpPr>
          <p:nvPr/>
        </p:nvCxnSpPr>
        <p:spPr>
          <a:xfrm flipV="1">
            <a:off x="5442923" y="807856"/>
            <a:ext cx="259978" cy="358158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Process 284"/>
          <p:cNvSpPr/>
          <p:nvPr/>
        </p:nvSpPr>
        <p:spPr>
          <a:xfrm>
            <a:off x="7144383" y="1036354"/>
            <a:ext cx="1232353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extension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86" name="Curved Connector 142"/>
          <p:cNvCxnSpPr>
            <a:stCxn id="285" idx="3"/>
            <a:endCxn id="78" idx="5"/>
          </p:cNvCxnSpPr>
          <p:nvPr/>
        </p:nvCxnSpPr>
        <p:spPr>
          <a:xfrm flipH="1" flipV="1">
            <a:off x="8309589" y="683930"/>
            <a:ext cx="67147" cy="462394"/>
          </a:xfrm>
          <a:prstGeom prst="curvedConnector3">
            <a:avLst>
              <a:gd name="adj1" fmla="val -444370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urved Connector 142"/>
          <p:cNvCxnSpPr>
            <a:stCxn id="78" idx="4"/>
            <a:endCxn id="285" idx="0"/>
          </p:cNvCxnSpPr>
          <p:nvPr/>
        </p:nvCxnSpPr>
        <p:spPr>
          <a:xfrm flipH="1">
            <a:off x="7760560" y="793900"/>
            <a:ext cx="1317" cy="242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Process 295"/>
          <p:cNvSpPr/>
          <p:nvPr/>
        </p:nvSpPr>
        <p:spPr>
          <a:xfrm>
            <a:off x="5174355" y="573960"/>
            <a:ext cx="1057092" cy="23389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dd to </a:t>
            </a:r>
            <a:r>
              <a:rPr lang="en-US" sz="1100" dirty="0" err="1" smtClean="0">
                <a:solidFill>
                  <a:schemeClr val="tx1"/>
                </a:solidFill>
              </a:rPr>
              <a:t>LabOrg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1" name="Curved Connector 142"/>
          <p:cNvCxnSpPr>
            <a:stCxn id="296" idx="3"/>
            <a:endCxn id="78" idx="2"/>
          </p:cNvCxnSpPr>
          <p:nvPr/>
        </p:nvCxnSpPr>
        <p:spPr>
          <a:xfrm flipV="1">
            <a:off x="6231447" y="683930"/>
            <a:ext cx="982717" cy="697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142"/>
          <p:cNvCxnSpPr>
            <a:stCxn id="152" idx="2"/>
            <a:endCxn id="153" idx="1"/>
          </p:cNvCxnSpPr>
          <p:nvPr/>
        </p:nvCxnSpPr>
        <p:spPr>
          <a:xfrm>
            <a:off x="7807750" y="4618814"/>
            <a:ext cx="3316" cy="20678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8118" y="9842"/>
            <a:ext cx="3201353" cy="4263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Unmanaged Resource </a:t>
            </a:r>
          </a:p>
          <a:p>
            <a:pPr algn="ctr"/>
            <a:endParaRPr lang="en-US" sz="5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Calibri"/>
              </a:rPr>
              <a:t>Developer computer used to perform initial setup</a:t>
            </a:r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70" name="Process 369"/>
          <p:cNvSpPr/>
          <p:nvPr/>
        </p:nvSpPr>
        <p:spPr>
          <a:xfrm>
            <a:off x="613320" y="2054615"/>
            <a:ext cx="1233418" cy="89329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Run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2" name="Freeform 371"/>
          <p:cNvSpPr/>
          <p:nvPr/>
        </p:nvSpPr>
        <p:spPr>
          <a:xfrm>
            <a:off x="924993" y="2256433"/>
            <a:ext cx="602357" cy="236512"/>
          </a:xfrm>
          <a:custGeom>
            <a:avLst/>
            <a:gdLst>
              <a:gd name="connsiteX0" fmla="*/ 0 w 239050"/>
              <a:gd name="connsiteY0" fmla="*/ 15762 h 94572"/>
              <a:gd name="connsiteX1" fmla="*/ 15762 w 239050"/>
              <a:gd name="connsiteY1" fmla="*/ 0 h 94572"/>
              <a:gd name="connsiteX2" fmla="*/ 223288 w 239050"/>
              <a:gd name="connsiteY2" fmla="*/ 0 h 94572"/>
              <a:gd name="connsiteX3" fmla="*/ 239050 w 239050"/>
              <a:gd name="connsiteY3" fmla="*/ 15762 h 94572"/>
              <a:gd name="connsiteX4" fmla="*/ 239050 w 239050"/>
              <a:gd name="connsiteY4" fmla="*/ 78810 h 94572"/>
              <a:gd name="connsiteX5" fmla="*/ 223288 w 239050"/>
              <a:gd name="connsiteY5" fmla="*/ 94572 h 94572"/>
              <a:gd name="connsiteX6" fmla="*/ 15762 w 239050"/>
              <a:gd name="connsiteY6" fmla="*/ 94572 h 94572"/>
              <a:gd name="connsiteX7" fmla="*/ 0 w 239050"/>
              <a:gd name="connsiteY7" fmla="*/ 78810 h 94572"/>
              <a:gd name="connsiteX8" fmla="*/ 0 w 239050"/>
              <a:gd name="connsiteY8" fmla="*/ 15762 h 9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050" h="94572">
                <a:moveTo>
                  <a:pt x="0" y="15762"/>
                </a:moveTo>
                <a:cubicBezTo>
                  <a:pt x="0" y="7057"/>
                  <a:pt x="7057" y="0"/>
                  <a:pt x="15762" y="0"/>
                </a:cubicBezTo>
                <a:lnTo>
                  <a:pt x="223288" y="0"/>
                </a:lnTo>
                <a:cubicBezTo>
                  <a:pt x="231993" y="0"/>
                  <a:pt x="239050" y="7057"/>
                  <a:pt x="239050" y="15762"/>
                </a:cubicBezTo>
                <a:lnTo>
                  <a:pt x="239050" y="78810"/>
                </a:lnTo>
                <a:cubicBezTo>
                  <a:pt x="239050" y="87515"/>
                  <a:pt x="231993" y="94572"/>
                  <a:pt x="223288" y="94572"/>
                </a:cubicBezTo>
                <a:lnTo>
                  <a:pt x="15762" y="94572"/>
                </a:lnTo>
                <a:cubicBezTo>
                  <a:pt x="7057" y="94572"/>
                  <a:pt x="0" y="87515"/>
                  <a:pt x="0" y="78810"/>
                </a:cubicBezTo>
                <a:lnTo>
                  <a:pt x="0" y="15762"/>
                </a:lnTo>
                <a:close/>
              </a:path>
            </a:pathLst>
          </a:custGeom>
          <a:ln w="12700" cmpd="sng">
            <a:solidFill>
              <a:srgbClr val="0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97" tIns="35097" rIns="35097" bIns="35097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 smtClean="0">
                <a:solidFill>
                  <a:schemeClr val="tx1"/>
                </a:solidFill>
              </a:rPr>
              <a:t>Extension recipe valid</a:t>
            </a:r>
            <a:endParaRPr lang="en-US" sz="800" kern="1200" dirty="0">
              <a:solidFill>
                <a:schemeClr val="tx1"/>
              </a:solidFill>
            </a:endParaRPr>
          </a:p>
        </p:txBody>
      </p:sp>
      <p:sp>
        <p:nvSpPr>
          <p:cNvPr id="374" name="Freeform 373"/>
          <p:cNvSpPr/>
          <p:nvPr/>
        </p:nvSpPr>
        <p:spPr>
          <a:xfrm>
            <a:off x="931737" y="2631073"/>
            <a:ext cx="602358" cy="248915"/>
          </a:xfrm>
          <a:custGeom>
            <a:avLst/>
            <a:gdLst>
              <a:gd name="connsiteX0" fmla="*/ 0 w 293934"/>
              <a:gd name="connsiteY0" fmla="*/ 9969 h 59813"/>
              <a:gd name="connsiteX1" fmla="*/ 9969 w 293934"/>
              <a:gd name="connsiteY1" fmla="*/ 0 h 59813"/>
              <a:gd name="connsiteX2" fmla="*/ 283965 w 293934"/>
              <a:gd name="connsiteY2" fmla="*/ 0 h 59813"/>
              <a:gd name="connsiteX3" fmla="*/ 293934 w 293934"/>
              <a:gd name="connsiteY3" fmla="*/ 9969 h 59813"/>
              <a:gd name="connsiteX4" fmla="*/ 293934 w 293934"/>
              <a:gd name="connsiteY4" fmla="*/ 49844 h 59813"/>
              <a:gd name="connsiteX5" fmla="*/ 283965 w 293934"/>
              <a:gd name="connsiteY5" fmla="*/ 59813 h 59813"/>
              <a:gd name="connsiteX6" fmla="*/ 9969 w 293934"/>
              <a:gd name="connsiteY6" fmla="*/ 59813 h 59813"/>
              <a:gd name="connsiteX7" fmla="*/ 0 w 293934"/>
              <a:gd name="connsiteY7" fmla="*/ 49844 h 59813"/>
              <a:gd name="connsiteX8" fmla="*/ 0 w 293934"/>
              <a:gd name="connsiteY8" fmla="*/ 9969 h 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934" h="59813">
                <a:moveTo>
                  <a:pt x="0" y="9969"/>
                </a:moveTo>
                <a:cubicBezTo>
                  <a:pt x="0" y="4463"/>
                  <a:pt x="4463" y="0"/>
                  <a:pt x="9969" y="0"/>
                </a:cubicBezTo>
                <a:lnTo>
                  <a:pt x="283965" y="0"/>
                </a:lnTo>
                <a:cubicBezTo>
                  <a:pt x="289471" y="0"/>
                  <a:pt x="293934" y="4463"/>
                  <a:pt x="293934" y="9969"/>
                </a:cubicBezTo>
                <a:lnTo>
                  <a:pt x="293934" y="49844"/>
                </a:lnTo>
                <a:cubicBezTo>
                  <a:pt x="293934" y="55350"/>
                  <a:pt x="289471" y="59813"/>
                  <a:pt x="283965" y="59813"/>
                </a:cubicBezTo>
                <a:lnTo>
                  <a:pt x="9969" y="59813"/>
                </a:lnTo>
                <a:cubicBezTo>
                  <a:pt x="4463" y="59813"/>
                  <a:pt x="0" y="55350"/>
                  <a:pt x="0" y="49844"/>
                </a:cubicBezTo>
                <a:lnTo>
                  <a:pt x="0" y="9969"/>
                </a:lnTo>
                <a:close/>
              </a:path>
            </a:pathLst>
          </a:custGeom>
          <a:ln w="12700" cmpd="sng">
            <a:solidFill>
              <a:srgbClr val="0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400" tIns="33400" rIns="33400" bIns="3340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 smtClean="0">
                <a:solidFill>
                  <a:schemeClr val="tx1"/>
                </a:solidFill>
              </a:rPr>
              <a:t>Extension YAML valid</a:t>
            </a:r>
            <a:endParaRPr lang="en-US" sz="800" kern="1200" dirty="0">
              <a:solidFill>
                <a:schemeClr val="tx1"/>
              </a:solidFill>
            </a:endParaRPr>
          </a:p>
        </p:txBody>
      </p:sp>
      <p:grpSp>
        <p:nvGrpSpPr>
          <p:cNvPr id="421" name="Group 420"/>
          <p:cNvGrpSpPr/>
          <p:nvPr/>
        </p:nvGrpSpPr>
        <p:grpSpPr>
          <a:xfrm>
            <a:off x="504780" y="4924538"/>
            <a:ext cx="1465405" cy="1154579"/>
            <a:chOff x="504780" y="5151472"/>
            <a:chExt cx="1465405" cy="1154579"/>
          </a:xfrm>
        </p:grpSpPr>
        <p:sp>
          <p:nvSpPr>
            <p:cNvPr id="164" name="Freeform 163"/>
            <p:cNvSpPr/>
            <p:nvPr/>
          </p:nvSpPr>
          <p:spPr>
            <a:xfrm>
              <a:off x="893315" y="5151472"/>
              <a:ext cx="602357" cy="331197"/>
            </a:xfrm>
            <a:custGeom>
              <a:avLst/>
              <a:gdLst>
                <a:gd name="connsiteX0" fmla="*/ 0 w 239050"/>
                <a:gd name="connsiteY0" fmla="*/ 15762 h 94572"/>
                <a:gd name="connsiteX1" fmla="*/ 15762 w 239050"/>
                <a:gd name="connsiteY1" fmla="*/ 0 h 94572"/>
                <a:gd name="connsiteX2" fmla="*/ 223288 w 239050"/>
                <a:gd name="connsiteY2" fmla="*/ 0 h 94572"/>
                <a:gd name="connsiteX3" fmla="*/ 239050 w 239050"/>
                <a:gd name="connsiteY3" fmla="*/ 15762 h 94572"/>
                <a:gd name="connsiteX4" fmla="*/ 239050 w 239050"/>
                <a:gd name="connsiteY4" fmla="*/ 78810 h 94572"/>
                <a:gd name="connsiteX5" fmla="*/ 223288 w 239050"/>
                <a:gd name="connsiteY5" fmla="*/ 94572 h 94572"/>
                <a:gd name="connsiteX6" fmla="*/ 15762 w 239050"/>
                <a:gd name="connsiteY6" fmla="*/ 94572 h 94572"/>
                <a:gd name="connsiteX7" fmla="*/ 0 w 239050"/>
                <a:gd name="connsiteY7" fmla="*/ 78810 h 94572"/>
                <a:gd name="connsiteX8" fmla="*/ 0 w 239050"/>
                <a:gd name="connsiteY8" fmla="*/ 15762 h 9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50" h="94572">
                  <a:moveTo>
                    <a:pt x="0" y="15762"/>
                  </a:moveTo>
                  <a:cubicBezTo>
                    <a:pt x="0" y="7057"/>
                    <a:pt x="7057" y="0"/>
                    <a:pt x="15762" y="0"/>
                  </a:cubicBezTo>
                  <a:lnTo>
                    <a:pt x="223288" y="0"/>
                  </a:lnTo>
                  <a:cubicBezTo>
                    <a:pt x="231993" y="0"/>
                    <a:pt x="239050" y="7057"/>
                    <a:pt x="239050" y="15762"/>
                  </a:cubicBezTo>
                  <a:lnTo>
                    <a:pt x="239050" y="78810"/>
                  </a:lnTo>
                  <a:cubicBezTo>
                    <a:pt x="239050" y="87515"/>
                    <a:pt x="231993" y="94572"/>
                    <a:pt x="223288" y="94572"/>
                  </a:cubicBezTo>
                  <a:lnTo>
                    <a:pt x="15762" y="94572"/>
                  </a:lnTo>
                  <a:cubicBezTo>
                    <a:pt x="7057" y="94572"/>
                    <a:pt x="0" y="87515"/>
                    <a:pt x="0" y="78810"/>
                  </a:cubicBezTo>
                  <a:lnTo>
                    <a:pt x="0" y="15762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97" tIns="35097" rIns="35097" bIns="3509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Extension metadata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1360859" y="5592777"/>
              <a:ext cx="609326" cy="252739"/>
            </a:xfrm>
            <a:custGeom>
              <a:avLst/>
              <a:gdLst>
                <a:gd name="connsiteX0" fmla="*/ 0 w 213911"/>
                <a:gd name="connsiteY0" fmla="*/ 21193 h 127158"/>
                <a:gd name="connsiteX1" fmla="*/ 21193 w 213911"/>
                <a:gd name="connsiteY1" fmla="*/ 0 h 127158"/>
                <a:gd name="connsiteX2" fmla="*/ 192718 w 213911"/>
                <a:gd name="connsiteY2" fmla="*/ 0 h 127158"/>
                <a:gd name="connsiteX3" fmla="*/ 213911 w 213911"/>
                <a:gd name="connsiteY3" fmla="*/ 21193 h 127158"/>
                <a:gd name="connsiteX4" fmla="*/ 213911 w 213911"/>
                <a:gd name="connsiteY4" fmla="*/ 105965 h 127158"/>
                <a:gd name="connsiteX5" fmla="*/ 192718 w 213911"/>
                <a:gd name="connsiteY5" fmla="*/ 127158 h 127158"/>
                <a:gd name="connsiteX6" fmla="*/ 21193 w 213911"/>
                <a:gd name="connsiteY6" fmla="*/ 127158 h 127158"/>
                <a:gd name="connsiteX7" fmla="*/ 0 w 213911"/>
                <a:gd name="connsiteY7" fmla="*/ 105965 h 127158"/>
                <a:gd name="connsiteX8" fmla="*/ 0 w 213911"/>
                <a:gd name="connsiteY8" fmla="*/ 21193 h 1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911" h="127158">
                  <a:moveTo>
                    <a:pt x="0" y="21193"/>
                  </a:moveTo>
                  <a:cubicBezTo>
                    <a:pt x="0" y="9488"/>
                    <a:pt x="9488" y="0"/>
                    <a:pt x="21193" y="0"/>
                  </a:cubicBezTo>
                  <a:lnTo>
                    <a:pt x="192718" y="0"/>
                  </a:lnTo>
                  <a:cubicBezTo>
                    <a:pt x="204423" y="0"/>
                    <a:pt x="213911" y="9488"/>
                    <a:pt x="213911" y="21193"/>
                  </a:cubicBezTo>
                  <a:lnTo>
                    <a:pt x="213911" y="105965"/>
                  </a:lnTo>
                  <a:cubicBezTo>
                    <a:pt x="213911" y="117670"/>
                    <a:pt x="204423" y="127158"/>
                    <a:pt x="192718" y="127158"/>
                  </a:cubicBezTo>
                  <a:lnTo>
                    <a:pt x="21193" y="127158"/>
                  </a:lnTo>
                  <a:cubicBezTo>
                    <a:pt x="9488" y="127158"/>
                    <a:pt x="0" y="117670"/>
                    <a:pt x="0" y="105965"/>
                  </a:cubicBezTo>
                  <a:lnTo>
                    <a:pt x="0" y="21193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687" tIns="36687" rIns="36687" bIns="3668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Extension YAML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914249" y="6057136"/>
              <a:ext cx="602358" cy="248915"/>
            </a:xfrm>
            <a:custGeom>
              <a:avLst/>
              <a:gdLst>
                <a:gd name="connsiteX0" fmla="*/ 0 w 293934"/>
                <a:gd name="connsiteY0" fmla="*/ 9969 h 59813"/>
                <a:gd name="connsiteX1" fmla="*/ 9969 w 293934"/>
                <a:gd name="connsiteY1" fmla="*/ 0 h 59813"/>
                <a:gd name="connsiteX2" fmla="*/ 283965 w 293934"/>
                <a:gd name="connsiteY2" fmla="*/ 0 h 59813"/>
                <a:gd name="connsiteX3" fmla="*/ 293934 w 293934"/>
                <a:gd name="connsiteY3" fmla="*/ 9969 h 59813"/>
                <a:gd name="connsiteX4" fmla="*/ 293934 w 293934"/>
                <a:gd name="connsiteY4" fmla="*/ 49844 h 59813"/>
                <a:gd name="connsiteX5" fmla="*/ 283965 w 293934"/>
                <a:gd name="connsiteY5" fmla="*/ 59813 h 59813"/>
                <a:gd name="connsiteX6" fmla="*/ 9969 w 293934"/>
                <a:gd name="connsiteY6" fmla="*/ 59813 h 59813"/>
                <a:gd name="connsiteX7" fmla="*/ 0 w 293934"/>
                <a:gd name="connsiteY7" fmla="*/ 49844 h 59813"/>
                <a:gd name="connsiteX8" fmla="*/ 0 w 293934"/>
                <a:gd name="connsiteY8" fmla="*/ 9969 h 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934" h="59813">
                  <a:moveTo>
                    <a:pt x="0" y="9969"/>
                  </a:moveTo>
                  <a:cubicBezTo>
                    <a:pt x="0" y="4463"/>
                    <a:pt x="4463" y="0"/>
                    <a:pt x="9969" y="0"/>
                  </a:cubicBezTo>
                  <a:lnTo>
                    <a:pt x="283965" y="0"/>
                  </a:lnTo>
                  <a:cubicBezTo>
                    <a:pt x="289471" y="0"/>
                    <a:pt x="293934" y="4463"/>
                    <a:pt x="293934" y="9969"/>
                  </a:cubicBezTo>
                  <a:lnTo>
                    <a:pt x="293934" y="49844"/>
                  </a:lnTo>
                  <a:cubicBezTo>
                    <a:pt x="293934" y="55350"/>
                    <a:pt x="289471" y="59813"/>
                    <a:pt x="283965" y="59813"/>
                  </a:cubicBezTo>
                  <a:lnTo>
                    <a:pt x="9969" y="59813"/>
                  </a:lnTo>
                  <a:cubicBezTo>
                    <a:pt x="4463" y="59813"/>
                    <a:pt x="0" y="55350"/>
                    <a:pt x="0" y="49844"/>
                  </a:cubicBezTo>
                  <a:lnTo>
                    <a:pt x="0" y="9969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400" tIns="33400" rIns="33400" bIns="3340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Python install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504780" y="5592777"/>
              <a:ext cx="585859" cy="252739"/>
            </a:xfrm>
            <a:custGeom>
              <a:avLst/>
              <a:gdLst>
                <a:gd name="connsiteX0" fmla="*/ 0 w 272370"/>
                <a:gd name="connsiteY0" fmla="*/ 15188 h 91128"/>
                <a:gd name="connsiteX1" fmla="*/ 15188 w 272370"/>
                <a:gd name="connsiteY1" fmla="*/ 0 h 91128"/>
                <a:gd name="connsiteX2" fmla="*/ 257182 w 272370"/>
                <a:gd name="connsiteY2" fmla="*/ 0 h 91128"/>
                <a:gd name="connsiteX3" fmla="*/ 272370 w 272370"/>
                <a:gd name="connsiteY3" fmla="*/ 15188 h 91128"/>
                <a:gd name="connsiteX4" fmla="*/ 272370 w 272370"/>
                <a:gd name="connsiteY4" fmla="*/ 75940 h 91128"/>
                <a:gd name="connsiteX5" fmla="*/ 257182 w 272370"/>
                <a:gd name="connsiteY5" fmla="*/ 91128 h 91128"/>
                <a:gd name="connsiteX6" fmla="*/ 15188 w 272370"/>
                <a:gd name="connsiteY6" fmla="*/ 91128 h 91128"/>
                <a:gd name="connsiteX7" fmla="*/ 0 w 272370"/>
                <a:gd name="connsiteY7" fmla="*/ 75940 h 91128"/>
                <a:gd name="connsiteX8" fmla="*/ 0 w 272370"/>
                <a:gd name="connsiteY8" fmla="*/ 15188 h 9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70" h="91128">
                  <a:moveTo>
                    <a:pt x="0" y="15188"/>
                  </a:moveTo>
                  <a:cubicBezTo>
                    <a:pt x="0" y="6800"/>
                    <a:pt x="6800" y="0"/>
                    <a:pt x="15188" y="0"/>
                  </a:cubicBezTo>
                  <a:lnTo>
                    <a:pt x="257182" y="0"/>
                  </a:lnTo>
                  <a:cubicBezTo>
                    <a:pt x="265570" y="0"/>
                    <a:pt x="272370" y="6800"/>
                    <a:pt x="272370" y="15188"/>
                  </a:cubicBezTo>
                  <a:lnTo>
                    <a:pt x="272370" y="75940"/>
                  </a:lnTo>
                  <a:cubicBezTo>
                    <a:pt x="272370" y="84328"/>
                    <a:pt x="265570" y="91128"/>
                    <a:pt x="257182" y="91128"/>
                  </a:cubicBezTo>
                  <a:lnTo>
                    <a:pt x="15188" y="91128"/>
                  </a:lnTo>
                  <a:cubicBezTo>
                    <a:pt x="6800" y="91128"/>
                    <a:pt x="0" y="84328"/>
                    <a:pt x="0" y="75940"/>
                  </a:cubicBezTo>
                  <a:lnTo>
                    <a:pt x="0" y="15188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29" tIns="34929" rIns="34929" bIns="34929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Docs build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376" name="Curved Connector 142"/>
            <p:cNvCxnSpPr>
              <a:stCxn id="164" idx="3"/>
              <a:endCxn id="165" idx="2"/>
            </p:cNvCxnSpPr>
            <p:nvPr/>
          </p:nvCxnSpPr>
          <p:spPr>
            <a:xfrm>
              <a:off x="1495672" y="5206672"/>
              <a:ext cx="414145" cy="38610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urved Connector 142"/>
            <p:cNvCxnSpPr>
              <a:stCxn id="165" idx="5"/>
              <a:endCxn id="166" idx="4"/>
            </p:cNvCxnSpPr>
            <p:nvPr/>
          </p:nvCxnSpPr>
          <p:spPr>
            <a:xfrm flipH="1">
              <a:off x="1516607" y="5845516"/>
              <a:ext cx="393210" cy="41904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urved Connector 142"/>
            <p:cNvCxnSpPr>
              <a:stCxn id="166" idx="7"/>
              <a:endCxn id="167" idx="6"/>
            </p:cNvCxnSpPr>
            <p:nvPr/>
          </p:nvCxnSpPr>
          <p:spPr>
            <a:xfrm flipH="1" flipV="1">
              <a:off x="537449" y="5845516"/>
              <a:ext cx="376800" cy="41904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urved Connector 142"/>
            <p:cNvCxnSpPr>
              <a:stCxn id="167" idx="1"/>
              <a:endCxn id="164" idx="0"/>
            </p:cNvCxnSpPr>
            <p:nvPr/>
          </p:nvCxnSpPr>
          <p:spPr>
            <a:xfrm flipV="1">
              <a:off x="537449" y="5206672"/>
              <a:ext cx="355866" cy="38610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9" name="Curved Connector 142"/>
          <p:cNvCxnSpPr>
            <a:stCxn id="374" idx="7"/>
            <a:endCxn id="372" idx="0"/>
          </p:cNvCxnSpPr>
          <p:nvPr/>
        </p:nvCxnSpPr>
        <p:spPr>
          <a:xfrm flipH="1" flipV="1">
            <a:off x="924993" y="2295852"/>
            <a:ext cx="6744" cy="542649"/>
          </a:xfrm>
          <a:prstGeom prst="curvedConnector3">
            <a:avLst>
              <a:gd name="adj1" fmla="val 3362693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Curved Connector 142"/>
          <p:cNvCxnSpPr>
            <a:stCxn id="374" idx="4"/>
            <a:endCxn id="372" idx="3"/>
          </p:cNvCxnSpPr>
          <p:nvPr/>
        </p:nvCxnSpPr>
        <p:spPr>
          <a:xfrm flipH="1" flipV="1">
            <a:off x="1527350" y="2295852"/>
            <a:ext cx="6745" cy="542649"/>
          </a:xfrm>
          <a:prstGeom prst="curvedConnector3">
            <a:avLst>
              <a:gd name="adj1" fmla="val -3389177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Oval 434"/>
          <p:cNvSpPr/>
          <p:nvPr/>
        </p:nvSpPr>
        <p:spPr>
          <a:xfrm>
            <a:off x="3512384" y="726034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36" name="Oval 435"/>
          <p:cNvSpPr/>
          <p:nvPr/>
        </p:nvSpPr>
        <p:spPr>
          <a:xfrm>
            <a:off x="4290639" y="872281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37" name="Oval 436"/>
          <p:cNvSpPr/>
          <p:nvPr/>
        </p:nvSpPr>
        <p:spPr>
          <a:xfrm>
            <a:off x="6113339" y="740277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38" name="Oval 437"/>
          <p:cNvSpPr/>
          <p:nvPr/>
        </p:nvSpPr>
        <p:spPr>
          <a:xfrm>
            <a:off x="7048371" y="948413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4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42" name="Process 441"/>
          <p:cNvSpPr/>
          <p:nvPr/>
        </p:nvSpPr>
        <p:spPr>
          <a:xfrm>
            <a:off x="132584" y="508175"/>
            <a:ext cx="8875533" cy="876762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3" name="Process 442"/>
          <p:cNvSpPr/>
          <p:nvPr/>
        </p:nvSpPr>
        <p:spPr>
          <a:xfrm>
            <a:off x="132584" y="1538447"/>
            <a:ext cx="8875533" cy="2433284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7" name="Process 446"/>
          <p:cNvSpPr/>
          <p:nvPr/>
        </p:nvSpPr>
        <p:spPr>
          <a:xfrm>
            <a:off x="124662" y="4036704"/>
            <a:ext cx="8883763" cy="3237498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4" name="Process 453"/>
          <p:cNvSpPr/>
          <p:nvPr/>
        </p:nvSpPr>
        <p:spPr>
          <a:xfrm>
            <a:off x="9008117" y="508175"/>
            <a:ext cx="1263652" cy="876762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and update an extension for the NWB:N data standard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5" name="Process 454"/>
          <p:cNvSpPr/>
          <p:nvPr/>
        </p:nvSpPr>
        <p:spPr>
          <a:xfrm>
            <a:off x="9008425" y="1538447"/>
            <a:ext cx="1263344" cy="2433284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a recipe to register the extension </a:t>
            </a:r>
            <a:r>
              <a:rPr lang="en-US" sz="1100" dirty="0">
                <a:solidFill>
                  <a:schemeClr val="tx1"/>
                </a:solidFill>
              </a:rPr>
              <a:t>with the extension catalog</a:t>
            </a:r>
          </a:p>
        </p:txBody>
      </p:sp>
      <p:sp>
        <p:nvSpPr>
          <p:cNvPr id="456" name="Process 455"/>
          <p:cNvSpPr/>
          <p:nvPr/>
        </p:nvSpPr>
        <p:spPr>
          <a:xfrm>
            <a:off x="9008425" y="4036704"/>
            <a:ext cx="1263344" cy="3237498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Update the extension recipe, e.g., to deploy an updated version of the extension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8" name="Oval 457"/>
          <p:cNvSpPr/>
          <p:nvPr/>
        </p:nvSpPr>
        <p:spPr>
          <a:xfrm>
            <a:off x="3512384" y="1761768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0" name="Oval 459"/>
          <p:cNvSpPr/>
          <p:nvPr/>
        </p:nvSpPr>
        <p:spPr>
          <a:xfrm>
            <a:off x="3512384" y="2368965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61" name="Oval 460"/>
          <p:cNvSpPr/>
          <p:nvPr/>
        </p:nvSpPr>
        <p:spPr>
          <a:xfrm>
            <a:off x="1746759" y="1958603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8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62" name="Oval 461"/>
          <p:cNvSpPr/>
          <p:nvPr/>
        </p:nvSpPr>
        <p:spPr>
          <a:xfrm>
            <a:off x="3064919" y="3353101"/>
            <a:ext cx="28848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8.1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463" name="Curved Connector 142"/>
          <p:cNvCxnSpPr>
            <a:stCxn id="85" idx="4"/>
            <a:endCxn id="370" idx="0"/>
          </p:cNvCxnSpPr>
          <p:nvPr/>
        </p:nvCxnSpPr>
        <p:spPr>
          <a:xfrm>
            <a:off x="1229746" y="1853414"/>
            <a:ext cx="283" cy="20120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5078343" y="2363455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6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69" name="Oval 468"/>
          <p:cNvSpPr/>
          <p:nvPr/>
        </p:nvSpPr>
        <p:spPr>
          <a:xfrm>
            <a:off x="7146567" y="4522802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9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0" name="Oval 469"/>
          <p:cNvSpPr/>
          <p:nvPr/>
        </p:nvSpPr>
        <p:spPr>
          <a:xfrm>
            <a:off x="8350505" y="5563561"/>
            <a:ext cx="255388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10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1" name="Oval 470"/>
          <p:cNvSpPr/>
          <p:nvPr/>
        </p:nvSpPr>
        <p:spPr>
          <a:xfrm>
            <a:off x="6819433" y="5558439"/>
            <a:ext cx="228938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2" name="Oval 471"/>
          <p:cNvSpPr/>
          <p:nvPr/>
        </p:nvSpPr>
        <p:spPr>
          <a:xfrm>
            <a:off x="1800697" y="3745720"/>
            <a:ext cx="28848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8</a:t>
            </a:r>
            <a:r>
              <a:rPr lang="en-US" sz="1100" dirty="0" smtClean="0">
                <a:solidFill>
                  <a:srgbClr val="000000"/>
                </a:solidFill>
              </a:rPr>
              <a:t>.2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3" name="Oval 472"/>
          <p:cNvSpPr/>
          <p:nvPr/>
        </p:nvSpPr>
        <p:spPr>
          <a:xfrm>
            <a:off x="1938783" y="4636118"/>
            <a:ext cx="260580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5" name="Oval 474"/>
          <p:cNvSpPr/>
          <p:nvPr/>
        </p:nvSpPr>
        <p:spPr>
          <a:xfrm>
            <a:off x="3008160" y="6536075"/>
            <a:ext cx="353401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13.1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7" name="Oval 476"/>
          <p:cNvSpPr/>
          <p:nvPr/>
        </p:nvSpPr>
        <p:spPr>
          <a:xfrm>
            <a:off x="1495671" y="6961127"/>
            <a:ext cx="35804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13.2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8" name="Oval 477"/>
          <p:cNvSpPr/>
          <p:nvPr/>
        </p:nvSpPr>
        <p:spPr>
          <a:xfrm>
            <a:off x="7630522" y="7002995"/>
            <a:ext cx="227367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14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34" name="Folded Corner 433"/>
          <p:cNvSpPr/>
          <p:nvPr/>
        </p:nvSpPr>
        <p:spPr>
          <a:xfrm>
            <a:off x="116333" y="7406531"/>
            <a:ext cx="9267438" cy="432544"/>
          </a:xfrm>
          <a:prstGeom prst="foldedCorner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Process 430"/>
          <p:cNvSpPr/>
          <p:nvPr/>
        </p:nvSpPr>
        <p:spPr>
          <a:xfrm>
            <a:off x="1174178" y="7484187"/>
            <a:ext cx="1253038" cy="227035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</a:t>
            </a:r>
            <a:r>
              <a:rPr lang="en-US" sz="1000" dirty="0" smtClean="0">
                <a:solidFill>
                  <a:schemeClr val="tx1"/>
                </a:solidFill>
              </a:rPr>
              <a:t>utomated 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2" name="Process 431"/>
          <p:cNvSpPr/>
          <p:nvPr/>
        </p:nvSpPr>
        <p:spPr>
          <a:xfrm>
            <a:off x="2834944" y="7484187"/>
            <a:ext cx="1253038" cy="23683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ser action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3" name="Data 432"/>
          <p:cNvSpPr/>
          <p:nvPr/>
        </p:nvSpPr>
        <p:spPr>
          <a:xfrm>
            <a:off x="4418554" y="7484187"/>
            <a:ext cx="1284347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Git</a:t>
            </a:r>
            <a:r>
              <a:rPr lang="en-US" sz="1000" dirty="0" smtClean="0">
                <a:solidFill>
                  <a:srgbClr val="FFFFFF"/>
                </a:solidFill>
              </a:rPr>
              <a:t> </a:t>
            </a:r>
            <a:r>
              <a:rPr lang="en-US" sz="1000" dirty="0" err="1" smtClean="0">
                <a:solidFill>
                  <a:srgbClr val="FFFFFF"/>
                </a:solidFill>
              </a:rPr>
              <a:t>reposotiry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479" name="Oval 478"/>
          <p:cNvSpPr/>
          <p:nvPr/>
        </p:nvSpPr>
        <p:spPr>
          <a:xfrm>
            <a:off x="5870935" y="7520660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480" name="Oval 479"/>
          <p:cNvSpPr/>
          <p:nvPr/>
        </p:nvSpPr>
        <p:spPr>
          <a:xfrm>
            <a:off x="3968041" y="7603181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481" name="Oval 480"/>
          <p:cNvSpPr/>
          <p:nvPr/>
        </p:nvSpPr>
        <p:spPr>
          <a:xfrm>
            <a:off x="2307275" y="7611452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482" name="Rectangle 481"/>
          <p:cNvSpPr/>
          <p:nvPr/>
        </p:nvSpPr>
        <p:spPr>
          <a:xfrm>
            <a:off x="5998897" y="7416145"/>
            <a:ext cx="1053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dirty="0">
                <a:solidFill>
                  <a:prstClr val="black"/>
                </a:solidFill>
              </a:rPr>
              <a:t>o</a:t>
            </a:r>
            <a:r>
              <a:rPr lang="en-US" sz="1000" dirty="0" smtClean="0">
                <a:solidFill>
                  <a:prstClr val="black"/>
                </a:solidFill>
              </a:rPr>
              <a:t>rder in which actions occur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483" name="Process 482"/>
          <p:cNvSpPr/>
          <p:nvPr/>
        </p:nvSpPr>
        <p:spPr>
          <a:xfrm>
            <a:off x="113970" y="7404769"/>
            <a:ext cx="779345" cy="219629"/>
          </a:xfrm>
          <a:prstGeom prst="flowChartProcess">
            <a:avLst/>
          </a:prstGeom>
          <a:solidFill>
            <a:srgbClr val="FFFFFF"/>
          </a:solidFill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Legend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5" name="Decision 114"/>
          <p:cNvSpPr/>
          <p:nvPr/>
        </p:nvSpPr>
        <p:spPr>
          <a:xfrm>
            <a:off x="7325073" y="7446131"/>
            <a:ext cx="456712" cy="240566"/>
          </a:xfrm>
          <a:prstGeom prst="flowChartDecision">
            <a:avLst/>
          </a:prstGeom>
          <a:solidFill>
            <a:srgbClr val="D9969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7717391" y="7407611"/>
            <a:ext cx="306169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/>
              <a:t>n</a:t>
            </a:r>
            <a:r>
              <a:rPr lang="en-US" sz="900" dirty="0" smtClean="0"/>
              <a:t>o</a:t>
            </a:r>
            <a:endParaRPr lang="en-US" sz="900" dirty="0"/>
          </a:p>
        </p:txBody>
      </p:sp>
      <p:sp>
        <p:nvSpPr>
          <p:cNvPr id="118" name="Rectangle 117"/>
          <p:cNvSpPr/>
          <p:nvPr/>
        </p:nvSpPr>
        <p:spPr>
          <a:xfrm>
            <a:off x="7508513" y="7626388"/>
            <a:ext cx="339475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yes</a:t>
            </a:r>
            <a:endParaRPr lang="en-US" sz="900" dirty="0"/>
          </a:p>
        </p:txBody>
      </p:sp>
      <p:sp>
        <p:nvSpPr>
          <p:cNvPr id="119" name="Rectangle 118"/>
          <p:cNvSpPr/>
          <p:nvPr/>
        </p:nvSpPr>
        <p:spPr>
          <a:xfrm>
            <a:off x="7392668" y="7492118"/>
            <a:ext cx="377026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cxnSp>
        <p:nvCxnSpPr>
          <p:cNvPr id="120" name="Curved Connector 142"/>
          <p:cNvCxnSpPr>
            <a:stCxn id="115" idx="3"/>
          </p:cNvCxnSpPr>
          <p:nvPr/>
        </p:nvCxnSpPr>
        <p:spPr>
          <a:xfrm>
            <a:off x="7781785" y="7566414"/>
            <a:ext cx="241775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42"/>
          <p:cNvCxnSpPr>
            <a:stCxn id="115" idx="2"/>
          </p:cNvCxnSpPr>
          <p:nvPr/>
        </p:nvCxnSpPr>
        <p:spPr>
          <a:xfrm>
            <a:off x="7553429" y="7686697"/>
            <a:ext cx="0" cy="13810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871336" y="7419975"/>
            <a:ext cx="10537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00" dirty="0" smtClean="0">
                <a:solidFill>
                  <a:prstClr val="black"/>
                </a:solidFill>
              </a:rPr>
              <a:t>Automated decision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5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/>
        </p:nvSpPr>
        <p:spPr>
          <a:xfrm>
            <a:off x="3468118" y="614988"/>
            <a:ext cx="3201353" cy="7029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70150" y="591774"/>
            <a:ext cx="2126931" cy="7052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983" y="725946"/>
            <a:ext cx="3180419" cy="6918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79" name="Curved Connector 142"/>
          <p:cNvCxnSpPr>
            <a:stCxn id="68" idx="5"/>
            <a:endCxn id="12" idx="1"/>
          </p:cNvCxnSpPr>
          <p:nvPr/>
        </p:nvCxnSpPr>
        <p:spPr>
          <a:xfrm flipV="1">
            <a:off x="1718872" y="975421"/>
            <a:ext cx="1875334" cy="1220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6983" y="188145"/>
            <a:ext cx="3180419" cy="5378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cs typeface="Calibri"/>
              </a:rPr>
              <a:t>n</a:t>
            </a:r>
            <a:r>
              <a:rPr lang="en-US" sz="1200" b="1" dirty="0" err="1" smtClean="0">
                <a:solidFill>
                  <a:schemeClr val="bg1"/>
                </a:solidFill>
                <a:cs typeface="Calibri"/>
              </a:rPr>
              <a:t>wb</a:t>
            </a:r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-extensions </a:t>
            </a:r>
          </a:p>
          <a:p>
            <a:pPr algn="ctr"/>
            <a:endParaRPr lang="en-US" sz="10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err="1" smtClean="0">
                <a:solidFill>
                  <a:schemeClr val="bg1"/>
                </a:solidFill>
                <a:cs typeface="Calibri"/>
              </a:rPr>
              <a:t>GitHub</a:t>
            </a:r>
            <a:r>
              <a:rPr lang="en-US" sz="1000" dirty="0" smtClean="0">
                <a:solidFill>
                  <a:schemeClr val="bg1"/>
                </a:solidFill>
                <a:cs typeface="Calibri"/>
              </a:rPr>
              <a:t> organization of the NWB:N extension catalog</a:t>
            </a:r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70151" y="188144"/>
            <a:ext cx="2126930" cy="5408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  <a:cs typeface="Calibri"/>
              </a:rPr>
              <a:t>LabOrg</a:t>
            </a:r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 </a:t>
            </a:r>
          </a:p>
          <a:p>
            <a:pPr algn="ctr"/>
            <a:endParaRPr lang="en-US" sz="10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Calibri"/>
              </a:rPr>
              <a:t>Extension developers </a:t>
            </a:r>
            <a:r>
              <a:rPr lang="en-US" sz="1000" dirty="0" err="1" smtClean="0">
                <a:solidFill>
                  <a:schemeClr val="bg1"/>
                </a:solidFill>
                <a:cs typeface="Calibri"/>
              </a:rPr>
              <a:t>Git</a:t>
            </a:r>
            <a:r>
              <a:rPr lang="en-US" sz="1000" dirty="0" smtClean="0">
                <a:solidFill>
                  <a:schemeClr val="bg1"/>
                </a:solidFill>
                <a:cs typeface="Calibri"/>
              </a:rPr>
              <a:t> space</a:t>
            </a:r>
          </a:p>
        </p:txBody>
      </p:sp>
      <p:sp>
        <p:nvSpPr>
          <p:cNvPr id="12" name="Process 11"/>
          <p:cNvSpPr/>
          <p:nvPr/>
        </p:nvSpPr>
        <p:spPr>
          <a:xfrm>
            <a:off x="3594206" y="865451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</a:t>
            </a:r>
            <a:r>
              <a:rPr lang="en-US" sz="1100" dirty="0" smtClean="0">
                <a:solidFill>
                  <a:schemeClr val="tx1"/>
                </a:solidFill>
              </a:rPr>
              <a:t>lone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8" name="Data 67"/>
          <p:cNvSpPr/>
          <p:nvPr/>
        </p:nvSpPr>
        <p:spPr>
          <a:xfrm>
            <a:off x="486519" y="877652"/>
            <a:ext cx="136928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-template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9" name="Process 68"/>
          <p:cNvSpPr/>
          <p:nvPr/>
        </p:nvSpPr>
        <p:spPr>
          <a:xfrm>
            <a:off x="4385831" y="1292649"/>
            <a:ext cx="1057092" cy="32620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</a:t>
            </a:r>
            <a:r>
              <a:rPr lang="en-US" sz="1100" dirty="0" smtClean="0">
                <a:solidFill>
                  <a:schemeClr val="tx1"/>
                </a:solidFill>
              </a:rPr>
              <a:t>nitial setup via </a:t>
            </a:r>
            <a:r>
              <a:rPr lang="en-US" sz="1100" dirty="0" err="1" smtClean="0">
                <a:solidFill>
                  <a:schemeClr val="tx1"/>
                </a:solidFill>
              </a:rPr>
              <a:t>cookiecutter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8" name="Data 77"/>
          <p:cNvSpPr/>
          <p:nvPr/>
        </p:nvSpPr>
        <p:spPr>
          <a:xfrm>
            <a:off x="7077236" y="863696"/>
            <a:ext cx="1369281" cy="219940"/>
          </a:xfrm>
          <a:prstGeom prst="flowChartInputOutput">
            <a:avLst/>
          </a:prstGeom>
          <a:solidFill>
            <a:srgbClr val="17375E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85" name="Data 84"/>
          <p:cNvSpPr/>
          <p:nvPr/>
        </p:nvSpPr>
        <p:spPr>
          <a:xfrm>
            <a:off x="392373" y="1923210"/>
            <a:ext cx="1674745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catalog-recipe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93" name="Data 92"/>
          <p:cNvSpPr/>
          <p:nvPr/>
        </p:nvSpPr>
        <p:spPr>
          <a:xfrm>
            <a:off x="4902210" y="1927576"/>
            <a:ext cx="1674745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catalog_recipe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97" name="Curved Connector 142"/>
          <p:cNvCxnSpPr>
            <a:stCxn id="85" idx="5"/>
            <a:endCxn id="93" idx="2"/>
          </p:cNvCxnSpPr>
          <p:nvPr/>
        </p:nvCxnSpPr>
        <p:spPr>
          <a:xfrm>
            <a:off x="1899644" y="2033180"/>
            <a:ext cx="3170041" cy="436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Process 99"/>
          <p:cNvSpPr/>
          <p:nvPr/>
        </p:nvSpPr>
        <p:spPr>
          <a:xfrm>
            <a:off x="5173803" y="2410545"/>
            <a:ext cx="1131560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for </a:t>
            </a:r>
            <a:r>
              <a:rPr lang="en-US" sz="1100" dirty="0" err="1" smtClean="0">
                <a:solidFill>
                  <a:schemeClr val="tx1"/>
                </a:solidFill>
              </a:rPr>
              <a:t>ndx_custom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1" name="Curved Connector 142"/>
          <p:cNvCxnSpPr>
            <a:stCxn id="93" idx="4"/>
            <a:endCxn id="100" idx="0"/>
          </p:cNvCxnSpPr>
          <p:nvPr/>
        </p:nvCxnSpPr>
        <p:spPr>
          <a:xfrm>
            <a:off x="5739583" y="2147516"/>
            <a:ext cx="0" cy="263029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42"/>
          <p:cNvCxnSpPr>
            <a:stCxn id="100" idx="3"/>
            <a:endCxn id="93" idx="5"/>
          </p:cNvCxnSpPr>
          <p:nvPr/>
        </p:nvCxnSpPr>
        <p:spPr>
          <a:xfrm flipV="1">
            <a:off x="6305363" y="2037546"/>
            <a:ext cx="104118" cy="542328"/>
          </a:xfrm>
          <a:prstGeom prst="curvedConnector3">
            <a:avLst>
              <a:gd name="adj1" fmla="val 279346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Process 111"/>
          <p:cNvSpPr/>
          <p:nvPr/>
        </p:nvSpPr>
        <p:spPr>
          <a:xfrm>
            <a:off x="3594206" y="2403567"/>
            <a:ext cx="1131560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dirty="0" smtClean="0">
                <a:solidFill>
                  <a:schemeClr val="tx1"/>
                </a:solidFill>
              </a:rPr>
              <a:t>ubmit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3" name="Curved Connector 142"/>
          <p:cNvCxnSpPr>
            <a:stCxn id="93" idx="3"/>
            <a:endCxn id="112" idx="3"/>
          </p:cNvCxnSpPr>
          <p:nvPr/>
        </p:nvCxnSpPr>
        <p:spPr>
          <a:xfrm flipH="1">
            <a:off x="4725766" y="2147516"/>
            <a:ext cx="846342" cy="4253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42"/>
          <p:cNvCxnSpPr>
            <a:stCxn id="112" idx="1"/>
          </p:cNvCxnSpPr>
          <p:nvPr/>
        </p:nvCxnSpPr>
        <p:spPr>
          <a:xfrm flipH="1" flipV="1">
            <a:off x="1718872" y="2147516"/>
            <a:ext cx="1875334" cy="42538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42"/>
          <p:cNvCxnSpPr>
            <a:stCxn id="370" idx="2"/>
            <a:endCxn id="127" idx="0"/>
          </p:cNvCxnSpPr>
          <p:nvPr/>
        </p:nvCxnSpPr>
        <p:spPr>
          <a:xfrm>
            <a:off x="1230029" y="3237648"/>
            <a:ext cx="4002" cy="15726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Decision 126"/>
          <p:cNvSpPr/>
          <p:nvPr/>
        </p:nvSpPr>
        <p:spPr>
          <a:xfrm>
            <a:off x="975841" y="3394911"/>
            <a:ext cx="516380" cy="264729"/>
          </a:xfrm>
          <a:prstGeom prst="flowChartDecision">
            <a:avLst/>
          </a:prstGeom>
          <a:solidFill>
            <a:srgbClr val="D9969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427827" y="3380554"/>
            <a:ext cx="319669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129" name="Rectangle 128"/>
          <p:cNvSpPr/>
          <p:nvPr/>
        </p:nvSpPr>
        <p:spPr>
          <a:xfrm>
            <a:off x="1161865" y="3599331"/>
            <a:ext cx="356676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30" name="Rectangle 129"/>
          <p:cNvSpPr/>
          <p:nvPr/>
        </p:nvSpPr>
        <p:spPr>
          <a:xfrm>
            <a:off x="1074562" y="3446033"/>
            <a:ext cx="377026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cxnSp>
        <p:nvCxnSpPr>
          <p:cNvPr id="131" name="Curved Connector 142"/>
          <p:cNvCxnSpPr>
            <a:stCxn id="127" idx="3"/>
            <a:endCxn id="139" idx="1"/>
          </p:cNvCxnSpPr>
          <p:nvPr/>
        </p:nvCxnSpPr>
        <p:spPr>
          <a:xfrm>
            <a:off x="1492221" y="3527276"/>
            <a:ext cx="612326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Process 85"/>
          <p:cNvSpPr/>
          <p:nvPr/>
        </p:nvSpPr>
        <p:spPr>
          <a:xfrm>
            <a:off x="3594206" y="1923210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fork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9" name="Process 138"/>
          <p:cNvSpPr/>
          <p:nvPr/>
        </p:nvSpPr>
        <p:spPr>
          <a:xfrm>
            <a:off x="2104547" y="3357947"/>
            <a:ext cx="1131560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eport errors  / request changes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6" name="Data 145"/>
          <p:cNvSpPr/>
          <p:nvPr/>
        </p:nvSpPr>
        <p:spPr>
          <a:xfrm>
            <a:off x="334008" y="4420144"/>
            <a:ext cx="180543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-custom-recipe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47" name="Process 146"/>
          <p:cNvSpPr/>
          <p:nvPr/>
        </p:nvSpPr>
        <p:spPr>
          <a:xfrm>
            <a:off x="551835" y="3857976"/>
            <a:ext cx="1364392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custom recipe repo and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3" name="Data 152"/>
          <p:cNvSpPr/>
          <p:nvPr/>
        </p:nvSpPr>
        <p:spPr>
          <a:xfrm>
            <a:off x="6908350" y="5115334"/>
            <a:ext cx="1805431" cy="219940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sz="1000" dirty="0" err="1" smtClean="0">
                <a:solidFill>
                  <a:srgbClr val="FFFFFF"/>
                </a:solidFill>
              </a:rPr>
              <a:t>ndx</a:t>
            </a:r>
            <a:r>
              <a:rPr lang="en-US" sz="1000" dirty="0" smtClean="0">
                <a:solidFill>
                  <a:srgbClr val="FFFFFF"/>
                </a:solidFill>
              </a:rPr>
              <a:t>-custom-recipe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154" name="Curved Connector 142"/>
          <p:cNvCxnSpPr>
            <a:stCxn id="146" idx="5"/>
            <a:endCxn id="152" idx="0"/>
          </p:cNvCxnSpPr>
          <p:nvPr/>
        </p:nvCxnSpPr>
        <p:spPr>
          <a:xfrm>
            <a:off x="1958896" y="4530114"/>
            <a:ext cx="5848854" cy="158496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Process 151"/>
          <p:cNvSpPr/>
          <p:nvPr/>
        </p:nvSpPr>
        <p:spPr>
          <a:xfrm>
            <a:off x="7241970" y="4688610"/>
            <a:ext cx="1131560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fork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7" name="Curved Connector 142"/>
          <p:cNvCxnSpPr>
            <a:stCxn id="146" idx="4"/>
            <a:endCxn id="168" idx="0"/>
          </p:cNvCxnSpPr>
          <p:nvPr/>
        </p:nvCxnSpPr>
        <p:spPr>
          <a:xfrm flipH="1">
            <a:off x="1235381" y="4640084"/>
            <a:ext cx="1343" cy="35674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Process 167"/>
          <p:cNvSpPr/>
          <p:nvPr/>
        </p:nvSpPr>
        <p:spPr>
          <a:xfrm>
            <a:off x="449568" y="4996824"/>
            <a:ext cx="1571625" cy="1410129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Run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4" name="Process 173"/>
          <p:cNvSpPr/>
          <p:nvPr/>
        </p:nvSpPr>
        <p:spPr>
          <a:xfrm>
            <a:off x="7837316" y="5608127"/>
            <a:ext cx="595245" cy="34118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recipe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5" name="Curved Connector 142"/>
          <p:cNvCxnSpPr>
            <a:stCxn id="153" idx="4"/>
            <a:endCxn id="174" idx="0"/>
          </p:cNvCxnSpPr>
          <p:nvPr/>
        </p:nvCxnSpPr>
        <p:spPr>
          <a:xfrm>
            <a:off x="7811066" y="5335274"/>
            <a:ext cx="323873" cy="27285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urved Connector 142"/>
          <p:cNvCxnSpPr>
            <a:stCxn id="174" idx="3"/>
            <a:endCxn id="153" idx="5"/>
          </p:cNvCxnSpPr>
          <p:nvPr/>
        </p:nvCxnSpPr>
        <p:spPr>
          <a:xfrm flipV="1">
            <a:off x="8432561" y="5225304"/>
            <a:ext cx="100677" cy="553414"/>
          </a:xfrm>
          <a:prstGeom prst="curvedConnector3">
            <a:avLst>
              <a:gd name="adj1" fmla="val 291525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Process 181"/>
          <p:cNvSpPr/>
          <p:nvPr/>
        </p:nvSpPr>
        <p:spPr>
          <a:xfrm>
            <a:off x="6892232" y="5614209"/>
            <a:ext cx="892716" cy="338658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</a:t>
            </a:r>
            <a:r>
              <a:rPr lang="en-US" sz="1100" dirty="0" smtClean="0">
                <a:solidFill>
                  <a:schemeClr val="tx1"/>
                </a:solidFill>
              </a:rPr>
              <a:t>ubmit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1" name="Curved Connector 142"/>
          <p:cNvCxnSpPr>
            <a:stCxn id="153" idx="3"/>
            <a:endCxn id="182" idx="0"/>
          </p:cNvCxnSpPr>
          <p:nvPr/>
        </p:nvCxnSpPr>
        <p:spPr>
          <a:xfrm flipH="1">
            <a:off x="7338590" y="5335274"/>
            <a:ext cx="291932" cy="27893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42"/>
          <p:cNvCxnSpPr>
            <a:stCxn id="182" idx="1"/>
          </p:cNvCxnSpPr>
          <p:nvPr/>
        </p:nvCxnSpPr>
        <p:spPr>
          <a:xfrm flipH="1" flipV="1">
            <a:off x="1795526" y="4640084"/>
            <a:ext cx="5096706" cy="1143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Process 197"/>
          <p:cNvSpPr/>
          <p:nvPr/>
        </p:nvSpPr>
        <p:spPr>
          <a:xfrm>
            <a:off x="594290" y="7032880"/>
            <a:ext cx="1131560" cy="355863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pprove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9" name="Decision 198"/>
          <p:cNvSpPr/>
          <p:nvPr/>
        </p:nvSpPr>
        <p:spPr>
          <a:xfrm>
            <a:off x="900176" y="6574026"/>
            <a:ext cx="516380" cy="264729"/>
          </a:xfrm>
          <a:prstGeom prst="flowChartDecision">
            <a:avLst/>
          </a:prstGeom>
          <a:solidFill>
            <a:srgbClr val="D99694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352162" y="6559669"/>
            <a:ext cx="319669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1" name="Rectangle 200"/>
          <p:cNvSpPr/>
          <p:nvPr/>
        </p:nvSpPr>
        <p:spPr>
          <a:xfrm>
            <a:off x="1086200" y="6778446"/>
            <a:ext cx="356676" cy="200055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02" name="Rectangle 201"/>
          <p:cNvSpPr/>
          <p:nvPr/>
        </p:nvSpPr>
        <p:spPr>
          <a:xfrm>
            <a:off x="998897" y="6625148"/>
            <a:ext cx="377026" cy="184666"/>
          </a:xfrm>
          <a:prstGeom prst="rect">
            <a:avLst/>
          </a:prstGeom>
        </p:spPr>
        <p:txBody>
          <a:bodyPr wrap="none" tIns="0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sp>
        <p:nvSpPr>
          <p:cNvPr id="203" name="Process 202"/>
          <p:cNvSpPr/>
          <p:nvPr/>
        </p:nvSpPr>
        <p:spPr>
          <a:xfrm>
            <a:off x="2104547" y="6537062"/>
            <a:ext cx="1131560" cy="338658"/>
          </a:xfrm>
          <a:prstGeom prst="flowChartProcess">
            <a:avLst/>
          </a:prstGeom>
          <a:solidFill>
            <a:srgbClr val="D99694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</a:t>
            </a:r>
            <a:r>
              <a:rPr lang="en-US" sz="1100" dirty="0" smtClean="0">
                <a:solidFill>
                  <a:schemeClr val="tx1"/>
                </a:solidFill>
              </a:rPr>
              <a:t>eport errors  / request changes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4" name="Curved Connector 142"/>
          <p:cNvCxnSpPr>
            <a:endCxn id="199" idx="0"/>
          </p:cNvCxnSpPr>
          <p:nvPr/>
        </p:nvCxnSpPr>
        <p:spPr>
          <a:xfrm flipH="1">
            <a:off x="1158366" y="6413931"/>
            <a:ext cx="3499" cy="1600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urved Connector 142"/>
          <p:cNvCxnSpPr>
            <a:stCxn id="127" idx="2"/>
            <a:endCxn id="147" idx="0"/>
          </p:cNvCxnSpPr>
          <p:nvPr/>
        </p:nvCxnSpPr>
        <p:spPr>
          <a:xfrm>
            <a:off x="1234031" y="3659640"/>
            <a:ext cx="0" cy="19833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142"/>
          <p:cNvCxnSpPr>
            <a:stCxn id="147" idx="2"/>
            <a:endCxn id="146" idx="1"/>
          </p:cNvCxnSpPr>
          <p:nvPr/>
        </p:nvCxnSpPr>
        <p:spPr>
          <a:xfrm>
            <a:off x="1234031" y="4196634"/>
            <a:ext cx="2693" cy="22351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142"/>
          <p:cNvCxnSpPr>
            <a:stCxn id="199" idx="3"/>
            <a:endCxn id="203" idx="1"/>
          </p:cNvCxnSpPr>
          <p:nvPr/>
        </p:nvCxnSpPr>
        <p:spPr>
          <a:xfrm>
            <a:off x="1416556" y="6706391"/>
            <a:ext cx="687991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142"/>
          <p:cNvCxnSpPr>
            <a:stCxn id="203" idx="3"/>
            <a:endCxn id="174" idx="2"/>
          </p:cNvCxnSpPr>
          <p:nvPr/>
        </p:nvCxnSpPr>
        <p:spPr>
          <a:xfrm flipV="1">
            <a:off x="3236107" y="5949309"/>
            <a:ext cx="4898832" cy="757082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142"/>
          <p:cNvCxnSpPr>
            <a:stCxn id="199" idx="2"/>
            <a:endCxn id="198" idx="0"/>
          </p:cNvCxnSpPr>
          <p:nvPr/>
        </p:nvCxnSpPr>
        <p:spPr>
          <a:xfrm>
            <a:off x="1158366" y="6838755"/>
            <a:ext cx="1704" cy="19412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Process 223"/>
          <p:cNvSpPr/>
          <p:nvPr/>
        </p:nvSpPr>
        <p:spPr>
          <a:xfrm>
            <a:off x="6892232" y="7032880"/>
            <a:ext cx="892717" cy="35586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</a:t>
            </a:r>
            <a:r>
              <a:rPr lang="en-US" sz="1100" dirty="0" smtClean="0">
                <a:solidFill>
                  <a:schemeClr val="tx1"/>
                </a:solidFill>
              </a:rPr>
              <a:t>erge pull request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5" name="Curved Connector 142"/>
          <p:cNvCxnSpPr>
            <a:stCxn id="198" idx="3"/>
            <a:endCxn id="224" idx="1"/>
          </p:cNvCxnSpPr>
          <p:nvPr/>
        </p:nvCxnSpPr>
        <p:spPr>
          <a:xfrm>
            <a:off x="1725850" y="7210812"/>
            <a:ext cx="5166382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142"/>
          <p:cNvCxnSpPr>
            <a:stCxn id="224" idx="2"/>
            <a:endCxn id="146" idx="2"/>
          </p:cNvCxnSpPr>
          <p:nvPr/>
        </p:nvCxnSpPr>
        <p:spPr>
          <a:xfrm rot="5400000" flipH="1">
            <a:off x="2497256" y="2547409"/>
            <a:ext cx="2858629" cy="6824040"/>
          </a:xfrm>
          <a:prstGeom prst="bentConnector4">
            <a:avLst>
              <a:gd name="adj1" fmla="val -2871"/>
              <a:gd name="adj2" fmla="val 103644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142"/>
          <p:cNvCxnSpPr>
            <a:stCxn id="139" idx="3"/>
            <a:endCxn id="100" idx="2"/>
          </p:cNvCxnSpPr>
          <p:nvPr/>
        </p:nvCxnSpPr>
        <p:spPr>
          <a:xfrm flipV="1">
            <a:off x="3236107" y="2749203"/>
            <a:ext cx="2503476" cy="77807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142"/>
          <p:cNvCxnSpPr>
            <a:stCxn id="12" idx="2"/>
            <a:endCxn id="69" idx="1"/>
          </p:cNvCxnSpPr>
          <p:nvPr/>
        </p:nvCxnSpPr>
        <p:spPr>
          <a:xfrm rot="16200000" flipH="1">
            <a:off x="4087729" y="1157647"/>
            <a:ext cx="370359" cy="225845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urved Connector 142"/>
          <p:cNvCxnSpPr>
            <a:stCxn id="69" idx="3"/>
            <a:endCxn id="296" idx="2"/>
          </p:cNvCxnSpPr>
          <p:nvPr/>
        </p:nvCxnSpPr>
        <p:spPr>
          <a:xfrm flipV="1">
            <a:off x="5442923" y="1097592"/>
            <a:ext cx="259978" cy="358158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Process 284"/>
          <p:cNvSpPr/>
          <p:nvPr/>
        </p:nvSpPr>
        <p:spPr>
          <a:xfrm>
            <a:off x="7144383" y="1326090"/>
            <a:ext cx="1232353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</a:t>
            </a:r>
            <a:r>
              <a:rPr lang="en-US" sz="1100" dirty="0" smtClean="0">
                <a:solidFill>
                  <a:schemeClr val="tx1"/>
                </a:solidFill>
              </a:rPr>
              <a:t>pdate extension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86" name="Curved Connector 142"/>
          <p:cNvCxnSpPr>
            <a:stCxn id="285" idx="3"/>
            <a:endCxn id="78" idx="5"/>
          </p:cNvCxnSpPr>
          <p:nvPr/>
        </p:nvCxnSpPr>
        <p:spPr>
          <a:xfrm flipH="1" flipV="1">
            <a:off x="8309589" y="973666"/>
            <a:ext cx="67147" cy="462394"/>
          </a:xfrm>
          <a:prstGeom prst="curvedConnector3">
            <a:avLst>
              <a:gd name="adj1" fmla="val -444370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urved Connector 142"/>
          <p:cNvCxnSpPr>
            <a:stCxn id="78" idx="4"/>
            <a:endCxn id="285" idx="0"/>
          </p:cNvCxnSpPr>
          <p:nvPr/>
        </p:nvCxnSpPr>
        <p:spPr>
          <a:xfrm flipH="1">
            <a:off x="7760560" y="1083636"/>
            <a:ext cx="1317" cy="24245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Process 295"/>
          <p:cNvSpPr/>
          <p:nvPr/>
        </p:nvSpPr>
        <p:spPr>
          <a:xfrm>
            <a:off x="5174355" y="863696"/>
            <a:ext cx="1057092" cy="233896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sz="1100" dirty="0" smtClean="0">
                <a:solidFill>
                  <a:schemeClr val="tx1"/>
                </a:solidFill>
              </a:rPr>
              <a:t>dd to </a:t>
            </a:r>
            <a:r>
              <a:rPr lang="en-US" sz="1100" dirty="0" err="1" smtClean="0">
                <a:solidFill>
                  <a:schemeClr val="tx1"/>
                </a:solidFill>
              </a:rPr>
              <a:t>LabOrg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1" name="Curved Connector 142"/>
          <p:cNvCxnSpPr>
            <a:stCxn id="296" idx="3"/>
            <a:endCxn id="78" idx="2"/>
          </p:cNvCxnSpPr>
          <p:nvPr/>
        </p:nvCxnSpPr>
        <p:spPr>
          <a:xfrm flipV="1">
            <a:off x="6231447" y="973666"/>
            <a:ext cx="982717" cy="6978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142"/>
          <p:cNvCxnSpPr>
            <a:stCxn id="152" idx="2"/>
            <a:endCxn id="153" idx="1"/>
          </p:cNvCxnSpPr>
          <p:nvPr/>
        </p:nvCxnSpPr>
        <p:spPr>
          <a:xfrm>
            <a:off x="7807750" y="4908550"/>
            <a:ext cx="3316" cy="206784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8118" y="188145"/>
            <a:ext cx="3201353" cy="53780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txBody>
          <a:bodyPr wrap="square" tIns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Unmanaged Resource </a:t>
            </a:r>
          </a:p>
          <a:p>
            <a:pPr algn="ctr"/>
            <a:endParaRPr lang="en-US" sz="1000" dirty="0" smtClean="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  <a:cs typeface="Calibri"/>
              </a:rPr>
              <a:t>Developer computer used to perform initial setup</a:t>
            </a:r>
            <a:endParaRPr lang="en-US"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70" name="Process 369"/>
          <p:cNvSpPr/>
          <p:nvPr/>
        </p:nvSpPr>
        <p:spPr>
          <a:xfrm>
            <a:off x="613320" y="2344351"/>
            <a:ext cx="1233418" cy="89329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Run CI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2" name="Freeform 371"/>
          <p:cNvSpPr/>
          <p:nvPr/>
        </p:nvSpPr>
        <p:spPr>
          <a:xfrm>
            <a:off x="924993" y="2546169"/>
            <a:ext cx="602357" cy="236512"/>
          </a:xfrm>
          <a:custGeom>
            <a:avLst/>
            <a:gdLst>
              <a:gd name="connsiteX0" fmla="*/ 0 w 239050"/>
              <a:gd name="connsiteY0" fmla="*/ 15762 h 94572"/>
              <a:gd name="connsiteX1" fmla="*/ 15762 w 239050"/>
              <a:gd name="connsiteY1" fmla="*/ 0 h 94572"/>
              <a:gd name="connsiteX2" fmla="*/ 223288 w 239050"/>
              <a:gd name="connsiteY2" fmla="*/ 0 h 94572"/>
              <a:gd name="connsiteX3" fmla="*/ 239050 w 239050"/>
              <a:gd name="connsiteY3" fmla="*/ 15762 h 94572"/>
              <a:gd name="connsiteX4" fmla="*/ 239050 w 239050"/>
              <a:gd name="connsiteY4" fmla="*/ 78810 h 94572"/>
              <a:gd name="connsiteX5" fmla="*/ 223288 w 239050"/>
              <a:gd name="connsiteY5" fmla="*/ 94572 h 94572"/>
              <a:gd name="connsiteX6" fmla="*/ 15762 w 239050"/>
              <a:gd name="connsiteY6" fmla="*/ 94572 h 94572"/>
              <a:gd name="connsiteX7" fmla="*/ 0 w 239050"/>
              <a:gd name="connsiteY7" fmla="*/ 78810 h 94572"/>
              <a:gd name="connsiteX8" fmla="*/ 0 w 239050"/>
              <a:gd name="connsiteY8" fmla="*/ 15762 h 9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050" h="94572">
                <a:moveTo>
                  <a:pt x="0" y="15762"/>
                </a:moveTo>
                <a:cubicBezTo>
                  <a:pt x="0" y="7057"/>
                  <a:pt x="7057" y="0"/>
                  <a:pt x="15762" y="0"/>
                </a:cubicBezTo>
                <a:lnTo>
                  <a:pt x="223288" y="0"/>
                </a:lnTo>
                <a:cubicBezTo>
                  <a:pt x="231993" y="0"/>
                  <a:pt x="239050" y="7057"/>
                  <a:pt x="239050" y="15762"/>
                </a:cubicBezTo>
                <a:lnTo>
                  <a:pt x="239050" y="78810"/>
                </a:lnTo>
                <a:cubicBezTo>
                  <a:pt x="239050" y="87515"/>
                  <a:pt x="231993" y="94572"/>
                  <a:pt x="223288" y="94572"/>
                </a:cubicBezTo>
                <a:lnTo>
                  <a:pt x="15762" y="94572"/>
                </a:lnTo>
                <a:cubicBezTo>
                  <a:pt x="7057" y="94572"/>
                  <a:pt x="0" y="87515"/>
                  <a:pt x="0" y="78810"/>
                </a:cubicBezTo>
                <a:lnTo>
                  <a:pt x="0" y="15762"/>
                </a:lnTo>
                <a:close/>
              </a:path>
            </a:pathLst>
          </a:custGeom>
          <a:ln w="12700" cmpd="sng">
            <a:solidFill>
              <a:srgbClr val="0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5097" tIns="35097" rIns="35097" bIns="35097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 smtClean="0">
                <a:solidFill>
                  <a:schemeClr val="tx1"/>
                </a:solidFill>
              </a:rPr>
              <a:t>Extension recipe valid</a:t>
            </a:r>
            <a:endParaRPr lang="en-US" sz="800" kern="1200" dirty="0">
              <a:solidFill>
                <a:schemeClr val="tx1"/>
              </a:solidFill>
            </a:endParaRPr>
          </a:p>
        </p:txBody>
      </p:sp>
      <p:sp>
        <p:nvSpPr>
          <p:cNvPr id="374" name="Freeform 373"/>
          <p:cNvSpPr/>
          <p:nvPr/>
        </p:nvSpPr>
        <p:spPr>
          <a:xfrm>
            <a:off x="931737" y="2920809"/>
            <a:ext cx="602358" cy="248915"/>
          </a:xfrm>
          <a:custGeom>
            <a:avLst/>
            <a:gdLst>
              <a:gd name="connsiteX0" fmla="*/ 0 w 293934"/>
              <a:gd name="connsiteY0" fmla="*/ 9969 h 59813"/>
              <a:gd name="connsiteX1" fmla="*/ 9969 w 293934"/>
              <a:gd name="connsiteY1" fmla="*/ 0 h 59813"/>
              <a:gd name="connsiteX2" fmla="*/ 283965 w 293934"/>
              <a:gd name="connsiteY2" fmla="*/ 0 h 59813"/>
              <a:gd name="connsiteX3" fmla="*/ 293934 w 293934"/>
              <a:gd name="connsiteY3" fmla="*/ 9969 h 59813"/>
              <a:gd name="connsiteX4" fmla="*/ 293934 w 293934"/>
              <a:gd name="connsiteY4" fmla="*/ 49844 h 59813"/>
              <a:gd name="connsiteX5" fmla="*/ 283965 w 293934"/>
              <a:gd name="connsiteY5" fmla="*/ 59813 h 59813"/>
              <a:gd name="connsiteX6" fmla="*/ 9969 w 293934"/>
              <a:gd name="connsiteY6" fmla="*/ 59813 h 59813"/>
              <a:gd name="connsiteX7" fmla="*/ 0 w 293934"/>
              <a:gd name="connsiteY7" fmla="*/ 49844 h 59813"/>
              <a:gd name="connsiteX8" fmla="*/ 0 w 293934"/>
              <a:gd name="connsiteY8" fmla="*/ 9969 h 5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934" h="59813">
                <a:moveTo>
                  <a:pt x="0" y="9969"/>
                </a:moveTo>
                <a:cubicBezTo>
                  <a:pt x="0" y="4463"/>
                  <a:pt x="4463" y="0"/>
                  <a:pt x="9969" y="0"/>
                </a:cubicBezTo>
                <a:lnTo>
                  <a:pt x="283965" y="0"/>
                </a:lnTo>
                <a:cubicBezTo>
                  <a:pt x="289471" y="0"/>
                  <a:pt x="293934" y="4463"/>
                  <a:pt x="293934" y="9969"/>
                </a:cubicBezTo>
                <a:lnTo>
                  <a:pt x="293934" y="49844"/>
                </a:lnTo>
                <a:cubicBezTo>
                  <a:pt x="293934" y="55350"/>
                  <a:pt x="289471" y="59813"/>
                  <a:pt x="283965" y="59813"/>
                </a:cubicBezTo>
                <a:lnTo>
                  <a:pt x="9969" y="59813"/>
                </a:lnTo>
                <a:cubicBezTo>
                  <a:pt x="4463" y="59813"/>
                  <a:pt x="0" y="55350"/>
                  <a:pt x="0" y="49844"/>
                </a:cubicBezTo>
                <a:lnTo>
                  <a:pt x="0" y="9969"/>
                </a:lnTo>
                <a:close/>
              </a:path>
            </a:pathLst>
          </a:custGeom>
          <a:ln w="12700" cmpd="sng">
            <a:solidFill>
              <a:srgbClr val="0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3400" tIns="33400" rIns="33400" bIns="33400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 smtClean="0">
                <a:solidFill>
                  <a:schemeClr val="tx1"/>
                </a:solidFill>
              </a:rPr>
              <a:t>Extension YAML valid</a:t>
            </a:r>
            <a:endParaRPr lang="en-US" sz="800" kern="1200" dirty="0">
              <a:solidFill>
                <a:schemeClr val="tx1"/>
              </a:solidFill>
            </a:endParaRPr>
          </a:p>
        </p:txBody>
      </p:sp>
      <p:grpSp>
        <p:nvGrpSpPr>
          <p:cNvPr id="421" name="Group 420"/>
          <p:cNvGrpSpPr/>
          <p:nvPr/>
        </p:nvGrpSpPr>
        <p:grpSpPr>
          <a:xfrm>
            <a:off x="504780" y="5214274"/>
            <a:ext cx="1465405" cy="1154579"/>
            <a:chOff x="504780" y="5151472"/>
            <a:chExt cx="1465405" cy="1154579"/>
          </a:xfrm>
        </p:grpSpPr>
        <p:sp>
          <p:nvSpPr>
            <p:cNvPr id="164" name="Freeform 163"/>
            <p:cNvSpPr/>
            <p:nvPr/>
          </p:nvSpPr>
          <p:spPr>
            <a:xfrm>
              <a:off x="893315" y="5151472"/>
              <a:ext cx="602357" cy="331197"/>
            </a:xfrm>
            <a:custGeom>
              <a:avLst/>
              <a:gdLst>
                <a:gd name="connsiteX0" fmla="*/ 0 w 239050"/>
                <a:gd name="connsiteY0" fmla="*/ 15762 h 94572"/>
                <a:gd name="connsiteX1" fmla="*/ 15762 w 239050"/>
                <a:gd name="connsiteY1" fmla="*/ 0 h 94572"/>
                <a:gd name="connsiteX2" fmla="*/ 223288 w 239050"/>
                <a:gd name="connsiteY2" fmla="*/ 0 h 94572"/>
                <a:gd name="connsiteX3" fmla="*/ 239050 w 239050"/>
                <a:gd name="connsiteY3" fmla="*/ 15762 h 94572"/>
                <a:gd name="connsiteX4" fmla="*/ 239050 w 239050"/>
                <a:gd name="connsiteY4" fmla="*/ 78810 h 94572"/>
                <a:gd name="connsiteX5" fmla="*/ 223288 w 239050"/>
                <a:gd name="connsiteY5" fmla="*/ 94572 h 94572"/>
                <a:gd name="connsiteX6" fmla="*/ 15762 w 239050"/>
                <a:gd name="connsiteY6" fmla="*/ 94572 h 94572"/>
                <a:gd name="connsiteX7" fmla="*/ 0 w 239050"/>
                <a:gd name="connsiteY7" fmla="*/ 78810 h 94572"/>
                <a:gd name="connsiteX8" fmla="*/ 0 w 239050"/>
                <a:gd name="connsiteY8" fmla="*/ 15762 h 9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9050" h="94572">
                  <a:moveTo>
                    <a:pt x="0" y="15762"/>
                  </a:moveTo>
                  <a:cubicBezTo>
                    <a:pt x="0" y="7057"/>
                    <a:pt x="7057" y="0"/>
                    <a:pt x="15762" y="0"/>
                  </a:cubicBezTo>
                  <a:lnTo>
                    <a:pt x="223288" y="0"/>
                  </a:lnTo>
                  <a:cubicBezTo>
                    <a:pt x="231993" y="0"/>
                    <a:pt x="239050" y="7057"/>
                    <a:pt x="239050" y="15762"/>
                  </a:cubicBezTo>
                  <a:lnTo>
                    <a:pt x="239050" y="78810"/>
                  </a:lnTo>
                  <a:cubicBezTo>
                    <a:pt x="239050" y="87515"/>
                    <a:pt x="231993" y="94572"/>
                    <a:pt x="223288" y="94572"/>
                  </a:cubicBezTo>
                  <a:lnTo>
                    <a:pt x="15762" y="94572"/>
                  </a:lnTo>
                  <a:cubicBezTo>
                    <a:pt x="7057" y="94572"/>
                    <a:pt x="0" y="87515"/>
                    <a:pt x="0" y="78810"/>
                  </a:cubicBezTo>
                  <a:lnTo>
                    <a:pt x="0" y="15762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097" tIns="35097" rIns="35097" bIns="3509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Extension metadata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1360859" y="5592777"/>
              <a:ext cx="609326" cy="252739"/>
            </a:xfrm>
            <a:custGeom>
              <a:avLst/>
              <a:gdLst>
                <a:gd name="connsiteX0" fmla="*/ 0 w 213911"/>
                <a:gd name="connsiteY0" fmla="*/ 21193 h 127158"/>
                <a:gd name="connsiteX1" fmla="*/ 21193 w 213911"/>
                <a:gd name="connsiteY1" fmla="*/ 0 h 127158"/>
                <a:gd name="connsiteX2" fmla="*/ 192718 w 213911"/>
                <a:gd name="connsiteY2" fmla="*/ 0 h 127158"/>
                <a:gd name="connsiteX3" fmla="*/ 213911 w 213911"/>
                <a:gd name="connsiteY3" fmla="*/ 21193 h 127158"/>
                <a:gd name="connsiteX4" fmla="*/ 213911 w 213911"/>
                <a:gd name="connsiteY4" fmla="*/ 105965 h 127158"/>
                <a:gd name="connsiteX5" fmla="*/ 192718 w 213911"/>
                <a:gd name="connsiteY5" fmla="*/ 127158 h 127158"/>
                <a:gd name="connsiteX6" fmla="*/ 21193 w 213911"/>
                <a:gd name="connsiteY6" fmla="*/ 127158 h 127158"/>
                <a:gd name="connsiteX7" fmla="*/ 0 w 213911"/>
                <a:gd name="connsiteY7" fmla="*/ 105965 h 127158"/>
                <a:gd name="connsiteX8" fmla="*/ 0 w 213911"/>
                <a:gd name="connsiteY8" fmla="*/ 21193 h 12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911" h="127158">
                  <a:moveTo>
                    <a:pt x="0" y="21193"/>
                  </a:moveTo>
                  <a:cubicBezTo>
                    <a:pt x="0" y="9488"/>
                    <a:pt x="9488" y="0"/>
                    <a:pt x="21193" y="0"/>
                  </a:cubicBezTo>
                  <a:lnTo>
                    <a:pt x="192718" y="0"/>
                  </a:lnTo>
                  <a:cubicBezTo>
                    <a:pt x="204423" y="0"/>
                    <a:pt x="213911" y="9488"/>
                    <a:pt x="213911" y="21193"/>
                  </a:cubicBezTo>
                  <a:lnTo>
                    <a:pt x="213911" y="105965"/>
                  </a:lnTo>
                  <a:cubicBezTo>
                    <a:pt x="213911" y="117670"/>
                    <a:pt x="204423" y="127158"/>
                    <a:pt x="192718" y="127158"/>
                  </a:cubicBezTo>
                  <a:lnTo>
                    <a:pt x="21193" y="127158"/>
                  </a:lnTo>
                  <a:cubicBezTo>
                    <a:pt x="9488" y="127158"/>
                    <a:pt x="0" y="117670"/>
                    <a:pt x="0" y="105965"/>
                  </a:cubicBezTo>
                  <a:lnTo>
                    <a:pt x="0" y="21193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687" tIns="36687" rIns="36687" bIns="36687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Extension YAML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914249" y="6057136"/>
              <a:ext cx="602358" cy="248915"/>
            </a:xfrm>
            <a:custGeom>
              <a:avLst/>
              <a:gdLst>
                <a:gd name="connsiteX0" fmla="*/ 0 w 293934"/>
                <a:gd name="connsiteY0" fmla="*/ 9969 h 59813"/>
                <a:gd name="connsiteX1" fmla="*/ 9969 w 293934"/>
                <a:gd name="connsiteY1" fmla="*/ 0 h 59813"/>
                <a:gd name="connsiteX2" fmla="*/ 283965 w 293934"/>
                <a:gd name="connsiteY2" fmla="*/ 0 h 59813"/>
                <a:gd name="connsiteX3" fmla="*/ 293934 w 293934"/>
                <a:gd name="connsiteY3" fmla="*/ 9969 h 59813"/>
                <a:gd name="connsiteX4" fmla="*/ 293934 w 293934"/>
                <a:gd name="connsiteY4" fmla="*/ 49844 h 59813"/>
                <a:gd name="connsiteX5" fmla="*/ 283965 w 293934"/>
                <a:gd name="connsiteY5" fmla="*/ 59813 h 59813"/>
                <a:gd name="connsiteX6" fmla="*/ 9969 w 293934"/>
                <a:gd name="connsiteY6" fmla="*/ 59813 h 59813"/>
                <a:gd name="connsiteX7" fmla="*/ 0 w 293934"/>
                <a:gd name="connsiteY7" fmla="*/ 49844 h 59813"/>
                <a:gd name="connsiteX8" fmla="*/ 0 w 293934"/>
                <a:gd name="connsiteY8" fmla="*/ 9969 h 59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3934" h="59813">
                  <a:moveTo>
                    <a:pt x="0" y="9969"/>
                  </a:moveTo>
                  <a:cubicBezTo>
                    <a:pt x="0" y="4463"/>
                    <a:pt x="4463" y="0"/>
                    <a:pt x="9969" y="0"/>
                  </a:cubicBezTo>
                  <a:lnTo>
                    <a:pt x="283965" y="0"/>
                  </a:lnTo>
                  <a:cubicBezTo>
                    <a:pt x="289471" y="0"/>
                    <a:pt x="293934" y="4463"/>
                    <a:pt x="293934" y="9969"/>
                  </a:cubicBezTo>
                  <a:lnTo>
                    <a:pt x="293934" y="49844"/>
                  </a:lnTo>
                  <a:cubicBezTo>
                    <a:pt x="293934" y="55350"/>
                    <a:pt x="289471" y="59813"/>
                    <a:pt x="283965" y="59813"/>
                  </a:cubicBezTo>
                  <a:lnTo>
                    <a:pt x="9969" y="59813"/>
                  </a:lnTo>
                  <a:cubicBezTo>
                    <a:pt x="4463" y="59813"/>
                    <a:pt x="0" y="55350"/>
                    <a:pt x="0" y="49844"/>
                  </a:cubicBezTo>
                  <a:lnTo>
                    <a:pt x="0" y="9969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400" tIns="33400" rIns="33400" bIns="3340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Python install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504780" y="5592777"/>
              <a:ext cx="585859" cy="252739"/>
            </a:xfrm>
            <a:custGeom>
              <a:avLst/>
              <a:gdLst>
                <a:gd name="connsiteX0" fmla="*/ 0 w 272370"/>
                <a:gd name="connsiteY0" fmla="*/ 15188 h 91128"/>
                <a:gd name="connsiteX1" fmla="*/ 15188 w 272370"/>
                <a:gd name="connsiteY1" fmla="*/ 0 h 91128"/>
                <a:gd name="connsiteX2" fmla="*/ 257182 w 272370"/>
                <a:gd name="connsiteY2" fmla="*/ 0 h 91128"/>
                <a:gd name="connsiteX3" fmla="*/ 272370 w 272370"/>
                <a:gd name="connsiteY3" fmla="*/ 15188 h 91128"/>
                <a:gd name="connsiteX4" fmla="*/ 272370 w 272370"/>
                <a:gd name="connsiteY4" fmla="*/ 75940 h 91128"/>
                <a:gd name="connsiteX5" fmla="*/ 257182 w 272370"/>
                <a:gd name="connsiteY5" fmla="*/ 91128 h 91128"/>
                <a:gd name="connsiteX6" fmla="*/ 15188 w 272370"/>
                <a:gd name="connsiteY6" fmla="*/ 91128 h 91128"/>
                <a:gd name="connsiteX7" fmla="*/ 0 w 272370"/>
                <a:gd name="connsiteY7" fmla="*/ 75940 h 91128"/>
                <a:gd name="connsiteX8" fmla="*/ 0 w 272370"/>
                <a:gd name="connsiteY8" fmla="*/ 15188 h 9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2370" h="91128">
                  <a:moveTo>
                    <a:pt x="0" y="15188"/>
                  </a:moveTo>
                  <a:cubicBezTo>
                    <a:pt x="0" y="6800"/>
                    <a:pt x="6800" y="0"/>
                    <a:pt x="15188" y="0"/>
                  </a:cubicBezTo>
                  <a:lnTo>
                    <a:pt x="257182" y="0"/>
                  </a:lnTo>
                  <a:cubicBezTo>
                    <a:pt x="265570" y="0"/>
                    <a:pt x="272370" y="6800"/>
                    <a:pt x="272370" y="15188"/>
                  </a:cubicBezTo>
                  <a:lnTo>
                    <a:pt x="272370" y="75940"/>
                  </a:lnTo>
                  <a:cubicBezTo>
                    <a:pt x="272370" y="84328"/>
                    <a:pt x="265570" y="91128"/>
                    <a:pt x="257182" y="91128"/>
                  </a:cubicBezTo>
                  <a:lnTo>
                    <a:pt x="15188" y="91128"/>
                  </a:lnTo>
                  <a:cubicBezTo>
                    <a:pt x="6800" y="91128"/>
                    <a:pt x="0" y="84328"/>
                    <a:pt x="0" y="75940"/>
                  </a:cubicBezTo>
                  <a:lnTo>
                    <a:pt x="0" y="15188"/>
                  </a:lnTo>
                  <a:close/>
                </a:path>
              </a:pathLst>
            </a:custGeom>
            <a:ln w="12700" cmpd="sng">
              <a:solidFill>
                <a:srgbClr val="00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4929" tIns="34929" rIns="34929" bIns="34929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>
                  <a:solidFill>
                    <a:schemeClr val="tx1"/>
                  </a:solidFill>
                </a:rPr>
                <a:t>Docs build valid</a:t>
              </a:r>
              <a:endParaRPr lang="en-US" sz="8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376" name="Curved Connector 142"/>
            <p:cNvCxnSpPr>
              <a:stCxn id="164" idx="3"/>
              <a:endCxn id="165" idx="2"/>
            </p:cNvCxnSpPr>
            <p:nvPr/>
          </p:nvCxnSpPr>
          <p:spPr>
            <a:xfrm>
              <a:off x="1495672" y="5206672"/>
              <a:ext cx="414145" cy="38610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urved Connector 142"/>
            <p:cNvCxnSpPr>
              <a:stCxn id="165" idx="5"/>
              <a:endCxn id="166" idx="4"/>
            </p:cNvCxnSpPr>
            <p:nvPr/>
          </p:nvCxnSpPr>
          <p:spPr>
            <a:xfrm flipH="1">
              <a:off x="1516607" y="5845516"/>
              <a:ext cx="393210" cy="41904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urved Connector 142"/>
            <p:cNvCxnSpPr>
              <a:stCxn id="166" idx="7"/>
              <a:endCxn id="167" idx="6"/>
            </p:cNvCxnSpPr>
            <p:nvPr/>
          </p:nvCxnSpPr>
          <p:spPr>
            <a:xfrm flipH="1" flipV="1">
              <a:off x="537449" y="5845516"/>
              <a:ext cx="376800" cy="419048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Curved Connector 142"/>
            <p:cNvCxnSpPr>
              <a:stCxn id="167" idx="1"/>
              <a:endCxn id="164" idx="0"/>
            </p:cNvCxnSpPr>
            <p:nvPr/>
          </p:nvCxnSpPr>
          <p:spPr>
            <a:xfrm flipV="1">
              <a:off x="537449" y="5206672"/>
              <a:ext cx="355866" cy="38610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9" name="Curved Connector 142"/>
          <p:cNvCxnSpPr>
            <a:stCxn id="374" idx="7"/>
            <a:endCxn id="372" idx="0"/>
          </p:cNvCxnSpPr>
          <p:nvPr/>
        </p:nvCxnSpPr>
        <p:spPr>
          <a:xfrm flipH="1" flipV="1">
            <a:off x="924993" y="2585588"/>
            <a:ext cx="6744" cy="542649"/>
          </a:xfrm>
          <a:prstGeom prst="curvedConnector3">
            <a:avLst>
              <a:gd name="adj1" fmla="val 3362693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Curved Connector 142"/>
          <p:cNvCxnSpPr>
            <a:stCxn id="374" idx="4"/>
            <a:endCxn id="372" idx="3"/>
          </p:cNvCxnSpPr>
          <p:nvPr/>
        </p:nvCxnSpPr>
        <p:spPr>
          <a:xfrm flipH="1" flipV="1">
            <a:off x="1527350" y="2585588"/>
            <a:ext cx="6745" cy="542649"/>
          </a:xfrm>
          <a:prstGeom prst="curvedConnector3">
            <a:avLst>
              <a:gd name="adj1" fmla="val -3389177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Oval 434"/>
          <p:cNvSpPr/>
          <p:nvPr/>
        </p:nvSpPr>
        <p:spPr>
          <a:xfrm>
            <a:off x="3512384" y="1015770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36" name="Oval 435"/>
          <p:cNvSpPr/>
          <p:nvPr/>
        </p:nvSpPr>
        <p:spPr>
          <a:xfrm>
            <a:off x="4290639" y="1162017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37" name="Oval 436"/>
          <p:cNvSpPr/>
          <p:nvPr/>
        </p:nvSpPr>
        <p:spPr>
          <a:xfrm>
            <a:off x="6113339" y="1030013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38" name="Oval 437"/>
          <p:cNvSpPr/>
          <p:nvPr/>
        </p:nvSpPr>
        <p:spPr>
          <a:xfrm>
            <a:off x="7048371" y="1238149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4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42" name="Process 441"/>
          <p:cNvSpPr/>
          <p:nvPr/>
        </p:nvSpPr>
        <p:spPr>
          <a:xfrm>
            <a:off x="132584" y="797911"/>
            <a:ext cx="8875533" cy="876762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3" name="Process 442"/>
          <p:cNvSpPr/>
          <p:nvPr/>
        </p:nvSpPr>
        <p:spPr>
          <a:xfrm>
            <a:off x="132584" y="1828183"/>
            <a:ext cx="8875533" cy="2433284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7" name="Process 446"/>
          <p:cNvSpPr/>
          <p:nvPr/>
        </p:nvSpPr>
        <p:spPr>
          <a:xfrm>
            <a:off x="124662" y="4326440"/>
            <a:ext cx="8883763" cy="3237498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4" name="Process 453"/>
          <p:cNvSpPr/>
          <p:nvPr/>
        </p:nvSpPr>
        <p:spPr>
          <a:xfrm>
            <a:off x="9008117" y="797911"/>
            <a:ext cx="1263652" cy="876762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and update an extension for the NWB:N data standard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5" name="Process 454"/>
          <p:cNvSpPr/>
          <p:nvPr/>
        </p:nvSpPr>
        <p:spPr>
          <a:xfrm>
            <a:off x="9008425" y="1828183"/>
            <a:ext cx="1263344" cy="2433284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a recipe to register the extension </a:t>
            </a:r>
            <a:r>
              <a:rPr lang="en-US" sz="1100" dirty="0">
                <a:solidFill>
                  <a:schemeClr val="tx1"/>
                </a:solidFill>
              </a:rPr>
              <a:t>with the extension catalog</a:t>
            </a:r>
          </a:p>
        </p:txBody>
      </p:sp>
      <p:sp>
        <p:nvSpPr>
          <p:cNvPr id="456" name="Process 455"/>
          <p:cNvSpPr/>
          <p:nvPr/>
        </p:nvSpPr>
        <p:spPr>
          <a:xfrm>
            <a:off x="9008425" y="4326440"/>
            <a:ext cx="1263344" cy="3237498"/>
          </a:xfrm>
          <a:prstGeom prst="flowChartProcess">
            <a:avLst/>
          </a:prstGeom>
          <a:noFill/>
          <a:ln w="1270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Update the extension recipe, e.g., to deploy an updated version of the extension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8" name="Oval 457"/>
          <p:cNvSpPr/>
          <p:nvPr/>
        </p:nvSpPr>
        <p:spPr>
          <a:xfrm>
            <a:off x="3512384" y="2051504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0" name="Oval 459"/>
          <p:cNvSpPr/>
          <p:nvPr/>
        </p:nvSpPr>
        <p:spPr>
          <a:xfrm>
            <a:off x="3512384" y="2658701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461" name="Oval 460"/>
          <p:cNvSpPr/>
          <p:nvPr/>
        </p:nvSpPr>
        <p:spPr>
          <a:xfrm>
            <a:off x="1746759" y="2248339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8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62" name="Oval 461"/>
          <p:cNvSpPr/>
          <p:nvPr/>
        </p:nvSpPr>
        <p:spPr>
          <a:xfrm>
            <a:off x="3064919" y="3642837"/>
            <a:ext cx="28848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8.1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463" name="Curved Connector 142"/>
          <p:cNvCxnSpPr>
            <a:stCxn id="85" idx="4"/>
            <a:endCxn id="370" idx="0"/>
          </p:cNvCxnSpPr>
          <p:nvPr/>
        </p:nvCxnSpPr>
        <p:spPr>
          <a:xfrm>
            <a:off x="1229746" y="2143150"/>
            <a:ext cx="283" cy="20120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5078343" y="2653191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6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69" name="Oval 468"/>
          <p:cNvSpPr/>
          <p:nvPr/>
        </p:nvSpPr>
        <p:spPr>
          <a:xfrm>
            <a:off x="7146567" y="4812538"/>
            <a:ext cx="192024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9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0" name="Oval 469"/>
          <p:cNvSpPr/>
          <p:nvPr/>
        </p:nvSpPr>
        <p:spPr>
          <a:xfrm>
            <a:off x="8350505" y="5853297"/>
            <a:ext cx="255388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10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1" name="Oval 470"/>
          <p:cNvSpPr/>
          <p:nvPr/>
        </p:nvSpPr>
        <p:spPr>
          <a:xfrm>
            <a:off x="6819433" y="5848175"/>
            <a:ext cx="228938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2" name="Oval 471"/>
          <p:cNvSpPr/>
          <p:nvPr/>
        </p:nvSpPr>
        <p:spPr>
          <a:xfrm>
            <a:off x="1800697" y="4035456"/>
            <a:ext cx="28848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8</a:t>
            </a:r>
            <a:r>
              <a:rPr lang="en-US" sz="1100" dirty="0" smtClean="0">
                <a:solidFill>
                  <a:srgbClr val="000000"/>
                </a:solidFill>
              </a:rPr>
              <a:t>.2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3" name="Oval 472"/>
          <p:cNvSpPr/>
          <p:nvPr/>
        </p:nvSpPr>
        <p:spPr>
          <a:xfrm>
            <a:off x="1938783" y="4925854"/>
            <a:ext cx="260580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5" name="Oval 474"/>
          <p:cNvSpPr/>
          <p:nvPr/>
        </p:nvSpPr>
        <p:spPr>
          <a:xfrm>
            <a:off x="3008160" y="6825811"/>
            <a:ext cx="353401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13.1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7" name="Oval 476"/>
          <p:cNvSpPr/>
          <p:nvPr/>
        </p:nvSpPr>
        <p:spPr>
          <a:xfrm>
            <a:off x="1495671" y="7250863"/>
            <a:ext cx="358045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13.2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478" name="Oval 477"/>
          <p:cNvSpPr/>
          <p:nvPr/>
        </p:nvSpPr>
        <p:spPr>
          <a:xfrm>
            <a:off x="7630522" y="7292731"/>
            <a:ext cx="227367" cy="192024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14</a:t>
            </a:r>
            <a:endParaRPr lang="en-US" sz="1100" dirty="0">
              <a:solidFill>
                <a:srgbClr val="000000"/>
              </a:solidFill>
            </a:endParaRPr>
          </a:p>
        </p:txBody>
      </p:sp>
      <p:grpSp>
        <p:nvGrpSpPr>
          <p:cNvPr id="484" name="Group 483"/>
          <p:cNvGrpSpPr/>
          <p:nvPr/>
        </p:nvGrpSpPr>
        <p:grpSpPr>
          <a:xfrm>
            <a:off x="10338874" y="5811511"/>
            <a:ext cx="1459451" cy="1752427"/>
            <a:chOff x="11176242" y="1828182"/>
            <a:chExt cx="1459451" cy="1752427"/>
          </a:xfrm>
        </p:grpSpPr>
        <p:sp>
          <p:nvSpPr>
            <p:cNvPr id="434" name="Folded Corner 433"/>
            <p:cNvSpPr/>
            <p:nvPr/>
          </p:nvSpPr>
          <p:spPr>
            <a:xfrm>
              <a:off x="11176242" y="2051503"/>
              <a:ext cx="1459451" cy="1529106"/>
            </a:xfrm>
            <a:prstGeom prst="foldedCorner">
              <a:avLst>
                <a:gd name="adj" fmla="val 1180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Process 430"/>
            <p:cNvSpPr/>
            <p:nvPr/>
          </p:nvSpPr>
          <p:spPr>
            <a:xfrm>
              <a:off x="11259789" y="2510266"/>
              <a:ext cx="1253038" cy="227035"/>
            </a:xfrm>
            <a:prstGeom prst="flowChartProcess">
              <a:avLst/>
            </a:prstGeom>
            <a:solidFill>
              <a:srgbClr val="D9969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</a:t>
              </a:r>
              <a:r>
                <a:rPr lang="en-US" sz="1000" dirty="0" smtClean="0">
                  <a:solidFill>
                    <a:schemeClr val="tx1"/>
                  </a:solidFill>
                </a:rPr>
                <a:t>utomated action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2" name="Process 431"/>
            <p:cNvSpPr/>
            <p:nvPr/>
          </p:nvSpPr>
          <p:spPr>
            <a:xfrm>
              <a:off x="11259789" y="2898199"/>
              <a:ext cx="1253038" cy="23683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u</a:t>
              </a:r>
              <a:r>
                <a:rPr lang="en-US" sz="1000" dirty="0" smtClean="0">
                  <a:solidFill>
                    <a:schemeClr val="tx1"/>
                  </a:solidFill>
                </a:rPr>
                <a:t>ser action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33" name="Data 432"/>
            <p:cNvSpPr/>
            <p:nvPr/>
          </p:nvSpPr>
          <p:spPr>
            <a:xfrm>
              <a:off x="11228480" y="3259157"/>
              <a:ext cx="1284347" cy="219940"/>
            </a:xfrm>
            <a:prstGeom prst="flowChartInputOutpu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ctr"/>
            <a:lstStyle/>
            <a:p>
              <a:pPr algn="ctr"/>
              <a:r>
                <a:rPr lang="en-US" sz="1000" dirty="0" err="1" smtClean="0">
                  <a:solidFill>
                    <a:srgbClr val="FFFFFF"/>
                  </a:solidFill>
                </a:rPr>
                <a:t>Git</a:t>
              </a:r>
              <a:r>
                <a:rPr lang="en-US" sz="1000" dirty="0" smtClean="0">
                  <a:solidFill>
                    <a:srgbClr val="FFFFFF"/>
                  </a:solidFill>
                </a:rPr>
                <a:t> </a:t>
              </a:r>
              <a:r>
                <a:rPr lang="en-US" sz="1000" dirty="0" err="1" smtClean="0">
                  <a:solidFill>
                    <a:srgbClr val="FFFFFF"/>
                  </a:solidFill>
                </a:rPr>
                <a:t>reposotiry</a:t>
              </a:r>
              <a:endParaRPr lang="en-US" sz="1000" dirty="0">
                <a:solidFill>
                  <a:srgbClr val="FFFFFF"/>
                </a:solidFill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11259789" y="2152327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480" name="Oval 479"/>
            <p:cNvSpPr/>
            <p:nvPr/>
          </p:nvSpPr>
          <p:spPr>
            <a:xfrm>
              <a:off x="12392886" y="3017193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481" name="Oval 480"/>
            <p:cNvSpPr/>
            <p:nvPr/>
          </p:nvSpPr>
          <p:spPr>
            <a:xfrm>
              <a:off x="12392886" y="2637531"/>
              <a:ext cx="192024" cy="1920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</a:rPr>
                <a:t>#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1459106" y="2047812"/>
              <a:ext cx="105372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000" dirty="0">
                  <a:solidFill>
                    <a:prstClr val="black"/>
                  </a:solidFill>
                </a:rPr>
                <a:t>o</a:t>
              </a:r>
              <a:r>
                <a:rPr lang="en-US" sz="1000" dirty="0" smtClean="0">
                  <a:solidFill>
                    <a:prstClr val="black"/>
                  </a:solidFill>
                </a:rPr>
                <a:t>rder in which actions occur</a:t>
              </a:r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483" name="Process 482"/>
            <p:cNvSpPr/>
            <p:nvPr/>
          </p:nvSpPr>
          <p:spPr>
            <a:xfrm>
              <a:off x="11176242" y="1828182"/>
              <a:ext cx="1459451" cy="219629"/>
            </a:xfrm>
            <a:prstGeom prst="flowChartProcess">
              <a:avLst/>
            </a:prstGeom>
            <a:solidFill>
              <a:srgbClr val="FFFFFF"/>
            </a:solidFill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r>
                <a:rPr lang="en-US" sz="1100" b="1" dirty="0" smtClean="0">
                  <a:solidFill>
                    <a:schemeClr val="tx1"/>
                  </a:solidFill>
                </a:rPr>
                <a:t>Legend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45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953900" y="920308"/>
            <a:ext cx="3954423" cy="3503619"/>
            <a:chOff x="3226047" y="920307"/>
            <a:chExt cx="4090750" cy="4512926"/>
          </a:xfrm>
        </p:grpSpPr>
        <p:sp>
          <p:nvSpPr>
            <p:cNvPr id="7" name="Freeform 6"/>
            <p:cNvSpPr/>
            <p:nvPr/>
          </p:nvSpPr>
          <p:spPr>
            <a:xfrm>
              <a:off x="3226047" y="920971"/>
              <a:ext cx="1000402" cy="1429146"/>
            </a:xfrm>
            <a:custGeom>
              <a:avLst/>
              <a:gdLst>
                <a:gd name="connsiteX0" fmla="*/ 0 w 1429146"/>
                <a:gd name="connsiteY0" fmla="*/ 0 h 1000402"/>
                <a:gd name="connsiteX1" fmla="*/ 928945 w 1429146"/>
                <a:gd name="connsiteY1" fmla="*/ 0 h 1000402"/>
                <a:gd name="connsiteX2" fmla="*/ 1429146 w 1429146"/>
                <a:gd name="connsiteY2" fmla="*/ 500201 h 1000402"/>
                <a:gd name="connsiteX3" fmla="*/ 928945 w 1429146"/>
                <a:gd name="connsiteY3" fmla="*/ 1000402 h 1000402"/>
                <a:gd name="connsiteX4" fmla="*/ 0 w 1429146"/>
                <a:gd name="connsiteY4" fmla="*/ 1000402 h 1000402"/>
                <a:gd name="connsiteX5" fmla="*/ 500201 w 1429146"/>
                <a:gd name="connsiteY5" fmla="*/ 500201 h 1000402"/>
                <a:gd name="connsiteX6" fmla="*/ 0 w 1429146"/>
                <a:gd name="connsiteY6" fmla="*/ 0 h 100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9146" h="1000402">
                  <a:moveTo>
                    <a:pt x="1429146" y="0"/>
                  </a:moveTo>
                  <a:lnTo>
                    <a:pt x="1429146" y="650261"/>
                  </a:lnTo>
                  <a:lnTo>
                    <a:pt x="714573" y="1000402"/>
                  </a:lnTo>
                  <a:lnTo>
                    <a:pt x="0" y="650261"/>
                  </a:lnTo>
                  <a:lnTo>
                    <a:pt x="0" y="0"/>
                  </a:lnTo>
                  <a:lnTo>
                    <a:pt x="714573" y="350141"/>
                  </a:lnTo>
                  <a:lnTo>
                    <a:pt x="142914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rgbClr val="95373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509091" rIns="8890" bIns="5090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Lab Extension</a:t>
              </a:r>
              <a:endParaRPr lang="en-US" sz="1400" b="1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4234199" y="920307"/>
              <a:ext cx="3074017" cy="928946"/>
            </a:xfrm>
            <a:custGeom>
              <a:avLst/>
              <a:gdLst>
                <a:gd name="connsiteX0" fmla="*/ 154827 w 928945"/>
                <a:gd name="connsiteY0" fmla="*/ 0 h 3074016"/>
                <a:gd name="connsiteX1" fmla="*/ 774118 w 928945"/>
                <a:gd name="connsiteY1" fmla="*/ 0 h 3074016"/>
                <a:gd name="connsiteX2" fmla="*/ 928945 w 928945"/>
                <a:gd name="connsiteY2" fmla="*/ 154827 h 3074016"/>
                <a:gd name="connsiteX3" fmla="*/ 928945 w 928945"/>
                <a:gd name="connsiteY3" fmla="*/ 3074016 h 3074016"/>
                <a:gd name="connsiteX4" fmla="*/ 928945 w 928945"/>
                <a:gd name="connsiteY4" fmla="*/ 3074016 h 3074016"/>
                <a:gd name="connsiteX5" fmla="*/ 0 w 928945"/>
                <a:gd name="connsiteY5" fmla="*/ 3074016 h 3074016"/>
                <a:gd name="connsiteX6" fmla="*/ 0 w 928945"/>
                <a:gd name="connsiteY6" fmla="*/ 3074016 h 3074016"/>
                <a:gd name="connsiteX7" fmla="*/ 0 w 928945"/>
                <a:gd name="connsiteY7" fmla="*/ 154827 h 3074016"/>
                <a:gd name="connsiteX8" fmla="*/ 154827 w 928945"/>
                <a:gd name="connsiteY8" fmla="*/ 0 h 307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945" h="3074016">
                  <a:moveTo>
                    <a:pt x="928945" y="512346"/>
                  </a:moveTo>
                  <a:lnTo>
                    <a:pt x="928945" y="2561670"/>
                  </a:lnTo>
                  <a:cubicBezTo>
                    <a:pt x="928945" y="2844631"/>
                    <a:pt x="907997" y="3074014"/>
                    <a:pt x="882157" y="3074014"/>
                  </a:cubicBezTo>
                  <a:lnTo>
                    <a:pt x="0" y="3074014"/>
                  </a:lnTo>
                  <a:lnTo>
                    <a:pt x="0" y="3074014"/>
                  </a:lnTo>
                  <a:lnTo>
                    <a:pt x="0" y="2"/>
                  </a:lnTo>
                  <a:lnTo>
                    <a:pt x="0" y="2"/>
                  </a:lnTo>
                  <a:lnTo>
                    <a:pt x="882157" y="2"/>
                  </a:lnTo>
                  <a:cubicBezTo>
                    <a:pt x="907997" y="2"/>
                    <a:pt x="928945" y="229385"/>
                    <a:pt x="928945" y="512346"/>
                  </a:cubicBez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54237" rIns="54237" bIns="54238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Extensions developed for/by specific labs without community review</a:t>
              </a:r>
              <a:endParaRPr lang="en-US" sz="14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3226047" y="1949022"/>
              <a:ext cx="1000402" cy="1429146"/>
            </a:xfrm>
            <a:custGeom>
              <a:avLst/>
              <a:gdLst>
                <a:gd name="connsiteX0" fmla="*/ 0 w 1429146"/>
                <a:gd name="connsiteY0" fmla="*/ 0 h 1000402"/>
                <a:gd name="connsiteX1" fmla="*/ 928945 w 1429146"/>
                <a:gd name="connsiteY1" fmla="*/ 0 h 1000402"/>
                <a:gd name="connsiteX2" fmla="*/ 1429146 w 1429146"/>
                <a:gd name="connsiteY2" fmla="*/ 500201 h 1000402"/>
                <a:gd name="connsiteX3" fmla="*/ 928945 w 1429146"/>
                <a:gd name="connsiteY3" fmla="*/ 1000402 h 1000402"/>
                <a:gd name="connsiteX4" fmla="*/ 0 w 1429146"/>
                <a:gd name="connsiteY4" fmla="*/ 1000402 h 1000402"/>
                <a:gd name="connsiteX5" fmla="*/ 500201 w 1429146"/>
                <a:gd name="connsiteY5" fmla="*/ 500201 h 1000402"/>
                <a:gd name="connsiteX6" fmla="*/ 0 w 1429146"/>
                <a:gd name="connsiteY6" fmla="*/ 0 h 100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9146" h="1000402">
                  <a:moveTo>
                    <a:pt x="1429146" y="0"/>
                  </a:moveTo>
                  <a:lnTo>
                    <a:pt x="1429146" y="650261"/>
                  </a:lnTo>
                  <a:lnTo>
                    <a:pt x="714573" y="1000402"/>
                  </a:lnTo>
                  <a:lnTo>
                    <a:pt x="0" y="650261"/>
                  </a:lnTo>
                  <a:lnTo>
                    <a:pt x="0" y="0"/>
                  </a:lnTo>
                  <a:lnTo>
                    <a:pt x="714573" y="350141"/>
                  </a:lnTo>
                  <a:lnTo>
                    <a:pt x="142914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1560507"/>
                <a:satOff val="-1946"/>
                <a:lumOff val="45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509091" rIns="8890" bIns="5090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Community Proposal</a:t>
              </a:r>
              <a:endParaRPr lang="en-US" sz="1400" b="1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242958" y="1938423"/>
              <a:ext cx="3066815" cy="928945"/>
            </a:xfrm>
            <a:custGeom>
              <a:avLst/>
              <a:gdLst>
                <a:gd name="connsiteX0" fmla="*/ 154827 w 928945"/>
                <a:gd name="connsiteY0" fmla="*/ 0 h 3066815"/>
                <a:gd name="connsiteX1" fmla="*/ 774118 w 928945"/>
                <a:gd name="connsiteY1" fmla="*/ 0 h 3066815"/>
                <a:gd name="connsiteX2" fmla="*/ 928945 w 928945"/>
                <a:gd name="connsiteY2" fmla="*/ 154827 h 3066815"/>
                <a:gd name="connsiteX3" fmla="*/ 928945 w 928945"/>
                <a:gd name="connsiteY3" fmla="*/ 3066815 h 3066815"/>
                <a:gd name="connsiteX4" fmla="*/ 928945 w 928945"/>
                <a:gd name="connsiteY4" fmla="*/ 3066815 h 3066815"/>
                <a:gd name="connsiteX5" fmla="*/ 0 w 928945"/>
                <a:gd name="connsiteY5" fmla="*/ 3066815 h 3066815"/>
                <a:gd name="connsiteX6" fmla="*/ 0 w 928945"/>
                <a:gd name="connsiteY6" fmla="*/ 3066815 h 3066815"/>
                <a:gd name="connsiteX7" fmla="*/ 0 w 928945"/>
                <a:gd name="connsiteY7" fmla="*/ 154827 h 3066815"/>
                <a:gd name="connsiteX8" fmla="*/ 154827 w 928945"/>
                <a:gd name="connsiteY8" fmla="*/ 0 h 306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945" h="3066815">
                  <a:moveTo>
                    <a:pt x="928945" y="511146"/>
                  </a:moveTo>
                  <a:lnTo>
                    <a:pt x="928945" y="2555669"/>
                  </a:lnTo>
                  <a:cubicBezTo>
                    <a:pt x="928945" y="2837967"/>
                    <a:pt x="907948" y="3066813"/>
                    <a:pt x="882048" y="3066813"/>
                  </a:cubicBezTo>
                  <a:lnTo>
                    <a:pt x="0" y="3066813"/>
                  </a:lnTo>
                  <a:lnTo>
                    <a:pt x="0" y="3066813"/>
                  </a:lnTo>
                  <a:lnTo>
                    <a:pt x="0" y="2"/>
                  </a:lnTo>
                  <a:lnTo>
                    <a:pt x="0" y="2"/>
                  </a:lnTo>
                  <a:lnTo>
                    <a:pt x="882048" y="2"/>
                  </a:lnTo>
                  <a:cubicBezTo>
                    <a:pt x="907948" y="2"/>
                    <a:pt x="928945" y="228848"/>
                    <a:pt x="928945" y="511146"/>
                  </a:cubicBezTo>
                  <a:close/>
                </a:path>
              </a:pathLst>
            </a:custGeom>
            <a:ln>
              <a:solidFill>
                <a:srgbClr val="E46C0A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54237" rIns="54236" bIns="54237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Initial proposal for a new extension to NWB:N for review by the TAB and community review working group</a:t>
              </a:r>
              <a:endParaRPr lang="en-US" sz="14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226047" y="2976555"/>
              <a:ext cx="1000402" cy="1429146"/>
            </a:xfrm>
            <a:custGeom>
              <a:avLst/>
              <a:gdLst>
                <a:gd name="connsiteX0" fmla="*/ 0 w 1429146"/>
                <a:gd name="connsiteY0" fmla="*/ 0 h 1000402"/>
                <a:gd name="connsiteX1" fmla="*/ 928945 w 1429146"/>
                <a:gd name="connsiteY1" fmla="*/ 0 h 1000402"/>
                <a:gd name="connsiteX2" fmla="*/ 1429146 w 1429146"/>
                <a:gd name="connsiteY2" fmla="*/ 500201 h 1000402"/>
                <a:gd name="connsiteX3" fmla="*/ 928945 w 1429146"/>
                <a:gd name="connsiteY3" fmla="*/ 1000402 h 1000402"/>
                <a:gd name="connsiteX4" fmla="*/ 0 w 1429146"/>
                <a:gd name="connsiteY4" fmla="*/ 1000402 h 1000402"/>
                <a:gd name="connsiteX5" fmla="*/ 500201 w 1429146"/>
                <a:gd name="connsiteY5" fmla="*/ 500201 h 1000402"/>
                <a:gd name="connsiteX6" fmla="*/ 0 w 1429146"/>
                <a:gd name="connsiteY6" fmla="*/ 0 h 100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9146" h="1000402">
                  <a:moveTo>
                    <a:pt x="1429146" y="0"/>
                  </a:moveTo>
                  <a:lnTo>
                    <a:pt x="1429146" y="650261"/>
                  </a:lnTo>
                  <a:lnTo>
                    <a:pt x="714573" y="1000402"/>
                  </a:lnTo>
                  <a:lnTo>
                    <a:pt x="0" y="650261"/>
                  </a:lnTo>
                  <a:lnTo>
                    <a:pt x="0" y="0"/>
                  </a:lnTo>
                  <a:lnTo>
                    <a:pt x="714573" y="350141"/>
                  </a:lnTo>
                  <a:lnTo>
                    <a:pt x="1429146" y="0"/>
                  </a:lnTo>
                  <a:close/>
                </a:path>
              </a:pathLst>
            </a:custGeom>
            <a:solidFill>
              <a:srgbClr val="B2A300"/>
            </a:solidFill>
            <a:ln>
              <a:solidFill>
                <a:srgbClr val="B2A300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3121013"/>
                <a:satOff val="-3893"/>
                <a:lumOff val="9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509091" rIns="8890" bIns="5090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NWB:N Core Proposal</a:t>
              </a:r>
              <a:endParaRPr lang="en-US" sz="1400" b="1" kern="1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243818" y="2962444"/>
              <a:ext cx="3072979" cy="928946"/>
            </a:xfrm>
            <a:custGeom>
              <a:avLst/>
              <a:gdLst>
                <a:gd name="connsiteX0" fmla="*/ 154827 w 928945"/>
                <a:gd name="connsiteY0" fmla="*/ 0 h 3072978"/>
                <a:gd name="connsiteX1" fmla="*/ 774118 w 928945"/>
                <a:gd name="connsiteY1" fmla="*/ 0 h 3072978"/>
                <a:gd name="connsiteX2" fmla="*/ 928945 w 928945"/>
                <a:gd name="connsiteY2" fmla="*/ 154827 h 3072978"/>
                <a:gd name="connsiteX3" fmla="*/ 928945 w 928945"/>
                <a:gd name="connsiteY3" fmla="*/ 3072978 h 3072978"/>
                <a:gd name="connsiteX4" fmla="*/ 928945 w 928945"/>
                <a:gd name="connsiteY4" fmla="*/ 3072978 h 3072978"/>
                <a:gd name="connsiteX5" fmla="*/ 0 w 928945"/>
                <a:gd name="connsiteY5" fmla="*/ 3072978 h 3072978"/>
                <a:gd name="connsiteX6" fmla="*/ 0 w 928945"/>
                <a:gd name="connsiteY6" fmla="*/ 3072978 h 3072978"/>
                <a:gd name="connsiteX7" fmla="*/ 0 w 928945"/>
                <a:gd name="connsiteY7" fmla="*/ 154827 h 3072978"/>
                <a:gd name="connsiteX8" fmla="*/ 154827 w 928945"/>
                <a:gd name="connsiteY8" fmla="*/ 0 h 307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945" h="3072978">
                  <a:moveTo>
                    <a:pt x="928945" y="512173"/>
                  </a:moveTo>
                  <a:lnTo>
                    <a:pt x="928945" y="2560805"/>
                  </a:lnTo>
                  <a:cubicBezTo>
                    <a:pt x="928945" y="2843671"/>
                    <a:pt x="907990" y="3072976"/>
                    <a:pt x="882141" y="3072976"/>
                  </a:cubicBezTo>
                  <a:lnTo>
                    <a:pt x="0" y="3072976"/>
                  </a:lnTo>
                  <a:lnTo>
                    <a:pt x="0" y="3072976"/>
                  </a:lnTo>
                  <a:lnTo>
                    <a:pt x="0" y="2"/>
                  </a:lnTo>
                  <a:lnTo>
                    <a:pt x="0" y="2"/>
                  </a:lnTo>
                  <a:lnTo>
                    <a:pt x="882141" y="2"/>
                  </a:lnTo>
                  <a:cubicBezTo>
                    <a:pt x="907990" y="2"/>
                    <a:pt x="928945" y="229307"/>
                    <a:pt x="928945" y="512173"/>
                  </a:cubicBezTo>
                  <a:close/>
                </a:path>
              </a:pathLst>
            </a:custGeom>
            <a:ln>
              <a:solidFill>
                <a:srgbClr val="B2A300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54238" rIns="54237" bIns="54237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Proposal for acceptance into the NWB:N core format</a:t>
              </a:r>
              <a:endParaRPr lang="en-US" sz="14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26047" y="4004087"/>
              <a:ext cx="1000402" cy="1429146"/>
            </a:xfrm>
            <a:custGeom>
              <a:avLst/>
              <a:gdLst>
                <a:gd name="connsiteX0" fmla="*/ 0 w 1429146"/>
                <a:gd name="connsiteY0" fmla="*/ 0 h 1000402"/>
                <a:gd name="connsiteX1" fmla="*/ 928945 w 1429146"/>
                <a:gd name="connsiteY1" fmla="*/ 0 h 1000402"/>
                <a:gd name="connsiteX2" fmla="*/ 1429146 w 1429146"/>
                <a:gd name="connsiteY2" fmla="*/ 500201 h 1000402"/>
                <a:gd name="connsiteX3" fmla="*/ 928945 w 1429146"/>
                <a:gd name="connsiteY3" fmla="*/ 1000402 h 1000402"/>
                <a:gd name="connsiteX4" fmla="*/ 0 w 1429146"/>
                <a:gd name="connsiteY4" fmla="*/ 1000402 h 1000402"/>
                <a:gd name="connsiteX5" fmla="*/ 500201 w 1429146"/>
                <a:gd name="connsiteY5" fmla="*/ 500201 h 1000402"/>
                <a:gd name="connsiteX6" fmla="*/ 0 w 1429146"/>
                <a:gd name="connsiteY6" fmla="*/ 0 h 100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9146" h="1000402">
                  <a:moveTo>
                    <a:pt x="1429146" y="0"/>
                  </a:moveTo>
                  <a:lnTo>
                    <a:pt x="1429146" y="650261"/>
                  </a:lnTo>
                  <a:lnTo>
                    <a:pt x="714573" y="1000402"/>
                  </a:lnTo>
                  <a:lnTo>
                    <a:pt x="0" y="650261"/>
                  </a:lnTo>
                  <a:lnTo>
                    <a:pt x="0" y="0"/>
                  </a:lnTo>
                  <a:lnTo>
                    <a:pt x="714573" y="350141"/>
                  </a:lnTo>
                  <a:lnTo>
                    <a:pt x="1429146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4681520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0" tIns="509091" rIns="8890" bIns="509091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 smtClean="0"/>
                <a:t>NWB:N Core</a:t>
              </a:r>
              <a:endParaRPr lang="en-US" sz="1400" b="1" kern="1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243428" y="3996265"/>
              <a:ext cx="3067577" cy="928945"/>
            </a:xfrm>
            <a:custGeom>
              <a:avLst/>
              <a:gdLst>
                <a:gd name="connsiteX0" fmla="*/ 154827 w 928945"/>
                <a:gd name="connsiteY0" fmla="*/ 0 h 3067577"/>
                <a:gd name="connsiteX1" fmla="*/ 774118 w 928945"/>
                <a:gd name="connsiteY1" fmla="*/ 0 h 3067577"/>
                <a:gd name="connsiteX2" fmla="*/ 928945 w 928945"/>
                <a:gd name="connsiteY2" fmla="*/ 154827 h 3067577"/>
                <a:gd name="connsiteX3" fmla="*/ 928945 w 928945"/>
                <a:gd name="connsiteY3" fmla="*/ 3067577 h 3067577"/>
                <a:gd name="connsiteX4" fmla="*/ 928945 w 928945"/>
                <a:gd name="connsiteY4" fmla="*/ 3067577 h 3067577"/>
                <a:gd name="connsiteX5" fmla="*/ 0 w 928945"/>
                <a:gd name="connsiteY5" fmla="*/ 3067577 h 3067577"/>
                <a:gd name="connsiteX6" fmla="*/ 0 w 928945"/>
                <a:gd name="connsiteY6" fmla="*/ 3067577 h 3067577"/>
                <a:gd name="connsiteX7" fmla="*/ 0 w 928945"/>
                <a:gd name="connsiteY7" fmla="*/ 154827 h 3067577"/>
                <a:gd name="connsiteX8" fmla="*/ 154827 w 928945"/>
                <a:gd name="connsiteY8" fmla="*/ 0 h 3067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945" h="3067577">
                  <a:moveTo>
                    <a:pt x="928945" y="511273"/>
                  </a:moveTo>
                  <a:lnTo>
                    <a:pt x="928945" y="2556304"/>
                  </a:lnTo>
                  <a:cubicBezTo>
                    <a:pt x="928945" y="2838673"/>
                    <a:pt x="907954" y="3067575"/>
                    <a:pt x="882059" y="3067575"/>
                  </a:cubicBezTo>
                  <a:lnTo>
                    <a:pt x="0" y="3067575"/>
                  </a:lnTo>
                  <a:lnTo>
                    <a:pt x="0" y="3067575"/>
                  </a:lnTo>
                  <a:lnTo>
                    <a:pt x="0" y="2"/>
                  </a:lnTo>
                  <a:lnTo>
                    <a:pt x="0" y="2"/>
                  </a:lnTo>
                  <a:lnTo>
                    <a:pt x="882059" y="2"/>
                  </a:lnTo>
                  <a:cubicBezTo>
                    <a:pt x="907954" y="2"/>
                    <a:pt x="928945" y="228904"/>
                    <a:pt x="928945" y="511273"/>
                  </a:cubicBezTo>
                  <a:close/>
                </a:path>
              </a:pathLst>
            </a:custGeom>
            <a:ln>
              <a:solidFill>
                <a:srgbClr val="77933C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54237" rIns="54236" bIns="54237" numCol="1" spcCol="1270" anchor="ctr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400" kern="1200" dirty="0" smtClean="0"/>
                <a:t>Format specification that is part of the core NWB:N format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493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NWB:N Extension Review Flow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1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65"/>
          <p:cNvSpPr/>
          <p:nvPr/>
        </p:nvSpPr>
        <p:spPr>
          <a:xfrm>
            <a:off x="5945346" y="514551"/>
            <a:ext cx="1981782" cy="70493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7926008" y="514552"/>
            <a:ext cx="1981782" cy="7049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3963564" y="514551"/>
            <a:ext cx="1981782" cy="7049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9907790" y="515461"/>
            <a:ext cx="1981782" cy="7048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1981782" y="511605"/>
            <a:ext cx="1981782" cy="7052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0" y="509323"/>
            <a:ext cx="1981782" cy="7054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225" name="Curved Connector 142"/>
          <p:cNvCxnSpPr>
            <a:stCxn id="193" idx="1"/>
            <a:endCxn id="107" idx="3"/>
          </p:cNvCxnSpPr>
          <p:nvPr/>
        </p:nvCxnSpPr>
        <p:spPr>
          <a:xfrm rot="10800000">
            <a:off x="7584069" y="3922206"/>
            <a:ext cx="1116821" cy="2829407"/>
          </a:xfrm>
          <a:prstGeom prst="bentConnector3">
            <a:avLst>
              <a:gd name="adj1" fmla="val 79142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Process 228"/>
          <p:cNvSpPr/>
          <p:nvPr/>
        </p:nvSpPr>
        <p:spPr>
          <a:xfrm>
            <a:off x="7725220" y="6150056"/>
            <a:ext cx="193274" cy="136252"/>
          </a:xfrm>
          <a:prstGeom prst="flowChartProcess">
            <a:avLst/>
          </a:prstGeom>
          <a:solidFill>
            <a:srgbClr val="E6E0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72" name="Curved Connector 142"/>
          <p:cNvCxnSpPr>
            <a:stCxn id="144" idx="2"/>
          </p:cNvCxnSpPr>
          <p:nvPr/>
        </p:nvCxnSpPr>
        <p:spPr>
          <a:xfrm rot="16200000" flipH="1">
            <a:off x="5330619" y="3233178"/>
            <a:ext cx="2506902" cy="3383934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Process 100"/>
          <p:cNvSpPr/>
          <p:nvPr/>
        </p:nvSpPr>
        <p:spPr>
          <a:xfrm>
            <a:off x="4817538" y="4334350"/>
            <a:ext cx="149129" cy="12416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Process 99"/>
          <p:cNvSpPr/>
          <p:nvPr/>
        </p:nvSpPr>
        <p:spPr>
          <a:xfrm>
            <a:off x="4817538" y="3858955"/>
            <a:ext cx="149129" cy="12416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76" name="Curved Connector 142"/>
          <p:cNvCxnSpPr>
            <a:stCxn id="250" idx="2"/>
            <a:endCxn id="179" idx="3"/>
          </p:cNvCxnSpPr>
          <p:nvPr/>
        </p:nvCxnSpPr>
        <p:spPr>
          <a:xfrm rot="5400000">
            <a:off x="10135864" y="5404005"/>
            <a:ext cx="357126" cy="1338218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9" name="Process 278"/>
          <p:cNvSpPr/>
          <p:nvPr/>
        </p:nvSpPr>
        <p:spPr>
          <a:xfrm>
            <a:off x="9942855" y="6178596"/>
            <a:ext cx="114806" cy="139085"/>
          </a:xfrm>
          <a:prstGeom prst="flowChartProcess">
            <a:avLst/>
          </a:prstGeom>
          <a:solidFill>
            <a:srgbClr val="E6E0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72" name="Curved Connector 142"/>
          <p:cNvCxnSpPr>
            <a:stCxn id="149" idx="1"/>
            <a:endCxn id="107" idx="3"/>
          </p:cNvCxnSpPr>
          <p:nvPr/>
        </p:nvCxnSpPr>
        <p:spPr>
          <a:xfrm rot="10800000">
            <a:off x="7584069" y="3922206"/>
            <a:ext cx="1090169" cy="1287717"/>
          </a:xfrm>
          <a:prstGeom prst="bentConnector3">
            <a:avLst>
              <a:gd name="adj1" fmla="val 73744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Process 175"/>
          <p:cNvSpPr/>
          <p:nvPr/>
        </p:nvSpPr>
        <p:spPr>
          <a:xfrm>
            <a:off x="7732735" y="4201325"/>
            <a:ext cx="180574" cy="246221"/>
          </a:xfrm>
          <a:prstGeom prst="flowChartProcess">
            <a:avLst/>
          </a:prstGeom>
          <a:solidFill>
            <a:srgbClr val="E6E0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7" name="Process 176"/>
          <p:cNvSpPr/>
          <p:nvPr/>
        </p:nvSpPr>
        <p:spPr>
          <a:xfrm>
            <a:off x="7755508" y="4763761"/>
            <a:ext cx="157800" cy="139085"/>
          </a:xfrm>
          <a:prstGeom prst="flowChartProcess">
            <a:avLst/>
          </a:prstGeom>
          <a:solidFill>
            <a:srgbClr val="E6E0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Curved Connector 142"/>
          <p:cNvCxnSpPr>
            <a:stCxn id="33" idx="2"/>
            <a:endCxn id="29" idx="1"/>
          </p:cNvCxnSpPr>
          <p:nvPr/>
        </p:nvCxnSpPr>
        <p:spPr>
          <a:xfrm flipH="1">
            <a:off x="2997822" y="1396473"/>
            <a:ext cx="6978" cy="49314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0" y="49940"/>
            <a:ext cx="1981782" cy="4605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Extension developers</a:t>
            </a:r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782" y="49940"/>
            <a:ext cx="1974803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NWB:N core developer team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45" y="48799"/>
            <a:ext cx="1982900" cy="46280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lIns="0" rIns="0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NWB:N users, developers, and community</a:t>
            </a:r>
            <a:endParaRPr lang="en-US" sz="1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5345" y="47658"/>
            <a:ext cx="1981781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Community Review Working Group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7126" y="47658"/>
            <a:ext cx="1980664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NWB:N Technical Advisory 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7790" y="47658"/>
            <a:ext cx="1979410" cy="4616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cs typeface="Calibri"/>
              </a:rPr>
              <a:t>NWB:N Executive Board </a:t>
            </a:r>
          </a:p>
        </p:txBody>
      </p:sp>
      <p:sp>
        <p:nvSpPr>
          <p:cNvPr id="21" name="Data 20"/>
          <p:cNvSpPr/>
          <p:nvPr/>
        </p:nvSpPr>
        <p:spPr>
          <a:xfrm>
            <a:off x="311584" y="946259"/>
            <a:ext cx="1369281" cy="219940"/>
          </a:xfrm>
          <a:prstGeom prst="flowChartInputOutpu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</a:rPr>
              <a:t>Internal NDX</a:t>
            </a:r>
            <a:endParaRPr lang="en-US" sz="1000" dirty="0">
              <a:solidFill>
                <a:srgbClr val="FFFFFF"/>
              </a:solidFill>
            </a:endParaRPr>
          </a:p>
        </p:txBody>
      </p:sp>
      <p:cxnSp>
        <p:nvCxnSpPr>
          <p:cNvPr id="22" name="Curved Connector 142"/>
          <p:cNvCxnSpPr>
            <a:stCxn id="4" idx="2"/>
            <a:endCxn id="21" idx="1"/>
          </p:cNvCxnSpPr>
          <p:nvPr/>
        </p:nvCxnSpPr>
        <p:spPr>
          <a:xfrm>
            <a:off x="990891" y="510464"/>
            <a:ext cx="5334" cy="435795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rocess 19"/>
          <p:cNvSpPr/>
          <p:nvPr/>
        </p:nvSpPr>
        <p:spPr>
          <a:xfrm>
            <a:off x="306250" y="594651"/>
            <a:ext cx="1369281" cy="21994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Create extension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Process 27"/>
          <p:cNvSpPr/>
          <p:nvPr/>
        </p:nvSpPr>
        <p:spPr>
          <a:xfrm>
            <a:off x="313228" y="1319655"/>
            <a:ext cx="1369281" cy="31692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Submit to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NDX-registry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Data 28"/>
          <p:cNvSpPr/>
          <p:nvPr/>
        </p:nvSpPr>
        <p:spPr>
          <a:xfrm>
            <a:off x="2313181" y="1889614"/>
            <a:ext cx="1369281" cy="335618"/>
          </a:xfrm>
          <a:prstGeom prst="flowChartInputOutput">
            <a:avLst/>
          </a:prstGeom>
          <a:solidFill>
            <a:srgbClr val="7C2628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Public NDX 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(Lab Extension)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0" name="Decision 29"/>
          <p:cNvSpPr/>
          <p:nvPr/>
        </p:nvSpPr>
        <p:spPr>
          <a:xfrm>
            <a:off x="2746610" y="1485956"/>
            <a:ext cx="516380" cy="264729"/>
          </a:xfrm>
          <a:prstGeom prst="flowChartDecision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3" name="Process 32"/>
          <p:cNvSpPr/>
          <p:nvPr/>
        </p:nvSpPr>
        <p:spPr>
          <a:xfrm>
            <a:off x="2320159" y="1079550"/>
            <a:ext cx="1369281" cy="31692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Testing/compliance (automated)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Curved Connector 142"/>
          <p:cNvCxnSpPr>
            <a:stCxn id="21" idx="4"/>
            <a:endCxn id="28" idx="0"/>
          </p:cNvCxnSpPr>
          <p:nvPr/>
        </p:nvCxnSpPr>
        <p:spPr>
          <a:xfrm>
            <a:off x="996225" y="1166199"/>
            <a:ext cx="1644" cy="15345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142"/>
          <p:cNvCxnSpPr>
            <a:stCxn id="28" idx="3"/>
            <a:endCxn id="33" idx="1"/>
          </p:cNvCxnSpPr>
          <p:nvPr/>
        </p:nvCxnSpPr>
        <p:spPr>
          <a:xfrm flipV="1">
            <a:off x="1682509" y="1238012"/>
            <a:ext cx="637650" cy="240105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142"/>
          <p:cNvCxnSpPr>
            <a:stCxn id="30" idx="3"/>
          </p:cNvCxnSpPr>
          <p:nvPr/>
        </p:nvCxnSpPr>
        <p:spPr>
          <a:xfrm flipH="1" flipV="1">
            <a:off x="1682509" y="946259"/>
            <a:ext cx="1580481" cy="672062"/>
          </a:xfrm>
          <a:prstGeom prst="bentConnector3">
            <a:avLst>
              <a:gd name="adj1" fmla="val -33449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184640" y="1520445"/>
            <a:ext cx="3196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2953568" y="1655486"/>
            <a:ext cx="356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65" name="Process 64"/>
          <p:cNvSpPr/>
          <p:nvPr/>
        </p:nvSpPr>
        <p:spPr>
          <a:xfrm>
            <a:off x="297627" y="2288034"/>
            <a:ext cx="1369281" cy="53099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Submit for review for acceptance to NWB:N standard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6" name="Curved Connector 142"/>
          <p:cNvCxnSpPr>
            <a:stCxn id="29" idx="2"/>
            <a:endCxn id="65" idx="0"/>
          </p:cNvCxnSpPr>
          <p:nvPr/>
        </p:nvCxnSpPr>
        <p:spPr>
          <a:xfrm rot="10800000" flipV="1">
            <a:off x="982269" y="2057422"/>
            <a:ext cx="1467841" cy="230611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142"/>
          <p:cNvCxnSpPr/>
          <p:nvPr/>
        </p:nvCxnSpPr>
        <p:spPr>
          <a:xfrm flipV="1">
            <a:off x="1682509" y="2400016"/>
            <a:ext cx="6537697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Process 74"/>
          <p:cNvSpPr/>
          <p:nvPr/>
        </p:nvSpPr>
        <p:spPr>
          <a:xfrm>
            <a:off x="8220206" y="2351171"/>
            <a:ext cx="1369281" cy="27911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Initial review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838353" y="1495210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cxnSp>
        <p:nvCxnSpPr>
          <p:cNvPr id="85" name="Curved Connector 142"/>
          <p:cNvCxnSpPr>
            <a:stCxn id="75" idx="2"/>
            <a:endCxn id="98" idx="0"/>
          </p:cNvCxnSpPr>
          <p:nvPr/>
        </p:nvCxnSpPr>
        <p:spPr>
          <a:xfrm>
            <a:off x="8904847" y="2630284"/>
            <a:ext cx="0" cy="49825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Data 85"/>
          <p:cNvSpPr/>
          <p:nvPr/>
        </p:nvSpPr>
        <p:spPr>
          <a:xfrm>
            <a:off x="6124072" y="3128540"/>
            <a:ext cx="1459996" cy="335618"/>
          </a:xfrm>
          <a:prstGeom prst="flowChartInputOutput">
            <a:avLst/>
          </a:prstGeom>
          <a:solidFill>
            <a:srgbClr val="D1571E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NDX Community Proposal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7" name="Decision 86"/>
          <p:cNvSpPr/>
          <p:nvPr/>
        </p:nvSpPr>
        <p:spPr>
          <a:xfrm>
            <a:off x="8653635" y="2733723"/>
            <a:ext cx="516380" cy="264729"/>
          </a:xfrm>
          <a:prstGeom prst="flowChartDecision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8860593" y="2882319"/>
            <a:ext cx="356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90" name="Rectangle 89"/>
          <p:cNvSpPr/>
          <p:nvPr/>
        </p:nvSpPr>
        <p:spPr>
          <a:xfrm>
            <a:off x="8745378" y="2742977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sp>
        <p:nvSpPr>
          <p:cNvPr id="98" name="Process 97"/>
          <p:cNvSpPr/>
          <p:nvPr/>
        </p:nvSpPr>
        <p:spPr>
          <a:xfrm>
            <a:off x="8220206" y="3128540"/>
            <a:ext cx="1369281" cy="34639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Initiate community review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4" name="Curved Connector 142"/>
          <p:cNvCxnSpPr>
            <a:stCxn id="98" idx="1"/>
            <a:endCxn id="86" idx="5"/>
          </p:cNvCxnSpPr>
          <p:nvPr/>
        </p:nvCxnSpPr>
        <p:spPr>
          <a:xfrm flipH="1" flipV="1">
            <a:off x="7438068" y="3296349"/>
            <a:ext cx="782138" cy="539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Process 106"/>
          <p:cNvSpPr/>
          <p:nvPr/>
        </p:nvSpPr>
        <p:spPr>
          <a:xfrm>
            <a:off x="6124072" y="3671694"/>
            <a:ext cx="1459996" cy="5010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Review extension and complete review documents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8" name="Curved Connector 142"/>
          <p:cNvCxnSpPr>
            <a:stCxn id="86" idx="4"/>
            <a:endCxn id="107" idx="0"/>
          </p:cNvCxnSpPr>
          <p:nvPr/>
        </p:nvCxnSpPr>
        <p:spPr>
          <a:xfrm>
            <a:off x="6854070" y="3464158"/>
            <a:ext cx="0" cy="20753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42"/>
          <p:cNvCxnSpPr>
            <a:stCxn id="107" idx="2"/>
            <a:endCxn id="132" idx="0"/>
          </p:cNvCxnSpPr>
          <p:nvPr/>
        </p:nvCxnSpPr>
        <p:spPr>
          <a:xfrm>
            <a:off x="6854070" y="4172715"/>
            <a:ext cx="0" cy="535013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Decision 113"/>
          <p:cNvSpPr/>
          <p:nvPr/>
        </p:nvSpPr>
        <p:spPr>
          <a:xfrm>
            <a:off x="6606347" y="4264065"/>
            <a:ext cx="516380" cy="264729"/>
          </a:xfrm>
          <a:prstGeom prst="flowChartDecision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449564" y="4201325"/>
            <a:ext cx="1234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o, request changes</a:t>
            </a:r>
            <a:endParaRPr lang="en-US" sz="1000" dirty="0"/>
          </a:p>
        </p:txBody>
      </p:sp>
      <p:sp>
        <p:nvSpPr>
          <p:cNvPr id="116" name="Rectangle 115"/>
          <p:cNvSpPr/>
          <p:nvPr/>
        </p:nvSpPr>
        <p:spPr>
          <a:xfrm>
            <a:off x="6792371" y="4426617"/>
            <a:ext cx="356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17" name="Rectangle 116"/>
          <p:cNvSpPr/>
          <p:nvPr/>
        </p:nvSpPr>
        <p:spPr>
          <a:xfrm>
            <a:off x="6677156" y="4287275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cxnSp>
        <p:nvCxnSpPr>
          <p:cNvPr id="118" name="Curved Connector 142"/>
          <p:cNvCxnSpPr>
            <a:stCxn id="114" idx="1"/>
            <a:endCxn id="121" idx="3"/>
          </p:cNvCxnSpPr>
          <p:nvPr/>
        </p:nvCxnSpPr>
        <p:spPr>
          <a:xfrm flipH="1">
            <a:off x="1666909" y="4396430"/>
            <a:ext cx="4939438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Process 120"/>
          <p:cNvSpPr/>
          <p:nvPr/>
        </p:nvSpPr>
        <p:spPr>
          <a:xfrm>
            <a:off x="297628" y="4208721"/>
            <a:ext cx="1369281" cy="5010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Review, respond to, and implement changes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22" name="Curved Connector 142"/>
          <p:cNvCxnSpPr>
            <a:stCxn id="121" idx="0"/>
            <a:endCxn id="107" idx="1"/>
          </p:cNvCxnSpPr>
          <p:nvPr/>
        </p:nvCxnSpPr>
        <p:spPr>
          <a:xfrm rot="5400000" flipH="1" flipV="1">
            <a:off x="3409912" y="1494562"/>
            <a:ext cx="286516" cy="5141803"/>
          </a:xfrm>
          <a:prstGeom prst="bentConnector2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42"/>
          <p:cNvCxnSpPr>
            <a:stCxn id="114" idx="3"/>
            <a:endCxn id="29" idx="5"/>
          </p:cNvCxnSpPr>
          <p:nvPr/>
        </p:nvCxnSpPr>
        <p:spPr>
          <a:xfrm flipH="1" flipV="1">
            <a:off x="3545534" y="2057423"/>
            <a:ext cx="3577193" cy="2339007"/>
          </a:xfrm>
          <a:prstGeom prst="bentConnector3">
            <a:avLst>
              <a:gd name="adj1" fmla="val -77786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033706" y="4201093"/>
            <a:ext cx="11655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o, reject proposal</a:t>
            </a:r>
            <a:endParaRPr lang="en-US" sz="1000" dirty="0"/>
          </a:p>
        </p:txBody>
      </p:sp>
      <p:sp>
        <p:nvSpPr>
          <p:cNvPr id="132" name="Process 131"/>
          <p:cNvSpPr/>
          <p:nvPr/>
        </p:nvSpPr>
        <p:spPr>
          <a:xfrm>
            <a:off x="6124072" y="4707728"/>
            <a:ext cx="1459996" cy="365127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Submit for review as NWB:N core proposal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4" name="Process 143"/>
          <p:cNvSpPr/>
          <p:nvPr/>
        </p:nvSpPr>
        <p:spPr>
          <a:xfrm>
            <a:off x="4162105" y="3296349"/>
            <a:ext cx="1459996" cy="37534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Submit comments and request for changes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5" name="Curved Connector 142"/>
          <p:cNvCxnSpPr>
            <a:stCxn id="144" idx="3"/>
          </p:cNvCxnSpPr>
          <p:nvPr/>
        </p:nvCxnSpPr>
        <p:spPr>
          <a:xfrm>
            <a:off x="5622101" y="3484022"/>
            <a:ext cx="501972" cy="304916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2"/>
          <p:cNvCxnSpPr/>
          <p:nvPr/>
        </p:nvCxnSpPr>
        <p:spPr>
          <a:xfrm>
            <a:off x="8925449" y="4974118"/>
            <a:ext cx="0" cy="49825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Decision 148"/>
          <p:cNvSpPr/>
          <p:nvPr/>
        </p:nvSpPr>
        <p:spPr>
          <a:xfrm>
            <a:off x="8674237" y="5077557"/>
            <a:ext cx="516380" cy="264729"/>
          </a:xfrm>
          <a:prstGeom prst="flowChartDecision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881195" y="5226153"/>
            <a:ext cx="356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2" name="Rectangle 151"/>
          <p:cNvSpPr/>
          <p:nvPr/>
        </p:nvSpPr>
        <p:spPr>
          <a:xfrm>
            <a:off x="8765980" y="5086811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cxnSp>
        <p:nvCxnSpPr>
          <p:cNvPr id="160" name="Curved Connector 142"/>
          <p:cNvCxnSpPr/>
          <p:nvPr/>
        </p:nvCxnSpPr>
        <p:spPr>
          <a:xfrm>
            <a:off x="7578214" y="4809482"/>
            <a:ext cx="697823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Data 162"/>
          <p:cNvSpPr/>
          <p:nvPr/>
        </p:nvSpPr>
        <p:spPr>
          <a:xfrm>
            <a:off x="8199272" y="5472374"/>
            <a:ext cx="1459996" cy="335618"/>
          </a:xfrm>
          <a:prstGeom prst="flowChartInputOutput">
            <a:avLst/>
          </a:prstGeom>
          <a:solidFill>
            <a:srgbClr val="9E9228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NDX, NWB:N Core Proposal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975389" y="4993420"/>
            <a:ext cx="857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o, request changes</a:t>
            </a:r>
            <a:endParaRPr lang="en-US" sz="1000" dirty="0"/>
          </a:p>
        </p:txBody>
      </p:sp>
      <p:sp>
        <p:nvSpPr>
          <p:cNvPr id="179" name="Process 178"/>
          <p:cNvSpPr/>
          <p:nvPr/>
        </p:nvSpPr>
        <p:spPr>
          <a:xfrm>
            <a:off x="8276037" y="6001166"/>
            <a:ext cx="1369281" cy="5010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Review extension and finalize review documents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0" name="Process 179"/>
          <p:cNvSpPr/>
          <p:nvPr/>
        </p:nvSpPr>
        <p:spPr>
          <a:xfrm>
            <a:off x="8276037" y="4692204"/>
            <a:ext cx="1369281" cy="279113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Initial review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2" name="Curved Connector 142"/>
          <p:cNvCxnSpPr/>
          <p:nvPr/>
        </p:nvCxnSpPr>
        <p:spPr>
          <a:xfrm>
            <a:off x="8949410" y="5807992"/>
            <a:ext cx="0" cy="19291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42"/>
          <p:cNvCxnSpPr/>
          <p:nvPr/>
        </p:nvCxnSpPr>
        <p:spPr>
          <a:xfrm>
            <a:off x="8952101" y="6515808"/>
            <a:ext cx="0" cy="49825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Decision 192"/>
          <p:cNvSpPr/>
          <p:nvPr/>
        </p:nvSpPr>
        <p:spPr>
          <a:xfrm>
            <a:off x="8700889" y="6619247"/>
            <a:ext cx="516380" cy="264729"/>
          </a:xfrm>
          <a:prstGeom prst="flowChartDecision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8907847" y="6767843"/>
            <a:ext cx="356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96" name="Rectangle 195"/>
          <p:cNvSpPr/>
          <p:nvPr/>
        </p:nvSpPr>
        <p:spPr>
          <a:xfrm>
            <a:off x="8792632" y="6628501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sp>
        <p:nvSpPr>
          <p:cNvPr id="198" name="Data 197"/>
          <p:cNvSpPr/>
          <p:nvPr/>
        </p:nvSpPr>
        <p:spPr>
          <a:xfrm>
            <a:off x="2229041" y="7168984"/>
            <a:ext cx="1459996" cy="335618"/>
          </a:xfrm>
          <a:prstGeom prst="flowChartInputOutput">
            <a:avLst/>
          </a:prstGeom>
          <a:solidFill>
            <a:srgbClr val="63803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NWB:N Core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99" name="Process 198"/>
          <p:cNvSpPr/>
          <p:nvPr/>
        </p:nvSpPr>
        <p:spPr>
          <a:xfrm>
            <a:off x="8276810" y="7014063"/>
            <a:ext cx="1369281" cy="48009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Submit for integration with the NWB:N core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0" name="Process 199"/>
          <p:cNvSpPr/>
          <p:nvPr/>
        </p:nvSpPr>
        <p:spPr>
          <a:xfrm>
            <a:off x="2352670" y="6318944"/>
            <a:ext cx="1369281" cy="33555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Integrate with core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1" name="Curved Connector 142"/>
          <p:cNvCxnSpPr/>
          <p:nvPr/>
        </p:nvCxnSpPr>
        <p:spPr>
          <a:xfrm>
            <a:off x="3024947" y="6661474"/>
            <a:ext cx="0" cy="498256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Decision 201"/>
          <p:cNvSpPr/>
          <p:nvPr/>
        </p:nvSpPr>
        <p:spPr>
          <a:xfrm>
            <a:off x="2773735" y="6764913"/>
            <a:ext cx="516380" cy="264729"/>
          </a:xfrm>
          <a:prstGeom prst="flowChartDecision">
            <a:avLst/>
          </a:prstGeom>
          <a:solidFill>
            <a:srgbClr val="D9D9D9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080721" y="6671990"/>
            <a:ext cx="780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o, request</a:t>
            </a:r>
          </a:p>
          <a:p>
            <a:r>
              <a:rPr lang="en-US" sz="1000" dirty="0" smtClean="0"/>
              <a:t> changes</a:t>
            </a:r>
            <a:endParaRPr lang="en-US" sz="1000" dirty="0"/>
          </a:p>
        </p:txBody>
      </p:sp>
      <p:sp>
        <p:nvSpPr>
          <p:cNvPr id="204" name="Rectangle 203"/>
          <p:cNvSpPr/>
          <p:nvPr/>
        </p:nvSpPr>
        <p:spPr>
          <a:xfrm>
            <a:off x="2980693" y="6913509"/>
            <a:ext cx="3566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205" name="Rectangle 204"/>
          <p:cNvSpPr/>
          <p:nvPr/>
        </p:nvSpPr>
        <p:spPr>
          <a:xfrm>
            <a:off x="2865478" y="6774167"/>
            <a:ext cx="3770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OK?</a:t>
            </a:r>
            <a:endParaRPr lang="en-US" sz="900" dirty="0"/>
          </a:p>
        </p:txBody>
      </p:sp>
      <p:cxnSp>
        <p:nvCxnSpPr>
          <p:cNvPr id="206" name="Curved Connector 142"/>
          <p:cNvCxnSpPr>
            <a:stCxn id="202" idx="1"/>
            <a:endCxn id="179" idx="1"/>
          </p:cNvCxnSpPr>
          <p:nvPr/>
        </p:nvCxnSpPr>
        <p:spPr>
          <a:xfrm rot="10800000" flipH="1">
            <a:off x="2773735" y="6251678"/>
            <a:ext cx="5502302" cy="645601"/>
          </a:xfrm>
          <a:prstGeom prst="bentConnector3">
            <a:avLst>
              <a:gd name="adj1" fmla="val -11637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142"/>
          <p:cNvCxnSpPr>
            <a:stCxn id="193" idx="3"/>
            <a:endCxn id="29" idx="5"/>
          </p:cNvCxnSpPr>
          <p:nvPr/>
        </p:nvCxnSpPr>
        <p:spPr>
          <a:xfrm flipH="1" flipV="1">
            <a:off x="3545534" y="2057423"/>
            <a:ext cx="5671735" cy="4694189"/>
          </a:xfrm>
          <a:prstGeom prst="bentConnector3">
            <a:avLst>
              <a:gd name="adj1" fmla="val -13751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7983849" y="6530673"/>
            <a:ext cx="857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o, request changes</a:t>
            </a:r>
            <a:endParaRPr lang="en-US" sz="1000" dirty="0"/>
          </a:p>
        </p:txBody>
      </p:sp>
      <p:sp>
        <p:nvSpPr>
          <p:cNvPr id="232" name="Process 231"/>
          <p:cNvSpPr/>
          <p:nvPr/>
        </p:nvSpPr>
        <p:spPr>
          <a:xfrm>
            <a:off x="306250" y="3036718"/>
            <a:ext cx="1369281" cy="5010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Review, respond to, and implement changes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35" name="Curved Connector 142"/>
          <p:cNvCxnSpPr>
            <a:endCxn id="75" idx="1"/>
          </p:cNvCxnSpPr>
          <p:nvPr/>
        </p:nvCxnSpPr>
        <p:spPr>
          <a:xfrm flipV="1">
            <a:off x="1666908" y="2490728"/>
            <a:ext cx="6553298" cy="679945"/>
          </a:xfrm>
          <a:prstGeom prst="bentConnector3">
            <a:avLst>
              <a:gd name="adj1" fmla="val 3148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142"/>
          <p:cNvCxnSpPr>
            <a:stCxn id="87" idx="1"/>
          </p:cNvCxnSpPr>
          <p:nvPr/>
        </p:nvCxnSpPr>
        <p:spPr>
          <a:xfrm rot="10800000" flipV="1">
            <a:off x="1666909" y="2866087"/>
            <a:ext cx="6986727" cy="435651"/>
          </a:xfrm>
          <a:prstGeom prst="bentConnector3">
            <a:avLst>
              <a:gd name="adj1" fmla="val 95843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7501210" y="2658147"/>
            <a:ext cx="1234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o, request changes</a:t>
            </a:r>
            <a:endParaRPr lang="en-US" sz="1000" dirty="0"/>
          </a:p>
        </p:txBody>
      </p:sp>
      <p:sp>
        <p:nvSpPr>
          <p:cNvPr id="249" name="Rectangle 248"/>
          <p:cNvSpPr/>
          <p:nvPr/>
        </p:nvSpPr>
        <p:spPr>
          <a:xfrm>
            <a:off x="9147489" y="6542306"/>
            <a:ext cx="6808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n</a:t>
            </a:r>
            <a:r>
              <a:rPr lang="en-US" sz="1000" dirty="0" smtClean="0"/>
              <a:t>o, reject</a:t>
            </a:r>
            <a:endParaRPr lang="en-US" sz="1000" dirty="0"/>
          </a:p>
        </p:txBody>
      </p:sp>
      <p:sp>
        <p:nvSpPr>
          <p:cNvPr id="250" name="Process 249"/>
          <p:cNvSpPr/>
          <p:nvPr/>
        </p:nvSpPr>
        <p:spPr>
          <a:xfrm>
            <a:off x="10257256" y="5393530"/>
            <a:ext cx="1452559" cy="5010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Submit comments and approve review documents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7" name="Curved Connector 142"/>
          <p:cNvCxnSpPr>
            <a:stCxn id="199" idx="1"/>
            <a:endCxn id="200" idx="3"/>
          </p:cNvCxnSpPr>
          <p:nvPr/>
        </p:nvCxnSpPr>
        <p:spPr>
          <a:xfrm rot="10800000">
            <a:off x="3721952" y="6486721"/>
            <a:ext cx="4554859" cy="767389"/>
          </a:xfrm>
          <a:prstGeom prst="bentConnector3">
            <a:avLst>
              <a:gd name="adj1" fmla="val 11546"/>
            </a:avLst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9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Stakeholders and Roles for NWB:N Extension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208698" y="3805474"/>
            <a:ext cx="2178091" cy="1966517"/>
            <a:chOff x="4802256" y="3359105"/>
            <a:chExt cx="1400761" cy="1224270"/>
          </a:xfrm>
        </p:grpSpPr>
        <p:grpSp>
          <p:nvGrpSpPr>
            <p:cNvPr id="21" name="Group 20"/>
            <p:cNvGrpSpPr/>
            <p:nvPr/>
          </p:nvGrpSpPr>
          <p:grpSpPr>
            <a:xfrm>
              <a:off x="4802256" y="3359105"/>
              <a:ext cx="1399346" cy="1021377"/>
              <a:chOff x="1103497" y="2568234"/>
              <a:chExt cx="2426086" cy="1648620"/>
            </a:xfrm>
          </p:grpSpPr>
          <p:sp>
            <p:nvSpPr>
              <p:cNvPr id="22" name="Snip Same Side Corner Rectangle 21"/>
              <p:cNvSpPr/>
              <p:nvPr/>
            </p:nvSpPr>
            <p:spPr>
              <a:xfrm rot="10800000">
                <a:off x="1940087" y="4065901"/>
                <a:ext cx="712125" cy="150953"/>
              </a:xfrm>
              <a:prstGeom prst="snip2SameRect">
                <a:avLst>
                  <a:gd name="adj1" fmla="val 31819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  <a:scene3d>
                <a:camera prst="orthographicFront">
                  <a:rot lat="1380000" lon="0" rev="0"/>
                </a:camera>
                <a:lightRig rig="balanced" dir="t">
                  <a:rot lat="0" lon="0" rev="19140000"/>
                </a:lightRig>
              </a:scene3d>
              <a:sp3d prstMaterial="powder">
                <a:bevelT w="12700" h="127000"/>
                <a:bevelB w="12700" h="127000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1105949" y="2568234"/>
                <a:ext cx="2422780" cy="1555939"/>
              </a:xfrm>
              <a:prstGeom prst="roundRect">
                <a:avLst>
                  <a:gd name="adj" fmla="val 657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Rounded Rectangle 14"/>
              <p:cNvSpPr/>
              <p:nvPr/>
            </p:nvSpPr>
            <p:spPr>
              <a:xfrm>
                <a:off x="1103497" y="3936027"/>
                <a:ext cx="2426086" cy="188145"/>
              </a:xfrm>
              <a:custGeom>
                <a:avLst/>
                <a:gdLst>
                  <a:gd name="connsiteX0" fmla="*/ 0 w 2424630"/>
                  <a:gd name="connsiteY0" fmla="*/ 77907 h 184864"/>
                  <a:gd name="connsiteX1" fmla="*/ 77907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4899 w 2429529"/>
                  <a:gd name="connsiteY0" fmla="*/ 77907 h 184864"/>
                  <a:gd name="connsiteX1" fmla="*/ 27388 w 2429529"/>
                  <a:gd name="connsiteY1" fmla="*/ 0 h 184864"/>
                  <a:gd name="connsiteX2" fmla="*/ 2351622 w 2429529"/>
                  <a:gd name="connsiteY2" fmla="*/ 0 h 184864"/>
                  <a:gd name="connsiteX3" fmla="*/ 2429529 w 2429529"/>
                  <a:gd name="connsiteY3" fmla="*/ 77907 h 184864"/>
                  <a:gd name="connsiteX4" fmla="*/ 2429529 w 2429529"/>
                  <a:gd name="connsiteY4" fmla="*/ 106957 h 184864"/>
                  <a:gd name="connsiteX5" fmla="*/ 2351622 w 2429529"/>
                  <a:gd name="connsiteY5" fmla="*/ 184864 h 184864"/>
                  <a:gd name="connsiteX6" fmla="*/ 82806 w 2429529"/>
                  <a:gd name="connsiteY6" fmla="*/ 184864 h 184864"/>
                  <a:gd name="connsiteX7" fmla="*/ 4899 w 2429529"/>
                  <a:gd name="connsiteY7" fmla="*/ 106957 h 184864"/>
                  <a:gd name="connsiteX8" fmla="*/ 4899 w 2429529"/>
                  <a:gd name="connsiteY8" fmla="*/ 77907 h 184864"/>
                  <a:gd name="connsiteX0" fmla="*/ 0 w 2424630"/>
                  <a:gd name="connsiteY0" fmla="*/ 77907 h 184864"/>
                  <a:gd name="connsiteX1" fmla="*/ 22489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81188 h 188145"/>
                  <a:gd name="connsiteX1" fmla="*/ 0 w 2425232"/>
                  <a:gd name="connsiteY1" fmla="*/ 3281 h 188145"/>
                  <a:gd name="connsiteX2" fmla="*/ 2416241 w 2425232"/>
                  <a:gd name="connsiteY2" fmla="*/ 0 h 188145"/>
                  <a:gd name="connsiteX3" fmla="*/ 2425232 w 2425232"/>
                  <a:gd name="connsiteY3" fmla="*/ 81188 h 188145"/>
                  <a:gd name="connsiteX4" fmla="*/ 2425232 w 2425232"/>
                  <a:gd name="connsiteY4" fmla="*/ 110238 h 188145"/>
                  <a:gd name="connsiteX5" fmla="*/ 2347325 w 2425232"/>
                  <a:gd name="connsiteY5" fmla="*/ 188145 h 188145"/>
                  <a:gd name="connsiteX6" fmla="*/ 78509 w 2425232"/>
                  <a:gd name="connsiteY6" fmla="*/ 188145 h 188145"/>
                  <a:gd name="connsiteX7" fmla="*/ 602 w 2425232"/>
                  <a:gd name="connsiteY7" fmla="*/ 110238 h 188145"/>
                  <a:gd name="connsiteX8" fmla="*/ 602 w 2425232"/>
                  <a:gd name="connsiteY8" fmla="*/ 81188 h 188145"/>
                  <a:gd name="connsiteX0" fmla="*/ 602 w 2426086"/>
                  <a:gd name="connsiteY0" fmla="*/ 81188 h 188145"/>
                  <a:gd name="connsiteX1" fmla="*/ 0 w 2426086"/>
                  <a:gd name="connsiteY1" fmla="*/ 3281 h 188145"/>
                  <a:gd name="connsiteX2" fmla="*/ 2426086 w 2426086"/>
                  <a:gd name="connsiteY2" fmla="*/ 0 h 188145"/>
                  <a:gd name="connsiteX3" fmla="*/ 2425232 w 2426086"/>
                  <a:gd name="connsiteY3" fmla="*/ 81188 h 188145"/>
                  <a:gd name="connsiteX4" fmla="*/ 2425232 w 2426086"/>
                  <a:gd name="connsiteY4" fmla="*/ 110238 h 188145"/>
                  <a:gd name="connsiteX5" fmla="*/ 2347325 w 2426086"/>
                  <a:gd name="connsiteY5" fmla="*/ 188145 h 188145"/>
                  <a:gd name="connsiteX6" fmla="*/ 78509 w 2426086"/>
                  <a:gd name="connsiteY6" fmla="*/ 188145 h 188145"/>
                  <a:gd name="connsiteX7" fmla="*/ 602 w 2426086"/>
                  <a:gd name="connsiteY7" fmla="*/ 110238 h 188145"/>
                  <a:gd name="connsiteX8" fmla="*/ 602 w 2426086"/>
                  <a:gd name="connsiteY8" fmla="*/ 81188 h 188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6086" h="188145">
                    <a:moveTo>
                      <a:pt x="602" y="81188"/>
                    </a:moveTo>
                    <a:cubicBezTo>
                      <a:pt x="401" y="55219"/>
                      <a:pt x="201" y="29250"/>
                      <a:pt x="0" y="3281"/>
                    </a:cubicBezTo>
                    <a:lnTo>
                      <a:pt x="2426086" y="0"/>
                    </a:lnTo>
                    <a:cubicBezTo>
                      <a:pt x="2425801" y="27063"/>
                      <a:pt x="2425517" y="54125"/>
                      <a:pt x="2425232" y="81188"/>
                    </a:cubicBezTo>
                    <a:lnTo>
                      <a:pt x="2425232" y="110238"/>
                    </a:lnTo>
                    <a:cubicBezTo>
                      <a:pt x="2425232" y="153265"/>
                      <a:pt x="2390352" y="188145"/>
                      <a:pt x="2347325" y="188145"/>
                    </a:cubicBezTo>
                    <a:lnTo>
                      <a:pt x="78509" y="188145"/>
                    </a:lnTo>
                    <a:cubicBezTo>
                      <a:pt x="35482" y="188145"/>
                      <a:pt x="602" y="153265"/>
                      <a:pt x="602" y="110238"/>
                    </a:cubicBezTo>
                    <a:lnTo>
                      <a:pt x="602" y="811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264363" y="3990427"/>
                <a:ext cx="101732" cy="95167"/>
              </a:xfrm>
              <a:prstGeom prst="ellipse">
                <a:avLst/>
              </a:prstGeom>
              <a:solidFill>
                <a:srgbClr val="BFBFBF"/>
              </a:solidFill>
              <a:ln w="28575" cmpd="sng"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212407" y="2681254"/>
                <a:ext cx="2207109" cy="1145093"/>
              </a:xfrm>
              <a:prstGeom prst="roundRect">
                <a:avLst>
                  <a:gd name="adj" fmla="val 6575"/>
                </a:avLst>
              </a:prstGeom>
              <a:solidFill>
                <a:srgbClr val="17375E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18288" rtlCol="0" anchor="ctr"/>
              <a:lstStyle/>
              <a:p>
                <a:pPr marL="171450" lvl="0" indent="-171450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Manage extension registry and associated templates, tools and systems</a:t>
                </a:r>
              </a:p>
              <a:p>
                <a:pPr marL="171450" lvl="0" indent="-171450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Review compliance with registry requirements</a:t>
                </a:r>
                <a:endParaRPr lang="en-US" sz="1100" dirty="0">
                  <a:solidFill>
                    <a:prstClr val="white"/>
                  </a:solidFill>
                </a:endParaRPr>
              </a:p>
              <a:p>
                <a:pPr marL="171450" lvl="0" indent="-171450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Integrate extension with the NWB:N core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4803670" y="4410927"/>
              <a:ext cx="1399347" cy="172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cs typeface="Calibri"/>
                </a:rPr>
                <a:t>NWB:N core developer team </a:t>
              </a:r>
            </a:p>
          </p:txBody>
        </p:sp>
      </p:grpSp>
      <p:sp>
        <p:nvSpPr>
          <p:cNvPr id="36" name="Right Brace 35"/>
          <p:cNvSpPr/>
          <p:nvPr/>
        </p:nvSpPr>
        <p:spPr>
          <a:xfrm>
            <a:off x="9400264" y="3817504"/>
            <a:ext cx="297345" cy="194476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8930130" y="4548698"/>
            <a:ext cx="19512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cs typeface="Calibri"/>
              </a:rPr>
              <a:t>Active use and development</a:t>
            </a:r>
            <a:endParaRPr lang="en-US" sz="1400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9400264" y="1520663"/>
            <a:ext cx="297345" cy="1944766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6200000">
            <a:off x="8930130" y="2228216"/>
            <a:ext cx="19512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00"/>
                </a:solidFill>
                <a:cs typeface="Calibri"/>
              </a:rPr>
              <a:t>Review of extension proposals</a:t>
            </a:r>
            <a:endParaRPr lang="en-US" sz="1400" b="1" dirty="0">
              <a:solidFill>
                <a:srgbClr val="000000"/>
              </a:solidFill>
              <a:cs typeface="Calibri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370462" y="1503463"/>
            <a:ext cx="2175891" cy="2151182"/>
            <a:chOff x="743318" y="625004"/>
            <a:chExt cx="2175891" cy="2151182"/>
          </a:xfrm>
        </p:grpSpPr>
        <p:grpSp>
          <p:nvGrpSpPr>
            <p:cNvPr id="50" name="Group 49"/>
            <p:cNvGrpSpPr/>
            <p:nvPr/>
          </p:nvGrpSpPr>
          <p:grpSpPr>
            <a:xfrm>
              <a:off x="743318" y="625004"/>
              <a:ext cx="2175891" cy="1640614"/>
              <a:chOff x="1103497" y="2568234"/>
              <a:chExt cx="2426086" cy="1648620"/>
            </a:xfrm>
          </p:grpSpPr>
          <p:sp>
            <p:nvSpPr>
              <p:cNvPr id="52" name="Snip Same Side Corner Rectangle 51"/>
              <p:cNvSpPr/>
              <p:nvPr/>
            </p:nvSpPr>
            <p:spPr>
              <a:xfrm rot="10800000">
                <a:off x="1940087" y="4065901"/>
                <a:ext cx="712125" cy="150953"/>
              </a:xfrm>
              <a:prstGeom prst="snip2SameRect">
                <a:avLst>
                  <a:gd name="adj1" fmla="val 31819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  <a:scene3d>
                <a:camera prst="orthographicFront">
                  <a:rot lat="1380000" lon="0" rev="0"/>
                </a:camera>
                <a:lightRig rig="balanced" dir="t">
                  <a:rot lat="0" lon="0" rev="19140000"/>
                </a:lightRig>
              </a:scene3d>
              <a:sp3d prstMaterial="powder">
                <a:bevelT w="12700" h="127000"/>
                <a:bevelB w="12700" h="127000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105949" y="2568234"/>
                <a:ext cx="2422780" cy="1555939"/>
              </a:xfrm>
              <a:prstGeom prst="roundRect">
                <a:avLst>
                  <a:gd name="adj" fmla="val 657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4" name="Rounded Rectangle 14"/>
              <p:cNvSpPr/>
              <p:nvPr/>
            </p:nvSpPr>
            <p:spPr>
              <a:xfrm>
                <a:off x="1103497" y="3936027"/>
                <a:ext cx="2426086" cy="188145"/>
              </a:xfrm>
              <a:custGeom>
                <a:avLst/>
                <a:gdLst>
                  <a:gd name="connsiteX0" fmla="*/ 0 w 2424630"/>
                  <a:gd name="connsiteY0" fmla="*/ 77907 h 184864"/>
                  <a:gd name="connsiteX1" fmla="*/ 77907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4899 w 2429529"/>
                  <a:gd name="connsiteY0" fmla="*/ 77907 h 184864"/>
                  <a:gd name="connsiteX1" fmla="*/ 27388 w 2429529"/>
                  <a:gd name="connsiteY1" fmla="*/ 0 h 184864"/>
                  <a:gd name="connsiteX2" fmla="*/ 2351622 w 2429529"/>
                  <a:gd name="connsiteY2" fmla="*/ 0 h 184864"/>
                  <a:gd name="connsiteX3" fmla="*/ 2429529 w 2429529"/>
                  <a:gd name="connsiteY3" fmla="*/ 77907 h 184864"/>
                  <a:gd name="connsiteX4" fmla="*/ 2429529 w 2429529"/>
                  <a:gd name="connsiteY4" fmla="*/ 106957 h 184864"/>
                  <a:gd name="connsiteX5" fmla="*/ 2351622 w 2429529"/>
                  <a:gd name="connsiteY5" fmla="*/ 184864 h 184864"/>
                  <a:gd name="connsiteX6" fmla="*/ 82806 w 2429529"/>
                  <a:gd name="connsiteY6" fmla="*/ 184864 h 184864"/>
                  <a:gd name="connsiteX7" fmla="*/ 4899 w 2429529"/>
                  <a:gd name="connsiteY7" fmla="*/ 106957 h 184864"/>
                  <a:gd name="connsiteX8" fmla="*/ 4899 w 2429529"/>
                  <a:gd name="connsiteY8" fmla="*/ 77907 h 184864"/>
                  <a:gd name="connsiteX0" fmla="*/ 0 w 2424630"/>
                  <a:gd name="connsiteY0" fmla="*/ 77907 h 184864"/>
                  <a:gd name="connsiteX1" fmla="*/ 22489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81188 h 188145"/>
                  <a:gd name="connsiteX1" fmla="*/ 0 w 2425232"/>
                  <a:gd name="connsiteY1" fmla="*/ 3281 h 188145"/>
                  <a:gd name="connsiteX2" fmla="*/ 2416241 w 2425232"/>
                  <a:gd name="connsiteY2" fmla="*/ 0 h 188145"/>
                  <a:gd name="connsiteX3" fmla="*/ 2425232 w 2425232"/>
                  <a:gd name="connsiteY3" fmla="*/ 81188 h 188145"/>
                  <a:gd name="connsiteX4" fmla="*/ 2425232 w 2425232"/>
                  <a:gd name="connsiteY4" fmla="*/ 110238 h 188145"/>
                  <a:gd name="connsiteX5" fmla="*/ 2347325 w 2425232"/>
                  <a:gd name="connsiteY5" fmla="*/ 188145 h 188145"/>
                  <a:gd name="connsiteX6" fmla="*/ 78509 w 2425232"/>
                  <a:gd name="connsiteY6" fmla="*/ 188145 h 188145"/>
                  <a:gd name="connsiteX7" fmla="*/ 602 w 2425232"/>
                  <a:gd name="connsiteY7" fmla="*/ 110238 h 188145"/>
                  <a:gd name="connsiteX8" fmla="*/ 602 w 2425232"/>
                  <a:gd name="connsiteY8" fmla="*/ 81188 h 188145"/>
                  <a:gd name="connsiteX0" fmla="*/ 602 w 2426086"/>
                  <a:gd name="connsiteY0" fmla="*/ 81188 h 188145"/>
                  <a:gd name="connsiteX1" fmla="*/ 0 w 2426086"/>
                  <a:gd name="connsiteY1" fmla="*/ 3281 h 188145"/>
                  <a:gd name="connsiteX2" fmla="*/ 2426086 w 2426086"/>
                  <a:gd name="connsiteY2" fmla="*/ 0 h 188145"/>
                  <a:gd name="connsiteX3" fmla="*/ 2425232 w 2426086"/>
                  <a:gd name="connsiteY3" fmla="*/ 81188 h 188145"/>
                  <a:gd name="connsiteX4" fmla="*/ 2425232 w 2426086"/>
                  <a:gd name="connsiteY4" fmla="*/ 110238 h 188145"/>
                  <a:gd name="connsiteX5" fmla="*/ 2347325 w 2426086"/>
                  <a:gd name="connsiteY5" fmla="*/ 188145 h 188145"/>
                  <a:gd name="connsiteX6" fmla="*/ 78509 w 2426086"/>
                  <a:gd name="connsiteY6" fmla="*/ 188145 h 188145"/>
                  <a:gd name="connsiteX7" fmla="*/ 602 w 2426086"/>
                  <a:gd name="connsiteY7" fmla="*/ 110238 h 188145"/>
                  <a:gd name="connsiteX8" fmla="*/ 602 w 2426086"/>
                  <a:gd name="connsiteY8" fmla="*/ 81188 h 188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6086" h="188145">
                    <a:moveTo>
                      <a:pt x="602" y="81188"/>
                    </a:moveTo>
                    <a:cubicBezTo>
                      <a:pt x="401" y="55219"/>
                      <a:pt x="201" y="29250"/>
                      <a:pt x="0" y="3281"/>
                    </a:cubicBezTo>
                    <a:lnTo>
                      <a:pt x="2426086" y="0"/>
                    </a:lnTo>
                    <a:cubicBezTo>
                      <a:pt x="2425801" y="27063"/>
                      <a:pt x="2425517" y="54125"/>
                      <a:pt x="2425232" y="81188"/>
                    </a:cubicBezTo>
                    <a:lnTo>
                      <a:pt x="2425232" y="110238"/>
                    </a:lnTo>
                    <a:cubicBezTo>
                      <a:pt x="2425232" y="153265"/>
                      <a:pt x="2390352" y="188145"/>
                      <a:pt x="2347325" y="188145"/>
                    </a:cubicBezTo>
                    <a:lnTo>
                      <a:pt x="78509" y="188145"/>
                    </a:lnTo>
                    <a:cubicBezTo>
                      <a:pt x="35482" y="188145"/>
                      <a:pt x="602" y="153265"/>
                      <a:pt x="602" y="110238"/>
                    </a:cubicBezTo>
                    <a:lnTo>
                      <a:pt x="602" y="811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64363" y="3990427"/>
                <a:ext cx="101732" cy="95167"/>
              </a:xfrm>
              <a:prstGeom prst="ellipse">
                <a:avLst/>
              </a:prstGeom>
              <a:solidFill>
                <a:srgbClr val="BFBFBF"/>
              </a:solidFill>
              <a:ln w="28575" cmpd="sng"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212407" y="2681254"/>
                <a:ext cx="2207109" cy="1145093"/>
              </a:xfrm>
              <a:prstGeom prst="roundRect">
                <a:avLst>
                  <a:gd name="adj" fmla="val 6575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1125" lvl="0" indent="-111125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Lead and organize the community review process</a:t>
                </a:r>
              </a:p>
              <a:p>
                <a:pPr marL="111125" lvl="0" indent="-111125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Complete review documents </a:t>
                </a:r>
                <a:endParaRPr lang="en-US" sz="11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745518" y="2314521"/>
              <a:ext cx="21729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cs typeface="Calibri"/>
                </a:rPr>
                <a:t>Community Review Working Group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208445" y="1503463"/>
            <a:ext cx="2175891" cy="2151182"/>
            <a:chOff x="743318" y="625004"/>
            <a:chExt cx="2175891" cy="2151182"/>
          </a:xfrm>
        </p:grpSpPr>
        <p:grpSp>
          <p:nvGrpSpPr>
            <p:cNvPr id="73" name="Group 72"/>
            <p:cNvGrpSpPr/>
            <p:nvPr/>
          </p:nvGrpSpPr>
          <p:grpSpPr>
            <a:xfrm>
              <a:off x="743318" y="625004"/>
              <a:ext cx="2175891" cy="1640614"/>
              <a:chOff x="1103497" y="2568234"/>
              <a:chExt cx="2426086" cy="1648620"/>
            </a:xfrm>
          </p:grpSpPr>
          <p:sp>
            <p:nvSpPr>
              <p:cNvPr id="75" name="Snip Same Side Corner Rectangle 74"/>
              <p:cNvSpPr/>
              <p:nvPr/>
            </p:nvSpPr>
            <p:spPr>
              <a:xfrm rot="10800000">
                <a:off x="1940087" y="4065901"/>
                <a:ext cx="712125" cy="150953"/>
              </a:xfrm>
              <a:prstGeom prst="snip2SameRect">
                <a:avLst>
                  <a:gd name="adj1" fmla="val 31819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  <a:scene3d>
                <a:camera prst="orthographicFront">
                  <a:rot lat="1380000" lon="0" rev="0"/>
                </a:camera>
                <a:lightRig rig="balanced" dir="t">
                  <a:rot lat="0" lon="0" rev="19140000"/>
                </a:lightRig>
              </a:scene3d>
              <a:sp3d prstMaterial="powder">
                <a:bevelT w="12700" h="127000"/>
                <a:bevelB w="12700" h="127000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1105949" y="2568234"/>
                <a:ext cx="2422780" cy="1555939"/>
              </a:xfrm>
              <a:prstGeom prst="roundRect">
                <a:avLst>
                  <a:gd name="adj" fmla="val 657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7" name="Rounded Rectangle 14"/>
              <p:cNvSpPr/>
              <p:nvPr/>
            </p:nvSpPr>
            <p:spPr>
              <a:xfrm>
                <a:off x="1103497" y="3936027"/>
                <a:ext cx="2426086" cy="188145"/>
              </a:xfrm>
              <a:custGeom>
                <a:avLst/>
                <a:gdLst>
                  <a:gd name="connsiteX0" fmla="*/ 0 w 2424630"/>
                  <a:gd name="connsiteY0" fmla="*/ 77907 h 184864"/>
                  <a:gd name="connsiteX1" fmla="*/ 77907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4899 w 2429529"/>
                  <a:gd name="connsiteY0" fmla="*/ 77907 h 184864"/>
                  <a:gd name="connsiteX1" fmla="*/ 27388 w 2429529"/>
                  <a:gd name="connsiteY1" fmla="*/ 0 h 184864"/>
                  <a:gd name="connsiteX2" fmla="*/ 2351622 w 2429529"/>
                  <a:gd name="connsiteY2" fmla="*/ 0 h 184864"/>
                  <a:gd name="connsiteX3" fmla="*/ 2429529 w 2429529"/>
                  <a:gd name="connsiteY3" fmla="*/ 77907 h 184864"/>
                  <a:gd name="connsiteX4" fmla="*/ 2429529 w 2429529"/>
                  <a:gd name="connsiteY4" fmla="*/ 106957 h 184864"/>
                  <a:gd name="connsiteX5" fmla="*/ 2351622 w 2429529"/>
                  <a:gd name="connsiteY5" fmla="*/ 184864 h 184864"/>
                  <a:gd name="connsiteX6" fmla="*/ 82806 w 2429529"/>
                  <a:gd name="connsiteY6" fmla="*/ 184864 h 184864"/>
                  <a:gd name="connsiteX7" fmla="*/ 4899 w 2429529"/>
                  <a:gd name="connsiteY7" fmla="*/ 106957 h 184864"/>
                  <a:gd name="connsiteX8" fmla="*/ 4899 w 2429529"/>
                  <a:gd name="connsiteY8" fmla="*/ 77907 h 184864"/>
                  <a:gd name="connsiteX0" fmla="*/ 0 w 2424630"/>
                  <a:gd name="connsiteY0" fmla="*/ 77907 h 184864"/>
                  <a:gd name="connsiteX1" fmla="*/ 22489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81188 h 188145"/>
                  <a:gd name="connsiteX1" fmla="*/ 0 w 2425232"/>
                  <a:gd name="connsiteY1" fmla="*/ 3281 h 188145"/>
                  <a:gd name="connsiteX2" fmla="*/ 2416241 w 2425232"/>
                  <a:gd name="connsiteY2" fmla="*/ 0 h 188145"/>
                  <a:gd name="connsiteX3" fmla="*/ 2425232 w 2425232"/>
                  <a:gd name="connsiteY3" fmla="*/ 81188 h 188145"/>
                  <a:gd name="connsiteX4" fmla="*/ 2425232 w 2425232"/>
                  <a:gd name="connsiteY4" fmla="*/ 110238 h 188145"/>
                  <a:gd name="connsiteX5" fmla="*/ 2347325 w 2425232"/>
                  <a:gd name="connsiteY5" fmla="*/ 188145 h 188145"/>
                  <a:gd name="connsiteX6" fmla="*/ 78509 w 2425232"/>
                  <a:gd name="connsiteY6" fmla="*/ 188145 h 188145"/>
                  <a:gd name="connsiteX7" fmla="*/ 602 w 2425232"/>
                  <a:gd name="connsiteY7" fmla="*/ 110238 h 188145"/>
                  <a:gd name="connsiteX8" fmla="*/ 602 w 2425232"/>
                  <a:gd name="connsiteY8" fmla="*/ 81188 h 188145"/>
                  <a:gd name="connsiteX0" fmla="*/ 602 w 2426086"/>
                  <a:gd name="connsiteY0" fmla="*/ 81188 h 188145"/>
                  <a:gd name="connsiteX1" fmla="*/ 0 w 2426086"/>
                  <a:gd name="connsiteY1" fmla="*/ 3281 h 188145"/>
                  <a:gd name="connsiteX2" fmla="*/ 2426086 w 2426086"/>
                  <a:gd name="connsiteY2" fmla="*/ 0 h 188145"/>
                  <a:gd name="connsiteX3" fmla="*/ 2425232 w 2426086"/>
                  <a:gd name="connsiteY3" fmla="*/ 81188 h 188145"/>
                  <a:gd name="connsiteX4" fmla="*/ 2425232 w 2426086"/>
                  <a:gd name="connsiteY4" fmla="*/ 110238 h 188145"/>
                  <a:gd name="connsiteX5" fmla="*/ 2347325 w 2426086"/>
                  <a:gd name="connsiteY5" fmla="*/ 188145 h 188145"/>
                  <a:gd name="connsiteX6" fmla="*/ 78509 w 2426086"/>
                  <a:gd name="connsiteY6" fmla="*/ 188145 h 188145"/>
                  <a:gd name="connsiteX7" fmla="*/ 602 w 2426086"/>
                  <a:gd name="connsiteY7" fmla="*/ 110238 h 188145"/>
                  <a:gd name="connsiteX8" fmla="*/ 602 w 2426086"/>
                  <a:gd name="connsiteY8" fmla="*/ 81188 h 188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6086" h="188145">
                    <a:moveTo>
                      <a:pt x="602" y="81188"/>
                    </a:moveTo>
                    <a:cubicBezTo>
                      <a:pt x="401" y="55219"/>
                      <a:pt x="201" y="29250"/>
                      <a:pt x="0" y="3281"/>
                    </a:cubicBezTo>
                    <a:lnTo>
                      <a:pt x="2426086" y="0"/>
                    </a:lnTo>
                    <a:cubicBezTo>
                      <a:pt x="2425801" y="27063"/>
                      <a:pt x="2425517" y="54125"/>
                      <a:pt x="2425232" y="81188"/>
                    </a:cubicBezTo>
                    <a:lnTo>
                      <a:pt x="2425232" y="110238"/>
                    </a:lnTo>
                    <a:cubicBezTo>
                      <a:pt x="2425232" y="153265"/>
                      <a:pt x="2390352" y="188145"/>
                      <a:pt x="2347325" y="188145"/>
                    </a:cubicBezTo>
                    <a:lnTo>
                      <a:pt x="78509" y="188145"/>
                    </a:lnTo>
                    <a:cubicBezTo>
                      <a:pt x="35482" y="188145"/>
                      <a:pt x="602" y="153265"/>
                      <a:pt x="602" y="110238"/>
                    </a:cubicBezTo>
                    <a:lnTo>
                      <a:pt x="602" y="811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264363" y="3990427"/>
                <a:ext cx="101732" cy="95167"/>
              </a:xfrm>
              <a:prstGeom prst="ellipse">
                <a:avLst/>
              </a:prstGeom>
              <a:solidFill>
                <a:srgbClr val="BFBFBF"/>
              </a:solidFill>
              <a:ln w="28575" cmpd="sng"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9" name="Rounded Rectangle 78"/>
              <p:cNvSpPr/>
              <p:nvPr/>
            </p:nvSpPr>
            <p:spPr>
              <a:xfrm>
                <a:off x="1212407" y="2681254"/>
                <a:ext cx="2207109" cy="1145093"/>
              </a:xfrm>
              <a:prstGeom prst="roundRect">
                <a:avLst>
                  <a:gd name="adj" fmla="val 6575"/>
                </a:avLst>
              </a:prstGeom>
              <a:solidFill>
                <a:srgbClr val="9E9228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1125" lvl="0" indent="-111125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Initiate community review and help organize review group</a:t>
                </a:r>
              </a:p>
              <a:p>
                <a:pPr marL="111125" lvl="0" indent="-111125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Lead core proposal review</a:t>
                </a:r>
              </a:p>
              <a:p>
                <a:pPr marL="111125" lvl="0" indent="-111125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Complete review documents </a:t>
                </a:r>
                <a:endParaRPr lang="en-US" sz="11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745518" y="2314521"/>
              <a:ext cx="21729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cs typeface="Calibri"/>
                </a:rPr>
                <a:t>NWB:N Technical Advisory Board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057066" y="1520663"/>
            <a:ext cx="2175891" cy="1966516"/>
            <a:chOff x="743318" y="625004"/>
            <a:chExt cx="2175891" cy="1966516"/>
          </a:xfrm>
        </p:grpSpPr>
        <p:grpSp>
          <p:nvGrpSpPr>
            <p:cNvPr id="81" name="Group 80"/>
            <p:cNvGrpSpPr/>
            <p:nvPr/>
          </p:nvGrpSpPr>
          <p:grpSpPr>
            <a:xfrm>
              <a:off x="743318" y="625004"/>
              <a:ext cx="2175891" cy="1640614"/>
              <a:chOff x="1103497" y="2568234"/>
              <a:chExt cx="2426086" cy="1648620"/>
            </a:xfrm>
          </p:grpSpPr>
          <p:sp>
            <p:nvSpPr>
              <p:cNvPr id="83" name="Snip Same Side Corner Rectangle 82"/>
              <p:cNvSpPr/>
              <p:nvPr/>
            </p:nvSpPr>
            <p:spPr>
              <a:xfrm rot="10800000">
                <a:off x="1940087" y="4065901"/>
                <a:ext cx="712125" cy="150953"/>
              </a:xfrm>
              <a:prstGeom prst="snip2SameRect">
                <a:avLst>
                  <a:gd name="adj1" fmla="val 31819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  <a:scene3d>
                <a:camera prst="orthographicFront">
                  <a:rot lat="1380000" lon="0" rev="0"/>
                </a:camera>
                <a:lightRig rig="balanced" dir="t">
                  <a:rot lat="0" lon="0" rev="19140000"/>
                </a:lightRig>
              </a:scene3d>
              <a:sp3d prstMaterial="powder">
                <a:bevelT w="12700" h="127000"/>
                <a:bevelB w="12700" h="127000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105949" y="2568234"/>
                <a:ext cx="2422780" cy="1555939"/>
              </a:xfrm>
              <a:prstGeom prst="roundRect">
                <a:avLst>
                  <a:gd name="adj" fmla="val 657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5" name="Rounded Rectangle 14"/>
              <p:cNvSpPr/>
              <p:nvPr/>
            </p:nvSpPr>
            <p:spPr>
              <a:xfrm>
                <a:off x="1103497" y="3936027"/>
                <a:ext cx="2426086" cy="188145"/>
              </a:xfrm>
              <a:custGeom>
                <a:avLst/>
                <a:gdLst>
                  <a:gd name="connsiteX0" fmla="*/ 0 w 2424630"/>
                  <a:gd name="connsiteY0" fmla="*/ 77907 h 184864"/>
                  <a:gd name="connsiteX1" fmla="*/ 77907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4899 w 2429529"/>
                  <a:gd name="connsiteY0" fmla="*/ 77907 h 184864"/>
                  <a:gd name="connsiteX1" fmla="*/ 27388 w 2429529"/>
                  <a:gd name="connsiteY1" fmla="*/ 0 h 184864"/>
                  <a:gd name="connsiteX2" fmla="*/ 2351622 w 2429529"/>
                  <a:gd name="connsiteY2" fmla="*/ 0 h 184864"/>
                  <a:gd name="connsiteX3" fmla="*/ 2429529 w 2429529"/>
                  <a:gd name="connsiteY3" fmla="*/ 77907 h 184864"/>
                  <a:gd name="connsiteX4" fmla="*/ 2429529 w 2429529"/>
                  <a:gd name="connsiteY4" fmla="*/ 106957 h 184864"/>
                  <a:gd name="connsiteX5" fmla="*/ 2351622 w 2429529"/>
                  <a:gd name="connsiteY5" fmla="*/ 184864 h 184864"/>
                  <a:gd name="connsiteX6" fmla="*/ 82806 w 2429529"/>
                  <a:gd name="connsiteY6" fmla="*/ 184864 h 184864"/>
                  <a:gd name="connsiteX7" fmla="*/ 4899 w 2429529"/>
                  <a:gd name="connsiteY7" fmla="*/ 106957 h 184864"/>
                  <a:gd name="connsiteX8" fmla="*/ 4899 w 2429529"/>
                  <a:gd name="connsiteY8" fmla="*/ 77907 h 184864"/>
                  <a:gd name="connsiteX0" fmla="*/ 0 w 2424630"/>
                  <a:gd name="connsiteY0" fmla="*/ 77907 h 184864"/>
                  <a:gd name="connsiteX1" fmla="*/ 22489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81188 h 188145"/>
                  <a:gd name="connsiteX1" fmla="*/ 0 w 2425232"/>
                  <a:gd name="connsiteY1" fmla="*/ 3281 h 188145"/>
                  <a:gd name="connsiteX2" fmla="*/ 2416241 w 2425232"/>
                  <a:gd name="connsiteY2" fmla="*/ 0 h 188145"/>
                  <a:gd name="connsiteX3" fmla="*/ 2425232 w 2425232"/>
                  <a:gd name="connsiteY3" fmla="*/ 81188 h 188145"/>
                  <a:gd name="connsiteX4" fmla="*/ 2425232 w 2425232"/>
                  <a:gd name="connsiteY4" fmla="*/ 110238 h 188145"/>
                  <a:gd name="connsiteX5" fmla="*/ 2347325 w 2425232"/>
                  <a:gd name="connsiteY5" fmla="*/ 188145 h 188145"/>
                  <a:gd name="connsiteX6" fmla="*/ 78509 w 2425232"/>
                  <a:gd name="connsiteY6" fmla="*/ 188145 h 188145"/>
                  <a:gd name="connsiteX7" fmla="*/ 602 w 2425232"/>
                  <a:gd name="connsiteY7" fmla="*/ 110238 h 188145"/>
                  <a:gd name="connsiteX8" fmla="*/ 602 w 2425232"/>
                  <a:gd name="connsiteY8" fmla="*/ 81188 h 188145"/>
                  <a:gd name="connsiteX0" fmla="*/ 602 w 2426086"/>
                  <a:gd name="connsiteY0" fmla="*/ 81188 h 188145"/>
                  <a:gd name="connsiteX1" fmla="*/ 0 w 2426086"/>
                  <a:gd name="connsiteY1" fmla="*/ 3281 h 188145"/>
                  <a:gd name="connsiteX2" fmla="*/ 2426086 w 2426086"/>
                  <a:gd name="connsiteY2" fmla="*/ 0 h 188145"/>
                  <a:gd name="connsiteX3" fmla="*/ 2425232 w 2426086"/>
                  <a:gd name="connsiteY3" fmla="*/ 81188 h 188145"/>
                  <a:gd name="connsiteX4" fmla="*/ 2425232 w 2426086"/>
                  <a:gd name="connsiteY4" fmla="*/ 110238 h 188145"/>
                  <a:gd name="connsiteX5" fmla="*/ 2347325 w 2426086"/>
                  <a:gd name="connsiteY5" fmla="*/ 188145 h 188145"/>
                  <a:gd name="connsiteX6" fmla="*/ 78509 w 2426086"/>
                  <a:gd name="connsiteY6" fmla="*/ 188145 h 188145"/>
                  <a:gd name="connsiteX7" fmla="*/ 602 w 2426086"/>
                  <a:gd name="connsiteY7" fmla="*/ 110238 h 188145"/>
                  <a:gd name="connsiteX8" fmla="*/ 602 w 2426086"/>
                  <a:gd name="connsiteY8" fmla="*/ 81188 h 188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6086" h="188145">
                    <a:moveTo>
                      <a:pt x="602" y="81188"/>
                    </a:moveTo>
                    <a:cubicBezTo>
                      <a:pt x="401" y="55219"/>
                      <a:pt x="201" y="29250"/>
                      <a:pt x="0" y="3281"/>
                    </a:cubicBezTo>
                    <a:lnTo>
                      <a:pt x="2426086" y="0"/>
                    </a:lnTo>
                    <a:cubicBezTo>
                      <a:pt x="2425801" y="27063"/>
                      <a:pt x="2425517" y="54125"/>
                      <a:pt x="2425232" y="81188"/>
                    </a:cubicBezTo>
                    <a:lnTo>
                      <a:pt x="2425232" y="110238"/>
                    </a:lnTo>
                    <a:cubicBezTo>
                      <a:pt x="2425232" y="153265"/>
                      <a:pt x="2390352" y="188145"/>
                      <a:pt x="2347325" y="188145"/>
                    </a:cubicBezTo>
                    <a:lnTo>
                      <a:pt x="78509" y="188145"/>
                    </a:lnTo>
                    <a:cubicBezTo>
                      <a:pt x="35482" y="188145"/>
                      <a:pt x="602" y="153265"/>
                      <a:pt x="602" y="110238"/>
                    </a:cubicBezTo>
                    <a:lnTo>
                      <a:pt x="602" y="811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2264363" y="3990427"/>
                <a:ext cx="101732" cy="95167"/>
              </a:xfrm>
              <a:prstGeom prst="ellipse">
                <a:avLst/>
              </a:prstGeom>
              <a:solidFill>
                <a:srgbClr val="BFBFBF"/>
              </a:solidFill>
              <a:ln w="28575" cmpd="sng"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212407" y="2681254"/>
                <a:ext cx="2207109" cy="1145093"/>
              </a:xfrm>
              <a:prstGeom prst="roundRect">
                <a:avLst>
                  <a:gd name="adj" fmla="val 6575"/>
                </a:avLst>
              </a:prstGeom>
              <a:solidFill>
                <a:srgbClr val="638031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1125" lvl="0" indent="-111125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Comment on reviews</a:t>
                </a:r>
              </a:p>
              <a:p>
                <a:pPr marL="111125" lvl="0" indent="-111125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Approve review documents</a:t>
                </a:r>
                <a:endParaRPr lang="en-US" sz="11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745518" y="2314521"/>
              <a:ext cx="21729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cs typeface="Calibri"/>
                </a:rPr>
                <a:t>NWB:N Executive Board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372662" y="3805474"/>
            <a:ext cx="2178091" cy="1966517"/>
            <a:chOff x="4802256" y="3359105"/>
            <a:chExt cx="1400761" cy="1224270"/>
          </a:xfrm>
        </p:grpSpPr>
        <p:grpSp>
          <p:nvGrpSpPr>
            <p:cNvPr id="60" name="Group 59"/>
            <p:cNvGrpSpPr/>
            <p:nvPr/>
          </p:nvGrpSpPr>
          <p:grpSpPr>
            <a:xfrm>
              <a:off x="4802256" y="3359105"/>
              <a:ext cx="1399346" cy="1021377"/>
              <a:chOff x="1103497" y="2568234"/>
              <a:chExt cx="2426086" cy="1648620"/>
            </a:xfrm>
          </p:grpSpPr>
          <p:sp>
            <p:nvSpPr>
              <p:cNvPr id="62" name="Snip Same Side Corner Rectangle 61"/>
              <p:cNvSpPr/>
              <p:nvPr/>
            </p:nvSpPr>
            <p:spPr>
              <a:xfrm rot="10800000">
                <a:off x="1940087" y="4065901"/>
                <a:ext cx="712125" cy="150953"/>
              </a:xfrm>
              <a:prstGeom prst="snip2SameRect">
                <a:avLst>
                  <a:gd name="adj1" fmla="val 31819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  <a:scene3d>
                <a:camera prst="orthographicFront">
                  <a:rot lat="1380000" lon="0" rev="0"/>
                </a:camera>
                <a:lightRig rig="balanced" dir="t">
                  <a:rot lat="0" lon="0" rev="19140000"/>
                </a:lightRig>
              </a:scene3d>
              <a:sp3d prstMaterial="powder">
                <a:bevelT w="12700" h="127000"/>
                <a:bevelB w="12700" h="127000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1105949" y="2568234"/>
                <a:ext cx="2422780" cy="1555939"/>
              </a:xfrm>
              <a:prstGeom prst="roundRect">
                <a:avLst>
                  <a:gd name="adj" fmla="val 657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4" name="Rounded Rectangle 14"/>
              <p:cNvSpPr/>
              <p:nvPr/>
            </p:nvSpPr>
            <p:spPr>
              <a:xfrm>
                <a:off x="1103497" y="3936027"/>
                <a:ext cx="2426086" cy="188145"/>
              </a:xfrm>
              <a:custGeom>
                <a:avLst/>
                <a:gdLst>
                  <a:gd name="connsiteX0" fmla="*/ 0 w 2424630"/>
                  <a:gd name="connsiteY0" fmla="*/ 77907 h 184864"/>
                  <a:gd name="connsiteX1" fmla="*/ 77907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4899 w 2429529"/>
                  <a:gd name="connsiteY0" fmla="*/ 77907 h 184864"/>
                  <a:gd name="connsiteX1" fmla="*/ 27388 w 2429529"/>
                  <a:gd name="connsiteY1" fmla="*/ 0 h 184864"/>
                  <a:gd name="connsiteX2" fmla="*/ 2351622 w 2429529"/>
                  <a:gd name="connsiteY2" fmla="*/ 0 h 184864"/>
                  <a:gd name="connsiteX3" fmla="*/ 2429529 w 2429529"/>
                  <a:gd name="connsiteY3" fmla="*/ 77907 h 184864"/>
                  <a:gd name="connsiteX4" fmla="*/ 2429529 w 2429529"/>
                  <a:gd name="connsiteY4" fmla="*/ 106957 h 184864"/>
                  <a:gd name="connsiteX5" fmla="*/ 2351622 w 2429529"/>
                  <a:gd name="connsiteY5" fmla="*/ 184864 h 184864"/>
                  <a:gd name="connsiteX6" fmla="*/ 82806 w 2429529"/>
                  <a:gd name="connsiteY6" fmla="*/ 184864 h 184864"/>
                  <a:gd name="connsiteX7" fmla="*/ 4899 w 2429529"/>
                  <a:gd name="connsiteY7" fmla="*/ 106957 h 184864"/>
                  <a:gd name="connsiteX8" fmla="*/ 4899 w 2429529"/>
                  <a:gd name="connsiteY8" fmla="*/ 77907 h 184864"/>
                  <a:gd name="connsiteX0" fmla="*/ 0 w 2424630"/>
                  <a:gd name="connsiteY0" fmla="*/ 77907 h 184864"/>
                  <a:gd name="connsiteX1" fmla="*/ 22489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81188 h 188145"/>
                  <a:gd name="connsiteX1" fmla="*/ 0 w 2425232"/>
                  <a:gd name="connsiteY1" fmla="*/ 3281 h 188145"/>
                  <a:gd name="connsiteX2" fmla="*/ 2416241 w 2425232"/>
                  <a:gd name="connsiteY2" fmla="*/ 0 h 188145"/>
                  <a:gd name="connsiteX3" fmla="*/ 2425232 w 2425232"/>
                  <a:gd name="connsiteY3" fmla="*/ 81188 h 188145"/>
                  <a:gd name="connsiteX4" fmla="*/ 2425232 w 2425232"/>
                  <a:gd name="connsiteY4" fmla="*/ 110238 h 188145"/>
                  <a:gd name="connsiteX5" fmla="*/ 2347325 w 2425232"/>
                  <a:gd name="connsiteY5" fmla="*/ 188145 h 188145"/>
                  <a:gd name="connsiteX6" fmla="*/ 78509 w 2425232"/>
                  <a:gd name="connsiteY6" fmla="*/ 188145 h 188145"/>
                  <a:gd name="connsiteX7" fmla="*/ 602 w 2425232"/>
                  <a:gd name="connsiteY7" fmla="*/ 110238 h 188145"/>
                  <a:gd name="connsiteX8" fmla="*/ 602 w 2425232"/>
                  <a:gd name="connsiteY8" fmla="*/ 81188 h 188145"/>
                  <a:gd name="connsiteX0" fmla="*/ 602 w 2426086"/>
                  <a:gd name="connsiteY0" fmla="*/ 81188 h 188145"/>
                  <a:gd name="connsiteX1" fmla="*/ 0 w 2426086"/>
                  <a:gd name="connsiteY1" fmla="*/ 3281 h 188145"/>
                  <a:gd name="connsiteX2" fmla="*/ 2426086 w 2426086"/>
                  <a:gd name="connsiteY2" fmla="*/ 0 h 188145"/>
                  <a:gd name="connsiteX3" fmla="*/ 2425232 w 2426086"/>
                  <a:gd name="connsiteY3" fmla="*/ 81188 h 188145"/>
                  <a:gd name="connsiteX4" fmla="*/ 2425232 w 2426086"/>
                  <a:gd name="connsiteY4" fmla="*/ 110238 h 188145"/>
                  <a:gd name="connsiteX5" fmla="*/ 2347325 w 2426086"/>
                  <a:gd name="connsiteY5" fmla="*/ 188145 h 188145"/>
                  <a:gd name="connsiteX6" fmla="*/ 78509 w 2426086"/>
                  <a:gd name="connsiteY6" fmla="*/ 188145 h 188145"/>
                  <a:gd name="connsiteX7" fmla="*/ 602 w 2426086"/>
                  <a:gd name="connsiteY7" fmla="*/ 110238 h 188145"/>
                  <a:gd name="connsiteX8" fmla="*/ 602 w 2426086"/>
                  <a:gd name="connsiteY8" fmla="*/ 81188 h 188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6086" h="188145">
                    <a:moveTo>
                      <a:pt x="602" y="81188"/>
                    </a:moveTo>
                    <a:cubicBezTo>
                      <a:pt x="401" y="55219"/>
                      <a:pt x="201" y="29250"/>
                      <a:pt x="0" y="3281"/>
                    </a:cubicBezTo>
                    <a:lnTo>
                      <a:pt x="2426086" y="0"/>
                    </a:lnTo>
                    <a:cubicBezTo>
                      <a:pt x="2425801" y="27063"/>
                      <a:pt x="2425517" y="54125"/>
                      <a:pt x="2425232" y="81188"/>
                    </a:cubicBezTo>
                    <a:lnTo>
                      <a:pt x="2425232" y="110238"/>
                    </a:lnTo>
                    <a:cubicBezTo>
                      <a:pt x="2425232" y="153265"/>
                      <a:pt x="2390352" y="188145"/>
                      <a:pt x="2347325" y="188145"/>
                    </a:cubicBezTo>
                    <a:lnTo>
                      <a:pt x="78509" y="188145"/>
                    </a:lnTo>
                    <a:cubicBezTo>
                      <a:pt x="35482" y="188145"/>
                      <a:pt x="602" y="153265"/>
                      <a:pt x="602" y="110238"/>
                    </a:cubicBezTo>
                    <a:lnTo>
                      <a:pt x="602" y="811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64363" y="3990427"/>
                <a:ext cx="101732" cy="95167"/>
              </a:xfrm>
              <a:prstGeom prst="ellipse">
                <a:avLst/>
              </a:prstGeom>
              <a:solidFill>
                <a:srgbClr val="BFBFBF"/>
              </a:solidFill>
              <a:ln w="28575" cmpd="sng"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1212407" y="2681254"/>
                <a:ext cx="2207109" cy="1145093"/>
              </a:xfrm>
              <a:prstGeom prst="roundRect">
                <a:avLst>
                  <a:gd name="adj" fmla="val 6575"/>
                </a:avLst>
              </a:prstGeom>
              <a:solidFill>
                <a:srgbClr val="31859C"/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pPr marL="115888" lvl="0" indent="-115888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Define extension specification, metadata, documentation, and associated software</a:t>
                </a:r>
              </a:p>
              <a:p>
                <a:pPr marL="115888" lvl="0" indent="-115888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Review and respond to review, comments, and issues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4803670" y="4410927"/>
              <a:ext cx="1399347" cy="172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cs typeface="Calibri"/>
                </a:rPr>
                <a:t>NWB:N extension creators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085431" y="3817504"/>
            <a:ext cx="2178091" cy="1966517"/>
            <a:chOff x="4802256" y="3359105"/>
            <a:chExt cx="1400761" cy="1224270"/>
          </a:xfrm>
        </p:grpSpPr>
        <p:grpSp>
          <p:nvGrpSpPr>
            <p:cNvPr id="68" name="Group 67"/>
            <p:cNvGrpSpPr/>
            <p:nvPr/>
          </p:nvGrpSpPr>
          <p:grpSpPr>
            <a:xfrm>
              <a:off x="4802256" y="3359105"/>
              <a:ext cx="1399346" cy="1021377"/>
              <a:chOff x="1103497" y="2568234"/>
              <a:chExt cx="2426086" cy="1648620"/>
            </a:xfrm>
          </p:grpSpPr>
          <p:sp>
            <p:nvSpPr>
              <p:cNvPr id="70" name="Snip Same Side Corner Rectangle 69"/>
              <p:cNvSpPr/>
              <p:nvPr/>
            </p:nvSpPr>
            <p:spPr>
              <a:xfrm rot="10800000">
                <a:off x="1940087" y="4065901"/>
                <a:ext cx="712125" cy="150953"/>
              </a:xfrm>
              <a:prstGeom prst="snip2SameRect">
                <a:avLst>
                  <a:gd name="adj1" fmla="val 31819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  <a:scene3d>
                <a:camera prst="orthographicFront">
                  <a:rot lat="1380000" lon="0" rev="0"/>
                </a:camera>
                <a:lightRig rig="balanced" dir="t">
                  <a:rot lat="0" lon="0" rev="19140000"/>
                </a:lightRig>
              </a:scene3d>
              <a:sp3d prstMaterial="powder">
                <a:bevelT w="12700" h="127000"/>
                <a:bevelB w="12700" h="127000"/>
                <a:contourClr>
                  <a:schemeClr val="bg1">
                    <a:lumMod val="7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1105949" y="2568234"/>
                <a:ext cx="2422780" cy="1555939"/>
              </a:xfrm>
              <a:prstGeom prst="roundRect">
                <a:avLst>
                  <a:gd name="adj" fmla="val 657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8" name="Rounded Rectangle 14"/>
              <p:cNvSpPr/>
              <p:nvPr/>
            </p:nvSpPr>
            <p:spPr>
              <a:xfrm>
                <a:off x="1103497" y="3936027"/>
                <a:ext cx="2426086" cy="188145"/>
              </a:xfrm>
              <a:custGeom>
                <a:avLst/>
                <a:gdLst>
                  <a:gd name="connsiteX0" fmla="*/ 0 w 2424630"/>
                  <a:gd name="connsiteY0" fmla="*/ 77907 h 184864"/>
                  <a:gd name="connsiteX1" fmla="*/ 77907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4899 w 2429529"/>
                  <a:gd name="connsiteY0" fmla="*/ 77907 h 184864"/>
                  <a:gd name="connsiteX1" fmla="*/ 27388 w 2429529"/>
                  <a:gd name="connsiteY1" fmla="*/ 0 h 184864"/>
                  <a:gd name="connsiteX2" fmla="*/ 2351622 w 2429529"/>
                  <a:gd name="connsiteY2" fmla="*/ 0 h 184864"/>
                  <a:gd name="connsiteX3" fmla="*/ 2429529 w 2429529"/>
                  <a:gd name="connsiteY3" fmla="*/ 77907 h 184864"/>
                  <a:gd name="connsiteX4" fmla="*/ 2429529 w 2429529"/>
                  <a:gd name="connsiteY4" fmla="*/ 106957 h 184864"/>
                  <a:gd name="connsiteX5" fmla="*/ 2351622 w 2429529"/>
                  <a:gd name="connsiteY5" fmla="*/ 184864 h 184864"/>
                  <a:gd name="connsiteX6" fmla="*/ 82806 w 2429529"/>
                  <a:gd name="connsiteY6" fmla="*/ 184864 h 184864"/>
                  <a:gd name="connsiteX7" fmla="*/ 4899 w 2429529"/>
                  <a:gd name="connsiteY7" fmla="*/ 106957 h 184864"/>
                  <a:gd name="connsiteX8" fmla="*/ 4899 w 2429529"/>
                  <a:gd name="connsiteY8" fmla="*/ 77907 h 184864"/>
                  <a:gd name="connsiteX0" fmla="*/ 0 w 2424630"/>
                  <a:gd name="connsiteY0" fmla="*/ 77907 h 184864"/>
                  <a:gd name="connsiteX1" fmla="*/ 22489 w 2424630"/>
                  <a:gd name="connsiteY1" fmla="*/ 0 h 184864"/>
                  <a:gd name="connsiteX2" fmla="*/ 2346723 w 2424630"/>
                  <a:gd name="connsiteY2" fmla="*/ 0 h 184864"/>
                  <a:gd name="connsiteX3" fmla="*/ 2424630 w 2424630"/>
                  <a:gd name="connsiteY3" fmla="*/ 77907 h 184864"/>
                  <a:gd name="connsiteX4" fmla="*/ 2424630 w 2424630"/>
                  <a:gd name="connsiteY4" fmla="*/ 106957 h 184864"/>
                  <a:gd name="connsiteX5" fmla="*/ 2346723 w 2424630"/>
                  <a:gd name="connsiteY5" fmla="*/ 184864 h 184864"/>
                  <a:gd name="connsiteX6" fmla="*/ 77907 w 2424630"/>
                  <a:gd name="connsiteY6" fmla="*/ 184864 h 184864"/>
                  <a:gd name="connsiteX7" fmla="*/ 0 w 2424630"/>
                  <a:gd name="connsiteY7" fmla="*/ 106957 h 184864"/>
                  <a:gd name="connsiteX8" fmla="*/ 0 w 2424630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77907 h 184864"/>
                  <a:gd name="connsiteX1" fmla="*/ 0 w 2425232"/>
                  <a:gd name="connsiteY1" fmla="*/ 0 h 184864"/>
                  <a:gd name="connsiteX2" fmla="*/ 2347325 w 2425232"/>
                  <a:gd name="connsiteY2" fmla="*/ 0 h 184864"/>
                  <a:gd name="connsiteX3" fmla="*/ 2425232 w 2425232"/>
                  <a:gd name="connsiteY3" fmla="*/ 77907 h 184864"/>
                  <a:gd name="connsiteX4" fmla="*/ 2425232 w 2425232"/>
                  <a:gd name="connsiteY4" fmla="*/ 106957 h 184864"/>
                  <a:gd name="connsiteX5" fmla="*/ 2347325 w 2425232"/>
                  <a:gd name="connsiteY5" fmla="*/ 184864 h 184864"/>
                  <a:gd name="connsiteX6" fmla="*/ 78509 w 2425232"/>
                  <a:gd name="connsiteY6" fmla="*/ 184864 h 184864"/>
                  <a:gd name="connsiteX7" fmla="*/ 602 w 2425232"/>
                  <a:gd name="connsiteY7" fmla="*/ 106957 h 184864"/>
                  <a:gd name="connsiteX8" fmla="*/ 602 w 2425232"/>
                  <a:gd name="connsiteY8" fmla="*/ 77907 h 184864"/>
                  <a:gd name="connsiteX0" fmla="*/ 602 w 2425232"/>
                  <a:gd name="connsiteY0" fmla="*/ 81188 h 188145"/>
                  <a:gd name="connsiteX1" fmla="*/ 0 w 2425232"/>
                  <a:gd name="connsiteY1" fmla="*/ 3281 h 188145"/>
                  <a:gd name="connsiteX2" fmla="*/ 2416241 w 2425232"/>
                  <a:gd name="connsiteY2" fmla="*/ 0 h 188145"/>
                  <a:gd name="connsiteX3" fmla="*/ 2425232 w 2425232"/>
                  <a:gd name="connsiteY3" fmla="*/ 81188 h 188145"/>
                  <a:gd name="connsiteX4" fmla="*/ 2425232 w 2425232"/>
                  <a:gd name="connsiteY4" fmla="*/ 110238 h 188145"/>
                  <a:gd name="connsiteX5" fmla="*/ 2347325 w 2425232"/>
                  <a:gd name="connsiteY5" fmla="*/ 188145 h 188145"/>
                  <a:gd name="connsiteX6" fmla="*/ 78509 w 2425232"/>
                  <a:gd name="connsiteY6" fmla="*/ 188145 h 188145"/>
                  <a:gd name="connsiteX7" fmla="*/ 602 w 2425232"/>
                  <a:gd name="connsiteY7" fmla="*/ 110238 h 188145"/>
                  <a:gd name="connsiteX8" fmla="*/ 602 w 2425232"/>
                  <a:gd name="connsiteY8" fmla="*/ 81188 h 188145"/>
                  <a:gd name="connsiteX0" fmla="*/ 602 w 2426086"/>
                  <a:gd name="connsiteY0" fmla="*/ 81188 h 188145"/>
                  <a:gd name="connsiteX1" fmla="*/ 0 w 2426086"/>
                  <a:gd name="connsiteY1" fmla="*/ 3281 h 188145"/>
                  <a:gd name="connsiteX2" fmla="*/ 2426086 w 2426086"/>
                  <a:gd name="connsiteY2" fmla="*/ 0 h 188145"/>
                  <a:gd name="connsiteX3" fmla="*/ 2425232 w 2426086"/>
                  <a:gd name="connsiteY3" fmla="*/ 81188 h 188145"/>
                  <a:gd name="connsiteX4" fmla="*/ 2425232 w 2426086"/>
                  <a:gd name="connsiteY4" fmla="*/ 110238 h 188145"/>
                  <a:gd name="connsiteX5" fmla="*/ 2347325 w 2426086"/>
                  <a:gd name="connsiteY5" fmla="*/ 188145 h 188145"/>
                  <a:gd name="connsiteX6" fmla="*/ 78509 w 2426086"/>
                  <a:gd name="connsiteY6" fmla="*/ 188145 h 188145"/>
                  <a:gd name="connsiteX7" fmla="*/ 602 w 2426086"/>
                  <a:gd name="connsiteY7" fmla="*/ 110238 h 188145"/>
                  <a:gd name="connsiteX8" fmla="*/ 602 w 2426086"/>
                  <a:gd name="connsiteY8" fmla="*/ 81188 h 188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26086" h="188145">
                    <a:moveTo>
                      <a:pt x="602" y="81188"/>
                    </a:moveTo>
                    <a:cubicBezTo>
                      <a:pt x="401" y="55219"/>
                      <a:pt x="201" y="29250"/>
                      <a:pt x="0" y="3281"/>
                    </a:cubicBezTo>
                    <a:lnTo>
                      <a:pt x="2426086" y="0"/>
                    </a:lnTo>
                    <a:cubicBezTo>
                      <a:pt x="2425801" y="27063"/>
                      <a:pt x="2425517" y="54125"/>
                      <a:pt x="2425232" y="81188"/>
                    </a:cubicBezTo>
                    <a:lnTo>
                      <a:pt x="2425232" y="110238"/>
                    </a:lnTo>
                    <a:cubicBezTo>
                      <a:pt x="2425232" y="153265"/>
                      <a:pt x="2390352" y="188145"/>
                      <a:pt x="2347325" y="188145"/>
                    </a:cubicBezTo>
                    <a:lnTo>
                      <a:pt x="78509" y="188145"/>
                    </a:lnTo>
                    <a:cubicBezTo>
                      <a:pt x="35482" y="188145"/>
                      <a:pt x="602" y="153265"/>
                      <a:pt x="602" y="110238"/>
                    </a:cubicBezTo>
                    <a:lnTo>
                      <a:pt x="602" y="811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264363" y="3990427"/>
                <a:ext cx="101732" cy="95167"/>
              </a:xfrm>
              <a:prstGeom prst="ellipse">
                <a:avLst/>
              </a:prstGeom>
              <a:solidFill>
                <a:srgbClr val="BFBFBF"/>
              </a:solidFill>
              <a:ln w="28575" cmpd="sng"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212407" y="2681254"/>
                <a:ext cx="2207109" cy="1145093"/>
              </a:xfrm>
              <a:prstGeom prst="roundRect">
                <a:avLst>
                  <a:gd name="adj" fmla="val 6575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pPr marL="115888" lvl="0" indent="-115888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Use NWB:N tools/services to search/install/use extensions</a:t>
                </a:r>
              </a:p>
              <a:p>
                <a:pPr marL="115888" lvl="0" indent="-115888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Review, rate, and comment on extensions during review</a:t>
                </a:r>
              </a:p>
              <a:p>
                <a:pPr marL="115888" lvl="0" indent="-115888">
                  <a:buFont typeface="Arial"/>
                  <a:buChar char="•"/>
                </a:pPr>
                <a:r>
                  <a:rPr lang="en-US" sz="1100" dirty="0" smtClean="0">
                    <a:solidFill>
                      <a:prstClr val="white"/>
                    </a:solidFill>
                  </a:rPr>
                  <a:t>Submit issues, use cases and feature requests</a:t>
                </a: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4803670" y="4410927"/>
              <a:ext cx="1399347" cy="1724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 smtClean="0">
                  <a:cs typeface="Calibri"/>
                </a:rPr>
                <a:t>NWB:N user community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0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NWB:N Extension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39755" y="2388430"/>
            <a:ext cx="9799712" cy="1102483"/>
            <a:chOff x="1139755" y="2388430"/>
            <a:chExt cx="9799712" cy="1102483"/>
          </a:xfrm>
        </p:grpSpPr>
        <p:sp>
          <p:nvSpPr>
            <p:cNvPr id="224" name="Right Arrow 223"/>
            <p:cNvSpPr/>
            <p:nvPr/>
          </p:nvSpPr>
          <p:spPr>
            <a:xfrm>
              <a:off x="1441711" y="3012254"/>
              <a:ext cx="4889975" cy="478659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rgbClr val="17375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rgbClr val="FFFFFF"/>
                  </a:solidFill>
                </a:rPr>
                <a:t>Refine and improve</a:t>
              </a:r>
              <a:endParaRPr lang="en-US" sz="2100" b="1" dirty="0">
                <a:solidFill>
                  <a:srgbClr val="FFFFFF"/>
                </a:solidFill>
              </a:endParaRPr>
            </a:p>
          </p:txBody>
        </p:sp>
        <p:sp>
          <p:nvSpPr>
            <p:cNvPr id="223" name="Right Arrow 222"/>
            <p:cNvSpPr/>
            <p:nvPr/>
          </p:nvSpPr>
          <p:spPr>
            <a:xfrm rot="16200000">
              <a:off x="10380011" y="2700989"/>
              <a:ext cx="633909" cy="478659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>
                <a:solidFill>
                  <a:srgbClr val="FFFFFF"/>
                </a:solidFill>
              </a:endParaRPr>
            </a:p>
          </p:txBody>
        </p:sp>
        <p:sp>
          <p:nvSpPr>
            <p:cNvPr id="218" name="Right Arrow 217"/>
            <p:cNvSpPr/>
            <p:nvPr/>
          </p:nvSpPr>
          <p:spPr>
            <a:xfrm>
              <a:off x="7503217" y="2388430"/>
              <a:ext cx="3436250" cy="478659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2">
                      <a:lumMod val="75000"/>
                    </a:schemeClr>
                  </a:solidFill>
                </a:rPr>
                <a:t>Use</a:t>
              </a:r>
              <a:endParaRPr lang="en-US" sz="21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6" name="Right Arrow 215"/>
            <p:cNvSpPr/>
            <p:nvPr/>
          </p:nvSpPr>
          <p:spPr>
            <a:xfrm>
              <a:off x="4345279" y="2388430"/>
              <a:ext cx="3442734" cy="478659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2">
                      <a:lumMod val="75000"/>
                    </a:schemeClr>
                  </a:solidFill>
                </a:rPr>
                <a:t>Deploy</a:t>
              </a:r>
              <a:endParaRPr lang="en-US" sz="21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7" name="Right Arrow 216"/>
            <p:cNvSpPr/>
            <p:nvPr/>
          </p:nvSpPr>
          <p:spPr>
            <a:xfrm>
              <a:off x="1139755" y="2388430"/>
              <a:ext cx="3569907" cy="478659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2">
                      <a:lumMod val="75000"/>
                    </a:schemeClr>
                  </a:solidFill>
                </a:rPr>
                <a:t>Create</a:t>
              </a:r>
              <a:endParaRPr lang="en-US" sz="21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0" name="Right Arrow 219"/>
            <p:cNvSpPr/>
            <p:nvPr/>
          </p:nvSpPr>
          <p:spPr>
            <a:xfrm rot="16200000">
              <a:off x="1055061" y="2691465"/>
              <a:ext cx="652956" cy="478659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21" name="Right Arrow 220"/>
            <p:cNvSpPr/>
            <p:nvPr/>
          </p:nvSpPr>
          <p:spPr>
            <a:xfrm>
              <a:off x="6331688" y="3012254"/>
              <a:ext cx="4604604" cy="478659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rgbClr val="FFFFFF"/>
                  </a:solidFill>
                </a:rPr>
                <a:t>Review and evaluate</a:t>
              </a:r>
              <a:endParaRPr lang="en-US" sz="2100" b="1" dirty="0">
                <a:solidFill>
                  <a:srgbClr val="FFFFFF"/>
                </a:solidFill>
              </a:endParaRPr>
            </a:p>
          </p:txBody>
        </p:sp>
        <p:sp>
          <p:nvSpPr>
            <p:cNvPr id="222" name="Right Arrow 221"/>
            <p:cNvSpPr/>
            <p:nvPr/>
          </p:nvSpPr>
          <p:spPr>
            <a:xfrm rot="10800000">
              <a:off x="5979950" y="3012254"/>
              <a:ext cx="455245" cy="478659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>
                <a:solidFill>
                  <a:srgbClr val="FFFFFF"/>
                </a:solidFill>
              </a:endParaRPr>
            </a:p>
          </p:txBody>
        </p:sp>
        <p:sp>
          <p:nvSpPr>
            <p:cNvPr id="225" name="Right Arrow 224"/>
            <p:cNvSpPr/>
            <p:nvPr/>
          </p:nvSpPr>
          <p:spPr>
            <a:xfrm rot="10800000">
              <a:off x="1139755" y="3012252"/>
              <a:ext cx="676865" cy="478659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79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NWB:N Hub figure from the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1026</Words>
  <Application>Microsoft Macintosh PowerPoint</Application>
  <PresentationFormat>Custom</PresentationFormat>
  <Paragraphs>289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NWB:N Extension Phases of Review</vt:lpstr>
      <vt:lpstr>PowerPoint Presentation</vt:lpstr>
      <vt:lpstr>NWB:N Extension Review Flow Chart</vt:lpstr>
      <vt:lpstr>PowerPoint Presentation</vt:lpstr>
      <vt:lpstr>Main Stakeholders and Roles for NWB:N Extension Development</vt:lpstr>
      <vt:lpstr>PowerPoint Presentation</vt:lpstr>
      <vt:lpstr>NWB:N Extension lifecycle</vt:lpstr>
      <vt:lpstr>PowerPoint Presentation</vt:lpstr>
      <vt:lpstr>NWB:N Hub figure from the proposal</vt:lpstr>
      <vt:lpstr>PowerPoint Presentation</vt:lpstr>
      <vt:lpstr>NWB:N Extension Catalog Workflow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98</cp:revision>
  <dcterms:created xsi:type="dcterms:W3CDTF">2017-09-06T00:31:25Z</dcterms:created>
  <dcterms:modified xsi:type="dcterms:W3CDTF">2019-06-01T01:31:22Z</dcterms:modified>
</cp:coreProperties>
</file>