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8" r:id="rId2"/>
  </p:sldIdLst>
  <p:sldSz cx="11887200" cy="7772400"/>
  <p:notesSz cx="6858000" cy="9144000"/>
  <p:defaultTextStyle>
    <a:defPPr>
      <a:defRPr lang="en-US"/>
    </a:defPPr>
    <a:lvl1pPr marL="0" algn="l" defTabSz="62907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29071" algn="l" defTabSz="62907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58141" algn="l" defTabSz="62907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87212" algn="l" defTabSz="62907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516282" algn="l" defTabSz="62907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145353" algn="l" defTabSz="62907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74424" algn="l" defTabSz="62907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403494" algn="l" defTabSz="62907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5032565" algn="l" defTabSz="62907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1571E"/>
    <a:srgbClr val="7C2628"/>
    <a:srgbClr val="638031"/>
    <a:srgbClr val="9E9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94" autoAdjust="0"/>
  </p:normalViewPr>
  <p:slideViewPr>
    <p:cSldViewPr snapToGrid="0" snapToObjects="1" showGuides="1">
      <p:cViewPr varScale="1">
        <p:scale>
          <a:sx n="192" d="100"/>
          <a:sy n="192" d="100"/>
        </p:scale>
        <p:origin x="-1256" y="-120"/>
      </p:cViewPr>
      <p:guideLst>
        <p:guide orient="horz" pos="3126"/>
        <p:guide pos="434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B9E5F-8D84-D443-8F1E-F0D29B8F158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8038" y="685800"/>
            <a:ext cx="52419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E9FD6-6614-2C43-8CBE-5730EC3B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6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414484"/>
            <a:ext cx="1010412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4404360"/>
            <a:ext cx="832104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6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45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74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03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3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339D-E367-824D-BEC3-597C543881E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5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339D-E367-824D-BEC3-597C543881E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7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33892"/>
            <a:ext cx="2674620" cy="4972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33892"/>
            <a:ext cx="7825740" cy="49728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339D-E367-824D-BEC3-597C543881E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8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339D-E367-824D-BEC3-597C543881E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994488"/>
            <a:ext cx="10104120" cy="1543685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3294275"/>
            <a:ext cx="10104120" cy="170021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2907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581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721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628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453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744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40349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32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339D-E367-824D-BEC3-597C543881E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360172"/>
            <a:ext cx="5250180" cy="3846618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360172"/>
            <a:ext cx="5250180" cy="3846618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339D-E367-824D-BEC3-597C543881E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5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311258"/>
            <a:ext cx="1069848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739795"/>
            <a:ext cx="5252245" cy="725065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9071" indent="0">
              <a:buNone/>
              <a:defRPr sz="2800" b="1"/>
            </a:lvl2pPr>
            <a:lvl3pPr marL="1258141" indent="0">
              <a:buNone/>
              <a:defRPr sz="2400" b="1"/>
            </a:lvl3pPr>
            <a:lvl4pPr marL="1887212" indent="0">
              <a:buNone/>
              <a:defRPr sz="2200" b="1"/>
            </a:lvl4pPr>
            <a:lvl5pPr marL="2516282" indent="0">
              <a:buNone/>
              <a:defRPr sz="2200" b="1"/>
            </a:lvl5pPr>
            <a:lvl6pPr marL="3145353" indent="0">
              <a:buNone/>
              <a:defRPr sz="2200" b="1"/>
            </a:lvl6pPr>
            <a:lvl7pPr marL="3774424" indent="0">
              <a:buNone/>
              <a:defRPr sz="2200" b="1"/>
            </a:lvl7pPr>
            <a:lvl8pPr marL="4403494" indent="0">
              <a:buNone/>
              <a:defRPr sz="2200" b="1"/>
            </a:lvl8pPr>
            <a:lvl9pPr marL="503256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464859"/>
            <a:ext cx="5252245" cy="447812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4" y="1739795"/>
            <a:ext cx="5254308" cy="725065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9071" indent="0">
              <a:buNone/>
              <a:defRPr sz="2800" b="1"/>
            </a:lvl2pPr>
            <a:lvl3pPr marL="1258141" indent="0">
              <a:buNone/>
              <a:defRPr sz="2400" b="1"/>
            </a:lvl3pPr>
            <a:lvl4pPr marL="1887212" indent="0">
              <a:buNone/>
              <a:defRPr sz="2200" b="1"/>
            </a:lvl4pPr>
            <a:lvl5pPr marL="2516282" indent="0">
              <a:buNone/>
              <a:defRPr sz="2200" b="1"/>
            </a:lvl5pPr>
            <a:lvl6pPr marL="3145353" indent="0">
              <a:buNone/>
              <a:defRPr sz="2200" b="1"/>
            </a:lvl6pPr>
            <a:lvl7pPr marL="3774424" indent="0">
              <a:buNone/>
              <a:defRPr sz="2200" b="1"/>
            </a:lvl7pPr>
            <a:lvl8pPr marL="4403494" indent="0">
              <a:buNone/>
              <a:defRPr sz="2200" b="1"/>
            </a:lvl8pPr>
            <a:lvl9pPr marL="503256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4" y="2464859"/>
            <a:ext cx="5254308" cy="447812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339D-E367-824D-BEC3-597C543881E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6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339D-E367-824D-BEC3-597C543881E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4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339D-E367-824D-BEC3-597C543881E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3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2" y="309456"/>
            <a:ext cx="3910807" cy="131699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309460"/>
            <a:ext cx="6645275" cy="6633528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2" y="1626450"/>
            <a:ext cx="3910807" cy="5316538"/>
          </a:xfrm>
        </p:spPr>
        <p:txBody>
          <a:bodyPr/>
          <a:lstStyle>
            <a:lvl1pPr marL="0" indent="0">
              <a:buNone/>
              <a:defRPr sz="1900"/>
            </a:lvl1pPr>
            <a:lvl2pPr marL="629071" indent="0">
              <a:buNone/>
              <a:defRPr sz="1700"/>
            </a:lvl2pPr>
            <a:lvl3pPr marL="1258141" indent="0">
              <a:buNone/>
              <a:defRPr sz="1300"/>
            </a:lvl3pPr>
            <a:lvl4pPr marL="1887212" indent="0">
              <a:buNone/>
              <a:defRPr sz="1200"/>
            </a:lvl4pPr>
            <a:lvl5pPr marL="2516282" indent="0">
              <a:buNone/>
              <a:defRPr sz="1200"/>
            </a:lvl5pPr>
            <a:lvl6pPr marL="3145353" indent="0">
              <a:buNone/>
              <a:defRPr sz="1200"/>
            </a:lvl6pPr>
            <a:lvl7pPr marL="3774424" indent="0">
              <a:buNone/>
              <a:defRPr sz="1200"/>
            </a:lvl7pPr>
            <a:lvl8pPr marL="4403494" indent="0">
              <a:buNone/>
              <a:defRPr sz="1200"/>
            </a:lvl8pPr>
            <a:lvl9pPr marL="503256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339D-E367-824D-BEC3-597C543881E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6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5" y="5440681"/>
            <a:ext cx="7132320" cy="642304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5" y="694478"/>
            <a:ext cx="7132320" cy="4663440"/>
          </a:xfrm>
        </p:spPr>
        <p:txBody>
          <a:bodyPr/>
          <a:lstStyle>
            <a:lvl1pPr marL="0" indent="0">
              <a:buNone/>
              <a:defRPr sz="4400"/>
            </a:lvl1pPr>
            <a:lvl2pPr marL="629071" indent="0">
              <a:buNone/>
              <a:defRPr sz="3900"/>
            </a:lvl2pPr>
            <a:lvl3pPr marL="1258141" indent="0">
              <a:buNone/>
              <a:defRPr sz="3300"/>
            </a:lvl3pPr>
            <a:lvl4pPr marL="1887212" indent="0">
              <a:buNone/>
              <a:defRPr sz="2800"/>
            </a:lvl4pPr>
            <a:lvl5pPr marL="2516282" indent="0">
              <a:buNone/>
              <a:defRPr sz="2800"/>
            </a:lvl5pPr>
            <a:lvl6pPr marL="3145353" indent="0">
              <a:buNone/>
              <a:defRPr sz="2800"/>
            </a:lvl6pPr>
            <a:lvl7pPr marL="3774424" indent="0">
              <a:buNone/>
              <a:defRPr sz="2800"/>
            </a:lvl7pPr>
            <a:lvl8pPr marL="4403494" indent="0">
              <a:buNone/>
              <a:defRPr sz="2800"/>
            </a:lvl8pPr>
            <a:lvl9pPr marL="5032565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5" y="6082984"/>
            <a:ext cx="7132320" cy="912178"/>
          </a:xfrm>
        </p:spPr>
        <p:txBody>
          <a:bodyPr/>
          <a:lstStyle>
            <a:lvl1pPr marL="0" indent="0">
              <a:buNone/>
              <a:defRPr sz="1900"/>
            </a:lvl1pPr>
            <a:lvl2pPr marL="629071" indent="0">
              <a:buNone/>
              <a:defRPr sz="1700"/>
            </a:lvl2pPr>
            <a:lvl3pPr marL="1258141" indent="0">
              <a:buNone/>
              <a:defRPr sz="1300"/>
            </a:lvl3pPr>
            <a:lvl4pPr marL="1887212" indent="0">
              <a:buNone/>
              <a:defRPr sz="1200"/>
            </a:lvl4pPr>
            <a:lvl5pPr marL="2516282" indent="0">
              <a:buNone/>
              <a:defRPr sz="1200"/>
            </a:lvl5pPr>
            <a:lvl6pPr marL="3145353" indent="0">
              <a:buNone/>
              <a:defRPr sz="1200"/>
            </a:lvl6pPr>
            <a:lvl7pPr marL="3774424" indent="0">
              <a:buNone/>
              <a:defRPr sz="1200"/>
            </a:lvl7pPr>
            <a:lvl8pPr marL="4403494" indent="0">
              <a:buNone/>
              <a:defRPr sz="1200"/>
            </a:lvl8pPr>
            <a:lvl9pPr marL="503256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339D-E367-824D-BEC3-597C543881E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4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0" y="311258"/>
            <a:ext cx="10698480" cy="1295400"/>
          </a:xfrm>
          <a:prstGeom prst="rect">
            <a:avLst/>
          </a:prstGeom>
        </p:spPr>
        <p:txBody>
          <a:bodyPr vert="horz" lIns="125814" tIns="62908" rIns="125814" bIns="629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813562"/>
            <a:ext cx="10698480" cy="5129425"/>
          </a:xfrm>
          <a:prstGeom prst="rect">
            <a:avLst/>
          </a:prstGeom>
        </p:spPr>
        <p:txBody>
          <a:bodyPr vert="horz" lIns="125814" tIns="62908" rIns="125814" bIns="629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7203865"/>
            <a:ext cx="2773680" cy="413808"/>
          </a:xfrm>
          <a:prstGeom prst="rect">
            <a:avLst/>
          </a:prstGeom>
        </p:spPr>
        <p:txBody>
          <a:bodyPr vert="horz" lIns="125814" tIns="62908" rIns="125814" bIns="629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2339D-E367-824D-BEC3-597C543881E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7203865"/>
            <a:ext cx="3764280" cy="413808"/>
          </a:xfrm>
          <a:prstGeom prst="rect">
            <a:avLst/>
          </a:prstGeom>
        </p:spPr>
        <p:txBody>
          <a:bodyPr vert="horz" lIns="125814" tIns="62908" rIns="125814" bIns="629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7203865"/>
            <a:ext cx="2773680" cy="413808"/>
          </a:xfrm>
          <a:prstGeom prst="rect">
            <a:avLst/>
          </a:prstGeom>
        </p:spPr>
        <p:txBody>
          <a:bodyPr vert="horz" lIns="125814" tIns="62908" rIns="125814" bIns="629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5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29071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1803" indent="-471803" algn="l" defTabSz="629071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22240" indent="-393169" algn="l" defTabSz="629071" rtl="0" eaLnBrk="1" latinLnBrk="0" hangingPunct="1">
        <a:spcBef>
          <a:spcPct val="20000"/>
        </a:spcBef>
        <a:buFont typeface="Arial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72677" indent="-314536" algn="l" defTabSz="629071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201748" indent="-314536" algn="l" defTabSz="62907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30818" indent="-314536" algn="l" defTabSz="62907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459889" indent="-314536" algn="l" defTabSz="62907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088959" indent="-314536" algn="l" defTabSz="62907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18030" indent="-314536" algn="l" defTabSz="62907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347101" indent="-314536" algn="l" defTabSz="62907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90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9071" algn="l" defTabSz="6290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141" algn="l" defTabSz="6290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87212" algn="l" defTabSz="6290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16282" algn="l" defTabSz="6290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145353" algn="l" defTabSz="6290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74424" algn="l" defTabSz="6290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403494" algn="l" defTabSz="6290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032565" algn="l" defTabSz="6290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/>
        </p:nvSpPr>
        <p:spPr>
          <a:xfrm>
            <a:off x="3468118" y="325252"/>
            <a:ext cx="3201353" cy="7029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tIns="0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70150" y="302038"/>
            <a:ext cx="2126931" cy="7052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tIns="0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983" y="436210"/>
            <a:ext cx="3180419" cy="6918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tIns="0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79" name="Curved Connector 142"/>
          <p:cNvCxnSpPr>
            <a:stCxn id="68" idx="5"/>
            <a:endCxn id="12" idx="1"/>
          </p:cNvCxnSpPr>
          <p:nvPr/>
        </p:nvCxnSpPr>
        <p:spPr>
          <a:xfrm flipV="1">
            <a:off x="1718872" y="685685"/>
            <a:ext cx="1875334" cy="1220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6983" y="9842"/>
            <a:ext cx="3180419" cy="4263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tIns="0">
            <a:no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cs typeface="Calibri"/>
              </a:rPr>
              <a:t>n</a:t>
            </a:r>
            <a:r>
              <a:rPr lang="en-US" sz="1200" b="1" dirty="0" err="1" smtClean="0">
                <a:solidFill>
                  <a:schemeClr val="bg1"/>
                </a:solidFill>
                <a:cs typeface="Calibri"/>
              </a:rPr>
              <a:t>wb</a:t>
            </a:r>
            <a:r>
              <a:rPr lang="en-US" sz="1200" b="1" dirty="0" smtClean="0">
                <a:solidFill>
                  <a:schemeClr val="bg1"/>
                </a:solidFill>
                <a:cs typeface="Calibri"/>
              </a:rPr>
              <a:t>-extensions </a:t>
            </a:r>
          </a:p>
          <a:p>
            <a:pPr algn="ctr"/>
            <a:endParaRPr lang="en-US" sz="500" dirty="0" smtClean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  <a:cs typeface="Calibri"/>
              </a:rPr>
              <a:t>GitHub</a:t>
            </a:r>
            <a:r>
              <a:rPr lang="en-US" sz="1000" dirty="0" smtClean="0">
                <a:solidFill>
                  <a:schemeClr val="bg1"/>
                </a:solidFill>
                <a:cs typeface="Calibri"/>
              </a:rPr>
              <a:t> organization of the NWB:N extension catalog</a:t>
            </a:r>
            <a:endParaRPr lang="en-US" sz="10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70151" y="9842"/>
            <a:ext cx="2126930" cy="4293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tIns="0">
            <a:noAutofit/>
          </a:bodyPr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cs typeface="Calibri"/>
              </a:rPr>
              <a:t>LabOrg</a:t>
            </a:r>
            <a:r>
              <a:rPr lang="en-US" sz="1200" b="1" dirty="0" smtClean="0">
                <a:solidFill>
                  <a:schemeClr val="bg1"/>
                </a:solidFill>
                <a:cs typeface="Calibri"/>
              </a:rPr>
              <a:t> </a:t>
            </a:r>
          </a:p>
          <a:p>
            <a:pPr algn="ctr"/>
            <a:endParaRPr lang="en-US" sz="500" dirty="0" smtClean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  <a:cs typeface="Calibri"/>
              </a:rPr>
              <a:t>Extension developers </a:t>
            </a:r>
            <a:r>
              <a:rPr lang="en-US" sz="1000" dirty="0" err="1" smtClean="0">
                <a:solidFill>
                  <a:schemeClr val="bg1"/>
                </a:solidFill>
                <a:cs typeface="Calibri"/>
              </a:rPr>
              <a:t>Git</a:t>
            </a:r>
            <a:r>
              <a:rPr lang="en-US" sz="1000" dirty="0" smtClean="0">
                <a:solidFill>
                  <a:schemeClr val="bg1"/>
                </a:solidFill>
                <a:cs typeface="Calibri"/>
              </a:rPr>
              <a:t> space</a:t>
            </a:r>
          </a:p>
        </p:txBody>
      </p:sp>
      <p:sp>
        <p:nvSpPr>
          <p:cNvPr id="12" name="Process 11"/>
          <p:cNvSpPr/>
          <p:nvPr/>
        </p:nvSpPr>
        <p:spPr>
          <a:xfrm>
            <a:off x="3594206" y="575715"/>
            <a:ext cx="1131560" cy="2199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</a:t>
            </a:r>
            <a:r>
              <a:rPr lang="en-US" sz="1100" dirty="0" smtClean="0">
                <a:solidFill>
                  <a:schemeClr val="tx1"/>
                </a:solidFill>
              </a:rPr>
              <a:t>lone repository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8" name="Data 67"/>
          <p:cNvSpPr/>
          <p:nvPr/>
        </p:nvSpPr>
        <p:spPr>
          <a:xfrm>
            <a:off x="486519" y="587916"/>
            <a:ext cx="1369281" cy="219940"/>
          </a:xfrm>
          <a:prstGeom prst="flowChartInputOutput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000" dirty="0" err="1" smtClean="0">
                <a:solidFill>
                  <a:srgbClr val="FFFFFF"/>
                </a:solidFill>
              </a:rPr>
              <a:t>ndx</a:t>
            </a:r>
            <a:r>
              <a:rPr lang="en-US" sz="1000" dirty="0" smtClean="0">
                <a:solidFill>
                  <a:srgbClr val="FFFFFF"/>
                </a:solidFill>
              </a:rPr>
              <a:t>-template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9" name="Process 68"/>
          <p:cNvSpPr/>
          <p:nvPr/>
        </p:nvSpPr>
        <p:spPr>
          <a:xfrm>
            <a:off x="4385831" y="1002913"/>
            <a:ext cx="1057092" cy="32620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</a:t>
            </a:r>
            <a:r>
              <a:rPr lang="en-US" sz="1100" dirty="0" smtClean="0">
                <a:solidFill>
                  <a:schemeClr val="tx1"/>
                </a:solidFill>
              </a:rPr>
              <a:t>nitial setup via </a:t>
            </a:r>
            <a:r>
              <a:rPr lang="en-US" sz="1100" dirty="0" err="1" smtClean="0">
                <a:solidFill>
                  <a:schemeClr val="tx1"/>
                </a:solidFill>
              </a:rPr>
              <a:t>cookiecutter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8" name="Data 77"/>
          <p:cNvSpPr/>
          <p:nvPr/>
        </p:nvSpPr>
        <p:spPr>
          <a:xfrm>
            <a:off x="7077236" y="573960"/>
            <a:ext cx="1369281" cy="219940"/>
          </a:xfrm>
          <a:prstGeom prst="flowChartInputOutput">
            <a:avLst/>
          </a:prstGeom>
          <a:solidFill>
            <a:srgbClr val="17375E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000" dirty="0" err="1" smtClean="0">
                <a:solidFill>
                  <a:srgbClr val="FFFFFF"/>
                </a:solidFill>
              </a:rPr>
              <a:t>ndx</a:t>
            </a:r>
            <a:r>
              <a:rPr lang="en-US" sz="1000" dirty="0" smtClean="0">
                <a:solidFill>
                  <a:srgbClr val="FFFFFF"/>
                </a:solidFill>
              </a:rPr>
              <a:t>-custom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85" name="Data 84"/>
          <p:cNvSpPr/>
          <p:nvPr/>
        </p:nvSpPr>
        <p:spPr>
          <a:xfrm>
            <a:off x="392373" y="1633474"/>
            <a:ext cx="1674745" cy="219940"/>
          </a:xfrm>
          <a:prstGeom prst="flowChartInputOutput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s</a:t>
            </a:r>
            <a:r>
              <a:rPr lang="en-US" sz="1000" dirty="0" smtClean="0">
                <a:solidFill>
                  <a:srgbClr val="FFFFFF"/>
                </a:solidFill>
              </a:rPr>
              <a:t>taged-extensions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3" name="Data 92"/>
          <p:cNvSpPr/>
          <p:nvPr/>
        </p:nvSpPr>
        <p:spPr>
          <a:xfrm>
            <a:off x="4902210" y="1637840"/>
            <a:ext cx="1674745" cy="219940"/>
          </a:xfrm>
          <a:prstGeom prst="flowChartInputOutput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s</a:t>
            </a:r>
            <a:r>
              <a:rPr lang="en-US" sz="1000" dirty="0" smtClean="0">
                <a:solidFill>
                  <a:srgbClr val="FFFFFF"/>
                </a:solidFill>
              </a:rPr>
              <a:t>taged-extensions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97" name="Curved Connector 142"/>
          <p:cNvCxnSpPr>
            <a:stCxn id="85" idx="5"/>
            <a:endCxn id="93" idx="2"/>
          </p:cNvCxnSpPr>
          <p:nvPr/>
        </p:nvCxnSpPr>
        <p:spPr>
          <a:xfrm>
            <a:off x="1899644" y="1743444"/>
            <a:ext cx="3170041" cy="436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Process 99"/>
          <p:cNvSpPr/>
          <p:nvPr/>
        </p:nvSpPr>
        <p:spPr>
          <a:xfrm>
            <a:off x="5173803" y="2120809"/>
            <a:ext cx="1131560" cy="33865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</a:t>
            </a:r>
            <a:r>
              <a:rPr lang="en-US" sz="1100" dirty="0" smtClean="0">
                <a:solidFill>
                  <a:schemeClr val="tx1"/>
                </a:solidFill>
              </a:rPr>
              <a:t>pdate for </a:t>
            </a:r>
            <a:r>
              <a:rPr lang="en-US" sz="1100" dirty="0" err="1" smtClean="0">
                <a:solidFill>
                  <a:schemeClr val="tx1"/>
                </a:solidFill>
              </a:rPr>
              <a:t>ndx_custom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1" name="Curved Connector 142"/>
          <p:cNvCxnSpPr>
            <a:stCxn id="93" idx="4"/>
            <a:endCxn id="100" idx="0"/>
          </p:cNvCxnSpPr>
          <p:nvPr/>
        </p:nvCxnSpPr>
        <p:spPr>
          <a:xfrm>
            <a:off x="5739583" y="1857780"/>
            <a:ext cx="0" cy="26302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42"/>
          <p:cNvCxnSpPr>
            <a:stCxn id="100" idx="3"/>
            <a:endCxn id="93" idx="5"/>
          </p:cNvCxnSpPr>
          <p:nvPr/>
        </p:nvCxnSpPr>
        <p:spPr>
          <a:xfrm flipV="1">
            <a:off x="6305363" y="1747810"/>
            <a:ext cx="104118" cy="542328"/>
          </a:xfrm>
          <a:prstGeom prst="curvedConnector3">
            <a:avLst>
              <a:gd name="adj1" fmla="val 279346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Process 111"/>
          <p:cNvSpPr/>
          <p:nvPr/>
        </p:nvSpPr>
        <p:spPr>
          <a:xfrm>
            <a:off x="3594206" y="2113831"/>
            <a:ext cx="1131560" cy="33865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</a:t>
            </a:r>
            <a:r>
              <a:rPr lang="en-US" sz="1100" dirty="0" smtClean="0">
                <a:solidFill>
                  <a:schemeClr val="tx1"/>
                </a:solidFill>
              </a:rPr>
              <a:t>ubmit pull request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13" name="Curved Connector 142"/>
          <p:cNvCxnSpPr>
            <a:stCxn id="93" idx="3"/>
            <a:endCxn id="112" idx="3"/>
          </p:cNvCxnSpPr>
          <p:nvPr/>
        </p:nvCxnSpPr>
        <p:spPr>
          <a:xfrm flipH="1">
            <a:off x="4725766" y="1857780"/>
            <a:ext cx="846342" cy="42538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42"/>
          <p:cNvCxnSpPr>
            <a:stCxn id="112" idx="1"/>
          </p:cNvCxnSpPr>
          <p:nvPr/>
        </p:nvCxnSpPr>
        <p:spPr>
          <a:xfrm flipH="1" flipV="1">
            <a:off x="1718872" y="1857780"/>
            <a:ext cx="1875334" cy="42538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42"/>
          <p:cNvCxnSpPr>
            <a:stCxn id="370" idx="2"/>
            <a:endCxn id="127" idx="0"/>
          </p:cNvCxnSpPr>
          <p:nvPr/>
        </p:nvCxnSpPr>
        <p:spPr>
          <a:xfrm>
            <a:off x="1230029" y="2947912"/>
            <a:ext cx="4002" cy="15726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Decision 126"/>
          <p:cNvSpPr/>
          <p:nvPr/>
        </p:nvSpPr>
        <p:spPr>
          <a:xfrm>
            <a:off x="975841" y="3105175"/>
            <a:ext cx="516380" cy="264729"/>
          </a:xfrm>
          <a:prstGeom prst="flowChartDecision">
            <a:avLst/>
          </a:prstGeom>
          <a:solidFill>
            <a:srgbClr val="D9969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427827" y="3090818"/>
            <a:ext cx="319669" cy="200055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r>
              <a:rPr lang="en-US" sz="1000" dirty="0"/>
              <a:t>n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129" name="Rectangle 128"/>
          <p:cNvSpPr/>
          <p:nvPr/>
        </p:nvSpPr>
        <p:spPr>
          <a:xfrm>
            <a:off x="1161865" y="3309595"/>
            <a:ext cx="356676" cy="200055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30" name="Rectangle 129"/>
          <p:cNvSpPr/>
          <p:nvPr/>
        </p:nvSpPr>
        <p:spPr>
          <a:xfrm>
            <a:off x="1074562" y="3156297"/>
            <a:ext cx="377026" cy="184666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r>
              <a:rPr lang="en-US" sz="900" dirty="0" smtClean="0"/>
              <a:t>OK?</a:t>
            </a:r>
            <a:endParaRPr lang="en-US" sz="900" dirty="0"/>
          </a:p>
        </p:txBody>
      </p:sp>
      <p:cxnSp>
        <p:nvCxnSpPr>
          <p:cNvPr id="131" name="Curved Connector 142"/>
          <p:cNvCxnSpPr>
            <a:stCxn id="127" idx="3"/>
            <a:endCxn id="139" idx="1"/>
          </p:cNvCxnSpPr>
          <p:nvPr/>
        </p:nvCxnSpPr>
        <p:spPr>
          <a:xfrm>
            <a:off x="1492221" y="3237540"/>
            <a:ext cx="612326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Process 85"/>
          <p:cNvSpPr/>
          <p:nvPr/>
        </p:nvSpPr>
        <p:spPr>
          <a:xfrm>
            <a:off x="3594206" y="1633474"/>
            <a:ext cx="1131560" cy="2199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fork repository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9" name="Process 138"/>
          <p:cNvSpPr/>
          <p:nvPr/>
        </p:nvSpPr>
        <p:spPr>
          <a:xfrm>
            <a:off x="2104547" y="3068211"/>
            <a:ext cx="1131560" cy="338658"/>
          </a:xfrm>
          <a:prstGeom prst="flowChartProcess">
            <a:avLst/>
          </a:prstGeom>
          <a:solidFill>
            <a:srgbClr val="D9969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</a:t>
            </a:r>
            <a:r>
              <a:rPr lang="en-US" sz="1100" dirty="0" smtClean="0">
                <a:solidFill>
                  <a:schemeClr val="tx1"/>
                </a:solidFill>
              </a:rPr>
              <a:t>eport errors  / request changes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6" name="Data 145"/>
          <p:cNvSpPr/>
          <p:nvPr/>
        </p:nvSpPr>
        <p:spPr>
          <a:xfrm>
            <a:off x="334008" y="4130408"/>
            <a:ext cx="1805431" cy="219940"/>
          </a:xfrm>
          <a:prstGeom prst="flowChartInputOutput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000" dirty="0" err="1" smtClean="0">
                <a:solidFill>
                  <a:srgbClr val="FFFFFF"/>
                </a:solidFill>
              </a:rPr>
              <a:t>ndx</a:t>
            </a:r>
            <a:r>
              <a:rPr lang="en-US" sz="1000" dirty="0" smtClean="0">
                <a:solidFill>
                  <a:srgbClr val="FFFFFF"/>
                </a:solidFill>
              </a:rPr>
              <a:t>-custom-recipe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7" name="Process 146"/>
          <p:cNvSpPr/>
          <p:nvPr/>
        </p:nvSpPr>
        <p:spPr>
          <a:xfrm>
            <a:off x="551835" y="3568240"/>
            <a:ext cx="1364392" cy="338658"/>
          </a:xfrm>
          <a:prstGeom prst="flowChartProcess">
            <a:avLst/>
          </a:prstGeom>
          <a:solidFill>
            <a:srgbClr val="D9969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Create custom recipe repo and CI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3" name="Data 152"/>
          <p:cNvSpPr/>
          <p:nvPr/>
        </p:nvSpPr>
        <p:spPr>
          <a:xfrm>
            <a:off x="6908350" y="4825598"/>
            <a:ext cx="1805431" cy="219940"/>
          </a:xfrm>
          <a:prstGeom prst="flowChartInputOutput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000" dirty="0" err="1" smtClean="0">
                <a:solidFill>
                  <a:srgbClr val="FFFFFF"/>
                </a:solidFill>
              </a:rPr>
              <a:t>ndx</a:t>
            </a:r>
            <a:r>
              <a:rPr lang="en-US" sz="1000" dirty="0" smtClean="0">
                <a:solidFill>
                  <a:srgbClr val="FFFFFF"/>
                </a:solidFill>
              </a:rPr>
              <a:t>-custom-recipe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54" name="Curved Connector 142"/>
          <p:cNvCxnSpPr>
            <a:stCxn id="146" idx="5"/>
            <a:endCxn id="152" idx="0"/>
          </p:cNvCxnSpPr>
          <p:nvPr/>
        </p:nvCxnSpPr>
        <p:spPr>
          <a:xfrm>
            <a:off x="1958896" y="4240378"/>
            <a:ext cx="5848854" cy="158496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Process 151"/>
          <p:cNvSpPr/>
          <p:nvPr/>
        </p:nvSpPr>
        <p:spPr>
          <a:xfrm>
            <a:off x="7241970" y="4398874"/>
            <a:ext cx="1131560" cy="2199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fork repository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7" name="Curved Connector 142"/>
          <p:cNvCxnSpPr>
            <a:stCxn id="146" idx="4"/>
            <a:endCxn id="168" idx="0"/>
          </p:cNvCxnSpPr>
          <p:nvPr/>
        </p:nvCxnSpPr>
        <p:spPr>
          <a:xfrm flipH="1">
            <a:off x="1235381" y="4350348"/>
            <a:ext cx="1343" cy="35674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Process 167"/>
          <p:cNvSpPr/>
          <p:nvPr/>
        </p:nvSpPr>
        <p:spPr>
          <a:xfrm>
            <a:off x="449568" y="4707088"/>
            <a:ext cx="1571625" cy="1410129"/>
          </a:xfrm>
          <a:prstGeom prst="flowChartProcess">
            <a:avLst/>
          </a:prstGeom>
          <a:solidFill>
            <a:srgbClr val="D9969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Run CI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4" name="Process 173"/>
          <p:cNvSpPr/>
          <p:nvPr/>
        </p:nvSpPr>
        <p:spPr>
          <a:xfrm>
            <a:off x="7837316" y="5318391"/>
            <a:ext cx="595245" cy="34118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</a:t>
            </a:r>
            <a:r>
              <a:rPr lang="en-US" sz="1100" dirty="0" smtClean="0">
                <a:solidFill>
                  <a:schemeClr val="tx1"/>
                </a:solidFill>
              </a:rPr>
              <a:t>pdate recipe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75" name="Curved Connector 142"/>
          <p:cNvCxnSpPr>
            <a:stCxn id="153" idx="4"/>
            <a:endCxn id="174" idx="0"/>
          </p:cNvCxnSpPr>
          <p:nvPr/>
        </p:nvCxnSpPr>
        <p:spPr>
          <a:xfrm>
            <a:off x="7811066" y="5045538"/>
            <a:ext cx="323873" cy="27285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urved Connector 142"/>
          <p:cNvCxnSpPr>
            <a:stCxn id="174" idx="3"/>
            <a:endCxn id="153" idx="5"/>
          </p:cNvCxnSpPr>
          <p:nvPr/>
        </p:nvCxnSpPr>
        <p:spPr>
          <a:xfrm flipV="1">
            <a:off x="8432561" y="4935568"/>
            <a:ext cx="100677" cy="553414"/>
          </a:xfrm>
          <a:prstGeom prst="curvedConnector3">
            <a:avLst>
              <a:gd name="adj1" fmla="val 291525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Process 181"/>
          <p:cNvSpPr/>
          <p:nvPr/>
        </p:nvSpPr>
        <p:spPr>
          <a:xfrm>
            <a:off x="6892232" y="5324473"/>
            <a:ext cx="892716" cy="33865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</a:t>
            </a:r>
            <a:r>
              <a:rPr lang="en-US" sz="1100" dirty="0" smtClean="0">
                <a:solidFill>
                  <a:schemeClr val="tx1"/>
                </a:solidFill>
              </a:rPr>
              <a:t>ubmit pull request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91" name="Curved Connector 142"/>
          <p:cNvCxnSpPr>
            <a:stCxn id="153" idx="3"/>
            <a:endCxn id="182" idx="0"/>
          </p:cNvCxnSpPr>
          <p:nvPr/>
        </p:nvCxnSpPr>
        <p:spPr>
          <a:xfrm flipH="1">
            <a:off x="7338590" y="5045538"/>
            <a:ext cx="291932" cy="27893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42"/>
          <p:cNvCxnSpPr>
            <a:stCxn id="182" idx="1"/>
          </p:cNvCxnSpPr>
          <p:nvPr/>
        </p:nvCxnSpPr>
        <p:spPr>
          <a:xfrm flipH="1" flipV="1">
            <a:off x="1795526" y="4350348"/>
            <a:ext cx="5096706" cy="1143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Process 197"/>
          <p:cNvSpPr/>
          <p:nvPr/>
        </p:nvSpPr>
        <p:spPr>
          <a:xfrm>
            <a:off x="594290" y="6743144"/>
            <a:ext cx="1131560" cy="355863"/>
          </a:xfrm>
          <a:prstGeom prst="flowChartProcess">
            <a:avLst/>
          </a:prstGeom>
          <a:solidFill>
            <a:srgbClr val="D9969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</a:t>
            </a:r>
            <a:r>
              <a:rPr lang="en-US" sz="1100" dirty="0" smtClean="0">
                <a:solidFill>
                  <a:schemeClr val="tx1"/>
                </a:solidFill>
              </a:rPr>
              <a:t>pprove pull request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9" name="Decision 198"/>
          <p:cNvSpPr/>
          <p:nvPr/>
        </p:nvSpPr>
        <p:spPr>
          <a:xfrm>
            <a:off x="900176" y="6284290"/>
            <a:ext cx="516380" cy="264729"/>
          </a:xfrm>
          <a:prstGeom prst="flowChartDecision">
            <a:avLst/>
          </a:prstGeom>
          <a:solidFill>
            <a:srgbClr val="D9969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352162" y="6269933"/>
            <a:ext cx="319669" cy="200055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r>
              <a:rPr lang="en-US" sz="1000" dirty="0"/>
              <a:t>n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1" name="Rectangle 200"/>
          <p:cNvSpPr/>
          <p:nvPr/>
        </p:nvSpPr>
        <p:spPr>
          <a:xfrm>
            <a:off x="1086200" y="6488710"/>
            <a:ext cx="356676" cy="200055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202" name="Rectangle 201"/>
          <p:cNvSpPr/>
          <p:nvPr/>
        </p:nvSpPr>
        <p:spPr>
          <a:xfrm>
            <a:off x="998897" y="6335412"/>
            <a:ext cx="377026" cy="184666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r>
              <a:rPr lang="en-US" sz="900" dirty="0" smtClean="0"/>
              <a:t>OK?</a:t>
            </a:r>
            <a:endParaRPr lang="en-US" sz="900" dirty="0"/>
          </a:p>
        </p:txBody>
      </p:sp>
      <p:sp>
        <p:nvSpPr>
          <p:cNvPr id="203" name="Process 202"/>
          <p:cNvSpPr/>
          <p:nvPr/>
        </p:nvSpPr>
        <p:spPr>
          <a:xfrm>
            <a:off x="2104547" y="6247326"/>
            <a:ext cx="1131560" cy="338658"/>
          </a:xfrm>
          <a:prstGeom prst="flowChartProcess">
            <a:avLst/>
          </a:prstGeom>
          <a:solidFill>
            <a:srgbClr val="D9969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</a:t>
            </a:r>
            <a:r>
              <a:rPr lang="en-US" sz="1100" dirty="0" smtClean="0">
                <a:solidFill>
                  <a:schemeClr val="tx1"/>
                </a:solidFill>
              </a:rPr>
              <a:t>eport errors  / request changes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04" name="Curved Connector 142"/>
          <p:cNvCxnSpPr>
            <a:endCxn id="199" idx="0"/>
          </p:cNvCxnSpPr>
          <p:nvPr/>
        </p:nvCxnSpPr>
        <p:spPr>
          <a:xfrm flipH="1">
            <a:off x="1158366" y="6124195"/>
            <a:ext cx="3499" cy="16009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urved Connector 142"/>
          <p:cNvCxnSpPr>
            <a:stCxn id="127" idx="2"/>
            <a:endCxn id="147" idx="0"/>
          </p:cNvCxnSpPr>
          <p:nvPr/>
        </p:nvCxnSpPr>
        <p:spPr>
          <a:xfrm>
            <a:off x="1234031" y="3369904"/>
            <a:ext cx="0" cy="19833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142"/>
          <p:cNvCxnSpPr>
            <a:stCxn id="147" idx="2"/>
            <a:endCxn id="146" idx="1"/>
          </p:cNvCxnSpPr>
          <p:nvPr/>
        </p:nvCxnSpPr>
        <p:spPr>
          <a:xfrm>
            <a:off x="1234031" y="3906898"/>
            <a:ext cx="2693" cy="22351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142"/>
          <p:cNvCxnSpPr>
            <a:stCxn id="199" idx="3"/>
            <a:endCxn id="203" idx="1"/>
          </p:cNvCxnSpPr>
          <p:nvPr/>
        </p:nvCxnSpPr>
        <p:spPr>
          <a:xfrm>
            <a:off x="1416556" y="6416655"/>
            <a:ext cx="687991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urved Connector 142"/>
          <p:cNvCxnSpPr>
            <a:stCxn id="203" idx="3"/>
            <a:endCxn id="174" idx="2"/>
          </p:cNvCxnSpPr>
          <p:nvPr/>
        </p:nvCxnSpPr>
        <p:spPr>
          <a:xfrm flipV="1">
            <a:off x="3236107" y="5659573"/>
            <a:ext cx="4898832" cy="757082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urved Connector 142"/>
          <p:cNvCxnSpPr>
            <a:stCxn id="199" idx="2"/>
            <a:endCxn id="198" idx="0"/>
          </p:cNvCxnSpPr>
          <p:nvPr/>
        </p:nvCxnSpPr>
        <p:spPr>
          <a:xfrm>
            <a:off x="1158366" y="6549019"/>
            <a:ext cx="1704" cy="19412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Process 223"/>
          <p:cNvSpPr/>
          <p:nvPr/>
        </p:nvSpPr>
        <p:spPr>
          <a:xfrm>
            <a:off x="6892232" y="6743144"/>
            <a:ext cx="892717" cy="35586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</a:t>
            </a:r>
            <a:r>
              <a:rPr lang="en-US" sz="1100" dirty="0" smtClean="0">
                <a:solidFill>
                  <a:schemeClr val="tx1"/>
                </a:solidFill>
              </a:rPr>
              <a:t>erge pull request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25" name="Curved Connector 142"/>
          <p:cNvCxnSpPr>
            <a:stCxn id="198" idx="3"/>
            <a:endCxn id="224" idx="1"/>
          </p:cNvCxnSpPr>
          <p:nvPr/>
        </p:nvCxnSpPr>
        <p:spPr>
          <a:xfrm>
            <a:off x="1725850" y="6921076"/>
            <a:ext cx="5166382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142"/>
          <p:cNvCxnSpPr>
            <a:stCxn id="224" idx="2"/>
            <a:endCxn id="146" idx="2"/>
          </p:cNvCxnSpPr>
          <p:nvPr/>
        </p:nvCxnSpPr>
        <p:spPr>
          <a:xfrm rot="5400000" flipH="1">
            <a:off x="2497256" y="2257673"/>
            <a:ext cx="2858629" cy="6824040"/>
          </a:xfrm>
          <a:prstGeom prst="bentConnector4">
            <a:avLst>
              <a:gd name="adj1" fmla="val -2871"/>
              <a:gd name="adj2" fmla="val 103644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urved Connector 142"/>
          <p:cNvCxnSpPr>
            <a:stCxn id="139" idx="3"/>
            <a:endCxn id="100" idx="2"/>
          </p:cNvCxnSpPr>
          <p:nvPr/>
        </p:nvCxnSpPr>
        <p:spPr>
          <a:xfrm flipV="1">
            <a:off x="3236107" y="2459467"/>
            <a:ext cx="2503476" cy="778073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Curved Connector 142"/>
          <p:cNvCxnSpPr>
            <a:stCxn id="12" idx="2"/>
            <a:endCxn id="69" idx="1"/>
          </p:cNvCxnSpPr>
          <p:nvPr/>
        </p:nvCxnSpPr>
        <p:spPr>
          <a:xfrm rot="16200000" flipH="1">
            <a:off x="4087729" y="867911"/>
            <a:ext cx="370359" cy="225845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Curved Connector 142"/>
          <p:cNvCxnSpPr>
            <a:stCxn id="69" idx="3"/>
            <a:endCxn id="296" idx="2"/>
          </p:cNvCxnSpPr>
          <p:nvPr/>
        </p:nvCxnSpPr>
        <p:spPr>
          <a:xfrm flipV="1">
            <a:off x="5442923" y="807856"/>
            <a:ext cx="259978" cy="358158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Process 284"/>
          <p:cNvSpPr/>
          <p:nvPr/>
        </p:nvSpPr>
        <p:spPr>
          <a:xfrm>
            <a:off x="7144383" y="1036354"/>
            <a:ext cx="1232353" cy="2199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</a:t>
            </a:r>
            <a:r>
              <a:rPr lang="en-US" sz="1100" dirty="0" smtClean="0">
                <a:solidFill>
                  <a:schemeClr val="tx1"/>
                </a:solidFill>
              </a:rPr>
              <a:t>pdate extension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86" name="Curved Connector 142"/>
          <p:cNvCxnSpPr>
            <a:stCxn id="285" idx="3"/>
            <a:endCxn id="78" idx="5"/>
          </p:cNvCxnSpPr>
          <p:nvPr/>
        </p:nvCxnSpPr>
        <p:spPr>
          <a:xfrm flipH="1" flipV="1">
            <a:off x="8309589" y="683930"/>
            <a:ext cx="67147" cy="462394"/>
          </a:xfrm>
          <a:prstGeom prst="curvedConnector3">
            <a:avLst>
              <a:gd name="adj1" fmla="val -444370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Curved Connector 142"/>
          <p:cNvCxnSpPr>
            <a:stCxn id="78" idx="4"/>
            <a:endCxn id="285" idx="0"/>
          </p:cNvCxnSpPr>
          <p:nvPr/>
        </p:nvCxnSpPr>
        <p:spPr>
          <a:xfrm flipH="1">
            <a:off x="7760560" y="793900"/>
            <a:ext cx="1317" cy="242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Process 295"/>
          <p:cNvSpPr/>
          <p:nvPr/>
        </p:nvSpPr>
        <p:spPr>
          <a:xfrm>
            <a:off x="5174355" y="573960"/>
            <a:ext cx="1057092" cy="23389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</a:t>
            </a:r>
            <a:r>
              <a:rPr lang="en-US" sz="1100" dirty="0" smtClean="0">
                <a:solidFill>
                  <a:schemeClr val="tx1"/>
                </a:solidFill>
              </a:rPr>
              <a:t>dd to </a:t>
            </a:r>
            <a:r>
              <a:rPr lang="en-US" sz="1100" dirty="0" err="1" smtClean="0">
                <a:solidFill>
                  <a:schemeClr val="tx1"/>
                </a:solidFill>
              </a:rPr>
              <a:t>LabOrg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01" name="Curved Connector 142"/>
          <p:cNvCxnSpPr>
            <a:stCxn id="296" idx="3"/>
            <a:endCxn id="78" idx="2"/>
          </p:cNvCxnSpPr>
          <p:nvPr/>
        </p:nvCxnSpPr>
        <p:spPr>
          <a:xfrm flipV="1">
            <a:off x="6231447" y="683930"/>
            <a:ext cx="982717" cy="697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Curved Connector 142"/>
          <p:cNvCxnSpPr>
            <a:stCxn id="152" idx="2"/>
            <a:endCxn id="153" idx="1"/>
          </p:cNvCxnSpPr>
          <p:nvPr/>
        </p:nvCxnSpPr>
        <p:spPr>
          <a:xfrm>
            <a:off x="7807750" y="4618814"/>
            <a:ext cx="3316" cy="20678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Rectangle 352"/>
          <p:cNvSpPr/>
          <p:nvPr/>
        </p:nvSpPr>
        <p:spPr>
          <a:xfrm>
            <a:off x="3468118" y="9842"/>
            <a:ext cx="3201353" cy="42636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wrap="square" tIns="0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cs typeface="Calibri"/>
              </a:rPr>
              <a:t>Unmanaged Resource </a:t>
            </a:r>
          </a:p>
          <a:p>
            <a:pPr algn="ctr"/>
            <a:endParaRPr lang="en-US" sz="500" dirty="0" smtClean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  <a:cs typeface="Calibri"/>
              </a:rPr>
              <a:t>Developer computer used to perform initial setup</a:t>
            </a:r>
            <a:endParaRPr lang="en-US" sz="10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70" name="Process 369"/>
          <p:cNvSpPr/>
          <p:nvPr/>
        </p:nvSpPr>
        <p:spPr>
          <a:xfrm>
            <a:off x="613320" y="2054615"/>
            <a:ext cx="1233418" cy="89329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Run CI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2" name="Freeform 371"/>
          <p:cNvSpPr/>
          <p:nvPr/>
        </p:nvSpPr>
        <p:spPr>
          <a:xfrm>
            <a:off x="924993" y="2256433"/>
            <a:ext cx="602357" cy="236512"/>
          </a:xfrm>
          <a:custGeom>
            <a:avLst/>
            <a:gdLst>
              <a:gd name="connsiteX0" fmla="*/ 0 w 239050"/>
              <a:gd name="connsiteY0" fmla="*/ 15762 h 94572"/>
              <a:gd name="connsiteX1" fmla="*/ 15762 w 239050"/>
              <a:gd name="connsiteY1" fmla="*/ 0 h 94572"/>
              <a:gd name="connsiteX2" fmla="*/ 223288 w 239050"/>
              <a:gd name="connsiteY2" fmla="*/ 0 h 94572"/>
              <a:gd name="connsiteX3" fmla="*/ 239050 w 239050"/>
              <a:gd name="connsiteY3" fmla="*/ 15762 h 94572"/>
              <a:gd name="connsiteX4" fmla="*/ 239050 w 239050"/>
              <a:gd name="connsiteY4" fmla="*/ 78810 h 94572"/>
              <a:gd name="connsiteX5" fmla="*/ 223288 w 239050"/>
              <a:gd name="connsiteY5" fmla="*/ 94572 h 94572"/>
              <a:gd name="connsiteX6" fmla="*/ 15762 w 239050"/>
              <a:gd name="connsiteY6" fmla="*/ 94572 h 94572"/>
              <a:gd name="connsiteX7" fmla="*/ 0 w 239050"/>
              <a:gd name="connsiteY7" fmla="*/ 78810 h 94572"/>
              <a:gd name="connsiteX8" fmla="*/ 0 w 239050"/>
              <a:gd name="connsiteY8" fmla="*/ 15762 h 9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050" h="94572">
                <a:moveTo>
                  <a:pt x="0" y="15762"/>
                </a:moveTo>
                <a:cubicBezTo>
                  <a:pt x="0" y="7057"/>
                  <a:pt x="7057" y="0"/>
                  <a:pt x="15762" y="0"/>
                </a:cubicBezTo>
                <a:lnTo>
                  <a:pt x="223288" y="0"/>
                </a:lnTo>
                <a:cubicBezTo>
                  <a:pt x="231993" y="0"/>
                  <a:pt x="239050" y="7057"/>
                  <a:pt x="239050" y="15762"/>
                </a:cubicBezTo>
                <a:lnTo>
                  <a:pt x="239050" y="78810"/>
                </a:lnTo>
                <a:cubicBezTo>
                  <a:pt x="239050" y="87515"/>
                  <a:pt x="231993" y="94572"/>
                  <a:pt x="223288" y="94572"/>
                </a:cubicBezTo>
                <a:lnTo>
                  <a:pt x="15762" y="94572"/>
                </a:lnTo>
                <a:cubicBezTo>
                  <a:pt x="7057" y="94572"/>
                  <a:pt x="0" y="87515"/>
                  <a:pt x="0" y="78810"/>
                </a:cubicBezTo>
                <a:lnTo>
                  <a:pt x="0" y="15762"/>
                </a:lnTo>
                <a:close/>
              </a:path>
            </a:pathLst>
          </a:custGeom>
          <a:ln w="12700" cmpd="sng">
            <a:solidFill>
              <a:srgbClr val="0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097" tIns="35097" rIns="35097" bIns="35097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 smtClean="0">
                <a:solidFill>
                  <a:schemeClr val="tx1"/>
                </a:solidFill>
              </a:rPr>
              <a:t>Extension recipe valid</a:t>
            </a:r>
            <a:endParaRPr lang="en-US" sz="800" kern="1200" dirty="0">
              <a:solidFill>
                <a:schemeClr val="tx1"/>
              </a:solidFill>
            </a:endParaRPr>
          </a:p>
        </p:txBody>
      </p:sp>
      <p:sp>
        <p:nvSpPr>
          <p:cNvPr id="374" name="Freeform 373"/>
          <p:cNvSpPr/>
          <p:nvPr/>
        </p:nvSpPr>
        <p:spPr>
          <a:xfrm>
            <a:off x="931737" y="2631073"/>
            <a:ext cx="602358" cy="248915"/>
          </a:xfrm>
          <a:custGeom>
            <a:avLst/>
            <a:gdLst>
              <a:gd name="connsiteX0" fmla="*/ 0 w 293934"/>
              <a:gd name="connsiteY0" fmla="*/ 9969 h 59813"/>
              <a:gd name="connsiteX1" fmla="*/ 9969 w 293934"/>
              <a:gd name="connsiteY1" fmla="*/ 0 h 59813"/>
              <a:gd name="connsiteX2" fmla="*/ 283965 w 293934"/>
              <a:gd name="connsiteY2" fmla="*/ 0 h 59813"/>
              <a:gd name="connsiteX3" fmla="*/ 293934 w 293934"/>
              <a:gd name="connsiteY3" fmla="*/ 9969 h 59813"/>
              <a:gd name="connsiteX4" fmla="*/ 293934 w 293934"/>
              <a:gd name="connsiteY4" fmla="*/ 49844 h 59813"/>
              <a:gd name="connsiteX5" fmla="*/ 283965 w 293934"/>
              <a:gd name="connsiteY5" fmla="*/ 59813 h 59813"/>
              <a:gd name="connsiteX6" fmla="*/ 9969 w 293934"/>
              <a:gd name="connsiteY6" fmla="*/ 59813 h 59813"/>
              <a:gd name="connsiteX7" fmla="*/ 0 w 293934"/>
              <a:gd name="connsiteY7" fmla="*/ 49844 h 59813"/>
              <a:gd name="connsiteX8" fmla="*/ 0 w 293934"/>
              <a:gd name="connsiteY8" fmla="*/ 9969 h 5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934" h="59813">
                <a:moveTo>
                  <a:pt x="0" y="9969"/>
                </a:moveTo>
                <a:cubicBezTo>
                  <a:pt x="0" y="4463"/>
                  <a:pt x="4463" y="0"/>
                  <a:pt x="9969" y="0"/>
                </a:cubicBezTo>
                <a:lnTo>
                  <a:pt x="283965" y="0"/>
                </a:lnTo>
                <a:cubicBezTo>
                  <a:pt x="289471" y="0"/>
                  <a:pt x="293934" y="4463"/>
                  <a:pt x="293934" y="9969"/>
                </a:cubicBezTo>
                <a:lnTo>
                  <a:pt x="293934" y="49844"/>
                </a:lnTo>
                <a:cubicBezTo>
                  <a:pt x="293934" y="55350"/>
                  <a:pt x="289471" y="59813"/>
                  <a:pt x="283965" y="59813"/>
                </a:cubicBezTo>
                <a:lnTo>
                  <a:pt x="9969" y="59813"/>
                </a:lnTo>
                <a:cubicBezTo>
                  <a:pt x="4463" y="59813"/>
                  <a:pt x="0" y="55350"/>
                  <a:pt x="0" y="49844"/>
                </a:cubicBezTo>
                <a:lnTo>
                  <a:pt x="0" y="9969"/>
                </a:lnTo>
                <a:close/>
              </a:path>
            </a:pathLst>
          </a:custGeom>
          <a:ln w="12700" cmpd="sng">
            <a:solidFill>
              <a:srgbClr val="0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400" tIns="33400" rIns="33400" bIns="33400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 smtClean="0">
                <a:solidFill>
                  <a:schemeClr val="tx1"/>
                </a:solidFill>
              </a:rPr>
              <a:t>Extension YAML valid</a:t>
            </a:r>
            <a:endParaRPr lang="en-US" sz="800" kern="1200" dirty="0">
              <a:solidFill>
                <a:schemeClr val="tx1"/>
              </a:solidFill>
            </a:endParaRPr>
          </a:p>
        </p:txBody>
      </p:sp>
      <p:grpSp>
        <p:nvGrpSpPr>
          <p:cNvPr id="421" name="Group 420"/>
          <p:cNvGrpSpPr/>
          <p:nvPr/>
        </p:nvGrpSpPr>
        <p:grpSpPr>
          <a:xfrm>
            <a:off x="504780" y="4924538"/>
            <a:ext cx="1465405" cy="1154579"/>
            <a:chOff x="504780" y="5151472"/>
            <a:chExt cx="1465405" cy="1154579"/>
          </a:xfrm>
        </p:grpSpPr>
        <p:sp>
          <p:nvSpPr>
            <p:cNvPr id="164" name="Freeform 163"/>
            <p:cNvSpPr/>
            <p:nvPr/>
          </p:nvSpPr>
          <p:spPr>
            <a:xfrm>
              <a:off x="893315" y="5151472"/>
              <a:ext cx="602357" cy="331197"/>
            </a:xfrm>
            <a:custGeom>
              <a:avLst/>
              <a:gdLst>
                <a:gd name="connsiteX0" fmla="*/ 0 w 239050"/>
                <a:gd name="connsiteY0" fmla="*/ 15762 h 94572"/>
                <a:gd name="connsiteX1" fmla="*/ 15762 w 239050"/>
                <a:gd name="connsiteY1" fmla="*/ 0 h 94572"/>
                <a:gd name="connsiteX2" fmla="*/ 223288 w 239050"/>
                <a:gd name="connsiteY2" fmla="*/ 0 h 94572"/>
                <a:gd name="connsiteX3" fmla="*/ 239050 w 239050"/>
                <a:gd name="connsiteY3" fmla="*/ 15762 h 94572"/>
                <a:gd name="connsiteX4" fmla="*/ 239050 w 239050"/>
                <a:gd name="connsiteY4" fmla="*/ 78810 h 94572"/>
                <a:gd name="connsiteX5" fmla="*/ 223288 w 239050"/>
                <a:gd name="connsiteY5" fmla="*/ 94572 h 94572"/>
                <a:gd name="connsiteX6" fmla="*/ 15762 w 239050"/>
                <a:gd name="connsiteY6" fmla="*/ 94572 h 94572"/>
                <a:gd name="connsiteX7" fmla="*/ 0 w 239050"/>
                <a:gd name="connsiteY7" fmla="*/ 78810 h 94572"/>
                <a:gd name="connsiteX8" fmla="*/ 0 w 239050"/>
                <a:gd name="connsiteY8" fmla="*/ 15762 h 9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050" h="94572">
                  <a:moveTo>
                    <a:pt x="0" y="15762"/>
                  </a:moveTo>
                  <a:cubicBezTo>
                    <a:pt x="0" y="7057"/>
                    <a:pt x="7057" y="0"/>
                    <a:pt x="15762" y="0"/>
                  </a:cubicBezTo>
                  <a:lnTo>
                    <a:pt x="223288" y="0"/>
                  </a:lnTo>
                  <a:cubicBezTo>
                    <a:pt x="231993" y="0"/>
                    <a:pt x="239050" y="7057"/>
                    <a:pt x="239050" y="15762"/>
                  </a:cubicBezTo>
                  <a:lnTo>
                    <a:pt x="239050" y="78810"/>
                  </a:lnTo>
                  <a:cubicBezTo>
                    <a:pt x="239050" y="87515"/>
                    <a:pt x="231993" y="94572"/>
                    <a:pt x="223288" y="94572"/>
                  </a:cubicBezTo>
                  <a:lnTo>
                    <a:pt x="15762" y="94572"/>
                  </a:lnTo>
                  <a:cubicBezTo>
                    <a:pt x="7057" y="94572"/>
                    <a:pt x="0" y="87515"/>
                    <a:pt x="0" y="78810"/>
                  </a:cubicBezTo>
                  <a:lnTo>
                    <a:pt x="0" y="15762"/>
                  </a:lnTo>
                  <a:close/>
                </a:path>
              </a:pathLst>
            </a:custGeom>
            <a:ln w="12700" cmpd="sng">
              <a:solidFill>
                <a:srgbClr val="00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097" tIns="35097" rIns="35097" bIns="35097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>
                  <a:solidFill>
                    <a:schemeClr val="tx1"/>
                  </a:solidFill>
                </a:rPr>
                <a:t>Extension metadata valid</a:t>
              </a:r>
              <a:endParaRPr lang="en-US" sz="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1360859" y="5592777"/>
              <a:ext cx="609326" cy="252739"/>
            </a:xfrm>
            <a:custGeom>
              <a:avLst/>
              <a:gdLst>
                <a:gd name="connsiteX0" fmla="*/ 0 w 213911"/>
                <a:gd name="connsiteY0" fmla="*/ 21193 h 127158"/>
                <a:gd name="connsiteX1" fmla="*/ 21193 w 213911"/>
                <a:gd name="connsiteY1" fmla="*/ 0 h 127158"/>
                <a:gd name="connsiteX2" fmla="*/ 192718 w 213911"/>
                <a:gd name="connsiteY2" fmla="*/ 0 h 127158"/>
                <a:gd name="connsiteX3" fmla="*/ 213911 w 213911"/>
                <a:gd name="connsiteY3" fmla="*/ 21193 h 127158"/>
                <a:gd name="connsiteX4" fmla="*/ 213911 w 213911"/>
                <a:gd name="connsiteY4" fmla="*/ 105965 h 127158"/>
                <a:gd name="connsiteX5" fmla="*/ 192718 w 213911"/>
                <a:gd name="connsiteY5" fmla="*/ 127158 h 127158"/>
                <a:gd name="connsiteX6" fmla="*/ 21193 w 213911"/>
                <a:gd name="connsiteY6" fmla="*/ 127158 h 127158"/>
                <a:gd name="connsiteX7" fmla="*/ 0 w 213911"/>
                <a:gd name="connsiteY7" fmla="*/ 105965 h 127158"/>
                <a:gd name="connsiteX8" fmla="*/ 0 w 213911"/>
                <a:gd name="connsiteY8" fmla="*/ 21193 h 12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911" h="127158">
                  <a:moveTo>
                    <a:pt x="0" y="21193"/>
                  </a:moveTo>
                  <a:cubicBezTo>
                    <a:pt x="0" y="9488"/>
                    <a:pt x="9488" y="0"/>
                    <a:pt x="21193" y="0"/>
                  </a:cubicBezTo>
                  <a:lnTo>
                    <a:pt x="192718" y="0"/>
                  </a:lnTo>
                  <a:cubicBezTo>
                    <a:pt x="204423" y="0"/>
                    <a:pt x="213911" y="9488"/>
                    <a:pt x="213911" y="21193"/>
                  </a:cubicBezTo>
                  <a:lnTo>
                    <a:pt x="213911" y="105965"/>
                  </a:lnTo>
                  <a:cubicBezTo>
                    <a:pt x="213911" y="117670"/>
                    <a:pt x="204423" y="127158"/>
                    <a:pt x="192718" y="127158"/>
                  </a:cubicBezTo>
                  <a:lnTo>
                    <a:pt x="21193" y="127158"/>
                  </a:lnTo>
                  <a:cubicBezTo>
                    <a:pt x="9488" y="127158"/>
                    <a:pt x="0" y="117670"/>
                    <a:pt x="0" y="105965"/>
                  </a:cubicBezTo>
                  <a:lnTo>
                    <a:pt x="0" y="21193"/>
                  </a:lnTo>
                  <a:close/>
                </a:path>
              </a:pathLst>
            </a:custGeom>
            <a:ln w="12700" cmpd="sng">
              <a:solidFill>
                <a:srgbClr val="00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687" tIns="36687" rIns="36687" bIns="36687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>
                  <a:solidFill>
                    <a:schemeClr val="tx1"/>
                  </a:solidFill>
                </a:rPr>
                <a:t>Extension YAML valid</a:t>
              </a:r>
              <a:endParaRPr lang="en-US" sz="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914249" y="6057136"/>
              <a:ext cx="602358" cy="248915"/>
            </a:xfrm>
            <a:custGeom>
              <a:avLst/>
              <a:gdLst>
                <a:gd name="connsiteX0" fmla="*/ 0 w 293934"/>
                <a:gd name="connsiteY0" fmla="*/ 9969 h 59813"/>
                <a:gd name="connsiteX1" fmla="*/ 9969 w 293934"/>
                <a:gd name="connsiteY1" fmla="*/ 0 h 59813"/>
                <a:gd name="connsiteX2" fmla="*/ 283965 w 293934"/>
                <a:gd name="connsiteY2" fmla="*/ 0 h 59813"/>
                <a:gd name="connsiteX3" fmla="*/ 293934 w 293934"/>
                <a:gd name="connsiteY3" fmla="*/ 9969 h 59813"/>
                <a:gd name="connsiteX4" fmla="*/ 293934 w 293934"/>
                <a:gd name="connsiteY4" fmla="*/ 49844 h 59813"/>
                <a:gd name="connsiteX5" fmla="*/ 283965 w 293934"/>
                <a:gd name="connsiteY5" fmla="*/ 59813 h 59813"/>
                <a:gd name="connsiteX6" fmla="*/ 9969 w 293934"/>
                <a:gd name="connsiteY6" fmla="*/ 59813 h 59813"/>
                <a:gd name="connsiteX7" fmla="*/ 0 w 293934"/>
                <a:gd name="connsiteY7" fmla="*/ 49844 h 59813"/>
                <a:gd name="connsiteX8" fmla="*/ 0 w 293934"/>
                <a:gd name="connsiteY8" fmla="*/ 9969 h 5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3934" h="59813">
                  <a:moveTo>
                    <a:pt x="0" y="9969"/>
                  </a:moveTo>
                  <a:cubicBezTo>
                    <a:pt x="0" y="4463"/>
                    <a:pt x="4463" y="0"/>
                    <a:pt x="9969" y="0"/>
                  </a:cubicBezTo>
                  <a:lnTo>
                    <a:pt x="283965" y="0"/>
                  </a:lnTo>
                  <a:cubicBezTo>
                    <a:pt x="289471" y="0"/>
                    <a:pt x="293934" y="4463"/>
                    <a:pt x="293934" y="9969"/>
                  </a:cubicBezTo>
                  <a:lnTo>
                    <a:pt x="293934" y="49844"/>
                  </a:lnTo>
                  <a:cubicBezTo>
                    <a:pt x="293934" y="55350"/>
                    <a:pt x="289471" y="59813"/>
                    <a:pt x="283965" y="59813"/>
                  </a:cubicBezTo>
                  <a:lnTo>
                    <a:pt x="9969" y="59813"/>
                  </a:lnTo>
                  <a:cubicBezTo>
                    <a:pt x="4463" y="59813"/>
                    <a:pt x="0" y="55350"/>
                    <a:pt x="0" y="49844"/>
                  </a:cubicBezTo>
                  <a:lnTo>
                    <a:pt x="0" y="9969"/>
                  </a:lnTo>
                  <a:close/>
                </a:path>
              </a:pathLst>
            </a:custGeom>
            <a:ln w="12700" cmpd="sng">
              <a:solidFill>
                <a:srgbClr val="00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400" tIns="33400" rIns="33400" bIns="3340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>
                  <a:solidFill>
                    <a:schemeClr val="tx1"/>
                  </a:solidFill>
                </a:rPr>
                <a:t>Python install valid</a:t>
              </a:r>
              <a:endParaRPr lang="en-US" sz="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Freeform 166"/>
            <p:cNvSpPr/>
            <p:nvPr/>
          </p:nvSpPr>
          <p:spPr>
            <a:xfrm>
              <a:off x="504780" y="5592777"/>
              <a:ext cx="585859" cy="252739"/>
            </a:xfrm>
            <a:custGeom>
              <a:avLst/>
              <a:gdLst>
                <a:gd name="connsiteX0" fmla="*/ 0 w 272370"/>
                <a:gd name="connsiteY0" fmla="*/ 15188 h 91128"/>
                <a:gd name="connsiteX1" fmla="*/ 15188 w 272370"/>
                <a:gd name="connsiteY1" fmla="*/ 0 h 91128"/>
                <a:gd name="connsiteX2" fmla="*/ 257182 w 272370"/>
                <a:gd name="connsiteY2" fmla="*/ 0 h 91128"/>
                <a:gd name="connsiteX3" fmla="*/ 272370 w 272370"/>
                <a:gd name="connsiteY3" fmla="*/ 15188 h 91128"/>
                <a:gd name="connsiteX4" fmla="*/ 272370 w 272370"/>
                <a:gd name="connsiteY4" fmla="*/ 75940 h 91128"/>
                <a:gd name="connsiteX5" fmla="*/ 257182 w 272370"/>
                <a:gd name="connsiteY5" fmla="*/ 91128 h 91128"/>
                <a:gd name="connsiteX6" fmla="*/ 15188 w 272370"/>
                <a:gd name="connsiteY6" fmla="*/ 91128 h 91128"/>
                <a:gd name="connsiteX7" fmla="*/ 0 w 272370"/>
                <a:gd name="connsiteY7" fmla="*/ 75940 h 91128"/>
                <a:gd name="connsiteX8" fmla="*/ 0 w 272370"/>
                <a:gd name="connsiteY8" fmla="*/ 15188 h 9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370" h="91128">
                  <a:moveTo>
                    <a:pt x="0" y="15188"/>
                  </a:moveTo>
                  <a:cubicBezTo>
                    <a:pt x="0" y="6800"/>
                    <a:pt x="6800" y="0"/>
                    <a:pt x="15188" y="0"/>
                  </a:cubicBezTo>
                  <a:lnTo>
                    <a:pt x="257182" y="0"/>
                  </a:lnTo>
                  <a:cubicBezTo>
                    <a:pt x="265570" y="0"/>
                    <a:pt x="272370" y="6800"/>
                    <a:pt x="272370" y="15188"/>
                  </a:cubicBezTo>
                  <a:lnTo>
                    <a:pt x="272370" y="75940"/>
                  </a:lnTo>
                  <a:cubicBezTo>
                    <a:pt x="272370" y="84328"/>
                    <a:pt x="265570" y="91128"/>
                    <a:pt x="257182" y="91128"/>
                  </a:cubicBezTo>
                  <a:lnTo>
                    <a:pt x="15188" y="91128"/>
                  </a:lnTo>
                  <a:cubicBezTo>
                    <a:pt x="6800" y="91128"/>
                    <a:pt x="0" y="84328"/>
                    <a:pt x="0" y="75940"/>
                  </a:cubicBezTo>
                  <a:lnTo>
                    <a:pt x="0" y="15188"/>
                  </a:lnTo>
                  <a:close/>
                </a:path>
              </a:pathLst>
            </a:custGeom>
            <a:ln w="12700" cmpd="sng">
              <a:solidFill>
                <a:srgbClr val="00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929" tIns="34929" rIns="34929" bIns="34929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>
                  <a:solidFill>
                    <a:schemeClr val="tx1"/>
                  </a:solidFill>
                </a:rPr>
                <a:t>Docs build valid</a:t>
              </a:r>
              <a:endParaRPr lang="en-US" sz="800" kern="1200" dirty="0">
                <a:solidFill>
                  <a:schemeClr val="tx1"/>
                </a:solidFill>
              </a:endParaRPr>
            </a:p>
          </p:txBody>
        </p:sp>
        <p:cxnSp>
          <p:nvCxnSpPr>
            <p:cNvPr id="376" name="Curved Connector 142"/>
            <p:cNvCxnSpPr>
              <a:stCxn id="164" idx="3"/>
              <a:endCxn id="165" idx="2"/>
            </p:cNvCxnSpPr>
            <p:nvPr/>
          </p:nvCxnSpPr>
          <p:spPr>
            <a:xfrm>
              <a:off x="1495672" y="5206672"/>
              <a:ext cx="414145" cy="386105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Curved Connector 142"/>
            <p:cNvCxnSpPr>
              <a:stCxn id="165" idx="5"/>
              <a:endCxn id="166" idx="4"/>
            </p:cNvCxnSpPr>
            <p:nvPr/>
          </p:nvCxnSpPr>
          <p:spPr>
            <a:xfrm flipH="1">
              <a:off x="1516607" y="5845516"/>
              <a:ext cx="393210" cy="419048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Curved Connector 142"/>
            <p:cNvCxnSpPr>
              <a:stCxn id="166" idx="7"/>
              <a:endCxn id="167" idx="6"/>
            </p:cNvCxnSpPr>
            <p:nvPr/>
          </p:nvCxnSpPr>
          <p:spPr>
            <a:xfrm flipH="1" flipV="1">
              <a:off x="537449" y="5845516"/>
              <a:ext cx="376800" cy="419048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Curved Connector 142"/>
            <p:cNvCxnSpPr>
              <a:stCxn id="167" idx="1"/>
              <a:endCxn id="164" idx="0"/>
            </p:cNvCxnSpPr>
            <p:nvPr/>
          </p:nvCxnSpPr>
          <p:spPr>
            <a:xfrm flipV="1">
              <a:off x="537449" y="5206672"/>
              <a:ext cx="355866" cy="386105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9" name="Curved Connector 142"/>
          <p:cNvCxnSpPr>
            <a:stCxn id="374" idx="7"/>
            <a:endCxn id="372" idx="0"/>
          </p:cNvCxnSpPr>
          <p:nvPr/>
        </p:nvCxnSpPr>
        <p:spPr>
          <a:xfrm flipH="1" flipV="1">
            <a:off x="924993" y="2295852"/>
            <a:ext cx="6744" cy="542649"/>
          </a:xfrm>
          <a:prstGeom prst="curvedConnector3">
            <a:avLst>
              <a:gd name="adj1" fmla="val 3362693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Curved Connector 142"/>
          <p:cNvCxnSpPr>
            <a:stCxn id="374" idx="4"/>
            <a:endCxn id="372" idx="3"/>
          </p:cNvCxnSpPr>
          <p:nvPr/>
        </p:nvCxnSpPr>
        <p:spPr>
          <a:xfrm flipH="1" flipV="1">
            <a:off x="1527350" y="2295852"/>
            <a:ext cx="6745" cy="542649"/>
          </a:xfrm>
          <a:prstGeom prst="curvedConnector3">
            <a:avLst>
              <a:gd name="adj1" fmla="val -3389177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5" name="Oval 434"/>
          <p:cNvSpPr/>
          <p:nvPr/>
        </p:nvSpPr>
        <p:spPr>
          <a:xfrm>
            <a:off x="3512384" y="726034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1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36" name="Oval 435"/>
          <p:cNvSpPr/>
          <p:nvPr/>
        </p:nvSpPr>
        <p:spPr>
          <a:xfrm>
            <a:off x="4290639" y="872281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2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37" name="Oval 436"/>
          <p:cNvSpPr/>
          <p:nvPr/>
        </p:nvSpPr>
        <p:spPr>
          <a:xfrm>
            <a:off x="6113339" y="740277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38" name="Oval 437"/>
          <p:cNvSpPr/>
          <p:nvPr/>
        </p:nvSpPr>
        <p:spPr>
          <a:xfrm>
            <a:off x="7048371" y="948413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4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42" name="Process 441"/>
          <p:cNvSpPr/>
          <p:nvPr/>
        </p:nvSpPr>
        <p:spPr>
          <a:xfrm>
            <a:off x="132584" y="508175"/>
            <a:ext cx="8875533" cy="876762"/>
          </a:xfrm>
          <a:prstGeom prst="flowChartProcess">
            <a:avLst/>
          </a:prstGeom>
          <a:noFill/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3" name="Process 442"/>
          <p:cNvSpPr/>
          <p:nvPr/>
        </p:nvSpPr>
        <p:spPr>
          <a:xfrm>
            <a:off x="132584" y="1538447"/>
            <a:ext cx="8875533" cy="2433284"/>
          </a:xfrm>
          <a:prstGeom prst="flowChartProcess">
            <a:avLst/>
          </a:prstGeom>
          <a:noFill/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7" name="Process 446"/>
          <p:cNvSpPr/>
          <p:nvPr/>
        </p:nvSpPr>
        <p:spPr>
          <a:xfrm>
            <a:off x="124662" y="4036704"/>
            <a:ext cx="8883763" cy="3237498"/>
          </a:xfrm>
          <a:prstGeom prst="flowChartProcess">
            <a:avLst/>
          </a:prstGeom>
          <a:noFill/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4" name="Process 453"/>
          <p:cNvSpPr/>
          <p:nvPr/>
        </p:nvSpPr>
        <p:spPr>
          <a:xfrm>
            <a:off x="9008117" y="508175"/>
            <a:ext cx="1263652" cy="876762"/>
          </a:xfrm>
          <a:prstGeom prst="flowChartProcess">
            <a:avLst/>
          </a:prstGeom>
          <a:noFill/>
          <a:ln w="127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Create and update an extension for the NWB:N data standard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5" name="Process 454"/>
          <p:cNvSpPr/>
          <p:nvPr/>
        </p:nvSpPr>
        <p:spPr>
          <a:xfrm>
            <a:off x="9008425" y="1538447"/>
            <a:ext cx="1263344" cy="2433284"/>
          </a:xfrm>
          <a:prstGeom prst="flowChartProcess">
            <a:avLst/>
          </a:prstGeom>
          <a:noFill/>
          <a:ln w="127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Create a recipe to register the extension </a:t>
            </a:r>
            <a:r>
              <a:rPr lang="en-US" sz="1100" dirty="0">
                <a:solidFill>
                  <a:schemeClr val="tx1"/>
                </a:solidFill>
              </a:rPr>
              <a:t>with the extension catalog</a:t>
            </a:r>
          </a:p>
        </p:txBody>
      </p:sp>
      <p:sp>
        <p:nvSpPr>
          <p:cNvPr id="456" name="Process 455"/>
          <p:cNvSpPr/>
          <p:nvPr/>
        </p:nvSpPr>
        <p:spPr>
          <a:xfrm>
            <a:off x="9008425" y="4036704"/>
            <a:ext cx="1263344" cy="3237498"/>
          </a:xfrm>
          <a:prstGeom prst="flowChartProcess">
            <a:avLst/>
          </a:prstGeom>
          <a:noFill/>
          <a:ln w="127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Update the extension recipe, e.g., to deploy an updated version of the extension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8" name="Oval 457"/>
          <p:cNvSpPr/>
          <p:nvPr/>
        </p:nvSpPr>
        <p:spPr>
          <a:xfrm>
            <a:off x="3512384" y="1761768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60" name="Oval 459"/>
          <p:cNvSpPr/>
          <p:nvPr/>
        </p:nvSpPr>
        <p:spPr>
          <a:xfrm>
            <a:off x="3512384" y="2368965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461" name="Oval 460"/>
          <p:cNvSpPr/>
          <p:nvPr/>
        </p:nvSpPr>
        <p:spPr>
          <a:xfrm>
            <a:off x="1746759" y="1958603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8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62" name="Oval 461"/>
          <p:cNvSpPr/>
          <p:nvPr/>
        </p:nvSpPr>
        <p:spPr>
          <a:xfrm>
            <a:off x="3064919" y="3353101"/>
            <a:ext cx="288485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8.1</a:t>
            </a:r>
            <a:endParaRPr lang="en-US" sz="1100" dirty="0">
              <a:solidFill>
                <a:srgbClr val="000000"/>
              </a:solidFill>
            </a:endParaRPr>
          </a:p>
        </p:txBody>
      </p:sp>
      <p:cxnSp>
        <p:nvCxnSpPr>
          <p:cNvPr id="463" name="Curved Connector 142"/>
          <p:cNvCxnSpPr>
            <a:stCxn id="85" idx="4"/>
            <a:endCxn id="370" idx="0"/>
          </p:cNvCxnSpPr>
          <p:nvPr/>
        </p:nvCxnSpPr>
        <p:spPr>
          <a:xfrm>
            <a:off x="1229746" y="1853414"/>
            <a:ext cx="283" cy="20120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8" name="Oval 467"/>
          <p:cNvSpPr/>
          <p:nvPr/>
        </p:nvSpPr>
        <p:spPr>
          <a:xfrm>
            <a:off x="5078343" y="2363455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6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69" name="Oval 468"/>
          <p:cNvSpPr/>
          <p:nvPr/>
        </p:nvSpPr>
        <p:spPr>
          <a:xfrm>
            <a:off x="7146567" y="4522802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9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70" name="Oval 469"/>
          <p:cNvSpPr/>
          <p:nvPr/>
        </p:nvSpPr>
        <p:spPr>
          <a:xfrm>
            <a:off x="8350505" y="5563561"/>
            <a:ext cx="255388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10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71" name="Oval 470"/>
          <p:cNvSpPr/>
          <p:nvPr/>
        </p:nvSpPr>
        <p:spPr>
          <a:xfrm>
            <a:off x="6819433" y="5558439"/>
            <a:ext cx="228938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11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72" name="Oval 471"/>
          <p:cNvSpPr/>
          <p:nvPr/>
        </p:nvSpPr>
        <p:spPr>
          <a:xfrm>
            <a:off x="1800697" y="3745720"/>
            <a:ext cx="288485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8</a:t>
            </a:r>
            <a:r>
              <a:rPr lang="en-US" sz="1100" dirty="0" smtClean="0">
                <a:solidFill>
                  <a:srgbClr val="000000"/>
                </a:solidFill>
              </a:rPr>
              <a:t>.2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73" name="Oval 472"/>
          <p:cNvSpPr/>
          <p:nvPr/>
        </p:nvSpPr>
        <p:spPr>
          <a:xfrm>
            <a:off x="1938783" y="4636118"/>
            <a:ext cx="260580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12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75" name="Oval 474"/>
          <p:cNvSpPr/>
          <p:nvPr/>
        </p:nvSpPr>
        <p:spPr>
          <a:xfrm>
            <a:off x="3008160" y="6536075"/>
            <a:ext cx="353401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13.1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77" name="Oval 476"/>
          <p:cNvSpPr/>
          <p:nvPr/>
        </p:nvSpPr>
        <p:spPr>
          <a:xfrm>
            <a:off x="1495671" y="6961127"/>
            <a:ext cx="358045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13.2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78" name="Oval 477"/>
          <p:cNvSpPr/>
          <p:nvPr/>
        </p:nvSpPr>
        <p:spPr>
          <a:xfrm>
            <a:off x="7630522" y="7002995"/>
            <a:ext cx="227367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14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34" name="Folded Corner 433"/>
          <p:cNvSpPr/>
          <p:nvPr/>
        </p:nvSpPr>
        <p:spPr>
          <a:xfrm>
            <a:off x="116333" y="7406531"/>
            <a:ext cx="9267438" cy="432544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Process 430"/>
          <p:cNvSpPr/>
          <p:nvPr/>
        </p:nvSpPr>
        <p:spPr>
          <a:xfrm>
            <a:off x="1174178" y="7484187"/>
            <a:ext cx="1253038" cy="227035"/>
          </a:xfrm>
          <a:prstGeom prst="flowChartProcess">
            <a:avLst/>
          </a:prstGeom>
          <a:solidFill>
            <a:srgbClr val="D9969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utomated action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2" name="Process 431"/>
          <p:cNvSpPr/>
          <p:nvPr/>
        </p:nvSpPr>
        <p:spPr>
          <a:xfrm>
            <a:off x="2834944" y="7484187"/>
            <a:ext cx="1253038" cy="23683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</a:t>
            </a:r>
            <a:r>
              <a:rPr lang="en-US" sz="1000" dirty="0" smtClean="0">
                <a:solidFill>
                  <a:schemeClr val="tx1"/>
                </a:solidFill>
              </a:rPr>
              <a:t>ser action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3" name="Data 432"/>
          <p:cNvSpPr/>
          <p:nvPr/>
        </p:nvSpPr>
        <p:spPr>
          <a:xfrm>
            <a:off x="4418554" y="7484187"/>
            <a:ext cx="1284347" cy="219940"/>
          </a:xfrm>
          <a:prstGeom prst="flowChartInputOutput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000" dirty="0" err="1" smtClean="0">
                <a:solidFill>
                  <a:srgbClr val="FFFFFF"/>
                </a:solidFill>
              </a:rPr>
              <a:t>Git</a:t>
            </a:r>
            <a:r>
              <a:rPr lang="en-US" sz="1000" dirty="0" smtClean="0">
                <a:solidFill>
                  <a:srgbClr val="FFFFFF"/>
                </a:solidFill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</a:rPr>
              <a:t>reposotiry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79" name="Oval 478"/>
          <p:cNvSpPr/>
          <p:nvPr/>
        </p:nvSpPr>
        <p:spPr>
          <a:xfrm>
            <a:off x="5870935" y="7520660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#</a:t>
            </a:r>
          </a:p>
        </p:txBody>
      </p:sp>
      <p:sp>
        <p:nvSpPr>
          <p:cNvPr id="480" name="Oval 479"/>
          <p:cNvSpPr/>
          <p:nvPr/>
        </p:nvSpPr>
        <p:spPr>
          <a:xfrm>
            <a:off x="3968041" y="7603181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#</a:t>
            </a:r>
          </a:p>
        </p:txBody>
      </p:sp>
      <p:sp>
        <p:nvSpPr>
          <p:cNvPr id="481" name="Oval 480"/>
          <p:cNvSpPr/>
          <p:nvPr/>
        </p:nvSpPr>
        <p:spPr>
          <a:xfrm>
            <a:off x="2307275" y="7611452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#</a:t>
            </a:r>
          </a:p>
        </p:txBody>
      </p:sp>
      <p:sp>
        <p:nvSpPr>
          <p:cNvPr id="482" name="Rectangle 481"/>
          <p:cNvSpPr/>
          <p:nvPr/>
        </p:nvSpPr>
        <p:spPr>
          <a:xfrm>
            <a:off x="5998897" y="7416145"/>
            <a:ext cx="10537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000" dirty="0">
                <a:solidFill>
                  <a:prstClr val="black"/>
                </a:solidFill>
              </a:rPr>
              <a:t>o</a:t>
            </a:r>
            <a:r>
              <a:rPr lang="en-US" sz="1000" dirty="0" smtClean="0">
                <a:solidFill>
                  <a:prstClr val="black"/>
                </a:solidFill>
              </a:rPr>
              <a:t>rder in which actions occur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483" name="Process 482"/>
          <p:cNvSpPr/>
          <p:nvPr/>
        </p:nvSpPr>
        <p:spPr>
          <a:xfrm>
            <a:off x="113970" y="7404769"/>
            <a:ext cx="779345" cy="219629"/>
          </a:xfrm>
          <a:prstGeom prst="flowChartProcess">
            <a:avLst/>
          </a:prstGeom>
          <a:solidFill>
            <a:srgbClr val="FFFFFF"/>
          </a:solidFill>
          <a:ln w="127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Legend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15" name="Decision 114"/>
          <p:cNvSpPr/>
          <p:nvPr/>
        </p:nvSpPr>
        <p:spPr>
          <a:xfrm>
            <a:off x="7325073" y="7446131"/>
            <a:ext cx="456712" cy="240566"/>
          </a:xfrm>
          <a:prstGeom prst="flowChartDecision">
            <a:avLst/>
          </a:prstGeom>
          <a:solidFill>
            <a:srgbClr val="D9969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717391" y="7407611"/>
            <a:ext cx="306169" cy="184666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r>
              <a:rPr lang="en-US" sz="900" dirty="0"/>
              <a:t>n</a:t>
            </a:r>
            <a:r>
              <a:rPr lang="en-US" sz="900" dirty="0" smtClean="0"/>
              <a:t>o</a:t>
            </a:r>
            <a:endParaRPr lang="en-US" sz="900" dirty="0"/>
          </a:p>
        </p:txBody>
      </p:sp>
      <p:sp>
        <p:nvSpPr>
          <p:cNvPr id="118" name="Rectangle 117"/>
          <p:cNvSpPr/>
          <p:nvPr/>
        </p:nvSpPr>
        <p:spPr>
          <a:xfrm>
            <a:off x="7508513" y="7626388"/>
            <a:ext cx="339475" cy="184666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r>
              <a:rPr lang="en-US" sz="900" dirty="0" smtClean="0"/>
              <a:t>yes</a:t>
            </a:r>
            <a:endParaRPr lang="en-US" sz="900" dirty="0"/>
          </a:p>
        </p:txBody>
      </p:sp>
      <p:sp>
        <p:nvSpPr>
          <p:cNvPr id="119" name="Rectangle 118"/>
          <p:cNvSpPr/>
          <p:nvPr/>
        </p:nvSpPr>
        <p:spPr>
          <a:xfrm>
            <a:off x="7392668" y="7492118"/>
            <a:ext cx="377026" cy="184666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r>
              <a:rPr lang="en-US" sz="900" dirty="0" smtClean="0"/>
              <a:t>OK?</a:t>
            </a:r>
            <a:endParaRPr lang="en-US" sz="900" dirty="0"/>
          </a:p>
        </p:txBody>
      </p:sp>
      <p:cxnSp>
        <p:nvCxnSpPr>
          <p:cNvPr id="120" name="Curved Connector 142"/>
          <p:cNvCxnSpPr>
            <a:stCxn id="115" idx="3"/>
          </p:cNvCxnSpPr>
          <p:nvPr/>
        </p:nvCxnSpPr>
        <p:spPr>
          <a:xfrm>
            <a:off x="7781785" y="7566414"/>
            <a:ext cx="241775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42"/>
          <p:cNvCxnSpPr>
            <a:stCxn id="115" idx="2"/>
          </p:cNvCxnSpPr>
          <p:nvPr/>
        </p:nvCxnSpPr>
        <p:spPr>
          <a:xfrm>
            <a:off x="7553429" y="7686697"/>
            <a:ext cx="0" cy="13810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871336" y="7419975"/>
            <a:ext cx="10537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000" dirty="0" smtClean="0">
                <a:solidFill>
                  <a:prstClr val="black"/>
                </a:solidFill>
              </a:rPr>
              <a:t>Automated decision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52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203</Words>
  <Application>Microsoft Macintosh PowerPoint</Application>
  <PresentationFormat>Custom</PresentationFormat>
  <Paragraphs>76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99</cp:revision>
  <dcterms:created xsi:type="dcterms:W3CDTF">2017-09-06T00:31:25Z</dcterms:created>
  <dcterms:modified xsi:type="dcterms:W3CDTF">2019-06-01T01:30:22Z</dcterms:modified>
</cp:coreProperties>
</file>