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0" r:id="rId4"/>
    <p:sldId id="262" r:id="rId5"/>
    <p:sldId id="263" r:id="rId6"/>
    <p:sldId id="273" r:id="rId7"/>
    <p:sldId id="276" r:id="rId8"/>
    <p:sldId id="264" r:id="rId9"/>
    <p:sldId id="274" r:id="rId10"/>
    <p:sldId id="275" r:id="rId11"/>
    <p:sldId id="266" r:id="rId12"/>
    <p:sldId id="268" r:id="rId13"/>
    <p:sldId id="269" r:id="rId14"/>
    <p:sldId id="270" r:id="rId15"/>
    <p:sldId id="271" r:id="rId16"/>
    <p:sldId id="272" r:id="rId17"/>
    <p:sldId id="277" r:id="rId18"/>
    <p:sldId id="267" r:id="rId19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wcfang" initials="n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9BBB59"/>
    <a:srgbClr val="DCE6F2"/>
    <a:srgbClr val="86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888" y="-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83A53-07E1-410B-A130-824697CEF0E2}" type="datetimeFigureOut">
              <a:rPr lang="ru-RU" smtClean="0"/>
              <a:pPr/>
              <a:t>17.12.2012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3EB9B-1940-4241-BE8B-45F5035BFD6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AB1C-0CB6-4F71-89BD-6E94B1330EE5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FF08-8716-4607-97CD-3F379815EC5D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7B3-3B5A-4AE9-A29D-32904DCA5D7E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D208-2EA8-4FF3-9DCE-3F8EE9FD2A6D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BF3-06C8-460D-B60F-2B1532DC06CD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E8EA-56DA-4DEA-8F24-03BC71CAAAB6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4146-832C-4DC0-BF86-DF30A89552EB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6130-6907-4A1F-ABAB-B9BC1E3F861A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C6C-2672-4D10-A299-743E6C5D95E7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A89F-8577-4155-9745-548F20E0BDEF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8719-3950-4A1C-B2C1-C5BA02C20FE2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D19F-A4BA-4AB1-94EA-22128BDD664D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3877" y="1428736"/>
            <a:ext cx="8420100" cy="1928825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Дипломная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 специальности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«Программное обеспечение вычислительной техники и автоматизированных систем»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224" y="3000373"/>
            <a:ext cx="8810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тему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«Создание   библиотеки   функций   унификации 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процессов   обработки входных параметров и систематизации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выходных данных в средствах тестирования и диагностики программных средств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 оборудования»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333870" y="5143513"/>
            <a:ext cx="533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Дипломант: студент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Гусев М.С.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Руководитель: доц.каф.304, к. т. н. Новиков П.В.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050" name="Picture 2" descr="C:\Documents and Settings\User\Мои документы\Downloads\mai_logo_leftba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20" y="1071546"/>
            <a:ext cx="1616585" cy="1255962"/>
          </a:xfrm>
          <a:prstGeom prst="rect">
            <a:avLst/>
          </a:prstGeom>
          <a:noFill/>
        </p:spPr>
      </p:pic>
      <p:pic>
        <p:nvPicPr>
          <p:cNvPr id="2052" name="Picture 4" descr="C:\Documents and Settings\User\Мои документы\Downloads\a_0aa91cb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4143" y="1071546"/>
            <a:ext cx="1322261" cy="121444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238620" y="6357958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Москва 2012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4771" y="53624"/>
            <a:ext cx="68866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МИНИСТЕРСТВО ОБРАЗОВАНИЯ И НАУКИ РОССИЙСКОЙ ФЕДЕРАЦИИ</a:t>
            </a:r>
          </a:p>
          <a:p>
            <a:pPr algn="ctr"/>
            <a:r>
              <a:rPr lang="ru-RU" sz="1400" dirty="0" smtClean="0"/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1400" dirty="0" smtClean="0"/>
              <a:t>ВЫСШЕГО ПРОФЕССИОНАЛЬНОГО ОБРАЗОВАНИЯ</a:t>
            </a:r>
          </a:p>
          <a:p>
            <a:pPr algn="ctr"/>
            <a:r>
              <a:rPr lang="ru-RU" sz="1400" dirty="0" smtClean="0"/>
              <a:t>«МОСКОВСКИЙ АВИАЦИОННЫЙ ИНСТИТУТ</a:t>
            </a:r>
          </a:p>
          <a:p>
            <a:pPr algn="ctr"/>
            <a:r>
              <a:rPr lang="ru-RU" sz="1400" dirty="0" smtClean="0"/>
              <a:t>(национальный исследовательский университет)» МАИ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строчного и табличного вывода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53198" y="3786190"/>
            <a:ext cx="158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tioTableRecord</a:t>
            </a:r>
            <a:endParaRPr lang="ru-RU" dirty="0"/>
          </a:p>
        </p:txBody>
      </p:sp>
      <p:sp>
        <p:nvSpPr>
          <p:cNvPr id="18" name="Блок-схема: знак завершения 17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0" name="Блок-схема: знак завершения 19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24" name="Блок-схема: знак завершения 23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6" name="Блок-схема: знак завершения 25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27" name="Shape 26"/>
          <p:cNvCxnSpPr>
            <a:stCxn id="18" idx="0"/>
            <a:endCxn id="20" idx="1"/>
          </p:cNvCxnSpPr>
          <p:nvPr/>
        </p:nvCxnSpPr>
        <p:spPr>
          <a:xfrm rot="5400000" flipH="1" flipV="1">
            <a:off x="2860175" y="-71735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18" idx="3"/>
            <a:endCxn id="24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кругленная соединительная линия 28"/>
          <p:cNvCxnSpPr>
            <a:stCxn id="24" idx="3"/>
            <a:endCxn id="26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0"/>
          <p:cNvCxnSpPr>
            <a:stCxn id="24" idx="0"/>
          </p:cNvCxnSpPr>
          <p:nvPr/>
        </p:nvCxnSpPr>
        <p:spPr>
          <a:xfrm rot="5400000" flipH="1" flipV="1">
            <a:off x="3936498" y="34079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26" idx="0"/>
          </p:cNvCxnSpPr>
          <p:nvPr/>
        </p:nvCxnSpPr>
        <p:spPr>
          <a:xfrm rot="16200000" flipV="1">
            <a:off x="5826628" y="34079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</a:p>
        </p:txBody>
      </p:sp>
      <p:cxnSp>
        <p:nvCxnSpPr>
          <p:cNvPr id="21" name="Скругленная соединительная линия 20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20" idx="3"/>
            <a:endCxn id="15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nwcfang\diplom_report\algor\tableRecord-n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596" y="1428736"/>
            <a:ext cx="5628470" cy="51786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7148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Демонстрация среды исполнения подпрограмм библиотеки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1027" name="Picture 3" descr="C:\Users\nwcfang\diplom_report\chistovik\mTest3_min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139" y="642918"/>
            <a:ext cx="8899984" cy="3148980"/>
          </a:xfrm>
          <a:prstGeom prst="rect">
            <a:avLst/>
          </a:prstGeom>
          <a:noFill/>
        </p:spPr>
      </p:pic>
      <p:pic>
        <p:nvPicPr>
          <p:cNvPr id="1026" name="Picture 2" descr="C:\Users\nwcfang\diplom_report\chistovik\mTest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139" y="2402235"/>
            <a:ext cx="7661726" cy="283473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852683" y="5643579"/>
            <a:ext cx="4791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Фрагмент вывода автоматического модульного</a:t>
            </a:r>
          </a:p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 тестирования функций библиотеки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54748" y="571480"/>
            <a:ext cx="9596505" cy="4714908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7148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Демонстрация среды исполнения подпрограмм библиотеки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310322" y="5429264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Результат автономной проверки</a:t>
            </a:r>
          </a:p>
        </p:txBody>
      </p:sp>
      <p:pic>
        <p:nvPicPr>
          <p:cNvPr id="2050" name="Picture 2" descr="C:\Users\nwcfang\diplom_report\chistovik\rs232t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140" y="642918"/>
            <a:ext cx="7018469" cy="405765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154748" y="571480"/>
            <a:ext cx="9596505" cy="4714908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Documents and Settings\User\diplom_report\chistovik\pass-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903" y="4662488"/>
            <a:ext cx="3705160" cy="217758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185704" y="4662496"/>
            <a:ext cx="71438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41704" y="1857364"/>
            <a:ext cx="4256514" cy="285752"/>
          </a:xfrm>
        </p:spPr>
        <p:txBody>
          <a:bodyPr>
            <a:noAutofit/>
          </a:bodyPr>
          <a:lstStyle/>
          <a:p>
            <a:pPr marL="0" indent="0">
              <a:buBlip>
                <a:blip r:embed="rId2"/>
              </a:buBlip>
              <a:tabLst>
                <a:tab pos="444500" algn="l"/>
              </a:tabLst>
            </a:pP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распределённая система контроля версий</a:t>
            </a:r>
            <a:endParaRPr lang="ru-RU" sz="14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7" name="Рисунок 6" descr="git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1268" y="2357431"/>
            <a:ext cx="3405211" cy="30847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2569" y="642918"/>
            <a:ext cx="268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9" descr="git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94738" y="1714488"/>
            <a:ext cx="3869558" cy="1583820"/>
          </a:xfrm>
          <a:prstGeom prst="rect">
            <a:avLst/>
          </a:prstGeom>
        </p:spPr>
      </p:pic>
      <p:sp>
        <p:nvSpPr>
          <p:cNvPr id="11" name="Содержимое 2"/>
          <p:cNvSpPr txBox="1">
            <a:spLocks/>
          </p:cNvSpPr>
          <p:nvPr/>
        </p:nvSpPr>
        <p:spPr>
          <a:xfrm>
            <a:off x="7119953" y="1285860"/>
            <a:ext cx="2166987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buBlip>
                <a:blip r:embed="rId2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Слепки вместо </a:t>
            </a:r>
            <a:r>
              <a:rPr lang="ru-RU" sz="14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патчей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Содержимое 2"/>
          <p:cNvSpPr txBox="1">
            <a:spLocks/>
          </p:cNvSpPr>
          <p:nvPr/>
        </p:nvSpPr>
        <p:spPr>
          <a:xfrm>
            <a:off x="7197344" y="3500438"/>
            <a:ext cx="2089562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buBlip>
                <a:blip r:embed="rId2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Три состояния файла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3" name="Рисунок 12" descr="git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72130" y="3714753"/>
            <a:ext cx="3488224" cy="2900767"/>
          </a:xfrm>
          <a:prstGeom prst="rect">
            <a:avLst/>
          </a:prstGeom>
        </p:spPr>
      </p:pic>
      <p:pic>
        <p:nvPicPr>
          <p:cNvPr id="39" name="Рисунок 38" descr="Git-Logo-2Colo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79088" y="1071547"/>
            <a:ext cx="1470432" cy="566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482569" y="642918"/>
            <a:ext cx="268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Рисунок 15" descr="vim-editor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8653" y="1071546"/>
            <a:ext cx="851303" cy="785818"/>
          </a:xfrm>
          <a:prstGeom prst="rect">
            <a:avLst/>
          </a:prstGeom>
        </p:spPr>
      </p:pic>
      <p:sp>
        <p:nvSpPr>
          <p:cNvPr id="17" name="Содержимое 2"/>
          <p:cNvSpPr>
            <a:spLocks noGrp="1"/>
          </p:cNvSpPr>
          <p:nvPr>
            <p:ph idx="1"/>
          </p:nvPr>
        </p:nvSpPr>
        <p:spPr>
          <a:xfrm>
            <a:off x="619095" y="1857364"/>
            <a:ext cx="4256514" cy="1785950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44500" algn="l"/>
              </a:tabLst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Vim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текстовый редактор с двумя режимами ввода:</a:t>
            </a:r>
          </a:p>
          <a:p>
            <a:pPr marL="0" indent="0" algn="just">
              <a:buBlip>
                <a:blip r:embed="rId3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Командный (позволяет использовать клавиши клавиатуры не для печати символов, а для различных команд) </a:t>
            </a:r>
          </a:p>
          <a:p>
            <a:pPr marL="0" indent="0" algn="just">
              <a:buBlip>
                <a:blip r:embed="rId3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Текстовый (режим непосредственного редактирования текста, аналогичный большинству «обычных» редакторов).</a:t>
            </a:r>
            <a:endParaRPr lang="ru-RU" sz="14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Рисунок 17" descr="macvi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26912" y="2928935"/>
            <a:ext cx="3869537" cy="219075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96486" y="4000504"/>
            <a:ext cx="781650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Функциональность</a:t>
            </a:r>
          </a:p>
          <a:p>
            <a:pPr algn="ctr"/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Разбиение окон редактирования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Неограниченная глубина отмены (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undo)</a:t>
            </a:r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Режим сравнения двух файлов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Подсветка синтаксиса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Автоматическое продолжение команд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Сворачивание (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folding)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текста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Поддержка цикла разработки «редактирование — компиляция — исправление» программ</a:t>
            </a:r>
          </a:p>
          <a:p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User\diplom_report\chistovik\valgrind\bad-callgraph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139" y="1000108"/>
            <a:ext cx="4333905" cy="5619694"/>
          </a:xfrm>
          <a:prstGeom prst="rect">
            <a:avLst/>
          </a:prstGeom>
          <a:noFill/>
        </p:spPr>
      </p:pic>
      <p:sp>
        <p:nvSpPr>
          <p:cNvPr id="24" name="Прямоугольник 23"/>
          <p:cNvSpPr/>
          <p:nvPr/>
        </p:nvSpPr>
        <p:spPr>
          <a:xfrm>
            <a:off x="5262564" y="1285860"/>
            <a:ext cx="4411297" cy="2000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4291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Профилирование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64298" y="1214423"/>
            <a:ext cx="337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Используемый профилировщик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Valgrind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9952" y="1785927"/>
            <a:ext cx="2553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Инструмент:</a:t>
            </a:r>
          </a:p>
          <a:p>
            <a:pPr algn="r"/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Callgrind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2357430"/>
            <a:ext cx="4663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Визуальный инструмент для просмотра</a:t>
            </a:r>
          </a:p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данных профилирования:</a:t>
            </a:r>
          </a:p>
          <a:p>
            <a:pPr algn="r"/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KCachegrind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73025" y="3733388"/>
            <a:ext cx="27903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Имя вызываемой функции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12472" y="4549985"/>
            <a:ext cx="331148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Число процессорных операций,</a:t>
            </a:r>
          </a:p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потраченных на выполнение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13044" y="5643578"/>
            <a:ext cx="31103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Количество вызовов функций</a:t>
            </a:r>
          </a:p>
        </p:txBody>
      </p:sp>
      <p:cxnSp>
        <p:nvCxnSpPr>
          <p:cNvPr id="14" name="Скругленная соединительная линия 13"/>
          <p:cNvCxnSpPr>
            <a:stCxn id="10" idx="1"/>
          </p:cNvCxnSpPr>
          <p:nvPr/>
        </p:nvCxnSpPr>
        <p:spPr>
          <a:xfrm rot="10800000">
            <a:off x="4411263" y="3357562"/>
            <a:ext cx="1661763" cy="560492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lumMod val="50000"/>
              </a:schemeClr>
            </a:solidFill>
            <a:tailEnd type="arrow"/>
          </a:ln>
          <a:scene3d>
            <a:camera prst="orthographicFront">
              <a:rot lat="0" lon="21599963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3"/>
          <p:cNvCxnSpPr>
            <a:stCxn id="11" idx="1"/>
          </p:cNvCxnSpPr>
          <p:nvPr/>
        </p:nvCxnSpPr>
        <p:spPr>
          <a:xfrm rot="10800000">
            <a:off x="4340258" y="4232641"/>
            <a:ext cx="1472214" cy="640511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lumMod val="50000"/>
              </a:schemeClr>
            </a:solidFill>
            <a:tailEnd type="arrow"/>
          </a:ln>
          <a:scene3d>
            <a:camera prst="orthographicFront">
              <a:rot lat="0" lon="21599963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3"/>
          <p:cNvCxnSpPr>
            <a:stCxn id="12" idx="1"/>
          </p:cNvCxnSpPr>
          <p:nvPr/>
        </p:nvCxnSpPr>
        <p:spPr>
          <a:xfrm rot="10800000">
            <a:off x="4101700" y="5286388"/>
            <a:ext cx="1811345" cy="541856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lumMod val="50000"/>
              </a:schemeClr>
            </a:solidFill>
            <a:tailEnd type="arrow"/>
          </a:ln>
          <a:scene3d>
            <a:camera prst="orthographicFront">
              <a:rot lat="0" lon="21599963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User\diplom_report\chistovik\valgrind\bad-callgraph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57" y="1500174"/>
            <a:ext cx="3327820" cy="4315122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4291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Оптимизация по результатам профилировки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Рисунок 17" descr="good-callgraph (2).t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4477" y="1512874"/>
            <a:ext cx="3841540" cy="447229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702571" y="100010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00824" y="10715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После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27786" y="2005321"/>
            <a:ext cx="3102131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drawLine</a:t>
            </a:r>
            <a:r>
              <a:rPr lang="en-US" sz="800" dirty="0" smtClean="0">
                <a:latin typeface="Consolas" pitchFamily="49" charset="0"/>
              </a:rPr>
              <a:t>( </a:t>
            </a:r>
            <a:r>
              <a:rPr lang="en-US" sz="800" dirty="0" err="1" smtClean="0">
                <a:latin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lenColCon</a:t>
            </a:r>
            <a:r>
              <a:rPr lang="en-US" sz="800" dirty="0" smtClean="0">
                <a:latin typeface="Consolas" pitchFamily="49" charset="0"/>
              </a:rPr>
              <a:t> )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{</a:t>
            </a:r>
            <a:endParaRPr lang="ru-RU" sz="800" dirty="0" smtClean="0">
              <a:latin typeface="Consolas" pitchFamily="49" charset="0"/>
            </a:endParaRPr>
          </a:p>
          <a:p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char *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malloc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 WIDTH *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sizeof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 char ) );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</a:t>
            </a:r>
            <a:r>
              <a:rPr lang="en-US" sz="800" dirty="0" err="1" smtClean="0">
                <a:latin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;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for(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= 0;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&lt; WIDTH; ++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)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{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    if((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% </a:t>
            </a:r>
            <a:r>
              <a:rPr lang="en-US" sz="800" dirty="0" err="1" smtClean="0">
                <a:latin typeface="Consolas" pitchFamily="49" charset="0"/>
              </a:rPr>
              <a:t>lenColCon</a:t>
            </a:r>
            <a:r>
              <a:rPr lang="en-US" sz="800" dirty="0" smtClean="0">
                <a:latin typeface="Consolas" pitchFamily="49" charset="0"/>
              </a:rPr>
              <a:t>) == 0)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-            </a:t>
            </a:r>
            <a:r>
              <a:rPr lang="en-US" sz="8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printf</a:t>
            </a:r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("+");</a:t>
            </a:r>
            <a:endParaRPr lang="ru-RU" sz="8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    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'+';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    else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-            </a:t>
            </a:r>
            <a:r>
              <a:rPr lang="en-US" sz="8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printf</a:t>
            </a:r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("-");</a:t>
            </a:r>
            <a:endParaRPr lang="ru-RU" sz="8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    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'-';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}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-    </a:t>
            </a:r>
            <a:r>
              <a:rPr lang="en-US" sz="8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printf</a:t>
            </a:r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( "+\n" );</a:t>
            </a:r>
            <a:endParaRPr lang="ru-RU" sz="8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'+';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[++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'\n';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fputs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,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stdout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);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free(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pLint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= NULL;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return 0;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</a:t>
            </a:r>
            <a:r>
              <a:rPr lang="ru-RU" sz="800" dirty="0" smtClean="0">
                <a:latin typeface="Consolas" pitchFamily="49" charset="0"/>
              </a:rPr>
              <a:t>}</a:t>
            </a:r>
          </a:p>
          <a:p>
            <a:endParaRPr lang="ru-RU" sz="800" dirty="0">
              <a:latin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05177" y="1559470"/>
            <a:ext cx="286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Внесенные изменения</a:t>
            </a:r>
          </a:p>
        </p:txBody>
      </p:sp>
      <p:sp>
        <p:nvSpPr>
          <p:cNvPr id="25" name="Стрелка вправо 24"/>
          <p:cNvSpPr/>
          <p:nvPr/>
        </p:nvSpPr>
        <p:spPr>
          <a:xfrm>
            <a:off x="2863438" y="1928803"/>
            <a:ext cx="309565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>
            <a:off x="5649520" y="4311976"/>
            <a:ext cx="309565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2089528" y="3786190"/>
            <a:ext cx="582091" cy="2870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9284526" y="3602469"/>
            <a:ext cx="582091" cy="2870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2571" y="214290"/>
            <a:ext cx="6469870" cy="368280"/>
          </a:xfrm>
        </p:spPr>
        <p:txBody>
          <a:bodyPr>
            <a:noAutofit/>
          </a:bodyPr>
          <a:lstStyle/>
          <a:p>
            <a:r>
              <a:rPr lang="ru-RU" sz="2600" dirty="0" smtClean="0"/>
              <a:t>Охрана труда и окружающей среды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250395" y="3436624"/>
            <a:ext cx="32047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 smtClean="0"/>
              <a:t>Экономическая часть</a:t>
            </a:r>
            <a:endParaRPr lang="ru-RU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1470398" y="1934166"/>
            <a:ext cx="6965205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175" lvl="1"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Освещение</a:t>
            </a:r>
          </a:p>
          <a:p>
            <a:pPr marL="3175" lvl="1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Микроклимат</a:t>
            </a:r>
          </a:p>
          <a:p>
            <a:pPr marL="3175" lvl="1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Визуальных параметры устройства отображения информации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621" y="857233"/>
            <a:ext cx="882895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Был проведены анализ рабочего помещения 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мероприятий по уменьшению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отрицательного воздействия производственных факторов по трем направлениям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789" y="4274114"/>
            <a:ext cx="619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Показатель годового экономического эффекта - 5,2 млн. руб.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89527" y="4929198"/>
            <a:ext cx="533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Срок окупаемости проекта  - 0,66 года (≈ 8 месяцев)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14620"/>
            <a:ext cx="9906000" cy="1143000"/>
          </a:xfrm>
        </p:spPr>
        <p:txBody>
          <a:bodyPr>
            <a:normAutofit/>
          </a:bodyPr>
          <a:lstStyle/>
          <a:p>
            <a:r>
              <a:rPr lang="ru-RU" sz="5000" b="1" dirty="0" smtClean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ru-RU" sz="5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11156"/>
          </a:xfrm>
        </p:spPr>
        <p:txBody>
          <a:bodyPr>
            <a:no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Постановка задачи. Предпосылки к разработке библиотеки функций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541704" y="3357562"/>
          <a:ext cx="8822558" cy="300039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411279"/>
                <a:gridCol w="4411279"/>
              </a:tblGrid>
              <a:tr h="361991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Необходимый функционал</a:t>
                      </a:r>
                      <a:endParaRPr lang="ru-RU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Недостатки существующих аналогов</a:t>
                      </a:r>
                      <a:endParaRPr lang="ru-RU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38405">
                <a:tc>
                  <a:txBody>
                    <a:bodyPr/>
                    <a:lstStyle/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Унификация получения параметров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Интеграция в систему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тестирования более высокого уровня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Потоковая безопасность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Малый размер и высокая переносимость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Интеграция всех тестов в единый исполняемый модуль</a:t>
                      </a:r>
                    </a:p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Отсутствие средств унификации</a:t>
                      </a: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вывода табличной информации</a:t>
                      </a:r>
                    </a:p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Осуществление ввода данных через глобальные переменные</a:t>
                      </a:r>
                      <a:endParaRPr lang="ru-RU" sz="14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indent="180000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ru-RU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9060" marR="990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18221" y="2571745"/>
            <a:ext cx="4024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Предпосылки разработки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486" y="1362662"/>
            <a:ext cx="851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Целью дипломной работы является разработка библиотеки, решающей задачу автоматизации запуска, сбора информации и интерпретации результатов тестирования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6500823" y="1561446"/>
            <a:ext cx="3018256" cy="22145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3018221" y="3643314"/>
            <a:ext cx="26313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Эксплуатация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2476483" y="3214686"/>
            <a:ext cx="26313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934744" y="2786058"/>
            <a:ext cx="26313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Кодирование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93006" y="2357430"/>
            <a:ext cx="26313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04" y="0"/>
            <a:ext cx="8915400" cy="725470"/>
          </a:xfrm>
        </p:spPr>
        <p:txBody>
          <a:bodyPr>
            <a:normAutofit/>
          </a:bodyPr>
          <a:lstStyle/>
          <a:p>
            <a:pPr algn="ctr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Каскадная модель проектирования библиотеки функций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41704" y="5214950"/>
            <a:ext cx="7785520" cy="857256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Требования к работе ясны и понятны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Сроки выполнения работы жестко ограничены</a:t>
            </a:r>
            <a:endParaRPr lang="ru-RU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51268" y="1928802"/>
            <a:ext cx="26313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9530" y="1500174"/>
            <a:ext cx="26313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cxnSp>
        <p:nvCxnSpPr>
          <p:cNvPr id="9" name="Соединительная линия уступом 8"/>
          <p:cNvCxnSpPr/>
          <p:nvPr/>
        </p:nvCxnSpPr>
        <p:spPr>
          <a:xfrm rot="16200000" flipH="1">
            <a:off x="628024" y="1991310"/>
            <a:ext cx="214314" cy="23217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/>
          <p:nvPr/>
        </p:nvCxnSpPr>
        <p:spPr>
          <a:xfrm rot="16200000" flipH="1">
            <a:off x="1169763" y="2419938"/>
            <a:ext cx="214314" cy="23217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/>
          <p:nvPr/>
        </p:nvCxnSpPr>
        <p:spPr>
          <a:xfrm rot="16200000" flipH="1">
            <a:off x="1711501" y="2848566"/>
            <a:ext cx="214314" cy="23217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 rot="16200000" flipH="1">
            <a:off x="2253239" y="3277194"/>
            <a:ext cx="214314" cy="23217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/>
          <p:nvPr/>
        </p:nvCxnSpPr>
        <p:spPr>
          <a:xfrm rot="16200000" flipH="1">
            <a:off x="2794977" y="3705822"/>
            <a:ext cx="214314" cy="23217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704" y="4857760"/>
            <a:ext cx="6883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Причины, по которым была выбрана именно эта модель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0823" y="1847199"/>
            <a:ext cx="29152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-образная модель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Модель RAD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Спиральная модель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Инкрементная модель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00823" y="1561446"/>
            <a:ext cx="2414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Другие модели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ЖЦ</a:t>
            </a:r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Функция инициализации библиотеки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/>
        </p:nvGraphicFramePr>
        <p:xfrm>
          <a:off x="380968" y="3143248"/>
          <a:ext cx="2863473" cy="128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473"/>
              </a:tblGrid>
              <a:tr h="12858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typedef </a:t>
                      </a:r>
                      <a:r>
                        <a:rPr lang="en-US" sz="13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struct</a:t>
                      </a: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_</a:t>
                      </a:r>
                      <a:r>
                        <a:rPr lang="en-US" sz="13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tio_param</a:t>
                      </a:r>
                      <a:endParaRPr lang="en-US" sz="1300" b="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char *key;</a:t>
                      </a: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char *name;</a:t>
                      </a: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char* description;</a:t>
                      </a: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} </a:t>
                      </a:r>
                      <a:r>
                        <a:rPr lang="en-US" sz="13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tio_param</a:t>
                      </a: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380968" y="1428736"/>
          <a:ext cx="4333905" cy="1226820"/>
        </p:xfrm>
        <a:graphic>
          <a:graphicData uri="http://schemas.openxmlformats.org/drawingml/2006/table">
            <a:tbl>
              <a:tblPr/>
              <a:tblGrid>
                <a:gridCol w="1238259"/>
                <a:gridCol w="232173"/>
                <a:gridCol w="2863473"/>
              </a:tblGrid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 err="1">
                          <a:latin typeface="Consolas"/>
                          <a:ea typeface="WenQuanYi Micro Hei"/>
                          <a:cs typeface="Times New Roman"/>
                        </a:rPr>
                        <a:t>int</a:t>
                      </a: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 </a:t>
                      </a:r>
                      <a:r>
                        <a:rPr lang="en-US" sz="1300" kern="50" dirty="0" err="1">
                          <a:latin typeface="Consolas"/>
                          <a:ea typeface="WenQuanYi Micro Hei"/>
                          <a:cs typeface="Times New Roman"/>
                        </a:rPr>
                        <a:t>tioInit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>
                          <a:latin typeface="Consolas"/>
                          <a:ea typeface="WenQuanYi Micro Hei"/>
                          <a:cs typeface="Times New Roman"/>
                        </a:rPr>
                        <a:t>(</a:t>
                      </a:r>
                      <a:endParaRPr lang="ru-RU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const char* version,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>
                          <a:latin typeface="Consolas"/>
                          <a:ea typeface="WenQuanYi Micro Hei"/>
                          <a:cs typeface="Times New Roman"/>
                        </a:rPr>
                        <a:t>const char* help,</a:t>
                      </a:r>
                      <a:endParaRPr lang="ru-RU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const </a:t>
                      </a:r>
                      <a:r>
                        <a:rPr lang="en-US" sz="1300" kern="50" dirty="0" err="1" smtClean="0">
                          <a:latin typeface="Consolas"/>
                          <a:ea typeface="WenQuanYi Micro Hei"/>
                          <a:cs typeface="Times New Roman"/>
                        </a:rPr>
                        <a:t>tio_param</a:t>
                      </a:r>
                      <a:r>
                        <a:rPr lang="ru-RU" sz="1300" kern="50" dirty="0" smtClean="0">
                          <a:latin typeface="Consolas"/>
                          <a:ea typeface="WenQuanYi Micro Hei"/>
                          <a:cs typeface="Times New Roman"/>
                        </a:rPr>
                        <a:t> </a:t>
                      </a:r>
                      <a:r>
                        <a:rPr lang="en-US" sz="1300" kern="50" dirty="0" smtClean="0">
                          <a:latin typeface="Consolas"/>
                          <a:ea typeface="WenQuanYi Micro Hei"/>
                          <a:cs typeface="Times New Roman"/>
                        </a:rPr>
                        <a:t>_</a:t>
                      </a:r>
                      <a:r>
                        <a:rPr lang="en-US" sz="1300" kern="50" dirty="0" err="1" smtClean="0">
                          <a:latin typeface="Consolas"/>
                          <a:ea typeface="WenQuanYi Micro Hei"/>
                          <a:cs typeface="Times New Roman"/>
                        </a:rPr>
                        <a:t>param</a:t>
                      </a: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[],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 err="1">
                          <a:latin typeface="Consolas"/>
                          <a:ea typeface="WenQuanYi Micro Hei"/>
                          <a:cs typeface="Times New Roman"/>
                        </a:rPr>
                        <a:t>int</a:t>
                      </a: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 </a:t>
                      </a:r>
                      <a:r>
                        <a:rPr lang="en-US" sz="1300" kern="50" dirty="0" err="1">
                          <a:latin typeface="Consolas"/>
                          <a:ea typeface="WenQuanYi Micro Hei"/>
                          <a:cs typeface="Times New Roman"/>
                        </a:rPr>
                        <a:t>argc</a:t>
                      </a: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,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>
                          <a:latin typeface="Consolas"/>
                          <a:ea typeface="WenQuanYi Micro Hei"/>
                          <a:cs typeface="Times New Roman"/>
                        </a:rPr>
                        <a:t>char *argv[]</a:t>
                      </a:r>
                      <a:endParaRPr lang="ru-RU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>
                          <a:latin typeface="Consolas"/>
                          <a:ea typeface="WenQuanYi Micro Hei"/>
                          <a:cs typeface="Times New Roman"/>
                        </a:rPr>
                        <a:t>)</a:t>
                      </a:r>
                      <a:endParaRPr lang="ru-RU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9" name="Блок-схема: знак завершения 18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0" name="Блок-схема: знак завершения 19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22" name="Блок-схема: знак завершения 21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4" name="Блок-схема: знак завершения 23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25" name="Shape 24"/>
          <p:cNvCxnSpPr>
            <a:stCxn id="19" idx="0"/>
            <a:endCxn id="20" idx="1"/>
          </p:cNvCxnSpPr>
          <p:nvPr/>
        </p:nvCxnSpPr>
        <p:spPr>
          <a:xfrm rot="5400000" flipH="1" flipV="1">
            <a:off x="2860175" y="-71735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кругленная соединительная линия 25"/>
          <p:cNvCxnSpPr>
            <a:stCxn id="19" idx="3"/>
            <a:endCxn id="22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кругленная соединительная линия 26"/>
          <p:cNvCxnSpPr>
            <a:stCxn id="22" idx="3"/>
            <a:endCxn id="24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0"/>
          <p:cNvCxnSpPr>
            <a:stCxn id="22" idx="0"/>
          </p:cNvCxnSpPr>
          <p:nvPr/>
        </p:nvCxnSpPr>
        <p:spPr>
          <a:xfrm rot="5400000" flipH="1" flipV="1">
            <a:off x="3936498" y="34079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24" idx="0"/>
          </p:cNvCxnSpPr>
          <p:nvPr/>
        </p:nvCxnSpPr>
        <p:spPr>
          <a:xfrm rot="16200000" flipV="1">
            <a:off x="5826628" y="34079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Блок-схема: знак завершения 29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</a:p>
        </p:txBody>
      </p:sp>
      <p:cxnSp>
        <p:nvCxnSpPr>
          <p:cNvPr id="31" name="Скругленная соединительная линия 30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20" idx="3"/>
            <a:endCxn id="30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nwcfang\diplom_report\algor\in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7182" y="1385094"/>
            <a:ext cx="5313974" cy="51871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получения входных параметров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32139" y="1600202"/>
            <a:ext cx="9673861" cy="2114551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tioGetS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char* buff, const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size_t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buff_len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);</a:t>
            </a:r>
          </a:p>
          <a:p>
            <a:pPr>
              <a:buBlip>
                <a:blip r:embed="rId2"/>
              </a:buBlip>
            </a:pP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tioGetDefS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char* default, char* buff, const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size_t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buff_len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long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tioGetL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long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tioGetDefL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long default);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unsigned char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tioGetC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unsigned char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tioGetDefC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unsigned char default);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double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double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tioGetDefD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double default);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9531" y="4364188"/>
            <a:ext cx="163807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L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long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D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double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C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char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S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* (строка)</a:t>
            </a:r>
          </a:p>
          <a:p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232139" y="3714752"/>
            <a:ext cx="3548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Последняя буква – суффикс, обозначающий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тип возвращаемого значения.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2139" y="3143248"/>
            <a:ext cx="454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Суффикс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говорит о том, что в случае, если параметр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не будет получен, возвращается значение по умолчанию.</a:t>
            </a: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/>
        </p:nvGraphicFramePr>
        <p:xfrm>
          <a:off x="3018221" y="4752996"/>
          <a:ext cx="6604000" cy="1533525"/>
        </p:xfrm>
        <a:graphic>
          <a:graphicData uri="http://schemas.openxmlformats.org/drawingml/2006/table">
            <a:tbl>
              <a:tblPr/>
              <a:tblGrid>
                <a:gridCol w="1114892"/>
                <a:gridCol w="5489108"/>
              </a:tblGrid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TENOPAR  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Параметр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не зарегистрирован при инициализации библиотеки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TEINCTYPE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Параметр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не может быть приведен к запрошенному типу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TENOTSET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Параметр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не передан при вызове приложения.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TENES    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Размер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буфера недостаточно велик для помещения параметра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TEFAILL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Отказ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по непонятным причинам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572130" y="4324368"/>
            <a:ext cx="1293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Коды ошибок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9" name="Блок-схема: знак завершения 18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1" name="Блок-схема: знак завершения 20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23" name="Блок-схема: знак завершения 22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5" name="Блок-схема: знак завершения 24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27" name="Shape 26"/>
          <p:cNvCxnSpPr>
            <a:stCxn id="19" idx="0"/>
            <a:endCxn id="21" idx="1"/>
          </p:cNvCxnSpPr>
          <p:nvPr/>
        </p:nvCxnSpPr>
        <p:spPr>
          <a:xfrm rot="5400000" flipH="1" flipV="1">
            <a:off x="2860175" y="-71735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19" idx="3"/>
            <a:endCxn id="23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кругленная соединительная линия 28"/>
          <p:cNvCxnSpPr>
            <a:stCxn id="23" idx="3"/>
            <a:endCxn id="25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0"/>
          <p:cNvCxnSpPr>
            <a:stCxn id="23" idx="0"/>
          </p:cNvCxnSpPr>
          <p:nvPr/>
        </p:nvCxnSpPr>
        <p:spPr>
          <a:xfrm rot="5400000" flipH="1" flipV="1">
            <a:off x="3936498" y="34079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25" idx="0"/>
          </p:cNvCxnSpPr>
          <p:nvPr/>
        </p:nvCxnSpPr>
        <p:spPr>
          <a:xfrm rot="16200000" flipV="1">
            <a:off x="5826628" y="34079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Блок-схема: знак завершения 31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</a:p>
        </p:txBody>
      </p:sp>
      <p:cxnSp>
        <p:nvCxnSpPr>
          <p:cNvPr id="33" name="Скругленная соединительная линия 32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21" idx="3"/>
            <a:endCxn id="32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получения входных параметров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Documents and Settings\User\diplom_report\algor\tioGe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3415" y="1316466"/>
            <a:ext cx="4566079" cy="548614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619095" y="3786190"/>
            <a:ext cx="29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j-lt"/>
                <a:cs typeface="Times New Roman" pitchFamily="18" charset="0"/>
              </a:rPr>
              <a:t>Блок-схема функции </a:t>
            </a:r>
            <a:r>
              <a:rPr lang="en-US" dirty="0" err="1" smtClean="0">
                <a:latin typeface="+mj-lt"/>
                <a:cs typeface="Times New Roman" pitchFamily="18" charset="0"/>
              </a:rPr>
              <a:t>tioGetS</a:t>
            </a:r>
            <a:endParaRPr lang="ru-RU" dirty="0">
              <a:latin typeface="+mj-lt"/>
              <a:cs typeface="Times New Roman" pitchFamily="18" charset="0"/>
            </a:endParaRPr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17" name="Блок-схема: знак завершения 16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19" name="Блок-схема: знак завершения 18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1" name="Блок-схема: знак завершения 20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23" name="Shape 22"/>
          <p:cNvCxnSpPr>
            <a:stCxn id="15" idx="0"/>
            <a:endCxn id="17" idx="1"/>
          </p:cNvCxnSpPr>
          <p:nvPr/>
        </p:nvCxnSpPr>
        <p:spPr>
          <a:xfrm rot="5400000" flipH="1" flipV="1">
            <a:off x="2860175" y="-71735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кругленная соединительная линия 24"/>
          <p:cNvCxnSpPr>
            <a:stCxn id="15" idx="3"/>
            <a:endCxn id="19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кругленная соединительная линия 30"/>
          <p:cNvCxnSpPr>
            <a:stCxn id="19" idx="3"/>
            <a:endCxn id="21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20"/>
          <p:cNvCxnSpPr>
            <a:stCxn id="19" idx="0"/>
          </p:cNvCxnSpPr>
          <p:nvPr/>
        </p:nvCxnSpPr>
        <p:spPr>
          <a:xfrm rot="5400000" flipH="1" flipV="1">
            <a:off x="3936498" y="34079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21" idx="0"/>
          </p:cNvCxnSpPr>
          <p:nvPr/>
        </p:nvCxnSpPr>
        <p:spPr>
          <a:xfrm rot="16200000" flipV="1">
            <a:off x="5826628" y="34079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Блок-схема: знак завершения 33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</a:p>
        </p:txBody>
      </p:sp>
      <p:cxnSp>
        <p:nvCxnSpPr>
          <p:cNvPr id="35" name="Скругленная соединительная линия 34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17" idx="3"/>
            <a:endCxn id="34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работы с ошибками 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1269" y="2773916"/>
            <a:ext cx="224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tioGetError</a:t>
            </a:r>
            <a:r>
              <a:rPr lang="en-US" dirty="0" smtClean="0"/>
              <a:t>(void)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2139" y="1415465"/>
            <a:ext cx="433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tioDie</a:t>
            </a:r>
            <a:r>
              <a:rPr lang="en-US" dirty="0" smtClean="0"/>
              <a:t>	( </a:t>
            </a:r>
            <a:r>
              <a:rPr lang="en-US" dirty="0" err="1" smtClean="0"/>
              <a:t>int</a:t>
            </a:r>
            <a:r>
              <a:rPr lang="en-US" dirty="0" smtClean="0"/>
              <a:t>  status, const char * 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49521" y="1803432"/>
            <a:ext cx="2382383" cy="5539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1 - тест провален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2 - не выполнены условия запуска теста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3 - внутренняя ошибка библиотеки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60842" y="2795621"/>
            <a:ext cx="579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Возвращает код ошибки для последней вызванной функции библиотеки.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2174" y="1689076"/>
            <a:ext cx="41791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Функция производит аварийное завершение работы приложения и выводит в поток ошибок сообщение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 Параметр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status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не может принимать значение 0.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541704" y="3554736"/>
          <a:ext cx="325042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03"/>
                <a:gridCol w="2399126"/>
              </a:tblGrid>
              <a:tr h="125017">
                <a:tc>
                  <a:txBody>
                    <a:bodyPr/>
                    <a:lstStyle/>
                    <a:p>
                      <a:pPr algn="l"/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TESUC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успешное выполнение </a:t>
                      </a: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5017">
                <a:tc>
                  <a:txBody>
                    <a:bodyPr/>
                    <a:lstStyle/>
                    <a:p>
                      <a:pPr algn="l"/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TEKLEN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длинный ключ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5017">
                <a:tc>
                  <a:txBody>
                    <a:bodyPr/>
                    <a:lstStyle/>
                    <a:p>
                      <a:pPr algn="l"/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TEFAIL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отказ приложения в системной части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73878" y="3214687"/>
            <a:ext cx="2549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Общие сообщения об ошибках</a:t>
            </a:r>
          </a:p>
        </p:txBody>
      </p:sp>
      <p:graphicFrame>
        <p:nvGraphicFramePr>
          <p:cNvPr id="44" name="Таблица 43"/>
          <p:cNvGraphicFramePr>
            <a:graphicFrameLocks noGrp="1"/>
          </p:cNvGraphicFramePr>
          <p:nvPr/>
        </p:nvGraphicFramePr>
        <p:xfrm>
          <a:off x="5107782" y="4214818"/>
          <a:ext cx="4411297" cy="140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745"/>
                <a:gridCol w="3326552"/>
              </a:tblGrid>
              <a:tr h="342662">
                <a:tc>
                  <a:txBody>
                    <a:bodyPr/>
                    <a:lstStyle/>
                    <a:p>
                      <a:pPr algn="l"/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TENOPAR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параметр не передан в приложение при инициализации </a:t>
                      </a: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4454">
                <a:tc>
                  <a:txBody>
                    <a:bodyPr/>
                    <a:lstStyle/>
                    <a:p>
                      <a:pPr algn="l"/>
                      <a:r>
                        <a:rPr lang="ru-RU" sz="1000" dirty="0" smtClean="0"/>
                        <a:t>TEINCTYPE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невозможно привести запрошенный параметр к тому типу данных, в котором его запросили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10869">
                <a:tc>
                  <a:txBody>
                    <a:bodyPr/>
                    <a:lstStyle/>
                    <a:p>
                      <a:pPr algn="l"/>
                      <a:r>
                        <a:rPr lang="ru-RU" sz="1000" dirty="0" smtClean="0"/>
                        <a:t>TENOTSET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запрошенный параметр не установлен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42662">
                <a:tc>
                  <a:txBody>
                    <a:bodyPr/>
                    <a:lstStyle/>
                    <a:p>
                      <a:pPr algn="l"/>
                      <a:r>
                        <a:rPr lang="ru-RU" sz="1000" dirty="0" smtClean="0"/>
                        <a:t>TENES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переданный буфер не достаточного размера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773877" y="4714885"/>
            <a:ext cx="2926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Сообщения об ошибках при выводе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30392" y="3857628"/>
            <a:ext cx="4178067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Сообщения об ошибках при получении параметров </a:t>
            </a:r>
          </a:p>
        </p:txBody>
      </p:sp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541703" y="5035886"/>
          <a:ext cx="363738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2708691"/>
              </a:tblGrid>
              <a:tr h="125017">
                <a:tc>
                  <a:txBody>
                    <a:bodyPr/>
                    <a:lstStyle/>
                    <a:p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TENOFREEID </a:t>
                      </a: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нет свободного идентификатора для  структуры</a:t>
                      </a: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5017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TEINVAL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неправильные параметры функции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5017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TEINTMC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непредвиденное состояние  внутренних переменных библиотеки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942358" y="1478150"/>
            <a:ext cx="1921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Коды параметра </a:t>
            </a:r>
            <a:r>
              <a:rPr lang="en-US" sz="1400" b="1" dirty="0" smtClean="0">
                <a:latin typeface="+mj-lt"/>
                <a:cs typeface="Times New Roman" pitchFamily="18" charset="0"/>
              </a:rPr>
              <a:t>status</a:t>
            </a:r>
            <a:endParaRPr lang="ru-RU" sz="1400" b="1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25" name="Блок-схема: знак завершения 24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39" name="Блок-схема: знак завершения 38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40" name="Блок-схема: знак завершения 39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41" name="Блок-схема: знак завершения 40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49" name="Shape 48"/>
          <p:cNvCxnSpPr>
            <a:stCxn id="25" idx="0"/>
            <a:endCxn id="39" idx="1"/>
          </p:cNvCxnSpPr>
          <p:nvPr/>
        </p:nvCxnSpPr>
        <p:spPr>
          <a:xfrm rot="5400000" flipH="1" flipV="1">
            <a:off x="2860175" y="-71735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кругленная соединительная линия 49"/>
          <p:cNvCxnSpPr>
            <a:stCxn id="25" idx="3"/>
            <a:endCxn id="40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кругленная соединительная линия 50"/>
          <p:cNvCxnSpPr>
            <a:stCxn id="40" idx="3"/>
            <a:endCxn id="41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20"/>
          <p:cNvCxnSpPr>
            <a:stCxn id="40" idx="0"/>
          </p:cNvCxnSpPr>
          <p:nvPr/>
        </p:nvCxnSpPr>
        <p:spPr>
          <a:xfrm rot="5400000" flipH="1" flipV="1">
            <a:off x="3936498" y="34079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41" idx="0"/>
          </p:cNvCxnSpPr>
          <p:nvPr/>
        </p:nvCxnSpPr>
        <p:spPr>
          <a:xfrm rot="16200000" flipV="1">
            <a:off x="5826628" y="34079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Блок-схема: знак завершения 53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</a:p>
        </p:txBody>
      </p:sp>
      <p:cxnSp>
        <p:nvCxnSpPr>
          <p:cNvPr id="55" name="Скругленная соединительная линия 54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39" idx="3"/>
            <a:endCxn id="54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строчного и табличного вывода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9095" y="2047394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Строчный вывод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9095" y="4547724"/>
            <a:ext cx="194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Табличный вывод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9095" y="2404584"/>
            <a:ext cx="44582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tioPrint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tioPrintF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tioWarning</a:t>
            </a:r>
            <a:r>
              <a:rPr lang="ru-RU" sz="1400" dirty="0" smtClean="0">
                <a:latin typeface="Consolas" pitchFamily="49" charset="0"/>
              </a:rPr>
              <a:t>( 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tioWarningF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tioError</a:t>
            </a:r>
            <a:r>
              <a:rPr lang="ru-RU" sz="1400" dirty="0" smtClean="0">
                <a:latin typeface="Consolas" pitchFamily="49" charset="0"/>
              </a:rPr>
              <a:t>( 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tioErrorF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</a:t>
            </a:r>
          </a:p>
          <a:p>
            <a:endParaRPr lang="ru-RU" sz="1400" dirty="0" smtClean="0">
              <a:latin typeface="Consolas" pitchFamily="49" charset="0"/>
            </a:endParaRP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tioDebug</a:t>
            </a:r>
            <a:r>
              <a:rPr lang="ru-RU" sz="1400" dirty="0" smtClean="0">
                <a:latin typeface="Consolas" pitchFamily="49" charset="0"/>
              </a:rPr>
              <a:t>( 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tioDebugF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</a:t>
            </a:r>
          </a:p>
          <a:p>
            <a:endParaRPr lang="ru-RU" sz="1400" dirty="0">
              <a:latin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9095" y="4976352"/>
            <a:ext cx="46570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void* </a:t>
            </a:r>
            <a:r>
              <a:rPr lang="en-US" sz="1400" dirty="0" err="1" smtClean="0">
                <a:latin typeface="Consolas" pitchFamily="49" charset="0"/>
              </a:rPr>
              <a:t>tioTableBegin</a:t>
            </a:r>
            <a:r>
              <a:rPr lang="en-US" sz="1400" dirty="0" smtClean="0">
                <a:latin typeface="Consolas" pitchFamily="49" charset="0"/>
              </a:rPr>
              <a:t> ( const char* format, … )</a:t>
            </a:r>
          </a:p>
          <a:p>
            <a:r>
              <a:rPr lang="en-US" sz="1400" dirty="0" smtClean="0">
                <a:latin typeface="Consolas" pitchFamily="49" charset="0"/>
              </a:rPr>
              <a:t>void* </a:t>
            </a:r>
            <a:r>
              <a:rPr lang="en-US" sz="1400" dirty="0" err="1" smtClean="0">
                <a:latin typeface="Consolas" pitchFamily="49" charset="0"/>
              </a:rPr>
              <a:t>tioTableRecord</a:t>
            </a:r>
            <a:r>
              <a:rPr lang="en-US" sz="1400" dirty="0" smtClean="0">
                <a:latin typeface="Consolas" pitchFamily="49" charset="0"/>
              </a:rPr>
              <a:t> ( void *td, … )</a:t>
            </a:r>
          </a:p>
          <a:p>
            <a:r>
              <a:rPr lang="en-US" sz="1400" dirty="0" err="1" smtClean="0">
                <a:latin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</a:rPr>
              <a:t>tioTableEnd</a:t>
            </a:r>
            <a:r>
              <a:rPr lang="en-US" sz="1400" dirty="0" smtClean="0">
                <a:latin typeface="Consolas" pitchFamily="49" charset="0"/>
              </a:rPr>
              <a:t>( void *td )</a:t>
            </a:r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/>
        </p:nvGraphicFramePr>
        <p:xfrm>
          <a:off x="5649521" y="2547460"/>
          <a:ext cx="3967215" cy="3018536"/>
        </p:xfrm>
        <a:graphic>
          <a:graphicData uri="http://schemas.openxmlformats.org/drawingml/2006/table">
            <a:tbl>
              <a:tblPr/>
              <a:tblGrid>
                <a:gridCol w="709930"/>
                <a:gridCol w="325728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c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>
                          <a:latin typeface="Times New Roman"/>
                          <a:ea typeface="WenQuanYi Micro Hei"/>
                          <a:cs typeface="Lohit Hindi"/>
                        </a:rPr>
                        <a:t>Символ ( char )                         </a:t>
                      </a:r>
                      <a:endParaRPr lang="ru-RU" sz="1200" kern="5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d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|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i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Целое число в десятичной 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форм</a:t>
                      </a: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e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e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Число с мантиссой для чисел с плавающей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запятой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double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f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Число с плавающей точкой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double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o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Целое число в восьмеричном представлении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s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Строка завещающаяся нулем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char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* )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 </a:t>
                      </a: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x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Беззнаковое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шеснадцатиричное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представления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%X 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Беззнаковое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шестнадцатеричное     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представления с буквами в верхнем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регистре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092137" y="1857365"/>
            <a:ext cx="3193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Последовательность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символов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форматирования строки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Номер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46" name="Блок-схема: знак завершения 45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47" name="Блок-схема: знак завершения 46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48" name="Блок-схема: знак завершения 47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49" name="Блок-схема: знак завершения 48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50" name="Shape 49"/>
          <p:cNvCxnSpPr/>
          <p:nvPr/>
        </p:nvCxnSpPr>
        <p:spPr>
          <a:xfrm rot="5400000" flipH="1" flipV="1">
            <a:off x="2860175" y="-72602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кругленная соединительная линия 50"/>
          <p:cNvCxnSpPr>
            <a:stCxn id="46" idx="3"/>
            <a:endCxn id="48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кругленная соединительная линия 51"/>
          <p:cNvCxnSpPr>
            <a:stCxn id="48" idx="3"/>
            <a:endCxn id="49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20"/>
          <p:cNvCxnSpPr/>
          <p:nvPr/>
        </p:nvCxnSpPr>
        <p:spPr>
          <a:xfrm rot="5400000" flipH="1" flipV="1">
            <a:off x="3936498" y="33212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/>
          <p:nvPr/>
        </p:nvCxnSpPr>
        <p:spPr>
          <a:xfrm rot="16200000" flipV="1">
            <a:off x="5826628" y="33212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Блок-схема: знак завершения 54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</a:p>
        </p:txBody>
      </p:sp>
      <p:cxnSp>
        <p:nvCxnSpPr>
          <p:cNvPr id="56" name="Скругленная соединительная линия 55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hape 56"/>
          <p:cNvCxnSpPr>
            <a:stCxn id="47" idx="3"/>
            <a:endCxn id="55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строчного и табличного вывода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8" name="Picture 2" descr="C:\Documents and Settings\User\diplom_report\algor\tableBeg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6050" y="2357430"/>
            <a:ext cx="2497138" cy="3067050"/>
          </a:xfrm>
          <a:prstGeom prst="rect">
            <a:avLst/>
          </a:prstGeom>
          <a:noFill/>
        </p:spPr>
      </p:pic>
      <p:pic>
        <p:nvPicPr>
          <p:cNvPr id="29699" name="Picture 3" descr="C:\Documents and Settings\User\diplom_report\algor\TableE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9391" y="1357298"/>
            <a:ext cx="1955773" cy="5390379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4179089" y="3000372"/>
            <a:ext cx="145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tioTableBegin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256480" y="3500438"/>
            <a:ext cx="12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tioTableEnd</a:t>
            </a:r>
            <a:endParaRPr lang="ru-RU" dirty="0"/>
          </a:p>
        </p:txBody>
      </p:sp>
      <p:sp>
        <p:nvSpPr>
          <p:cNvPr id="30" name="Стрелка вправо 29"/>
          <p:cNvSpPr/>
          <p:nvPr/>
        </p:nvSpPr>
        <p:spPr>
          <a:xfrm rot="10800000">
            <a:off x="3650178" y="2997489"/>
            <a:ext cx="386956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право 30"/>
          <p:cNvSpPr/>
          <p:nvPr/>
        </p:nvSpPr>
        <p:spPr>
          <a:xfrm>
            <a:off x="5803975" y="3531462"/>
            <a:ext cx="386956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19" name="Блок-схема: знак завершения 18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0" name="Блок-схема: знак завершения 19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21" name="Блок-схема: знак завершения 20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3" name="Блок-схема: знак завершения 22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25" name="Shape 24"/>
          <p:cNvCxnSpPr>
            <a:stCxn id="19" idx="0"/>
            <a:endCxn id="20" idx="1"/>
          </p:cNvCxnSpPr>
          <p:nvPr/>
        </p:nvCxnSpPr>
        <p:spPr>
          <a:xfrm rot="5400000" flipH="1" flipV="1">
            <a:off x="2860175" y="-71735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кругленная соединительная линия 36"/>
          <p:cNvCxnSpPr>
            <a:stCxn id="19" idx="3"/>
            <a:endCxn id="21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кругленная соединительная линия 37"/>
          <p:cNvCxnSpPr>
            <a:stCxn id="21" idx="3"/>
            <a:endCxn id="23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20"/>
          <p:cNvCxnSpPr>
            <a:stCxn id="21" idx="0"/>
          </p:cNvCxnSpPr>
          <p:nvPr/>
        </p:nvCxnSpPr>
        <p:spPr>
          <a:xfrm rot="5400000" flipH="1" flipV="1">
            <a:off x="3936498" y="34079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23" idx="0"/>
          </p:cNvCxnSpPr>
          <p:nvPr/>
        </p:nvCxnSpPr>
        <p:spPr>
          <a:xfrm rot="16200000" flipV="1">
            <a:off x="5826628" y="34079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Блок-схема: знак завершения 40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</a:p>
        </p:txBody>
      </p:sp>
      <p:cxnSp>
        <p:nvCxnSpPr>
          <p:cNvPr id="42" name="Скругленная соединительная линия 41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stCxn id="20" idx="3"/>
            <a:endCxn id="41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1161</Words>
  <Application>Microsoft Office PowerPoint</Application>
  <PresentationFormat>Лист A4 (210x297 мм)</PresentationFormat>
  <Paragraphs>281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Дипломная работа  по специальности «Программное обеспечение вычислительной техники и автоматизированных систем»  </vt:lpstr>
      <vt:lpstr>Постановка задачи. Предпосылки к разработке библиотеки функций</vt:lpstr>
      <vt:lpstr>Каскадная модель проектирования библиотеки функций</vt:lpstr>
      <vt:lpstr>Функция инициализации библиотеки</vt:lpstr>
      <vt:lpstr>Функции получения входных параметров</vt:lpstr>
      <vt:lpstr>Функции получения входных параметров</vt:lpstr>
      <vt:lpstr>Функции работы с ошибками </vt:lpstr>
      <vt:lpstr>Функции строчного и табличного вывода</vt:lpstr>
      <vt:lpstr>Функции строчного и табличного вывода</vt:lpstr>
      <vt:lpstr>Функции строчного и табличного вывода</vt:lpstr>
      <vt:lpstr>Демонстрация среды исполнения подпрограмм библиотеки </vt:lpstr>
      <vt:lpstr>Демонстрация среды исполнения подпрограмм библиотеки </vt:lpstr>
      <vt:lpstr>Технология разработки библиотеки</vt:lpstr>
      <vt:lpstr>Технология разработки библиотеки</vt:lpstr>
      <vt:lpstr>Технология разработки библиотеки</vt:lpstr>
      <vt:lpstr>Технология разработки библиотеки</vt:lpstr>
      <vt:lpstr>Охрана труда и окружающей среды</vt:lpstr>
      <vt:lpstr>Спасибо за Внимание</vt:lpstr>
    </vt:vector>
  </TitlesOfParts>
  <Company>РТИ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259</cp:revision>
  <dcterms:created xsi:type="dcterms:W3CDTF">2012-12-13T11:17:35Z</dcterms:created>
  <dcterms:modified xsi:type="dcterms:W3CDTF">2012-12-17T09:18:48Z</dcterms:modified>
</cp:coreProperties>
</file>