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2" r:id="rId5"/>
    <p:sldId id="263" r:id="rId6"/>
    <p:sldId id="27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6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wcfang" initials="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9BBB59"/>
    <a:srgbClr val="DCE6F2"/>
    <a:srgbClr val="86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14T03:02:00.374" idx="2">
    <p:pos x="1441" y="3214"/>
    <p:text>добавить последнюю строчку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14T03:01:43.877" idx="1">
    <p:pos x="391" y="2976"/>
    <p:text>добавить последнюю строчку</p:text>
  </p:cm>
  <p:cm authorId="0" dt="2012-12-14T03:02:51.368" idx="3">
    <p:pos x="3782" y="3453"/>
    <p:text>Правильно?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3A53-07E1-410B-A130-824697CEF0E2}" type="datetimeFigureOut">
              <a:rPr lang="ru-RU" smtClean="0"/>
              <a:pPr/>
              <a:t>14.12.2012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EB9B-1940-4241-BE8B-45F5035BFD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98E3-477C-4137-80FB-7D6919B291D2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CCC3-2DC3-439A-8DAF-46884964360B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7FC3-2BB8-467B-B264-4ECA9C48C359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CB0B-03FE-42BF-8EA7-54DEDE414E6E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56D-CDA8-4825-9D24-A6D94E2EF928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40C6-1B84-4FE7-B1A6-A7A37A5C1668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E4D-2145-46C4-A4E3-037418611669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188F-85A9-40F2-A9B3-0A463D6B7703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AEDD-A811-490C-9C67-D77A63D9F494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293E-3299-42DC-9105-CEE00314FB04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CF0-8374-4B02-9E05-5EE70DB68D35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AB98C-B80B-4098-8CAF-56621EE6A1CA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9288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Дипломная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специальности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«Программное обеспечение вычислительной техники и автоматизированных систем»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500306"/>
            <a:ext cx="8810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«Создание   библиотеки   функций   унификации 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процессов   обработки входных параметров и систематизации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выходных данных в средствах тестирования и диагностики программных средств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оборудования»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00562" y="514351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Дипломант: студент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Гусев М.С.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Руководитель: доцент, к. т. н. Новиков П.В.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 descr="C:\Documents and Settings\User\Мои документы\Downloads\mai_logo_leftb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8" y="404813"/>
            <a:ext cx="1492232" cy="1255962"/>
          </a:xfrm>
          <a:prstGeom prst="rect">
            <a:avLst/>
          </a:prstGeom>
          <a:noFill/>
        </p:spPr>
      </p:pic>
      <p:pic>
        <p:nvPicPr>
          <p:cNvPr id="2052" name="Picture 4" descr="C:\Documents and Settings\User\Мои документы\Downloads\a_0aa91cb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428604"/>
            <a:ext cx="1220549" cy="121444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86182" y="6357958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Москва 2012 г.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588195" y="564357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Результат автономной проверки</a:t>
            </a:r>
          </a:p>
        </p:txBody>
      </p:sp>
      <p:pic>
        <p:nvPicPr>
          <p:cNvPr id="2050" name="Picture 2" descr="C:\Users\nwcfang\diplom_report\chistovik\rs232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42918"/>
            <a:ext cx="6478587" cy="405765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42844" y="571480"/>
            <a:ext cx="8858312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857364"/>
            <a:ext cx="3929090" cy="285752"/>
          </a:xfrm>
        </p:spPr>
        <p:txBody>
          <a:bodyPr>
            <a:noAutofit/>
          </a:bodyPr>
          <a:lstStyle/>
          <a:p>
            <a:pPr marL="0" indent="0">
              <a:buBlip>
                <a:blip r:embed="rId2"/>
              </a:buBlip>
              <a:tabLst>
                <a:tab pos="444500" algn="l"/>
              </a:tabLst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распределённая система контроля версий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Рисунок 6" descr="gi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2357430"/>
            <a:ext cx="3143272" cy="3084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14678" y="64291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git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2066" y="1714488"/>
            <a:ext cx="3571900" cy="1583820"/>
          </a:xfrm>
          <a:prstGeom prst="rect">
            <a:avLst/>
          </a:prstGeom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6572264" y="1285860"/>
            <a:ext cx="2000296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Слепки вместо </a:t>
            </a:r>
            <a:r>
              <a:rPr lang="ru-RU" sz="1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патчей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6643702" y="3500438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Три состояния файла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3" name="Рисунок 12" descr="git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3504" y="3714752"/>
            <a:ext cx="3219899" cy="2900767"/>
          </a:xfrm>
          <a:prstGeom prst="rect">
            <a:avLst/>
          </a:prstGeom>
        </p:spPr>
      </p:pic>
      <p:pic>
        <p:nvPicPr>
          <p:cNvPr id="39" name="Рисунок 38" descr="Git-Logo-2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9058" y="1071546"/>
            <a:ext cx="1357322" cy="566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14678" y="64291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Рисунок 15" descr="vim-edito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1071546"/>
            <a:ext cx="785818" cy="785818"/>
          </a:xfrm>
          <a:prstGeom prst="rect">
            <a:avLst/>
          </a:prstGeom>
        </p:spPr>
      </p:pic>
      <p:sp>
        <p:nvSpPr>
          <p:cNvPr id="17" name="Содержимое 2"/>
          <p:cNvSpPr>
            <a:spLocks noGrp="1"/>
          </p:cNvSpPr>
          <p:nvPr>
            <p:ph idx="1"/>
          </p:nvPr>
        </p:nvSpPr>
        <p:spPr>
          <a:xfrm>
            <a:off x="571472" y="1857364"/>
            <a:ext cx="3929090" cy="178595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44500" algn="l"/>
              </a:tabLst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Vim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редактор с двумя режимами ввода: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Командный (позволяет использовать клавиши клавиатуры не для печати символов, а для различных команд) 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(режим непосредственного редактирования текста, аналогичный большинству «обычных» редакторов).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macvi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6380" y="2928934"/>
            <a:ext cx="3571880" cy="21907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2910" y="4000504"/>
            <a:ext cx="45005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Функциональность</a:t>
            </a:r>
          </a:p>
          <a:p>
            <a:pPr algn="ctr"/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Разбиение окон редактирования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Неограниченная глубина отмены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undo)</a:t>
            </a:r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Режим сравнения двух файлов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Подсветка синтаксиса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Автоматическое продолжение команд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Сворачивание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folding)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Поддержка цикла разработки «редактирование — компиляция — исправление» программ</a:t>
            </a:r>
          </a:p>
          <a:p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08"/>
            <a:ext cx="4000528" cy="5619694"/>
          </a:xfrm>
          <a:prstGeom prst="rect">
            <a:avLst/>
          </a:prstGeom>
          <a:noFill/>
        </p:spPr>
      </p:pic>
      <p:sp>
        <p:nvSpPr>
          <p:cNvPr id="24" name="Прямоугольник 23"/>
          <p:cNvSpPr/>
          <p:nvPr/>
        </p:nvSpPr>
        <p:spPr>
          <a:xfrm>
            <a:off x="4857752" y="1285860"/>
            <a:ext cx="4071966" cy="2000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Профилирование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2568" y="1214422"/>
            <a:ext cx="3378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Используемый профилировщик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Valgrind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264" y="1785926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Callgrind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2357430"/>
            <a:ext cx="430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Визуальный инструмент для просмотра</a:t>
            </a:r>
          </a:p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данных профилирования: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KCachegrind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9088" y="3733388"/>
            <a:ext cx="28092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Имя вызываемой функции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3730" y="4549984"/>
            <a:ext cx="332001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Число процессорных операций,</a:t>
            </a:r>
          </a:p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потраченных на выполнение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45523" y="5643578"/>
            <a:ext cx="30964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Количество вызовов функций</a:t>
            </a:r>
          </a:p>
        </p:txBody>
      </p:sp>
      <p:cxnSp>
        <p:nvCxnSpPr>
          <p:cNvPr id="14" name="Скругленная соединительная линия 13"/>
          <p:cNvCxnSpPr>
            <a:stCxn id="10" idx="1"/>
          </p:cNvCxnSpPr>
          <p:nvPr/>
        </p:nvCxnSpPr>
        <p:spPr>
          <a:xfrm rot="10800000">
            <a:off x="4071934" y="3357562"/>
            <a:ext cx="1417154" cy="54185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3"/>
          <p:cNvCxnSpPr>
            <a:stCxn id="11" idx="1"/>
          </p:cNvCxnSpPr>
          <p:nvPr/>
        </p:nvCxnSpPr>
        <p:spPr>
          <a:xfrm rot="10800000">
            <a:off x="4006392" y="4232638"/>
            <a:ext cx="1227338" cy="63119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3"/>
          <p:cNvCxnSpPr>
            <a:stCxn id="12" idx="1"/>
          </p:cNvCxnSpPr>
          <p:nvPr/>
        </p:nvCxnSpPr>
        <p:spPr>
          <a:xfrm rot="10800000">
            <a:off x="3786183" y="5286388"/>
            <a:ext cx="1559341" cy="54185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500174"/>
            <a:ext cx="3071834" cy="431512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Оптимизация по результатам профилировки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good-callgraph (2).t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0286" y="1512873"/>
            <a:ext cx="3546037" cy="447229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71604" y="10001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0760" y="10715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1802" y="2005321"/>
            <a:ext cx="310213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drawLine</a:t>
            </a:r>
            <a:r>
              <a:rPr lang="en-US" sz="800" dirty="0" smtClean="0">
                <a:latin typeface="Consolas" pitchFamily="49" charset="0"/>
              </a:rPr>
              <a:t>(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{</a:t>
            </a:r>
            <a:endParaRPr lang="ru-RU" sz="800" dirty="0" smtClean="0">
              <a:latin typeface="Consolas" pitchFamily="49" charset="0"/>
            </a:endParaRPr>
          </a:p>
          <a:p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char *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malloc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WIDTH *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sizeof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char )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for(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= 0;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&lt; WIDTH; ++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{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if((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%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) == 0)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("+");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else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("-");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'-';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}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 "+\n" 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[++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'\n';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fputs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,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stdout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free(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NULL;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return 0;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</a:t>
            </a:r>
            <a:r>
              <a:rPr lang="ru-RU" sz="800" dirty="0" smtClean="0">
                <a:latin typeface="Consolas" pitchFamily="49" charset="0"/>
              </a:rPr>
              <a:t>}</a:t>
            </a:r>
          </a:p>
          <a:p>
            <a:endParaRPr lang="ru-RU" sz="800" dirty="0">
              <a:latin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40" y="155947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Внесенные изменения</a:t>
            </a:r>
          </a:p>
        </p:txBody>
      </p:sp>
      <p:sp>
        <p:nvSpPr>
          <p:cNvPr id="25" name="Стрелка вправо 24"/>
          <p:cNvSpPr/>
          <p:nvPr/>
        </p:nvSpPr>
        <p:spPr>
          <a:xfrm>
            <a:off x="2643174" y="1928802"/>
            <a:ext cx="285752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5214942" y="4311975"/>
            <a:ext cx="285752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1928794" y="3786190"/>
            <a:ext cx="537315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8570331" y="3602469"/>
            <a:ext cx="537315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14620"/>
            <a:ext cx="9144000" cy="1143000"/>
          </a:xfrm>
        </p:spPr>
        <p:txBody>
          <a:bodyPr>
            <a:normAutofit/>
          </a:bodyPr>
          <a:lstStyle/>
          <a:p>
            <a:r>
              <a:rPr lang="ru-RU" sz="5000" b="1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Постановка задачи. Предпосылки к разработке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500034" y="3143248"/>
          <a:ext cx="8143900" cy="300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71950"/>
                <a:gridCol w="4071950"/>
              </a:tblGrid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Необходимый функционал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Недостатки существующих аналогов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38405">
                <a:tc>
                  <a:txBody>
                    <a:bodyPr/>
                    <a:lstStyle/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Унификация получения параметров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Интеграция в систему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тестирования более высокого уровня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Потоковая безопасность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Малый размер и высокая переносимость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Интеграция всех тестов в единый исполняемый модуль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Отсутствие средств унификации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вывода табличной информации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Осуществление ввода данных через глобальные переменные</a:t>
                      </a:r>
                      <a:endParaRPr lang="ru-RU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indent="180000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ru-RU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86050" y="2571744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Предпосылки разработки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362662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дипломной работы является разработка библиотеки, решающей задачу автоматизации запуска, сбора информации и интерпретации результатов тестирования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000760" y="1561446"/>
            <a:ext cx="2786082" cy="2214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2786050" y="3643314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Эксплуатация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2285984" y="3214686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785918" y="2786058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85852" y="2357430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Каскадная модель проектирования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5214950"/>
            <a:ext cx="7186634" cy="857256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Требования к работе ясны и понятны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Сроки выполнения работы жестко ограничены</a:t>
            </a:r>
            <a:endParaRPr lang="ru-RU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1928802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1500174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 rot="16200000" flipH="1">
            <a:off x="571472" y="2000240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rot="16200000" flipH="1">
            <a:off x="1071538" y="2428868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 rot="16200000" flipH="1">
            <a:off x="1571604" y="2857496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rot="16200000" flipH="1">
            <a:off x="2071670" y="3286124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16200000" flipH="1">
            <a:off x="2571736" y="3714752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034" y="4857760"/>
            <a:ext cx="6819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Причины по которым была выбрана именно эта модель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0760" y="1847198"/>
            <a:ext cx="2915222" cy="1883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-образная модель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Модель RAD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Спиральная модель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Инкрементная модель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00760" y="1561446"/>
            <a:ext cx="24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Другие модели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ЖЦ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Функция инициализации библиотеки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Функция инициализирует работу библиотеки и производит разбор параметров переданных вместе с командной строкой.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928662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86050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4714876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657226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2607455" y="-607246"/>
            <a:ext cx="250033" cy="19645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2571736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4429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3"/>
            <a:endCxn id="11" idx="1"/>
          </p:cNvCxnSpPr>
          <p:nvPr/>
        </p:nvCxnSpPr>
        <p:spPr>
          <a:xfrm>
            <a:off x="6357950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</p:cNvCxnSpPr>
          <p:nvPr/>
        </p:nvCxnSpPr>
        <p:spPr>
          <a:xfrm rot="5400000" flipH="1" flipV="1">
            <a:off x="3625446" y="339307"/>
            <a:ext cx="142876" cy="1785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</p:cNvCxnSpPr>
          <p:nvPr/>
        </p:nvCxnSpPr>
        <p:spPr>
          <a:xfrm rot="16200000" flipV="1">
            <a:off x="5339959" y="303587"/>
            <a:ext cx="142876" cy="25003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  <a:endCxn id="8" idx="3"/>
          </p:cNvCxnSpPr>
          <p:nvPr/>
        </p:nvCxnSpPr>
        <p:spPr>
          <a:xfrm rot="16200000" flipV="1">
            <a:off x="6250794" y="-642966"/>
            <a:ext cx="250033" cy="20359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14282" y="1600201"/>
            <a:ext cx="8929718" cy="2114551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char* default,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long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unsigned char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double default);</a:t>
            </a: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928662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86050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4714876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657226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2607455" y="-607246"/>
            <a:ext cx="250033" cy="19645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2571736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4429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3"/>
            <a:endCxn id="11" idx="1"/>
          </p:cNvCxnSpPr>
          <p:nvPr/>
        </p:nvCxnSpPr>
        <p:spPr>
          <a:xfrm>
            <a:off x="6357950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</p:cNvCxnSpPr>
          <p:nvPr/>
        </p:nvCxnSpPr>
        <p:spPr>
          <a:xfrm rot="5400000" flipH="1" flipV="1">
            <a:off x="3625446" y="339307"/>
            <a:ext cx="142876" cy="1785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</p:cNvCxnSpPr>
          <p:nvPr/>
        </p:nvCxnSpPr>
        <p:spPr>
          <a:xfrm rot="16200000" flipV="1">
            <a:off x="5339959" y="303587"/>
            <a:ext cx="142876" cy="25003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  <a:endCxn id="8" idx="3"/>
          </p:cNvCxnSpPr>
          <p:nvPr/>
        </p:nvCxnSpPr>
        <p:spPr>
          <a:xfrm rot="16200000" flipV="1">
            <a:off x="6250794" y="-642966"/>
            <a:ext cx="250033" cy="20359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720" y="4364188"/>
            <a:ext cx="16380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L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D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double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C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S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* (строка)</a:t>
            </a:r>
          </a:p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14282" y="3714752"/>
            <a:ext cx="3548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Последняя буква – суффикс, обозначающий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тип возвращаемого значения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282" y="3143248"/>
            <a:ext cx="454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Суффикс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говорит о том, что случае если параметр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будет получен, возвращается значение по умолчанию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/>
        </p:nvGraphicFramePr>
        <p:xfrm>
          <a:off x="2786050" y="4752995"/>
          <a:ext cx="6096000" cy="1533525"/>
        </p:xfrm>
        <a:graphic>
          <a:graphicData uri="http://schemas.openxmlformats.org/drawingml/2006/table">
            <a:tbl>
              <a:tblPr/>
              <a:tblGrid>
                <a:gridCol w="1029131"/>
                <a:gridCol w="5066869"/>
              </a:tblGrid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TENOPAR  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зарегистрирован при инициализации библиотеки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TEINCTYPE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может быть приведен к запрошенному типу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TENOTSET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передан при вызове приложения.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TENES    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Размер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буфера недостаточно велик для помещения параметра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TEFAILL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Отказ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по непонятным причинам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143504" y="4324367"/>
            <a:ext cx="129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Коды ошибок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928662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86050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4714876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657226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2607455" y="-607246"/>
            <a:ext cx="250033" cy="19645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2571736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4429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3"/>
            <a:endCxn id="11" idx="1"/>
          </p:cNvCxnSpPr>
          <p:nvPr/>
        </p:nvCxnSpPr>
        <p:spPr>
          <a:xfrm>
            <a:off x="6357950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</p:cNvCxnSpPr>
          <p:nvPr/>
        </p:nvCxnSpPr>
        <p:spPr>
          <a:xfrm rot="5400000" flipH="1" flipV="1">
            <a:off x="3625446" y="339307"/>
            <a:ext cx="142876" cy="1785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</p:cNvCxnSpPr>
          <p:nvPr/>
        </p:nvCxnSpPr>
        <p:spPr>
          <a:xfrm rot="16200000" flipV="1">
            <a:off x="5339959" y="303587"/>
            <a:ext cx="142876" cy="25003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  <a:endCxn id="8" idx="3"/>
          </p:cNvCxnSpPr>
          <p:nvPr/>
        </p:nvCxnSpPr>
        <p:spPr>
          <a:xfrm rot="16200000" flipV="1">
            <a:off x="6250794" y="-642966"/>
            <a:ext cx="250033" cy="20359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Функция инициализации библиотеки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Функция инициализирует работу библиотеки и производит разбор параметров переданных вместе с командной строкой.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928662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86050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4714876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657226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2607455" y="-607246"/>
            <a:ext cx="250033" cy="19645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2571736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4429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3"/>
            <a:endCxn id="11" idx="1"/>
          </p:cNvCxnSpPr>
          <p:nvPr/>
        </p:nvCxnSpPr>
        <p:spPr>
          <a:xfrm>
            <a:off x="6357950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</p:cNvCxnSpPr>
          <p:nvPr/>
        </p:nvCxnSpPr>
        <p:spPr>
          <a:xfrm rot="5400000" flipH="1" flipV="1">
            <a:off x="3625446" y="339307"/>
            <a:ext cx="142876" cy="1785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</p:cNvCxnSpPr>
          <p:nvPr/>
        </p:nvCxnSpPr>
        <p:spPr>
          <a:xfrm rot="16200000" flipV="1">
            <a:off x="5339959" y="303587"/>
            <a:ext cx="142876" cy="25003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  <a:endCxn id="8" idx="3"/>
          </p:cNvCxnSpPr>
          <p:nvPr/>
        </p:nvCxnSpPr>
        <p:spPr>
          <a:xfrm rot="16200000" flipV="1">
            <a:off x="6250794" y="-642966"/>
            <a:ext cx="250033" cy="20359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Функция инициализации библиотеки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Функция инициализирует работу библиотеки и производит разбор параметров переданных вместе с командной строкой.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928662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86050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4714876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6572264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2607455" y="-607246"/>
            <a:ext cx="250033" cy="19645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2571736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4429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3"/>
            <a:endCxn id="11" idx="1"/>
          </p:cNvCxnSpPr>
          <p:nvPr/>
        </p:nvCxnSpPr>
        <p:spPr>
          <a:xfrm>
            <a:off x="6357950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</p:cNvCxnSpPr>
          <p:nvPr/>
        </p:nvCxnSpPr>
        <p:spPr>
          <a:xfrm rot="5400000" flipH="1" flipV="1">
            <a:off x="3625446" y="339307"/>
            <a:ext cx="142876" cy="1785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</p:cNvCxnSpPr>
          <p:nvPr/>
        </p:nvCxnSpPr>
        <p:spPr>
          <a:xfrm rot="16200000" flipV="1">
            <a:off x="5339959" y="303587"/>
            <a:ext cx="142876" cy="25003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  <a:endCxn id="8" idx="3"/>
          </p:cNvCxnSpPr>
          <p:nvPr/>
        </p:nvCxnSpPr>
        <p:spPr>
          <a:xfrm rot="16200000" flipV="1">
            <a:off x="6250794" y="-642966"/>
            <a:ext cx="250033" cy="20359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1027" name="Picture 3" descr="C:\Users\nwcfang\diplom_report\chistovik\mTest3_min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42918"/>
            <a:ext cx="8215370" cy="3148980"/>
          </a:xfrm>
          <a:prstGeom prst="rect">
            <a:avLst/>
          </a:prstGeom>
          <a:noFill/>
        </p:spPr>
      </p:pic>
      <p:pic>
        <p:nvPicPr>
          <p:cNvPr id="1026" name="Picture 2" descr="C:\Users\nwcfang\diplom_report\chistovik\mTest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402235"/>
            <a:ext cx="7072362" cy="283473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110856" y="5643578"/>
            <a:ext cx="479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Фрагмент вывода автоматического модульного</a:t>
            </a:r>
          </a:p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 тестирования функций библиотеки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2844" y="571480"/>
            <a:ext cx="8858312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734</Words>
  <Application>Microsoft Office PowerPoint</Application>
  <PresentationFormat>Экран (4:3)</PresentationFormat>
  <Paragraphs>168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Дипломная работа  по специальности «Программное обеспечение вычислительной техники и автоматизированных систем»  </vt:lpstr>
      <vt:lpstr>Постановка задачи. Предпосылки к разработке библиотеки функций</vt:lpstr>
      <vt:lpstr>Каскадная модель проектирования библиотеки функций</vt:lpstr>
      <vt:lpstr>Функция инициализации библиотеки</vt:lpstr>
      <vt:lpstr>Функции получения входных параметров</vt:lpstr>
      <vt:lpstr>Функции получения входных параметров</vt:lpstr>
      <vt:lpstr>Функция инициализации библиотеки</vt:lpstr>
      <vt:lpstr>Функция инициализации библиотеки</vt:lpstr>
      <vt:lpstr>Демонстрация среды исполнения подпрограмм библиотеки </vt:lpstr>
      <vt:lpstr>Демонстрация среды исполнения подпрограмм библиотеки 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Спасибо за Внимание</vt:lpstr>
    </vt:vector>
  </TitlesOfParts>
  <Company>РТИ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125</cp:revision>
  <dcterms:created xsi:type="dcterms:W3CDTF">2012-12-13T11:17:35Z</dcterms:created>
  <dcterms:modified xsi:type="dcterms:W3CDTF">2012-12-14T09:41:23Z</dcterms:modified>
</cp:coreProperties>
</file>