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2" r:id="rId5"/>
    <p:sldId id="263" r:id="rId6"/>
    <p:sldId id="273" r:id="rId7"/>
    <p:sldId id="276" r:id="rId8"/>
    <p:sldId id="264" r:id="rId9"/>
    <p:sldId id="274" r:id="rId10"/>
    <p:sldId id="275" r:id="rId11"/>
    <p:sldId id="266" r:id="rId12"/>
    <p:sldId id="268" r:id="rId13"/>
    <p:sldId id="269" r:id="rId14"/>
    <p:sldId id="270" r:id="rId15"/>
    <p:sldId id="271" r:id="rId16"/>
    <p:sldId id="272" r:id="rId17"/>
    <p:sldId id="277" r:id="rId18"/>
    <p:sldId id="267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wcfang" initials="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9BBB59"/>
    <a:srgbClr val="DCE6F2"/>
    <a:srgbClr val="86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14T03:02:00.374" idx="2">
    <p:pos x="1441" y="3214"/>
    <p:text>добавить последнюю строчку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14T03:01:43.877" idx="1">
    <p:pos x="391" y="2976"/>
    <p:text>добавить последнюю строчку</p:text>
  </p:cm>
  <p:cm authorId="0" dt="2012-12-14T03:02:51.368" idx="3">
    <p:pos x="3782" y="3453"/>
    <p:text>Правильно?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3A53-07E1-410B-A130-824697CEF0E2}" type="datetimeFigureOut">
              <a:rPr lang="ru-RU" smtClean="0"/>
              <a:pPr/>
              <a:t>16.12.2012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3EB9B-1940-4241-BE8B-45F5035BFD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AB1C-0CB6-4F71-89BD-6E94B1330EE5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FF08-8716-4607-97CD-3F379815EC5D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7B3-3B5A-4AE9-A29D-32904DCA5D7E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D208-2EA8-4FF3-9DCE-3F8EE9FD2A6D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BF3-06C8-460D-B60F-2B1532DC06CD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E8EA-56DA-4DEA-8F24-03BC71CAAAB6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4146-832C-4DC0-BF86-DF30A89552EB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6130-6907-4A1F-ABAB-B9BC1E3F861A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C6C-2672-4D10-A299-743E6C5D95E7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A89F-8577-4155-9745-548F20E0BDEF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8719-3950-4A1C-B2C1-C5BA02C20FE2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19F-A4BA-4AB1-94EA-22128BDD664D}" type="datetime1">
              <a:rPr lang="ru-RU" smtClean="0"/>
              <a:pPr/>
              <a:t>16.12.2012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000108"/>
            <a:ext cx="7772400" cy="19288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Дипломная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 специальности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«Программное обеспечение вычислительной техники и автоматизированных систем»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000372"/>
            <a:ext cx="8810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тему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«Создание   библиотеки   функций   унификации 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процессов   обработки входных параметров и систематизации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выходных данных в средствах тестирования и диагностики программных средств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 оборудования»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00562" y="5143512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Дипломант: студент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Гусев М.С.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Руководитель: доцент, к. т. н. Новиков П.В.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0" name="Picture 2" descr="C:\Documents and Settings\User\Мои документы\Downloads\mai_logo_leftba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438" y="404813"/>
            <a:ext cx="1492232" cy="1255962"/>
          </a:xfrm>
          <a:prstGeom prst="rect">
            <a:avLst/>
          </a:prstGeom>
          <a:noFill/>
        </p:spPr>
      </p:pic>
      <p:pic>
        <p:nvPicPr>
          <p:cNvPr id="2052" name="Picture 4" descr="C:\Documents and Settings\User\Мои документы\Downloads\a_0aa91cb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428604"/>
            <a:ext cx="1220549" cy="121444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86182" y="6357958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Москва 2012 г.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2" name="Picture 2" descr="C:\Documents and Settings\User\diplom_report\algor\tableReco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428736"/>
            <a:ext cx="6552147" cy="5214974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000760" y="1857364"/>
            <a:ext cx="158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tioTableRecord</a:t>
            </a:r>
            <a:endParaRPr lang="ru-RU" dirty="0"/>
          </a:p>
        </p:txBody>
      </p:sp>
      <p:sp>
        <p:nvSpPr>
          <p:cNvPr id="18" name="Блок-схема: знак завершения 17"/>
          <p:cNvSpPr/>
          <p:nvPr/>
        </p:nvSpPr>
        <p:spPr>
          <a:xfrm>
            <a:off x="1714480" y="500042"/>
            <a:ext cx="1643074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4" name="Блок-схема: знак завершения 23"/>
          <p:cNvSpPr/>
          <p:nvPr/>
        </p:nvSpPr>
        <p:spPr>
          <a:xfrm>
            <a:off x="371474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6" name="Блок-схема: знак завершения 25"/>
          <p:cNvSpPr/>
          <p:nvPr/>
        </p:nvSpPr>
        <p:spPr>
          <a:xfrm>
            <a:off x="5715008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7" name="Shape 26"/>
          <p:cNvCxnSpPr>
            <a:stCxn id="18" idx="0"/>
            <a:endCxn id="20" idx="1"/>
          </p:cNvCxnSpPr>
          <p:nvPr/>
        </p:nvCxnSpPr>
        <p:spPr>
          <a:xfrm rot="5400000" flipH="1" flipV="1">
            <a:off x="3000364" y="-214337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18" idx="3"/>
            <a:endCxn id="24" idx="1"/>
          </p:cNvCxnSpPr>
          <p:nvPr/>
        </p:nvCxnSpPr>
        <p:spPr>
          <a:xfrm>
            <a:off x="3357554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кругленная соединительная линия 28"/>
          <p:cNvCxnSpPr>
            <a:stCxn id="24" idx="3"/>
            <a:endCxn id="26" idx="1"/>
          </p:cNvCxnSpPr>
          <p:nvPr/>
        </p:nvCxnSpPr>
        <p:spPr>
          <a:xfrm>
            <a:off x="5357818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0"/>
          <p:cNvCxnSpPr>
            <a:stCxn id="24" idx="0"/>
            <a:endCxn id="20" idx="2"/>
          </p:cNvCxnSpPr>
          <p:nvPr/>
        </p:nvCxnSpPr>
        <p:spPr>
          <a:xfrm rot="5400000" flipH="1" flipV="1">
            <a:off x="4464843" y="428604"/>
            <a:ext cx="142876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6" idx="0"/>
            <a:endCxn id="20" idx="3"/>
          </p:cNvCxnSpPr>
          <p:nvPr/>
        </p:nvCxnSpPr>
        <p:spPr>
          <a:xfrm rot="16200000" flipV="1">
            <a:off x="5822166" y="-214338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48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Демонстрация среды исполнения подпрограмм библиотеки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1027" name="Picture 3" descr="C:\Users\nwcfang\diplom_report\chistovik\mTest3_min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42918"/>
            <a:ext cx="8215370" cy="3148980"/>
          </a:xfrm>
          <a:prstGeom prst="rect">
            <a:avLst/>
          </a:prstGeom>
          <a:noFill/>
        </p:spPr>
      </p:pic>
      <p:pic>
        <p:nvPicPr>
          <p:cNvPr id="1026" name="Picture 2" descr="C:\Users\nwcfang\diplom_report\chistovik\mTest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402235"/>
            <a:ext cx="7072362" cy="283473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110856" y="5643578"/>
            <a:ext cx="4791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Фрагмент вывода автоматического модульного</a:t>
            </a:r>
          </a:p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 тестирования функций библиотеки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2844" y="571480"/>
            <a:ext cx="8858312" cy="471490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48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Демонстрация среды исполнения подпрограмм библиотеки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588195" y="5643578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Результат автономной проверки</a:t>
            </a:r>
          </a:p>
        </p:txBody>
      </p:sp>
      <p:pic>
        <p:nvPicPr>
          <p:cNvPr id="2050" name="Picture 2" descr="C:\Users\nwcfang\diplom_report\chistovik\rs232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42918"/>
            <a:ext cx="6478587" cy="405765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142844" y="571480"/>
            <a:ext cx="8858312" cy="471490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857364"/>
            <a:ext cx="3929090" cy="285752"/>
          </a:xfrm>
        </p:spPr>
        <p:txBody>
          <a:bodyPr>
            <a:noAutofit/>
          </a:bodyPr>
          <a:lstStyle/>
          <a:p>
            <a:pPr marL="0" indent="0">
              <a:buBlip>
                <a:blip r:embed="rId2"/>
              </a:buBlip>
              <a:tabLst>
                <a:tab pos="444500" algn="l"/>
              </a:tabLst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распределённая система контроля версий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7" name="Рисунок 6" descr="git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2357430"/>
            <a:ext cx="3143272" cy="30847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14678" y="642918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 descr="git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2066" y="1714488"/>
            <a:ext cx="3571900" cy="1583820"/>
          </a:xfrm>
          <a:prstGeom prst="rect">
            <a:avLst/>
          </a:prstGeom>
        </p:spPr>
      </p:pic>
      <p:sp>
        <p:nvSpPr>
          <p:cNvPr id="11" name="Содержимое 2"/>
          <p:cNvSpPr txBox="1">
            <a:spLocks/>
          </p:cNvSpPr>
          <p:nvPr/>
        </p:nvSpPr>
        <p:spPr>
          <a:xfrm>
            <a:off x="6572264" y="1285860"/>
            <a:ext cx="2000296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Blip>
                <a:blip r:embed="rId2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Слепки вместо </a:t>
            </a:r>
            <a:r>
              <a:rPr lang="ru-RU" sz="1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патчей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6643702" y="3500438"/>
            <a:ext cx="1928826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Blip>
                <a:blip r:embed="rId2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Три состояния файла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3" name="Рисунок 12" descr="git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3504" y="3714752"/>
            <a:ext cx="3219899" cy="2900767"/>
          </a:xfrm>
          <a:prstGeom prst="rect">
            <a:avLst/>
          </a:prstGeom>
        </p:spPr>
      </p:pic>
      <p:pic>
        <p:nvPicPr>
          <p:cNvPr id="39" name="Рисунок 38" descr="Git-Logo-2Col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57620" y="1071546"/>
            <a:ext cx="1357322" cy="566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14678" y="642918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Рисунок 15" descr="vim-editor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3372" y="1071546"/>
            <a:ext cx="785818" cy="785818"/>
          </a:xfrm>
          <a:prstGeom prst="rect">
            <a:avLst/>
          </a:prstGeom>
        </p:spPr>
      </p:pic>
      <p:sp>
        <p:nvSpPr>
          <p:cNvPr id="17" name="Содержимое 2"/>
          <p:cNvSpPr>
            <a:spLocks noGrp="1"/>
          </p:cNvSpPr>
          <p:nvPr>
            <p:ph idx="1"/>
          </p:nvPr>
        </p:nvSpPr>
        <p:spPr>
          <a:xfrm>
            <a:off x="571472" y="1857364"/>
            <a:ext cx="3929090" cy="178595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44500" algn="l"/>
              </a:tabLst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Vim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текстовый редактор с двумя режимами ввода:</a:t>
            </a:r>
          </a:p>
          <a:p>
            <a:pPr marL="0" indent="0" algn="just">
              <a:buBlip>
                <a:blip r:embed="rId3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Командный (позволяет использовать клавиши клавиатуры не для печати символов, а для различных команд) </a:t>
            </a:r>
          </a:p>
          <a:p>
            <a:pPr marL="0" indent="0" algn="just">
              <a:buBlip>
                <a:blip r:embed="rId3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Текстовый (режим непосредственного редактирования текста, аналогичный большинству «обычных» редакторов).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 descr="macvi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6380" y="2928934"/>
            <a:ext cx="3571880" cy="21907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2910" y="4000504"/>
            <a:ext cx="721523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Функциональность</a:t>
            </a:r>
          </a:p>
          <a:p>
            <a:pPr algn="ctr"/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Разбиение окон редактирования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Неограниченная глубина отмены (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undo)</a:t>
            </a:r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Режим сравнения двух файлов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Подсветка синтаксиса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Автоматическое продолжение команд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Сворачивание (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folding)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текста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Поддержка цикла разработки «редактирование — компиляция — исправление» программ</a:t>
            </a:r>
          </a:p>
          <a:p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ser\diplom_report\chistovik\valgrind\bad-callgraph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00108"/>
            <a:ext cx="4000528" cy="5619694"/>
          </a:xfrm>
          <a:prstGeom prst="rect">
            <a:avLst/>
          </a:prstGeom>
          <a:noFill/>
        </p:spPr>
      </p:pic>
      <p:sp>
        <p:nvSpPr>
          <p:cNvPr id="24" name="Прямоугольник 23"/>
          <p:cNvSpPr/>
          <p:nvPr/>
        </p:nvSpPr>
        <p:spPr>
          <a:xfrm>
            <a:off x="4857752" y="1285860"/>
            <a:ext cx="4071966" cy="2000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291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Профилирование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2568" y="1214422"/>
            <a:ext cx="3378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Используемый профилировщик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Valgrind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2264" y="1785926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Инструмент:</a:t>
            </a: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Callgrind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2357430"/>
            <a:ext cx="4304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Визуальный инструмент для просмотра</a:t>
            </a:r>
          </a:p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данных профилирования:</a:t>
            </a: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KCachegrind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9088" y="3733388"/>
            <a:ext cx="28092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Имя вызываемой функции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3730" y="4549984"/>
            <a:ext cx="332001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Число процессорных операций,</a:t>
            </a:r>
          </a:p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потраченных на выполнение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45523" y="5643578"/>
            <a:ext cx="30964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Количество вызовов функций</a:t>
            </a:r>
          </a:p>
        </p:txBody>
      </p:sp>
      <p:cxnSp>
        <p:nvCxnSpPr>
          <p:cNvPr id="14" name="Скругленная соединительная линия 13"/>
          <p:cNvCxnSpPr>
            <a:stCxn id="10" idx="1"/>
          </p:cNvCxnSpPr>
          <p:nvPr/>
        </p:nvCxnSpPr>
        <p:spPr>
          <a:xfrm rot="10800000">
            <a:off x="4071934" y="3357562"/>
            <a:ext cx="1417154" cy="54185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3"/>
          <p:cNvCxnSpPr>
            <a:stCxn id="11" idx="1"/>
          </p:cNvCxnSpPr>
          <p:nvPr/>
        </p:nvCxnSpPr>
        <p:spPr>
          <a:xfrm rot="10800000">
            <a:off x="4006392" y="4232638"/>
            <a:ext cx="1227338" cy="631195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3"/>
          <p:cNvCxnSpPr>
            <a:stCxn id="12" idx="1"/>
          </p:cNvCxnSpPr>
          <p:nvPr/>
        </p:nvCxnSpPr>
        <p:spPr>
          <a:xfrm rot="10800000">
            <a:off x="3786183" y="5286388"/>
            <a:ext cx="1559341" cy="54185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ser\diplom_report\chistovik\valgrind\bad-callgraph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500174"/>
            <a:ext cx="3071834" cy="431512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291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Оптимизация по результатам профилировки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 descr="good-callgraph (2).t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0286" y="1512873"/>
            <a:ext cx="3546037" cy="447229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71604" y="100010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00760" y="10715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71802" y="2005321"/>
            <a:ext cx="310213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drawLine</a:t>
            </a:r>
            <a:r>
              <a:rPr lang="en-US" sz="800" dirty="0" smtClean="0">
                <a:latin typeface="Consolas" pitchFamily="49" charset="0"/>
              </a:rPr>
              <a:t>( </a:t>
            </a:r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lenColCon</a:t>
            </a:r>
            <a:r>
              <a:rPr lang="en-US" sz="800" dirty="0" smtClean="0">
                <a:latin typeface="Consolas" pitchFamily="49" charset="0"/>
              </a:rPr>
              <a:t> 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{</a:t>
            </a:r>
            <a:endParaRPr lang="ru-RU" sz="800" dirty="0" smtClean="0">
              <a:latin typeface="Consolas" pitchFamily="49" charset="0"/>
            </a:endParaRPr>
          </a:p>
          <a:p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char *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malloc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WIDTH *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sizeof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char ) 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</a:t>
            </a:r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;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for(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= 0;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&lt; WIDTH; ++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{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    if((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% </a:t>
            </a:r>
            <a:r>
              <a:rPr lang="en-US" sz="800" dirty="0" err="1" smtClean="0">
                <a:latin typeface="Consolas" pitchFamily="49" charset="0"/>
              </a:rPr>
              <a:t>lenColCon</a:t>
            </a:r>
            <a:r>
              <a:rPr lang="en-US" sz="800" dirty="0" smtClean="0">
                <a:latin typeface="Consolas" pitchFamily="49" charset="0"/>
              </a:rPr>
              <a:t>) == 0)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    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("+");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    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'+';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    else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    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("-");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    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'-';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}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 "+\n" 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'+';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[++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'\n';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fputs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,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stdout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free(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pLint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NULL;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return 0;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</a:t>
            </a:r>
            <a:r>
              <a:rPr lang="ru-RU" sz="800" dirty="0" smtClean="0">
                <a:latin typeface="Consolas" pitchFamily="49" charset="0"/>
              </a:rPr>
              <a:t>}</a:t>
            </a:r>
          </a:p>
          <a:p>
            <a:endParaRPr lang="ru-RU" sz="800" dirty="0">
              <a:latin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3240" y="155947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Внесенные изменения</a:t>
            </a:r>
          </a:p>
        </p:txBody>
      </p:sp>
      <p:sp>
        <p:nvSpPr>
          <p:cNvPr id="25" name="Стрелка вправо 24"/>
          <p:cNvSpPr/>
          <p:nvPr/>
        </p:nvSpPr>
        <p:spPr>
          <a:xfrm>
            <a:off x="2643174" y="1928802"/>
            <a:ext cx="285752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5214942" y="4311975"/>
            <a:ext cx="285752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1928794" y="3786190"/>
            <a:ext cx="537315" cy="287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8570331" y="3602469"/>
            <a:ext cx="537315" cy="287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1604" y="214290"/>
            <a:ext cx="5972188" cy="368280"/>
          </a:xfrm>
        </p:spPr>
        <p:txBody>
          <a:bodyPr>
            <a:noAutofit/>
          </a:bodyPr>
          <a:lstStyle/>
          <a:p>
            <a:r>
              <a:rPr lang="ru-RU" sz="2600" dirty="0" smtClean="0"/>
              <a:t>Охрана труда и окружающей среды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000364" y="3436623"/>
            <a:ext cx="32047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 smtClean="0"/>
              <a:t>Экономическая часть</a:t>
            </a:r>
            <a:endParaRPr lang="ru-RU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1357290" y="1934166"/>
            <a:ext cx="642942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175" lvl="1"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свещени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</a:t>
            </a:r>
          </a:p>
          <a:p>
            <a:pPr marL="3175"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икроклимат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175"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изуальных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параметр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устройства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отображения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информации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857232"/>
            <a:ext cx="88289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Был проведены анализ рабочего помещения 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мероприятий по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уменьшению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отрицательного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воздействия производственных факторов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трем направлениям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728" y="4274114"/>
            <a:ext cx="623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Показатель годового экономического эффекта - 5,2 млн.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руб.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8794" y="4929198"/>
            <a:ext cx="530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Срок окупаемости проекта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- 0,66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года (≈ 8 месяцев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14620"/>
            <a:ext cx="9144000" cy="1143000"/>
          </a:xfrm>
        </p:spPr>
        <p:txBody>
          <a:bodyPr>
            <a:normAutofit/>
          </a:bodyPr>
          <a:lstStyle/>
          <a:p>
            <a:r>
              <a:rPr lang="ru-RU" sz="5000" b="1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sz="5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Постановка задачи. Предпосылки к разработке библиотеки функций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500034" y="3357562"/>
          <a:ext cx="8143900" cy="30003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71950"/>
                <a:gridCol w="4071950"/>
              </a:tblGrid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Необходимый функционал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Недостатки существующих аналогов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38405">
                <a:tc>
                  <a:txBody>
                    <a:bodyPr/>
                    <a:lstStyle/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Унификация получения параметров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Интеграция в систему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тестирования более высокого уровня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Потоковая безопасность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Малый размер и высокая переносимость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Интеграция всех тестов в единый исполняемый модуль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Отсутствие средств унификации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вывода табличной информации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Осуществление ввода данных через глобальные переменные</a:t>
                      </a:r>
                      <a:endParaRPr lang="ru-RU" sz="14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indent="180000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ru-RU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86050" y="2571744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Предпосылки разработки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1362662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Целью дипломной работы является разработка библиотеки, решающей задачу автоматизации запуска, сбора информации и интерпретации результатов тестирования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6000760" y="1561446"/>
            <a:ext cx="2786082" cy="2214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2786050" y="3643314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Эксплуатация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2285984" y="3214686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785918" y="2786058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Кодирование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85852" y="2357430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25470"/>
          </a:xfrm>
        </p:spPr>
        <p:txBody>
          <a:bodyPr>
            <a:normAutofit/>
          </a:bodyPr>
          <a:lstStyle/>
          <a:p>
            <a:pPr algn="ctr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Каскадная модель проектирования библиотеки функций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5214950"/>
            <a:ext cx="7186634" cy="857256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Требования к работе ясны и понятны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Сроки выполнения работы жестко ограничены</a:t>
            </a:r>
            <a:endParaRPr lang="ru-RU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1928802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1500174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cxnSp>
        <p:nvCxnSpPr>
          <p:cNvPr id="9" name="Соединительная линия уступом 8"/>
          <p:cNvCxnSpPr/>
          <p:nvPr/>
        </p:nvCxnSpPr>
        <p:spPr>
          <a:xfrm rot="16200000" flipH="1">
            <a:off x="571472" y="2000240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/>
          <p:nvPr/>
        </p:nvCxnSpPr>
        <p:spPr>
          <a:xfrm rot="16200000" flipH="1">
            <a:off x="1071538" y="2428868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/>
          <p:nvPr/>
        </p:nvCxnSpPr>
        <p:spPr>
          <a:xfrm rot="16200000" flipH="1">
            <a:off x="1571604" y="2857496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 rot="16200000" flipH="1">
            <a:off x="2071670" y="3286124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/>
          <p:nvPr/>
        </p:nvCxnSpPr>
        <p:spPr>
          <a:xfrm rot="16200000" flipH="1">
            <a:off x="2571736" y="3714752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034" y="4857760"/>
            <a:ext cx="6819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Причины по которым была выбрана именно эта модель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0760" y="1847198"/>
            <a:ext cx="2915222" cy="1883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-образная модель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Модель RAD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Спиральная модель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Инкрементная модель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00760" y="1561446"/>
            <a:ext cx="24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Другие модели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ЖЦ</a:t>
            </a:r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Функция инициализации библиотеки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1714480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371474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10" name="Блок-схема: знак завершения 9"/>
          <p:cNvSpPr/>
          <p:nvPr/>
        </p:nvSpPr>
        <p:spPr>
          <a:xfrm>
            <a:off x="5715008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13" name="Shape 12"/>
          <p:cNvCxnSpPr>
            <a:stCxn id="7" idx="0"/>
            <a:endCxn id="8" idx="1"/>
          </p:cNvCxnSpPr>
          <p:nvPr/>
        </p:nvCxnSpPr>
        <p:spPr>
          <a:xfrm rot="5400000" flipH="1" flipV="1">
            <a:off x="3000364" y="-214337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7" idx="3"/>
            <a:endCxn id="9" idx="1"/>
          </p:cNvCxnSpPr>
          <p:nvPr/>
        </p:nvCxnSpPr>
        <p:spPr>
          <a:xfrm>
            <a:off x="3357554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5357818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9" idx="0"/>
            <a:endCxn id="8" idx="2"/>
          </p:cNvCxnSpPr>
          <p:nvPr/>
        </p:nvCxnSpPr>
        <p:spPr>
          <a:xfrm rot="5400000" flipH="1" flipV="1">
            <a:off x="4464843" y="428604"/>
            <a:ext cx="142876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0" idx="0"/>
            <a:endCxn id="8" idx="3"/>
          </p:cNvCxnSpPr>
          <p:nvPr/>
        </p:nvCxnSpPr>
        <p:spPr>
          <a:xfrm rot="16200000" flipV="1">
            <a:off x="5822166" y="-214338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428596" y="3500438"/>
          <a:ext cx="2643206" cy="128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</a:tblGrid>
              <a:tr h="1285884"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typedef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_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tio_param</a:t>
                      </a:r>
                      <a:endParaRPr lang="en-US" sz="1300" b="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 *key;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 *name;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char* description;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} 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tio_param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363" name="Picture 3" descr="C:\Users\nwcfang\diplom_report\algor\init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357298"/>
            <a:ext cx="4643470" cy="5381788"/>
          </a:xfrm>
          <a:prstGeom prst="rect">
            <a:avLst/>
          </a:prstGeom>
          <a:noFill/>
        </p:spPr>
      </p:pic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428596" y="1844990"/>
          <a:ext cx="4000528" cy="1226820"/>
        </p:xfrm>
        <a:graphic>
          <a:graphicData uri="http://schemas.openxmlformats.org/drawingml/2006/table">
            <a:tbl>
              <a:tblPr/>
              <a:tblGrid>
                <a:gridCol w="1143008"/>
                <a:gridCol w="214314"/>
                <a:gridCol w="2643206"/>
              </a:tblGrid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int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tioInit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(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const char* version,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const char* help,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const </a:t>
                      </a:r>
                      <a:r>
                        <a:rPr lang="en-US" sz="1300" kern="50" dirty="0" err="1" smtClean="0">
                          <a:latin typeface="Consolas"/>
                          <a:ea typeface="WenQuanYi Micro Hei"/>
                          <a:cs typeface="Times New Roman"/>
                        </a:rPr>
                        <a:t>tio_param</a:t>
                      </a:r>
                      <a:r>
                        <a:rPr lang="ru-RU" sz="1300" kern="50" dirty="0" smtClean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smtClean="0">
                          <a:latin typeface="Consolas"/>
                          <a:ea typeface="WenQuanYi Micro Hei"/>
                          <a:cs typeface="Times New Roman"/>
                        </a:rPr>
                        <a:t>_</a:t>
                      </a:r>
                      <a:r>
                        <a:rPr lang="en-US" sz="1300" kern="50" dirty="0" err="1" smtClean="0">
                          <a:latin typeface="Consolas"/>
                          <a:ea typeface="WenQuanYi Micro Hei"/>
                          <a:cs typeface="Times New Roman"/>
                        </a:rPr>
                        <a:t>param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[],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int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argc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char *argv[]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)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получения входных параметров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14282" y="1600201"/>
            <a:ext cx="8929718" cy="2114551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tioGetS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char* buff, const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size_t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buff_len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buBlip>
                <a:blip r:embed="rId2"/>
              </a:buBlip>
            </a:pP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tioGetDefS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char* default, char* buff, const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size_t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buff_len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long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tioGetL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long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tioGetDefL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long default);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unsigned char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tioGetC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unsigned char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tioGetDefC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unsigned char default);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double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double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tioGetDefD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double default);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5720" y="4364188"/>
            <a:ext cx="16380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L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long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D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double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C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S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* (строка)</a:t>
            </a:r>
          </a:p>
          <a:p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14282" y="3714752"/>
            <a:ext cx="3548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Последняя буква – суффикс, обозначающий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тип возвращаемого значения.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4282" y="3143248"/>
            <a:ext cx="454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Суффикс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говорит о том, что случае если параметр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не будет получен, возвращается значение по умолчанию.</a:t>
            </a: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/>
        </p:nvGraphicFramePr>
        <p:xfrm>
          <a:off x="2786050" y="4752995"/>
          <a:ext cx="6096000" cy="1533525"/>
        </p:xfrm>
        <a:graphic>
          <a:graphicData uri="http://schemas.openxmlformats.org/drawingml/2006/table">
            <a:tbl>
              <a:tblPr/>
              <a:tblGrid>
                <a:gridCol w="1029131"/>
                <a:gridCol w="5066869"/>
              </a:tblGrid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TENOPAR  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зарегистрирован при инициализации библиотеки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TEINCTYPE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может быть приведен к запрошенному типу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TENOTSET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передан при вызове приложения.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TENES    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Размер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буфера недостаточно велик для помещения параметра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TEFAILL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Отказ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по непонятным причинам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143504" y="4324367"/>
            <a:ext cx="1293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Коды ошибок</a:t>
            </a:r>
          </a:p>
        </p:txBody>
      </p:sp>
      <p:sp>
        <p:nvSpPr>
          <p:cNvPr id="42" name="Блок-схема: знак завершения 41"/>
          <p:cNvSpPr/>
          <p:nvPr/>
        </p:nvSpPr>
        <p:spPr>
          <a:xfrm>
            <a:off x="1714480" y="500042"/>
            <a:ext cx="1643074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43" name="Блок-схема: знак завершения 42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44" name="Блок-схема: знак завершения 43"/>
          <p:cNvSpPr/>
          <p:nvPr/>
        </p:nvSpPr>
        <p:spPr>
          <a:xfrm>
            <a:off x="3714744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45" name="Блок-схема: знак завершения 44"/>
          <p:cNvSpPr/>
          <p:nvPr/>
        </p:nvSpPr>
        <p:spPr>
          <a:xfrm>
            <a:off x="5715008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46" name="Shape 45"/>
          <p:cNvCxnSpPr>
            <a:stCxn id="42" idx="0"/>
            <a:endCxn id="43" idx="1"/>
          </p:cNvCxnSpPr>
          <p:nvPr/>
        </p:nvCxnSpPr>
        <p:spPr>
          <a:xfrm rot="5400000" flipH="1" flipV="1">
            <a:off x="3000364" y="-214337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кругленная соединительная линия 46"/>
          <p:cNvCxnSpPr>
            <a:stCxn id="42" idx="3"/>
            <a:endCxn id="44" idx="1"/>
          </p:cNvCxnSpPr>
          <p:nvPr/>
        </p:nvCxnSpPr>
        <p:spPr>
          <a:xfrm>
            <a:off x="3357554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кругленная соединительная линия 47"/>
          <p:cNvCxnSpPr>
            <a:stCxn id="44" idx="3"/>
            <a:endCxn id="45" idx="1"/>
          </p:cNvCxnSpPr>
          <p:nvPr/>
        </p:nvCxnSpPr>
        <p:spPr>
          <a:xfrm>
            <a:off x="5357818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20"/>
          <p:cNvCxnSpPr>
            <a:stCxn id="44" idx="0"/>
            <a:endCxn id="43" idx="2"/>
          </p:cNvCxnSpPr>
          <p:nvPr/>
        </p:nvCxnSpPr>
        <p:spPr>
          <a:xfrm rot="5400000" flipH="1" flipV="1">
            <a:off x="4464843" y="428604"/>
            <a:ext cx="142876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45" idx="0"/>
            <a:endCxn id="43" idx="3"/>
          </p:cNvCxnSpPr>
          <p:nvPr/>
        </p:nvCxnSpPr>
        <p:spPr>
          <a:xfrm rot="16200000" flipV="1">
            <a:off x="5822166" y="-214338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получения входных параметров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Documents and Settings\User\diplom_report\algor\tioGe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6229" y="1316466"/>
            <a:ext cx="4214842" cy="548614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71472" y="3786190"/>
            <a:ext cx="29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Блок-схема функции </a:t>
            </a:r>
            <a:r>
              <a:rPr lang="en-US" dirty="0" err="1" smtClean="0">
                <a:latin typeface="+mj-lt"/>
                <a:cs typeface="Times New Roman" pitchFamily="18" charset="0"/>
              </a:rPr>
              <a:t>tioGetS</a:t>
            </a: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18" name="Блок-схема: знак завершения 17"/>
          <p:cNvSpPr/>
          <p:nvPr/>
        </p:nvSpPr>
        <p:spPr>
          <a:xfrm>
            <a:off x="1714480" y="500042"/>
            <a:ext cx="1643074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2" name="Блок-схема: знак завершения 21"/>
          <p:cNvSpPr/>
          <p:nvPr/>
        </p:nvSpPr>
        <p:spPr>
          <a:xfrm>
            <a:off x="3714744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4" name="Блок-схема: знак завершения 23"/>
          <p:cNvSpPr/>
          <p:nvPr/>
        </p:nvSpPr>
        <p:spPr>
          <a:xfrm>
            <a:off x="5715008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6" name="Shape 25"/>
          <p:cNvCxnSpPr>
            <a:stCxn id="18" idx="0"/>
            <a:endCxn id="20" idx="1"/>
          </p:cNvCxnSpPr>
          <p:nvPr/>
        </p:nvCxnSpPr>
        <p:spPr>
          <a:xfrm rot="5400000" flipH="1" flipV="1">
            <a:off x="3000364" y="-214337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кругленная соединительная линия 26"/>
          <p:cNvCxnSpPr>
            <a:stCxn id="18" idx="3"/>
            <a:endCxn id="22" idx="1"/>
          </p:cNvCxnSpPr>
          <p:nvPr/>
        </p:nvCxnSpPr>
        <p:spPr>
          <a:xfrm>
            <a:off x="3357554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22" idx="3"/>
            <a:endCxn id="24" idx="1"/>
          </p:cNvCxnSpPr>
          <p:nvPr/>
        </p:nvCxnSpPr>
        <p:spPr>
          <a:xfrm>
            <a:off x="5357818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0"/>
          <p:cNvCxnSpPr>
            <a:stCxn id="22" idx="0"/>
            <a:endCxn id="20" idx="2"/>
          </p:cNvCxnSpPr>
          <p:nvPr/>
        </p:nvCxnSpPr>
        <p:spPr>
          <a:xfrm rot="5400000" flipH="1" flipV="1">
            <a:off x="4464843" y="428604"/>
            <a:ext cx="142876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24" idx="0"/>
            <a:endCxn id="20" idx="3"/>
          </p:cNvCxnSpPr>
          <p:nvPr/>
        </p:nvCxnSpPr>
        <p:spPr>
          <a:xfrm rot="16200000" flipV="1">
            <a:off x="5822166" y="-214338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работы с ошибками 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786" y="2773916"/>
            <a:ext cx="207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tioGetError</a:t>
            </a:r>
            <a:r>
              <a:rPr lang="en-US" dirty="0" smtClean="0"/>
              <a:t>(void)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4282" y="1415465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tioDie</a:t>
            </a:r>
            <a:r>
              <a:rPr lang="en-US" dirty="0" smtClean="0"/>
              <a:t>	( </a:t>
            </a:r>
            <a:r>
              <a:rPr lang="en-US" dirty="0" err="1" smtClean="0"/>
              <a:t>int</a:t>
            </a:r>
            <a:r>
              <a:rPr lang="en-US" dirty="0" smtClean="0"/>
              <a:t>  status, const char * 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14942" y="1803432"/>
            <a:ext cx="2382383" cy="5539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1 - тест провален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2 - не выполнены условия запуска теста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3 - внутренняя ошибка библиотеки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33085" y="2795620"/>
            <a:ext cx="5753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Возвращает код ошибки для последней вызванной функции библиотеки.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314" y="1689075"/>
            <a:ext cx="385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Аварийное завершает работу приложения, выводит в поток ошибок сообщение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Параметр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status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не может принимать значение 0.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500034" y="3554736"/>
          <a:ext cx="30003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2214578"/>
              </a:tblGrid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TESUC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успешное выполнение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TEKLEN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длинный ключ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TEFAIL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отказ приложения в системной части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14348" y="3214686"/>
            <a:ext cx="2549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Общие сообщения об ошибках</a:t>
            </a:r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/>
        </p:nvGraphicFramePr>
        <p:xfrm>
          <a:off x="4714876" y="4214818"/>
          <a:ext cx="4071966" cy="145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03"/>
                <a:gridCol w="3070663"/>
              </a:tblGrid>
              <a:tr h="342662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TENOPAR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параметр не передан в приложение при инициализации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4454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TEINCTYPE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невозможно привести запрошенный параметр к тому типу данных в котором его запросили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0869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TENOTSET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запрошенный параметр не установлен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42662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TENES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переданный буфер не достаточного размера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714348" y="4714884"/>
            <a:ext cx="2941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Сообщения об ошибках при выводе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43438" y="3857628"/>
            <a:ext cx="4178067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Сообщения об ошибках при получении параметров </a:t>
            </a:r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500034" y="5035886"/>
          <a:ext cx="335758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2500330"/>
              </a:tblGrid>
              <a:tr h="125017">
                <a:tc>
                  <a:txBody>
                    <a:bodyPr/>
                    <a:lstStyle/>
                    <a:p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TENOFREEID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нет свободного идентификатора для  структуры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TEINVAL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неправильные параметры функции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TEINTMC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непредвиденное состояние  внутренних переменных библиотеки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485253" y="1478149"/>
            <a:ext cx="1921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Коды параметра </a:t>
            </a:r>
            <a:r>
              <a:rPr lang="en-US" sz="1400" b="1" dirty="0" smtClean="0">
                <a:latin typeface="+mj-lt"/>
                <a:cs typeface="Times New Roman" pitchFamily="18" charset="0"/>
              </a:rPr>
              <a:t>status</a:t>
            </a:r>
            <a:endParaRPr lang="ru-RU" sz="1400" b="1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28" name="Блок-схема: знак завершения 27"/>
          <p:cNvSpPr/>
          <p:nvPr/>
        </p:nvSpPr>
        <p:spPr>
          <a:xfrm>
            <a:off x="1714480" y="500042"/>
            <a:ext cx="1643074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9" name="Блок-схема: знак завершения 28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31" name="Блок-схема: знак завершения 30"/>
          <p:cNvSpPr/>
          <p:nvPr/>
        </p:nvSpPr>
        <p:spPr>
          <a:xfrm>
            <a:off x="371474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32" name="Блок-схема: знак завершения 31"/>
          <p:cNvSpPr/>
          <p:nvPr/>
        </p:nvSpPr>
        <p:spPr>
          <a:xfrm>
            <a:off x="5715008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33" name="Shape 32"/>
          <p:cNvCxnSpPr>
            <a:stCxn id="28" idx="0"/>
            <a:endCxn id="29" idx="1"/>
          </p:cNvCxnSpPr>
          <p:nvPr/>
        </p:nvCxnSpPr>
        <p:spPr>
          <a:xfrm rot="5400000" flipH="1" flipV="1">
            <a:off x="3000364" y="-214337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28" idx="3"/>
            <a:endCxn id="31" idx="1"/>
          </p:cNvCxnSpPr>
          <p:nvPr/>
        </p:nvCxnSpPr>
        <p:spPr>
          <a:xfrm>
            <a:off x="3357554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кругленная соединительная линия 34"/>
          <p:cNvCxnSpPr>
            <a:stCxn id="31" idx="3"/>
            <a:endCxn id="32" idx="1"/>
          </p:cNvCxnSpPr>
          <p:nvPr/>
        </p:nvCxnSpPr>
        <p:spPr>
          <a:xfrm>
            <a:off x="5357818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20"/>
          <p:cNvCxnSpPr>
            <a:stCxn id="31" idx="0"/>
            <a:endCxn id="29" idx="2"/>
          </p:cNvCxnSpPr>
          <p:nvPr/>
        </p:nvCxnSpPr>
        <p:spPr>
          <a:xfrm rot="5400000" flipH="1" flipV="1">
            <a:off x="4464843" y="428604"/>
            <a:ext cx="142876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32" idx="0"/>
            <a:endCxn id="29" idx="3"/>
          </p:cNvCxnSpPr>
          <p:nvPr/>
        </p:nvCxnSpPr>
        <p:spPr>
          <a:xfrm rot="16200000" flipV="1">
            <a:off x="5822166" y="-214338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72" y="2047394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Строчный вывод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472" y="454772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Табличный вывод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472" y="2404584"/>
            <a:ext cx="44582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tioPrint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tioPrintF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tioWarning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tioWarningF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tioError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tioErrorF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endParaRPr lang="ru-RU" sz="1400" dirty="0" smtClean="0">
              <a:latin typeface="Consolas" pitchFamily="49" charset="0"/>
            </a:endParaRP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tioDebug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tioDebugF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endParaRPr lang="ru-RU" sz="1400" dirty="0">
              <a:latin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4976352"/>
            <a:ext cx="47564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void* </a:t>
            </a:r>
            <a:r>
              <a:rPr lang="en-US" sz="1400" dirty="0" err="1" smtClean="0">
                <a:latin typeface="Consolas" pitchFamily="49" charset="0"/>
              </a:rPr>
              <a:t>tioTableBegin</a:t>
            </a:r>
            <a:r>
              <a:rPr lang="en-US" sz="1400" dirty="0" smtClean="0">
                <a:latin typeface="Consolas" pitchFamily="49" charset="0"/>
              </a:rPr>
              <a:t> ( const char* format, … )</a:t>
            </a:r>
          </a:p>
          <a:p>
            <a:r>
              <a:rPr lang="en-US" sz="1400" dirty="0" smtClean="0">
                <a:latin typeface="Consolas" pitchFamily="49" charset="0"/>
              </a:rPr>
              <a:t>void* </a:t>
            </a:r>
            <a:r>
              <a:rPr lang="en-US" sz="1400" dirty="0" err="1" smtClean="0">
                <a:latin typeface="Consolas" pitchFamily="49" charset="0"/>
              </a:rPr>
              <a:t>tioTableRecord</a:t>
            </a:r>
            <a:r>
              <a:rPr lang="en-US" sz="1400" dirty="0" smtClean="0">
                <a:latin typeface="Consolas" pitchFamily="49" charset="0"/>
              </a:rPr>
              <a:t> ( void *td, … )</a:t>
            </a:r>
          </a:p>
          <a:p>
            <a:r>
              <a:rPr lang="en-US" sz="1400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</a:rPr>
              <a:t>tioTableEnd</a:t>
            </a:r>
            <a:r>
              <a:rPr lang="en-US" sz="1400" dirty="0" smtClean="0">
                <a:latin typeface="Consolas" pitchFamily="49" charset="0"/>
              </a:rPr>
              <a:t>( void *td )</a:t>
            </a:r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/>
        </p:nvGraphicFramePr>
        <p:xfrm>
          <a:off x="5214942" y="2547460"/>
          <a:ext cx="3662045" cy="3018536"/>
        </p:xfrm>
        <a:graphic>
          <a:graphicData uri="http://schemas.openxmlformats.org/drawingml/2006/table">
            <a:tbl>
              <a:tblPr/>
              <a:tblGrid>
                <a:gridCol w="655320"/>
                <a:gridCol w="30067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c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>
                          <a:latin typeface="Times New Roman"/>
                          <a:ea typeface="WenQuanYi Micro Hei"/>
                          <a:cs typeface="Lohit Hindi"/>
                        </a:rPr>
                        <a:t>Символ ( char )                         </a:t>
                      </a:r>
                      <a:endParaRPr lang="ru-RU" sz="1200" kern="5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d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|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i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Целое число в десятичной 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форм</a:t>
                      </a: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e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e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Число с мантиссой для чисел с плавающей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запятой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double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f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Число с плавающей точкой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double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o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Целое число в восьмеричном представлении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s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Строка завещающаяся нулем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char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* )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 </a:t>
                      </a: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x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Беззнаковое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шеснадцатиричное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представления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%X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Беззнаковое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шестнадцатеричное    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представления с буквами в верхнем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регистре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500694" y="1857364"/>
            <a:ext cx="3193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Последовательность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символов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форматирования строки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Блок-схема: знак завершения 27"/>
          <p:cNvSpPr/>
          <p:nvPr/>
        </p:nvSpPr>
        <p:spPr>
          <a:xfrm>
            <a:off x="1714480" y="500042"/>
            <a:ext cx="1643074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9" name="Блок-схема: знак завершения 28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30" name="Блок-схема: знак завершения 29"/>
          <p:cNvSpPr/>
          <p:nvPr/>
        </p:nvSpPr>
        <p:spPr>
          <a:xfrm>
            <a:off x="371474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31" name="Блок-схема: знак завершения 30"/>
          <p:cNvSpPr/>
          <p:nvPr/>
        </p:nvSpPr>
        <p:spPr>
          <a:xfrm>
            <a:off x="5715008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32" name="Shape 31"/>
          <p:cNvCxnSpPr>
            <a:stCxn id="28" idx="0"/>
            <a:endCxn id="29" idx="1"/>
          </p:cNvCxnSpPr>
          <p:nvPr/>
        </p:nvCxnSpPr>
        <p:spPr>
          <a:xfrm rot="5400000" flipH="1" flipV="1">
            <a:off x="3000364" y="-214337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кругленная соединительная линия 32"/>
          <p:cNvCxnSpPr>
            <a:stCxn id="28" idx="3"/>
            <a:endCxn id="30" idx="1"/>
          </p:cNvCxnSpPr>
          <p:nvPr/>
        </p:nvCxnSpPr>
        <p:spPr>
          <a:xfrm>
            <a:off x="3357554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30" idx="3"/>
            <a:endCxn id="31" idx="1"/>
          </p:cNvCxnSpPr>
          <p:nvPr/>
        </p:nvCxnSpPr>
        <p:spPr>
          <a:xfrm>
            <a:off x="5357818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20"/>
          <p:cNvCxnSpPr>
            <a:stCxn id="30" idx="0"/>
            <a:endCxn id="29" idx="2"/>
          </p:cNvCxnSpPr>
          <p:nvPr/>
        </p:nvCxnSpPr>
        <p:spPr>
          <a:xfrm rot="5400000" flipH="1" flipV="1">
            <a:off x="4464843" y="428604"/>
            <a:ext cx="142876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31" idx="0"/>
            <a:endCxn id="29" idx="3"/>
          </p:cNvCxnSpPr>
          <p:nvPr/>
        </p:nvCxnSpPr>
        <p:spPr>
          <a:xfrm rot="16200000" flipV="1">
            <a:off x="5822166" y="-214338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 descr="C:\Documents and Settings\User\diplom_report\algor\tableBe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357430"/>
            <a:ext cx="2305050" cy="3067050"/>
          </a:xfrm>
          <a:prstGeom prst="rect">
            <a:avLst/>
          </a:prstGeom>
          <a:noFill/>
        </p:spPr>
      </p:pic>
      <p:pic>
        <p:nvPicPr>
          <p:cNvPr id="29699" name="Picture 3" descr="C:\Documents and Settings\User\diplom_report\algor\TableE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4053" y="1357297"/>
            <a:ext cx="1805329" cy="5390379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3857620" y="3000372"/>
            <a:ext cx="145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tioTableBegin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929058" y="3500438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tioTableEnd</a:t>
            </a:r>
            <a:endParaRPr lang="ru-RU" dirty="0"/>
          </a:p>
        </p:txBody>
      </p:sp>
      <p:sp>
        <p:nvSpPr>
          <p:cNvPr id="30" name="Стрелка вправо 29"/>
          <p:cNvSpPr/>
          <p:nvPr/>
        </p:nvSpPr>
        <p:spPr>
          <a:xfrm rot="10800000">
            <a:off x="3369395" y="2997488"/>
            <a:ext cx="357190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>
            <a:off x="5357515" y="3531462"/>
            <a:ext cx="357190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Блок-схема: знак завершения 21"/>
          <p:cNvSpPr/>
          <p:nvPr/>
        </p:nvSpPr>
        <p:spPr>
          <a:xfrm>
            <a:off x="1714480" y="500042"/>
            <a:ext cx="1643074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4" name="Блок-схема: знак завершения 23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6" name="Блок-схема: знак завершения 25"/>
          <p:cNvSpPr/>
          <p:nvPr/>
        </p:nvSpPr>
        <p:spPr>
          <a:xfrm>
            <a:off x="371474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7" name="Блок-схема: знак завершения 26"/>
          <p:cNvSpPr/>
          <p:nvPr/>
        </p:nvSpPr>
        <p:spPr>
          <a:xfrm>
            <a:off x="5715008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32" name="Shape 31"/>
          <p:cNvCxnSpPr>
            <a:stCxn id="22" idx="0"/>
            <a:endCxn id="24" idx="1"/>
          </p:cNvCxnSpPr>
          <p:nvPr/>
        </p:nvCxnSpPr>
        <p:spPr>
          <a:xfrm rot="5400000" flipH="1" flipV="1">
            <a:off x="3000364" y="-214337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кругленная соединительная линия 32"/>
          <p:cNvCxnSpPr>
            <a:stCxn id="22" idx="3"/>
            <a:endCxn id="26" idx="1"/>
          </p:cNvCxnSpPr>
          <p:nvPr/>
        </p:nvCxnSpPr>
        <p:spPr>
          <a:xfrm>
            <a:off x="3357554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26" idx="3"/>
            <a:endCxn id="27" idx="1"/>
          </p:cNvCxnSpPr>
          <p:nvPr/>
        </p:nvCxnSpPr>
        <p:spPr>
          <a:xfrm>
            <a:off x="5357818" y="607199"/>
            <a:ext cx="35719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20"/>
          <p:cNvCxnSpPr>
            <a:stCxn id="26" idx="0"/>
            <a:endCxn id="24" idx="2"/>
          </p:cNvCxnSpPr>
          <p:nvPr/>
        </p:nvCxnSpPr>
        <p:spPr>
          <a:xfrm rot="5400000" flipH="1" flipV="1">
            <a:off x="4464843" y="428604"/>
            <a:ext cx="142876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27" idx="0"/>
            <a:endCxn id="24" idx="3"/>
          </p:cNvCxnSpPr>
          <p:nvPr/>
        </p:nvCxnSpPr>
        <p:spPr>
          <a:xfrm rot="16200000" flipV="1">
            <a:off x="5822166" y="-214338"/>
            <a:ext cx="250033" cy="117872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1131</Words>
  <Application>Microsoft Office PowerPoint</Application>
  <PresentationFormat>Экран (4:3)</PresentationFormat>
  <Paragraphs>269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Дипломная работа  по специальности «Программное обеспечение вычислительной техники и автоматизированных систем»  </vt:lpstr>
      <vt:lpstr>Постановка задачи. Предпосылки к разработке библиотеки функций</vt:lpstr>
      <vt:lpstr>Каскадная модель проектирования библиотеки функций</vt:lpstr>
      <vt:lpstr>Функция инициализации библиотеки</vt:lpstr>
      <vt:lpstr>Функции получения входных параметров</vt:lpstr>
      <vt:lpstr>Функции получения входных параметров</vt:lpstr>
      <vt:lpstr>Функции работы с ошибками </vt:lpstr>
      <vt:lpstr>Функции строчного и табличного вывода</vt:lpstr>
      <vt:lpstr>Функции строчного и табличного вывода</vt:lpstr>
      <vt:lpstr>Функции строчного и табличного вывода</vt:lpstr>
      <vt:lpstr>Демонстрация среды исполнения подпрограмм библиотеки </vt:lpstr>
      <vt:lpstr>Демонстрация среды исполнения подпрограмм библиотеки 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Охрана труда и окружающей среды</vt:lpstr>
      <vt:lpstr>Спасибо за Внимание</vt:lpstr>
    </vt:vector>
  </TitlesOfParts>
  <Company>РТИ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nwcfang</cp:lastModifiedBy>
  <cp:revision>239</cp:revision>
  <dcterms:created xsi:type="dcterms:W3CDTF">2012-12-13T11:17:35Z</dcterms:created>
  <dcterms:modified xsi:type="dcterms:W3CDTF">2012-12-16T01:09:07Z</dcterms:modified>
</cp:coreProperties>
</file>