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3" r:id="rId6"/>
    <p:sldId id="273" r:id="rId7"/>
    <p:sldId id="276" r:id="rId8"/>
    <p:sldId id="264" r:id="rId9"/>
    <p:sldId id="274" r:id="rId10"/>
    <p:sldId id="275" r:id="rId11"/>
    <p:sldId id="266" r:id="rId12"/>
    <p:sldId id="268" r:id="rId13"/>
    <p:sldId id="269" r:id="rId14"/>
    <p:sldId id="270" r:id="rId15"/>
    <p:sldId id="271" r:id="rId16"/>
    <p:sldId id="272" r:id="rId17"/>
    <p:sldId id="277" r:id="rId18"/>
    <p:sldId id="267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wcfang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9BBB59"/>
    <a:srgbClr val="DCE6F2"/>
    <a:srgbClr val="86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-78" y="199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pPr/>
              <a:t>17.12.2012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AB1C-0CB6-4F71-89BD-6E94B1330EE5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FF08-8716-4607-97CD-3F379815EC5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7B3-3B5A-4AE9-A29D-32904DCA5D7E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D208-2EA8-4FF3-9DCE-3F8EE9FD2A6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BF3-06C8-460D-B60F-2B1532DC06C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E8EA-56DA-4DEA-8F24-03BC71CAAAB6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4146-832C-4DC0-BF86-DF30A89552EB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6130-6907-4A1F-ABAB-B9BC1E3F861A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C6C-2672-4D10-A299-743E6C5D95E7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A89F-8577-4155-9745-548F20E0BDEF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8719-3950-4A1C-B2C1-C5BA02C20FE2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19F-A4BA-4AB1-94EA-22128BDD664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3877" y="1428736"/>
            <a:ext cx="84201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224" y="3000373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33870" y="5143513"/>
            <a:ext cx="533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доц.каф.304,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1071546"/>
            <a:ext cx="1616585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43" y="1071546"/>
            <a:ext cx="1322261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38620" y="6357958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2012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4771" y="53624"/>
            <a:ext cx="68866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МИНИСТЕРСТВО ОБРАЗОВАНИЯ И НАУКИ РОССИЙСКОЙ ФЕДЕРАЦИИ</a:t>
            </a:r>
          </a:p>
          <a:p>
            <a:pPr algn="ctr"/>
            <a:r>
              <a:rPr lang="ru-RU" sz="1400" dirty="0" smtClean="0"/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400" dirty="0" smtClean="0"/>
              <a:t>ВЫСШЕГО ПРОФЕССИОНАЛЬНОГО ОБРАЗОВАНИЯ</a:t>
            </a:r>
          </a:p>
          <a:p>
            <a:pPr algn="ctr"/>
            <a:r>
              <a:rPr lang="ru-RU" sz="1400" dirty="0" smtClean="0"/>
              <a:t>«МОСКОВСКИЙ АВИАЦИОННЫЙ ИНСТИТУТ</a:t>
            </a:r>
          </a:p>
          <a:p>
            <a:pPr algn="ctr"/>
            <a:r>
              <a:rPr lang="ru-RU" sz="1400" dirty="0" smtClean="0"/>
              <a:t>(национальный исследовательский университет)» МАИ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3198" y="3786190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tioTableRecord</a:t>
            </a:r>
            <a:endParaRPr lang="ru-RU" dirty="0"/>
          </a:p>
        </p:txBody>
      </p:sp>
      <p:sp>
        <p:nvSpPr>
          <p:cNvPr id="18" name="Блок-схема: знак завершения 17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8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8" idx="3"/>
            <a:endCxn id="24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4" idx="3"/>
            <a:endCxn id="26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4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6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21" name="Скругленная соединительная линия 20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0" idx="3"/>
            <a:endCxn id="15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wcfang\diplom_report\algor\tableRecord-n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596" y="1428736"/>
            <a:ext cx="5628470" cy="5178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27" name="Picture 3" descr="C:\Users\nwcfang\diplom_report\chistovik\mTest3_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39" y="642918"/>
            <a:ext cx="8899984" cy="3148980"/>
          </a:xfrm>
          <a:prstGeom prst="rect">
            <a:avLst/>
          </a:prstGeom>
          <a:noFill/>
        </p:spPr>
      </p:pic>
      <p:pic>
        <p:nvPicPr>
          <p:cNvPr id="1026" name="Picture 2" descr="C:\Users\nwcfang\diplom_report\chistovik\mTes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39" y="2402235"/>
            <a:ext cx="7661726" cy="28347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52683" y="5643579"/>
            <a:ext cx="479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Фрагмент вывода автоматического модульного</a:t>
            </a:r>
          </a:p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 тестирования функций библиотеки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4748" y="571480"/>
            <a:ext cx="9596505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310322" y="542926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Результат автономной проверки</a:t>
            </a:r>
          </a:p>
        </p:txBody>
      </p:sp>
      <p:pic>
        <p:nvPicPr>
          <p:cNvPr id="2050" name="Picture 2" descr="C:\Users\nwcfang\diplom_report\chistovik\rs232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40" y="642918"/>
            <a:ext cx="7018469" cy="405765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54748" y="571480"/>
            <a:ext cx="9596505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User\diplom_report\chistovik\pass-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30" y="4653251"/>
            <a:ext cx="3756970" cy="21775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 flipH="1">
            <a:off x="193356" y="4629149"/>
            <a:ext cx="45719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1704" y="1857364"/>
            <a:ext cx="4256514" cy="285752"/>
          </a:xfrm>
        </p:spPr>
        <p:txBody>
          <a:bodyPr>
            <a:noAutofit/>
          </a:bodyPr>
          <a:lstStyle/>
          <a:p>
            <a:pPr marL="0" indent="0">
              <a:buBlip>
                <a:blip r:embed="rId2"/>
              </a:buBlip>
              <a:tabLst>
                <a:tab pos="444500" algn="l"/>
              </a:tabLst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распределённая система контроля версий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Рисунок 6" descr="g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268" y="2357431"/>
            <a:ext cx="3405211" cy="3084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2569" y="642918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gi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4738" y="1714488"/>
            <a:ext cx="3869558" cy="1583820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7119953" y="1285860"/>
            <a:ext cx="2166987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Слепки вместо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патчей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7197344" y="3500438"/>
            <a:ext cx="2089562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состояния файла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Рисунок 12" descr="git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2130" y="3714753"/>
            <a:ext cx="3488224" cy="2900767"/>
          </a:xfrm>
          <a:prstGeom prst="rect">
            <a:avLst/>
          </a:prstGeom>
        </p:spPr>
      </p:pic>
      <p:pic>
        <p:nvPicPr>
          <p:cNvPr id="39" name="Рисунок 38" descr="Git-Logo-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79088" y="1071547"/>
            <a:ext cx="1470432" cy="5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482569" y="642918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vim-edito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8653" y="1071546"/>
            <a:ext cx="851303" cy="785818"/>
          </a:xfrm>
          <a:prstGeom prst="rect">
            <a:avLst/>
          </a:prstGeom>
        </p:spPr>
      </p:pic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619095" y="1857364"/>
            <a:ext cx="4256514" cy="178595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редактор с двумя режимами ввода: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Командный (позволяет использовать клавиши клавиатуры не для печати символов, а для различных команд) 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(режим непосредственного редактирования текста, аналогичный большинству «обычных» редакторов).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macv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6912" y="2928935"/>
            <a:ext cx="3869537" cy="21907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6486" y="4000504"/>
            <a:ext cx="78165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Функциональность</a:t>
            </a:r>
          </a:p>
          <a:p>
            <a:pPr algn="ctr"/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Разбиение окон редактирования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Неограниченная глубина отмены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undo)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Режим сравнения двух файлов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Подсветка синтаксиса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Автоматическое продолжение команд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Сворачивание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folding)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Поддержка цикла разработки «редактирование — компиляция — исправление» программ</a:t>
            </a:r>
          </a:p>
          <a:p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39" y="1000108"/>
            <a:ext cx="4333905" cy="5619694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5262564" y="1285860"/>
            <a:ext cx="4411297" cy="2000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4298" y="1214423"/>
            <a:ext cx="337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Используемый профилировщик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Valgrind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9952" y="1785927"/>
            <a:ext cx="25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Callgrind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357430"/>
            <a:ext cx="4663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Визуальный инструмент для просмотра</a:t>
            </a:r>
          </a:p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данных профилирования: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KCachegrind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3025" y="3733388"/>
            <a:ext cx="27903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Имя вызываемой функции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2472" y="4549985"/>
            <a:ext cx="331148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Число процессорных операций,</a:t>
            </a:r>
          </a:p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потраченных на выполнение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3044" y="5643578"/>
            <a:ext cx="31103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вызовов функций</a:t>
            </a:r>
          </a:p>
        </p:txBody>
      </p:sp>
      <p:cxnSp>
        <p:nvCxnSpPr>
          <p:cNvPr id="14" name="Скругленная соединительная линия 13"/>
          <p:cNvCxnSpPr>
            <a:stCxn id="10" idx="1"/>
          </p:cNvCxnSpPr>
          <p:nvPr/>
        </p:nvCxnSpPr>
        <p:spPr>
          <a:xfrm rot="10800000">
            <a:off x="4411263" y="3357562"/>
            <a:ext cx="1661763" cy="560492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3"/>
          <p:cNvCxnSpPr>
            <a:stCxn id="11" idx="1"/>
          </p:cNvCxnSpPr>
          <p:nvPr/>
        </p:nvCxnSpPr>
        <p:spPr>
          <a:xfrm rot="10800000">
            <a:off x="4340258" y="4232641"/>
            <a:ext cx="1472214" cy="64051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3"/>
          <p:cNvCxnSpPr>
            <a:stCxn id="12" idx="1"/>
          </p:cNvCxnSpPr>
          <p:nvPr/>
        </p:nvCxnSpPr>
        <p:spPr>
          <a:xfrm rot="10800000">
            <a:off x="4101700" y="5286388"/>
            <a:ext cx="1811345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57" y="1500174"/>
            <a:ext cx="3327820" cy="431512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Оптимизация по результатам профилировки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good-callgraph (2)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4477" y="1512874"/>
            <a:ext cx="3841540" cy="44722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02571" y="10001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00824" y="10715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7786" y="2005321"/>
            <a:ext cx="310213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drawLine</a:t>
            </a:r>
            <a:r>
              <a:rPr lang="en-US" sz="800" dirty="0" smtClean="0">
                <a:latin typeface="Consolas" pitchFamily="49" charset="0"/>
              </a:rPr>
              <a:t>(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{</a:t>
            </a:r>
            <a:endParaRPr lang="ru-RU" sz="800" dirty="0" smtClean="0">
              <a:latin typeface="Consolas" pitchFamily="49" charset="0"/>
            </a:endParaRP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char *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malloc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WIDTH *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sizeof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char )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for(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= 0;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&lt; WIDTH; ++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{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if((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%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) == 0)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("+");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else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("-");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'-';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}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 "+\n" 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[++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'\n';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fputs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stdout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free(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NULL;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return 0;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ru-RU" sz="800" dirty="0" smtClean="0">
                <a:latin typeface="Consolas" pitchFamily="49" charset="0"/>
              </a:rPr>
              <a:t>}</a:t>
            </a:r>
          </a:p>
          <a:p>
            <a:endParaRPr lang="ru-RU" sz="8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5177" y="1559470"/>
            <a:ext cx="286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Внесенные изменения</a:t>
            </a:r>
          </a:p>
        </p:txBody>
      </p:sp>
      <p:sp>
        <p:nvSpPr>
          <p:cNvPr id="25" name="Стрелка вправо 24"/>
          <p:cNvSpPr/>
          <p:nvPr/>
        </p:nvSpPr>
        <p:spPr>
          <a:xfrm>
            <a:off x="2863438" y="1928803"/>
            <a:ext cx="309565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649520" y="4311976"/>
            <a:ext cx="309565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2089528" y="3786190"/>
            <a:ext cx="582091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9284526" y="3602469"/>
            <a:ext cx="582091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2571" y="214290"/>
            <a:ext cx="6469870" cy="368280"/>
          </a:xfrm>
        </p:spPr>
        <p:txBody>
          <a:bodyPr>
            <a:noAutofit/>
          </a:bodyPr>
          <a:lstStyle/>
          <a:p>
            <a:r>
              <a:rPr lang="ru-RU" sz="2600" dirty="0" smtClean="0"/>
              <a:t>Охрана труда и окружающей среды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50395" y="3436624"/>
            <a:ext cx="3204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/>
              <a:t>Экономическая часть</a:t>
            </a:r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470398" y="1934166"/>
            <a:ext cx="696520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175" lvl="1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Освещение</a:t>
            </a: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Микроклимат</a:t>
            </a: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Визуальных параметры устройства отображения информации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621" y="857233"/>
            <a:ext cx="88289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 проведены анализ рабочего помещения 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мероприятий по уменьшению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отрицательного воздействия производственных факторов по трем направлениям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789" y="4274114"/>
            <a:ext cx="619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Показатель годового экономического эффекта - 5,2 млн. руб.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9527" y="4929198"/>
            <a:ext cx="533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Срок окупаемости проекта  - 0,66 года (≈ 8 месяцев)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9906000" cy="1143000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11156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41704" y="3357562"/>
          <a:ext cx="8822558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411279"/>
                <a:gridCol w="4411279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18221" y="2571745"/>
            <a:ext cx="402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Предпосылки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486" y="1362662"/>
            <a:ext cx="851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запуска, сбора информации 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500823" y="1561446"/>
            <a:ext cx="3018256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018221" y="3643314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476483" y="3214686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934744" y="2786058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93006" y="2357430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04" y="0"/>
            <a:ext cx="8915400" cy="725470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Каскадная модель проектирования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1704" y="5214950"/>
            <a:ext cx="7785520" cy="8572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Требования к работе ясны и понятны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Сроки выполнения работы жестко ограничены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1268" y="1928802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9530" y="1500174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628024" y="1991310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169763" y="2419938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711501" y="2848566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253239" y="3277194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794977" y="3705822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704" y="4857760"/>
            <a:ext cx="688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Причины, по которым была выбрана именно эта модель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823" y="1847199"/>
            <a:ext cx="29152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-образная модель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RAD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Спиральная модель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Инкрементная модель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00823" y="1561446"/>
            <a:ext cx="24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Другие 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ЖЦ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380968" y="3143248"/>
          <a:ext cx="2863473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473"/>
              </a:tblGrid>
              <a:tr h="12858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typedef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_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endParaRPr lang="en-US" sz="13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*key;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*name;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char* description;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80968" y="1428736"/>
          <a:ext cx="4333905" cy="1226820"/>
        </p:xfrm>
        <a:graphic>
          <a:graphicData uri="http://schemas.openxmlformats.org/drawingml/2006/table">
            <a:tbl>
              <a:tblPr/>
              <a:tblGrid>
                <a:gridCol w="1238259"/>
                <a:gridCol w="232173"/>
                <a:gridCol w="2863473"/>
              </a:tblGrid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tioInit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(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char* version,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const char* help,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tio_param</a:t>
                      </a:r>
                      <a:r>
                        <a:rPr lang="ru-RU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_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param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[],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argc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char *argv[]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)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5" name="Shape 24"/>
          <p:cNvCxnSpPr>
            <a:stCxn id="19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19" idx="3"/>
            <a:endCxn id="22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>
            <a:stCxn id="22" idx="3"/>
            <a:endCxn id="24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0"/>
          <p:cNvCxnSpPr>
            <a:stCxn id="22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24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Блок-схема: знак завершения 29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1" name="Скругленная соединительная линия 30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0" idx="3"/>
            <a:endCxn id="30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nwcfang\diplom_report\algor\in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7182" y="1385094"/>
            <a:ext cx="5313974" cy="5187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32139" y="1600202"/>
            <a:ext cx="9673861" cy="211455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char* default,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long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unsigned char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double default);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531" y="4364188"/>
            <a:ext cx="16380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L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D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double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* (строка)</a:t>
            </a: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32139" y="3714752"/>
            <a:ext cx="354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Последняя буква – суффикс, обозначающий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тип возвращаемого значения.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2139" y="3143248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Суффикс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говорит о том, что в случае, если параметр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будет получен, возвращается значение по умолчанию.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3018221" y="4752996"/>
          <a:ext cx="6604000" cy="1533525"/>
        </p:xfrm>
        <a:graphic>
          <a:graphicData uri="http://schemas.openxmlformats.org/drawingml/2006/table">
            <a:tbl>
              <a:tblPr/>
              <a:tblGrid>
                <a:gridCol w="1114892"/>
                <a:gridCol w="5489108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TENOPAR  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зарегистрирован при инициализации библиотеки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TEINCTYPE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может быть приведен к запрошенному типу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TENOTSET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передан при вызове приложения.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TENES    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буфера недостаточно велик для помещения параметра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TEFAILL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Отказ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непонятным причинам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572130" y="4324368"/>
            <a:ext cx="129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Коды ошибок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3" name="Блок-схема: знак завершения 22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5" name="Блок-схема: знак завершения 24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9" idx="0"/>
            <a:endCxn id="21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9" idx="3"/>
            <a:endCxn id="23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3" idx="3"/>
            <a:endCxn id="25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3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5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знак завершения 31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3" name="Скругленная соединительная линия 32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21" idx="3"/>
            <a:endCxn id="32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Documents and Settings\User\diplom_report\algor\tioGe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415" y="1316466"/>
            <a:ext cx="4566079" cy="548614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19095" y="3786190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Блок-схема функции </a:t>
            </a:r>
            <a:r>
              <a:rPr lang="en-US" dirty="0" err="1" smtClean="0">
                <a:latin typeface="+mj-lt"/>
                <a:cs typeface="Times New Roman" pitchFamily="18" charset="0"/>
              </a:rPr>
              <a:t>tioGetS</a:t>
            </a: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17" name="Блок-схема: знак завершения 16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3" name="Shape 22"/>
          <p:cNvCxnSpPr>
            <a:stCxn id="15" idx="0"/>
            <a:endCxn id="17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>
            <a:stCxn id="15" idx="3"/>
            <a:endCxn id="19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>
            <a:stCxn id="19" idx="3"/>
            <a:endCxn id="21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0"/>
          <p:cNvCxnSpPr>
            <a:stCxn id="19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1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знак завершения 33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5" name="Скругленная соединительная линия 34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7" idx="3"/>
            <a:endCxn id="34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работы с ошибками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1269" y="2773916"/>
            <a:ext cx="22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tioGetError</a:t>
            </a:r>
            <a:r>
              <a:rPr lang="en-US" dirty="0" smtClean="0"/>
              <a:t>(void)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139" y="1415465"/>
            <a:ext cx="43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tioDie</a:t>
            </a:r>
            <a:r>
              <a:rPr lang="en-US" dirty="0" smtClean="0"/>
              <a:t>	( </a:t>
            </a:r>
            <a:r>
              <a:rPr lang="en-US" dirty="0" err="1" smtClean="0"/>
              <a:t>int</a:t>
            </a:r>
            <a:r>
              <a:rPr lang="en-US" dirty="0" smtClean="0"/>
              <a:t>  status, const char *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9521" y="1803432"/>
            <a:ext cx="2382383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1 - тест провален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2 - не выполнены условия запуска теста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3 - внутренняя ошибка библиотеки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60842" y="2795621"/>
            <a:ext cx="579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Возвращает код ошибки для последней вызванной функции библиотеки.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2174" y="1689076"/>
            <a:ext cx="4179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Функция производит аварийное завершение работы приложения и выводит в поток ошибок сообщение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Параметр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может принимать значение 0.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541704" y="3554736"/>
          <a:ext cx="32504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03"/>
                <a:gridCol w="2399126"/>
              </a:tblGrid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TESUC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успешное выполнение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TEKLEN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длинный ключ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TEFAIL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отказ приложения в системной части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73878" y="3214687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Общие сообщения об ошибках</a:t>
            </a: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5107782" y="4214818"/>
          <a:ext cx="4411297" cy="140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45"/>
                <a:gridCol w="3326552"/>
              </a:tblGrid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TENOPAR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параметр не передан в приложение при инициализации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454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TEINCTYPE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невозможно привести запрошенный параметр к тому типу данных, в котором его запросили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0869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TENOTSET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запрошенный параметр не установлен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TENES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переданный буфер не достаточного размера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73877" y="4714885"/>
            <a:ext cx="29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выводе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30392" y="3857628"/>
            <a:ext cx="41780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получении параметров </a:t>
            </a: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541703" y="5035886"/>
          <a:ext cx="36373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2708691"/>
              </a:tblGrid>
              <a:tr h="125017">
                <a:tc>
                  <a:txBody>
                    <a:bodyPr/>
                    <a:lstStyle/>
                    <a:p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TENOFREEID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нет свободного идентификатора для  структуры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TEINVAL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неправильные параметры функции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TEINTMC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непредвиденное состояние  внутренних переменных библиотеки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942358" y="1478150"/>
            <a:ext cx="192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Коды параметра 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status</a:t>
            </a:r>
            <a:endParaRPr lang="ru-RU" sz="1400" b="1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5" name="Блок-схема: знак завершения 24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39" name="Блок-схема: знак завершения 38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0" name="Блок-схема: знак завершения 39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1" name="Блок-схема: знак завершения 40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49" name="Shape 48"/>
          <p:cNvCxnSpPr>
            <a:stCxn id="25" idx="0"/>
            <a:endCxn id="39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кругленная соединительная линия 49"/>
          <p:cNvCxnSpPr>
            <a:stCxn id="25" idx="3"/>
            <a:endCxn id="40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0" idx="3"/>
            <a:endCxn id="41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0"/>
          <p:cNvCxnSpPr>
            <a:stCxn id="40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1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Блок-схема: знак завершения 53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55" name="Скругленная соединительная линия 54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39" idx="3"/>
            <a:endCxn id="54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95" y="204739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Строчный вывод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095" y="4547724"/>
            <a:ext cx="19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Табличный вывод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095" y="2404584"/>
            <a:ext cx="4458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 smtClean="0">
              <a:latin typeface="Consolas" pitchFamily="49" charset="0"/>
            </a:endParaRP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>
              <a:latin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095" y="4976352"/>
            <a:ext cx="4657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tioTableBegin</a:t>
            </a:r>
            <a:r>
              <a:rPr lang="en-US" sz="1400" dirty="0" smtClean="0">
                <a:latin typeface="Consolas" pitchFamily="49" charset="0"/>
              </a:rPr>
              <a:t> ( const char* format, … )</a:t>
            </a:r>
          </a:p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tioTableRecord</a:t>
            </a:r>
            <a:r>
              <a:rPr lang="en-US" sz="1400" dirty="0" smtClean="0">
                <a:latin typeface="Consolas" pitchFamily="49" charset="0"/>
              </a:rPr>
              <a:t> ( void *td, … )</a:t>
            </a:r>
          </a:p>
          <a:p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tioTableEnd</a:t>
            </a:r>
            <a:r>
              <a:rPr lang="en-US" sz="1400" dirty="0" smtClean="0">
                <a:latin typeface="Consolas" pitchFamily="49" charset="0"/>
              </a:rPr>
              <a:t>( void *td )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5649521" y="2547460"/>
          <a:ext cx="3967215" cy="3018536"/>
        </p:xfrm>
        <a:graphic>
          <a:graphicData uri="http://schemas.openxmlformats.org/drawingml/2006/table">
            <a:tbl>
              <a:tblPr/>
              <a:tblGrid>
                <a:gridCol w="709930"/>
                <a:gridCol w="32572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>
                          <a:latin typeface="Times New Roman"/>
                          <a:ea typeface="WenQuanYi Micro Hei"/>
                          <a:cs typeface="Lohit Hindi"/>
                        </a:rPr>
                        <a:t>Символ ( char )                         </a:t>
                      </a:r>
                      <a:endParaRPr lang="ru-RU" sz="1200" kern="5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d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|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i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десятичной 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форм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мантиссой для чисел с плавающей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запятой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f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плавающей точкой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o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восьмеричном представлении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s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Строка завещающаяся нулем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char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* )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 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x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шеснадцатиричное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%X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шестнадцатеричное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с буквами в верхнем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регистре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092137" y="1857365"/>
            <a:ext cx="319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Последовательность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символов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форматирования строки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6" name="Блок-схема: знак завершения 45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47" name="Блок-схема: знак завершения 46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8" name="Блок-схема: знак завершения 47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9" name="Блок-схема: знак завершения 48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50" name="Shape 49"/>
          <p:cNvCxnSpPr/>
          <p:nvPr/>
        </p:nvCxnSpPr>
        <p:spPr>
          <a:xfrm rot="5400000" flipH="1" flipV="1">
            <a:off x="2860175" y="-72602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6" idx="3"/>
            <a:endCxn id="48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51"/>
          <p:cNvCxnSpPr>
            <a:stCxn id="48" idx="3"/>
            <a:endCxn id="49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20"/>
          <p:cNvCxnSpPr/>
          <p:nvPr/>
        </p:nvCxnSpPr>
        <p:spPr>
          <a:xfrm rot="5400000" flipH="1" flipV="1">
            <a:off x="3936498" y="33212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/>
          <p:nvPr/>
        </p:nvCxnSpPr>
        <p:spPr>
          <a:xfrm rot="16200000" flipV="1">
            <a:off x="5826628" y="33212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Блок-схема: знак завершения 54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56" name="Скругленная соединительная линия 55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7" idx="3"/>
            <a:endCxn id="55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C:\Documents and Settings\User\diplom_report\algor\tableBe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050" y="2357430"/>
            <a:ext cx="2497138" cy="3067050"/>
          </a:xfrm>
          <a:prstGeom prst="rect">
            <a:avLst/>
          </a:prstGeom>
          <a:noFill/>
        </p:spPr>
      </p:pic>
      <p:pic>
        <p:nvPicPr>
          <p:cNvPr id="29699" name="Picture 3" descr="C:\Documents and Settings\User\diplom_report\algor\TableE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9391" y="1357298"/>
            <a:ext cx="1955773" cy="539037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179089" y="3000372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tioTableBegin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256480" y="350043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tioTableEnd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3650178" y="2997489"/>
            <a:ext cx="386956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5803975" y="3531462"/>
            <a:ext cx="386956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3" name="Блок-схема: знак завершения 22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5" name="Shape 24"/>
          <p:cNvCxnSpPr>
            <a:stCxn id="19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>
            <a:stCxn id="19" idx="3"/>
            <a:endCxn id="21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>
            <a:stCxn id="21" idx="3"/>
            <a:endCxn id="23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21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23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Блок-схема: знак завершения 40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42" name="Скругленная соединительная линия 41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20" idx="3"/>
            <a:endCxn id="41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1161</Words>
  <Application>Microsoft Office PowerPoint</Application>
  <PresentationFormat>Лист A4 (210x297 мм)</PresentationFormat>
  <Paragraphs>281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  <vt:lpstr>Каскадная модель проектирования библиотеки функций</vt:lpstr>
      <vt:lpstr>Функция инициализации библиотеки</vt:lpstr>
      <vt:lpstr>Функции получения входных параметров</vt:lpstr>
      <vt:lpstr>Функции получения входных параметров</vt:lpstr>
      <vt:lpstr>Функции работы с ошибками </vt:lpstr>
      <vt:lpstr>Функции строчного и табличного вывода</vt:lpstr>
      <vt:lpstr>Функции строчного и табличного вывода</vt:lpstr>
      <vt:lpstr>Функции строчного и табличного вывода</vt:lpstr>
      <vt:lpstr>Демонстрация среды исполнения подпрограмм библиотеки </vt:lpstr>
      <vt:lpstr>Демонстрация среды исполнения подпрограмм библиотеки 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Охрана труда и окружающей среды</vt:lpstr>
      <vt:lpstr>Спасибо за Внимание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260</cp:revision>
  <dcterms:created xsi:type="dcterms:W3CDTF">2012-12-13T11:17:35Z</dcterms:created>
  <dcterms:modified xsi:type="dcterms:W3CDTF">2012-12-17T09:49:23Z</dcterms:modified>
</cp:coreProperties>
</file>