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339" r:id="rId2"/>
    <p:sldId id="341" r:id="rId3"/>
    <p:sldId id="342" r:id="rId4"/>
    <p:sldId id="344" r:id="rId5"/>
    <p:sldId id="345" r:id="rId6"/>
    <p:sldId id="317" r:id="rId7"/>
    <p:sldId id="333" r:id="rId8"/>
    <p:sldId id="319" r:id="rId9"/>
    <p:sldId id="320" r:id="rId10"/>
    <p:sldId id="321" r:id="rId11"/>
    <p:sldId id="338" r:id="rId12"/>
    <p:sldId id="328" r:id="rId13"/>
    <p:sldId id="326" r:id="rId14"/>
    <p:sldId id="334" r:id="rId15"/>
    <p:sldId id="335" r:id="rId16"/>
    <p:sldId id="331" r:id="rId17"/>
    <p:sldId id="336" r:id="rId18"/>
    <p:sldId id="337" r:id="rId19"/>
    <p:sldId id="340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22F"/>
    <a:srgbClr val="000066"/>
    <a:srgbClr val="783E2F"/>
    <a:srgbClr val="DDDDDD"/>
    <a:srgbClr val="00605E"/>
    <a:srgbClr val="008080"/>
    <a:srgbClr val="777777"/>
    <a:srgbClr val="CB7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00" autoAdjust="0"/>
  </p:normalViewPr>
  <p:slideViewPr>
    <p:cSldViewPr snapToGrid="0">
      <p:cViewPr>
        <p:scale>
          <a:sx n="68" d="100"/>
          <a:sy n="68" d="100"/>
        </p:scale>
        <p:origin x="-85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6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7F7C3B48-0D08-4FEA-B0BC-8DC34A1E0141}" type="datetime1">
              <a:rPr lang="en-US"/>
              <a:pPr>
                <a:defRPr/>
              </a:pPr>
              <a:t>5/6/2014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2DB860D0-D35E-4549-B313-2DE4224CA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A4E4AD98-D6DE-4A8B-9498-65014C5895D1}" type="datetime1">
              <a:rPr lang="en-US"/>
              <a:pPr>
                <a:defRPr/>
              </a:pPr>
              <a:t>5/6/2014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17B4D644-CBC6-48DC-B089-E4EA6A50D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44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83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83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83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83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71513"/>
            <a:ext cx="4572000" cy="3429000"/>
          </a:xfrm>
          <a:ln/>
        </p:spPr>
      </p:sp>
      <p:sp>
        <p:nvSpPr>
          <p:cNvPr id="182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01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71513"/>
            <a:ext cx="4572000" cy="3429000"/>
          </a:xfrm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71513"/>
            <a:ext cx="4572000" cy="3429000"/>
          </a:xfrm>
          <a:ln/>
        </p:spPr>
      </p:sp>
      <p:sp>
        <p:nvSpPr>
          <p:cNvPr id="180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6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6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E4AD98-D6DE-4A8B-9498-65014C5895D1}" type="datetime1">
              <a:rPr lang="en-US" smtClean="0"/>
              <a:pPr>
                <a:defRPr/>
              </a:pPr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4D644-CBC6-48DC-B089-E4EA6A50D2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5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4734478-B674-40AC-99F0-CB5A53DD9063}" type="datetime1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C1885-1A26-4741-93CF-7B4D19EB55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6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71513"/>
            <a:ext cx="4572000" cy="3429000"/>
          </a:xfrm>
          <a:ln/>
        </p:spPr>
      </p:sp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71513"/>
            <a:ext cx="4572000" cy="3429000"/>
          </a:xfrm>
          <a:ln/>
        </p:spPr>
      </p:sp>
      <p:sp>
        <p:nvSpPr>
          <p:cNvPr id="180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322763"/>
            <a:ext cx="5062537" cy="4100512"/>
          </a:xfrm>
          <a:noFill/>
          <a:ln/>
        </p:spPr>
        <p:txBody>
          <a:bodyPr lIns="89478" tIns="44739" rIns="89478" bIns="44739"/>
          <a:lstStyle/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  <a:p>
            <a:endParaRPr lang="en-US" dirty="0" smtClean="0">
              <a:latin typeface="Times New Roman" pitchFamily="18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Master_PNNL_DO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5711825"/>
            <a:ext cx="34321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emsl_introSlid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347" y="1179870"/>
            <a:ext cx="6492443" cy="1334114"/>
          </a:xfrm>
        </p:spPr>
        <p:txBody>
          <a:bodyPr lIns="91440" tIns="45720" rIns="91440" bIns="4572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347" y="2522684"/>
            <a:ext cx="6471103" cy="469740"/>
          </a:xfrm>
        </p:spPr>
        <p:txBody>
          <a:bodyPr lIns="91440" tIns="45720" rIns="91440" bIns="45720">
            <a:norm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Master_PNNL_DO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5711825"/>
            <a:ext cx="34321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whiteBannerSmal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9400" cy="550889"/>
          </a:xfrm>
        </p:spPr>
        <p:txBody>
          <a:bodyPr/>
          <a:lstStyle>
            <a:lvl1pPr>
              <a:defRPr sz="2800">
                <a:solidFill>
                  <a:srgbClr val="78A22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106773"/>
            <a:ext cx="8186738" cy="47318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22BD7-7BF7-409F-A09C-A1F3184E23CE}" type="slidenum">
              <a:rPr lang="en-US"/>
              <a:pPr>
                <a:defRPr/>
              </a:pPr>
              <a:t>‹#›</a:t>
            </a:fld>
            <a:r>
              <a:rPr lang="en-US">
                <a:latin typeface="Times New Roman" pitchFamily="-112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Master_PNNL_DO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5711825"/>
            <a:ext cx="34321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whiteBannerTal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19341" cy="1240436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rgbClr val="78A22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2125" y="1901252"/>
            <a:ext cx="8186738" cy="3989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25F-939F-4FDB-AD0B-E68E8D49F92B}" type="slidenum">
              <a:rPr lang="en-US"/>
              <a:pPr>
                <a:defRPr/>
              </a:pPr>
              <a:t>‹#›</a:t>
            </a:fld>
            <a:r>
              <a:rPr lang="en-US">
                <a:latin typeface="Times New Roman" pitchFamily="-112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Master_PNNL_DO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5711825"/>
            <a:ext cx="34321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greenBannerSmal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621905" cy="55088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106773"/>
            <a:ext cx="8186738" cy="47468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28017-316E-4C5E-A03A-8AD864B9A4B4}" type="slidenum">
              <a:rPr lang="en-US"/>
              <a:pPr>
                <a:defRPr/>
              </a:pPr>
              <a:t>‹#›</a:t>
            </a:fld>
            <a:r>
              <a:rPr lang="en-US">
                <a:latin typeface="Times New Roman" pitchFamily="-112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Master_PNNL_DO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5711825"/>
            <a:ext cx="34321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greenBannerTall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764311" cy="1240436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2125" y="1901252"/>
            <a:ext cx="8186738" cy="3989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89999-69E6-483D-974A-39B03786FAB2}" type="slidenum">
              <a:rPr lang="en-US"/>
              <a:pPr>
                <a:defRPr/>
              </a:pPr>
              <a:t>‹#›</a:t>
            </a:fld>
            <a:r>
              <a:rPr lang="en-US">
                <a:latin typeface="Times New Roman" pitchFamily="-112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lideMaster_PNNL_DO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1825" y="5711825"/>
            <a:ext cx="3432175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emsl_endSlid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13" y="429172"/>
            <a:ext cx="5953399" cy="726966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3550" y="1593850"/>
            <a:ext cx="8234363" cy="2514600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2280-9E68-4C31-ABE0-9B338732B7B7}" type="slidenum">
              <a:rPr lang="en-US"/>
              <a:pPr>
                <a:defRPr/>
              </a:pPr>
              <a:t>‹#›</a:t>
            </a:fld>
            <a:r>
              <a:rPr lang="en-US">
                <a:latin typeface="Times New Roman" pitchFamily="-112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27013"/>
            <a:ext cx="8204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362075"/>
            <a:ext cx="818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0" y="6534150"/>
            <a:ext cx="609600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91440" rIns="0" bIns="9144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solidFill>
                  <a:srgbClr val="777777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1D7BD40-8C2C-454C-B8A8-BEB3671168F7}" type="slidenum">
              <a:rPr lang="en-US"/>
              <a:pPr>
                <a:defRPr/>
              </a:pPr>
              <a:t>‹#›</a:t>
            </a:fld>
            <a:r>
              <a:rPr lang="en-US">
                <a:latin typeface="Times New Roman" pitchFamily="-112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78A22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78A22F"/>
          </a:solidFill>
          <a:latin typeface="Century Gothic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78A22F"/>
          </a:solidFill>
          <a:latin typeface="Century Gothic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78A22F"/>
          </a:solidFill>
          <a:latin typeface="Century Gothic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78A22F"/>
          </a:solidFill>
          <a:latin typeface="Century Gothic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SzPct val="80000"/>
        <a:buBlip>
          <a:blip r:embed="rId8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9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80000"/>
        <a:buBlip>
          <a:blip r:embed="rId10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SzPct val="80000"/>
        <a:buBlip>
          <a:blip r:embed="rId11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ChangeArrowheads="1"/>
          </p:cNvSpPr>
          <p:nvPr/>
        </p:nvSpPr>
        <p:spPr bwMode="auto">
          <a:xfrm>
            <a:off x="244783" y="2934226"/>
            <a:ext cx="8372475" cy="64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3200" b="1" dirty="0" smtClean="0">
                <a:solidFill>
                  <a:srgbClr val="78A22F"/>
                </a:solidFill>
              </a:rPr>
              <a:t>Molecular Properties</a:t>
            </a:r>
            <a:endParaRPr lang="en-US" sz="3200" b="1" dirty="0">
              <a:solidFill>
                <a:srgbClr val="78A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5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 smtClean="0"/>
              <a:t>UV/Vis</a:t>
            </a:r>
            <a:r>
              <a:rPr lang="en-US" sz="2800" dirty="0" smtClean="0"/>
              <a:t> </a:t>
            </a:r>
            <a:r>
              <a:rPr lang="en-US" sz="2800" dirty="0" smtClean="0"/>
              <a:t>Spectrum</a:t>
            </a:r>
          </a:p>
        </p:txBody>
      </p:sp>
      <p:sp>
        <p:nvSpPr>
          <p:cNvPr id="181251" name="Line 4"/>
          <p:cNvSpPr>
            <a:spLocks noChangeShapeType="1"/>
          </p:cNvSpPr>
          <p:nvPr/>
        </p:nvSpPr>
        <p:spPr bwMode="auto">
          <a:xfrm flipV="1">
            <a:off x="3357563" y="6003925"/>
            <a:ext cx="1947862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52" name="Text Box 5"/>
          <p:cNvSpPr txBox="1">
            <a:spLocks noChangeArrowheads="1"/>
          </p:cNvSpPr>
          <p:nvPr/>
        </p:nvSpPr>
        <p:spPr bwMode="auto">
          <a:xfrm>
            <a:off x="3632200" y="61214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Arial" charset="0"/>
              </a:rPr>
              <a:t>Energy (eV)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" y="888136"/>
            <a:ext cx="7155714" cy="501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2"/>
          <p:cNvSpPr>
            <a:spLocks noChangeArrowheads="1"/>
          </p:cNvSpPr>
          <p:nvPr/>
        </p:nvSpPr>
        <p:spPr bwMode="auto">
          <a:xfrm>
            <a:off x="227013" y="227013"/>
            <a:ext cx="8204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78A22F"/>
                </a:solidFill>
              </a:rPr>
              <a:t>Free Base </a:t>
            </a:r>
            <a:r>
              <a:rPr lang="en-US" sz="2800" b="1" dirty="0" err="1">
                <a:solidFill>
                  <a:srgbClr val="78A22F"/>
                </a:solidFill>
              </a:rPr>
              <a:t>Porphyrin</a:t>
            </a: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221186" name="TextBox 15"/>
          <p:cNvSpPr txBox="1">
            <a:spLocks noChangeArrowheads="1"/>
          </p:cNvSpPr>
          <p:nvPr/>
        </p:nvSpPr>
        <p:spPr bwMode="auto">
          <a:xfrm>
            <a:off x="358775" y="6381904"/>
            <a:ext cx="219483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JCP</a:t>
            </a:r>
            <a:r>
              <a:rPr lang="en-US" sz="1400" dirty="0"/>
              <a:t>, 132, 154103 (2010)</a:t>
            </a:r>
          </a:p>
        </p:txBody>
      </p:sp>
      <p:pic>
        <p:nvPicPr>
          <p:cNvPr id="221187" name="Picture 6" descr="fb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1595" y="1439228"/>
            <a:ext cx="3762375" cy="3887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118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775" y="1081667"/>
            <a:ext cx="4570177" cy="514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1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ext Box 5"/>
          <p:cNvSpPr txBox="1">
            <a:spLocks noChangeArrowheads="1"/>
          </p:cNvSpPr>
          <p:nvPr/>
        </p:nvSpPr>
        <p:spPr bwMode="auto">
          <a:xfrm>
            <a:off x="5778500" y="3806825"/>
            <a:ext cx="22367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/>
              <a:t>QM/MM approach</a:t>
            </a:r>
          </a:p>
          <a:p>
            <a:r>
              <a:rPr lang="en-US" sz="1200"/>
              <a:t>ZnP embedded in water</a:t>
            </a:r>
          </a:p>
          <a:p>
            <a:endParaRPr lang="en-US" sz="1200" b="1"/>
          </a:p>
          <a:p>
            <a:r>
              <a:rPr lang="en-US" sz="1200" b="1"/>
              <a:t>Basis:</a:t>
            </a:r>
            <a:r>
              <a:rPr lang="en-US" sz="1200"/>
              <a:t> </a:t>
            </a:r>
          </a:p>
          <a:p>
            <a:r>
              <a:rPr lang="en-US" sz="1200"/>
              <a:t>6-31G* (C,H,N)</a:t>
            </a:r>
          </a:p>
          <a:p>
            <a:r>
              <a:rPr lang="en-US" sz="1200"/>
              <a:t>Ahlrichs VTZ basis (Zn)</a:t>
            </a:r>
          </a:p>
          <a:p>
            <a:endParaRPr lang="en-US" sz="1200"/>
          </a:p>
          <a:p>
            <a:r>
              <a:rPr lang="en-US" sz="1200"/>
              <a:t>xc: B3LYP (optimization)</a:t>
            </a:r>
          </a:p>
          <a:p>
            <a:r>
              <a:rPr lang="en-US" sz="1200"/>
              <a:t>Cubic Box: 30 Å, 869 H</a:t>
            </a:r>
            <a:r>
              <a:rPr lang="en-US" sz="1200" baseline="-25000"/>
              <a:t>2</a:t>
            </a:r>
            <a:r>
              <a:rPr lang="en-US" sz="1200"/>
              <a:t>O</a:t>
            </a:r>
          </a:p>
          <a:p>
            <a:r>
              <a:rPr lang="en-US" sz="1200"/>
              <a:t>Equilibration: 60ps (298.15K)</a:t>
            </a:r>
          </a:p>
        </p:txBody>
      </p:sp>
      <p:pic>
        <p:nvPicPr>
          <p:cNvPr id="220161" name="Picture 18" descr="Porphyrin_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0711" y="1092994"/>
            <a:ext cx="3084133" cy="254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9139" name="Rectangle 2"/>
          <p:cNvSpPr>
            <a:spLocks noChangeArrowheads="1"/>
          </p:cNvSpPr>
          <p:nvPr/>
        </p:nvSpPr>
        <p:spPr bwMode="auto">
          <a:xfrm>
            <a:off x="227013" y="227013"/>
            <a:ext cx="8204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78A22F"/>
                </a:solidFill>
              </a:rPr>
              <a:t>Zinc </a:t>
            </a:r>
            <a:r>
              <a:rPr lang="en-US" sz="2800" b="1" dirty="0" err="1">
                <a:solidFill>
                  <a:srgbClr val="78A22F"/>
                </a:solidFill>
              </a:rPr>
              <a:t>Porphyrin</a:t>
            </a:r>
            <a:r>
              <a:rPr lang="en-US" sz="2800" b="1" dirty="0">
                <a:solidFill>
                  <a:srgbClr val="78A22F"/>
                </a:solidFill>
              </a:rPr>
              <a:t> in Aqueous Solution</a:t>
            </a:r>
          </a:p>
        </p:txBody>
      </p:sp>
      <p:pic>
        <p:nvPicPr>
          <p:cNvPr id="219140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950" y="1125538"/>
            <a:ext cx="3935413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49" name="Text Box 33"/>
          <p:cNvSpPr txBox="1">
            <a:spLocks noChangeArrowheads="1"/>
          </p:cNvSpPr>
          <p:nvPr/>
        </p:nvSpPr>
        <p:spPr bwMode="auto">
          <a:xfrm>
            <a:off x="1724025" y="936625"/>
            <a:ext cx="3127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Q</a:t>
            </a:r>
          </a:p>
        </p:txBody>
      </p:sp>
      <p:sp>
        <p:nvSpPr>
          <p:cNvPr id="219150" name="Text Box 34"/>
          <p:cNvSpPr txBox="1">
            <a:spLocks noChangeArrowheads="1"/>
          </p:cNvSpPr>
          <p:nvPr/>
        </p:nvSpPr>
        <p:spPr bwMode="auto">
          <a:xfrm>
            <a:off x="2613025" y="946150"/>
            <a:ext cx="271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B</a:t>
            </a:r>
          </a:p>
        </p:txBody>
      </p:sp>
      <p:sp>
        <p:nvSpPr>
          <p:cNvPr id="219151" name="Text Box 35"/>
          <p:cNvSpPr txBox="1">
            <a:spLocks noChangeArrowheads="1"/>
          </p:cNvSpPr>
          <p:nvPr/>
        </p:nvSpPr>
        <p:spPr bwMode="auto">
          <a:xfrm>
            <a:off x="3490913" y="955675"/>
            <a:ext cx="2968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N</a:t>
            </a:r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548342" y="6337300"/>
            <a:ext cx="24080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JPCA</a:t>
            </a:r>
            <a:r>
              <a:rPr lang="en-US" sz="1600" dirty="0"/>
              <a:t>, 113, 6041 (2009)</a:t>
            </a:r>
          </a:p>
        </p:txBody>
      </p:sp>
    </p:spTree>
    <p:extLst>
      <p:ext uri="{BB962C8B-B14F-4D97-AF65-F5344CB8AC3E}">
        <p14:creationId xmlns:p14="http://schemas.microsoft.com/office/powerpoint/2010/main" val="32937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228600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146827" y="201729"/>
            <a:ext cx="744568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X-ray Absorption </a:t>
            </a:r>
            <a:r>
              <a:rPr lang="en-US" sz="2800" b="1" dirty="0">
                <a:solidFill>
                  <a:srgbClr val="78A22F"/>
                </a:solidFill>
                <a:latin typeface="+mn-lt"/>
              </a:rPr>
              <a:t>S</a:t>
            </a: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pectroscopy (XAS) </a:t>
            </a:r>
            <a:endParaRPr lang="en-US" sz="2800" b="1" dirty="0">
              <a:solidFill>
                <a:srgbClr val="78A22F"/>
              </a:solidFill>
              <a:latin typeface="+mn-lt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75435" y="6214469"/>
            <a:ext cx="54834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http://en.wikipedia.org/wiki/X-ray_absorption_spectroscopy</a:t>
            </a:r>
            <a:r>
              <a:rPr lang="en-US" sz="1200" dirty="0" smtClean="0">
                <a:latin typeface="+mn-lt"/>
              </a:rPr>
              <a:t> 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28600" y="960474"/>
            <a:ext cx="45664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Nomenclature</a:t>
            </a:r>
          </a:p>
          <a:p>
            <a:r>
              <a:rPr lang="en-US" sz="1800" dirty="0" smtClean="0">
                <a:latin typeface="+mn-lt"/>
              </a:rPr>
              <a:t>K-, L-, M- </a:t>
            </a:r>
            <a:r>
              <a:rPr lang="en-US" sz="1800" dirty="0" smtClean="0">
                <a:latin typeface="+mn-lt"/>
                <a:sym typeface="Wingdings" pitchFamily="2" charset="2"/>
              </a:rPr>
              <a:t> n= 1, 2, 3</a:t>
            </a:r>
          </a:p>
          <a:p>
            <a:endParaRPr lang="en-US" sz="1800" dirty="0" smtClean="0">
              <a:latin typeface="+mn-lt"/>
              <a:sym typeface="Wingdings" pitchFamily="2" charset="2"/>
            </a:endParaRPr>
          </a:p>
          <a:p>
            <a:r>
              <a:rPr lang="en-US" sz="1800" dirty="0" smtClean="0">
                <a:latin typeface="+mn-lt"/>
                <a:sym typeface="Wingdings" pitchFamily="2" charset="2"/>
              </a:rPr>
              <a:t>K-edge: 1s,   1s </a:t>
            </a:r>
            <a:r>
              <a:rPr lang="en-US" sz="1800" dirty="0">
                <a:latin typeface="+mn-lt"/>
                <a:sym typeface="Wingdings" pitchFamily="2" charset="2"/>
              </a:rPr>
              <a:t></a:t>
            </a:r>
            <a:r>
              <a:rPr lang="en-US" sz="1800" dirty="0" smtClean="0">
                <a:latin typeface="+mn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n-lt"/>
                <a:sym typeface="Wingdings" pitchFamily="2" charset="2"/>
              </a:rPr>
              <a:t>np</a:t>
            </a:r>
            <a:endParaRPr lang="en-US" sz="1800" dirty="0" smtClean="0">
              <a:latin typeface="+mn-lt"/>
              <a:sym typeface="Wingdings" pitchFamily="2" charset="2"/>
            </a:endParaRPr>
          </a:p>
          <a:p>
            <a:r>
              <a:rPr lang="en-US" sz="1800" dirty="0" smtClean="0">
                <a:latin typeface="+mn-lt"/>
                <a:sym typeface="Wingdings" pitchFamily="2" charset="2"/>
              </a:rPr>
              <a:t>L-edge: 2s, 2p</a:t>
            </a:r>
          </a:p>
          <a:p>
            <a:r>
              <a:rPr lang="en-US" sz="1800" dirty="0" smtClean="0">
                <a:latin typeface="+mn-lt"/>
                <a:sym typeface="Wingdings" pitchFamily="2" charset="2"/>
              </a:rPr>
              <a:t>L</a:t>
            </a:r>
            <a:r>
              <a:rPr lang="en-US" sz="1800" baseline="-25000" dirty="0" smtClean="0">
                <a:latin typeface="+mn-lt"/>
                <a:sym typeface="Wingdings" pitchFamily="2" charset="2"/>
              </a:rPr>
              <a:t>3</a:t>
            </a:r>
            <a:r>
              <a:rPr lang="en-US" sz="1800" dirty="0" smtClean="0">
                <a:latin typeface="+mn-lt"/>
                <a:sym typeface="Wingdings" pitchFamily="2" charset="2"/>
              </a:rPr>
              <a:t>-edge : 2p </a:t>
            </a:r>
            <a:r>
              <a:rPr lang="en-US" sz="1800" dirty="0">
                <a:latin typeface="+mn-lt"/>
                <a:sym typeface="Wingdings" pitchFamily="2" charset="2"/>
              </a:rPr>
              <a:t></a:t>
            </a:r>
            <a:r>
              <a:rPr lang="en-US" sz="1800" dirty="0" smtClean="0">
                <a:latin typeface="+mn-lt"/>
                <a:sym typeface="Wingdings" pitchFamily="2" charset="2"/>
              </a:rPr>
              <a:t> </a:t>
            </a:r>
            <a:r>
              <a:rPr lang="en-US" sz="1800" dirty="0" err="1" smtClean="0">
                <a:latin typeface="+mn-lt"/>
                <a:sym typeface="Wingdings" pitchFamily="2" charset="2"/>
              </a:rPr>
              <a:t>nd</a:t>
            </a:r>
            <a:endParaRPr lang="en-US" sz="1800" dirty="0" smtClean="0">
              <a:latin typeface="+mn-lt"/>
              <a:sym typeface="Wingdings" pitchFamily="2" charset="2"/>
            </a:endParaRPr>
          </a:p>
          <a:p>
            <a:endParaRPr lang="en-US" sz="1800" dirty="0">
              <a:latin typeface="+mn-lt"/>
              <a:sym typeface="Wingdings" pitchFamily="2" charset="2"/>
            </a:endParaRPr>
          </a:p>
          <a:p>
            <a:r>
              <a:rPr lang="en-US" sz="1800" dirty="0" smtClean="0">
                <a:latin typeface="+mn-lt"/>
                <a:sym typeface="Wingdings" pitchFamily="2" charset="2"/>
              </a:rPr>
              <a:t>L</a:t>
            </a:r>
            <a:r>
              <a:rPr lang="en-US" sz="1800" baseline="-25000" dirty="0" smtClean="0">
                <a:latin typeface="+mn-lt"/>
                <a:sym typeface="Wingdings" pitchFamily="2" charset="2"/>
              </a:rPr>
              <a:t>2</a:t>
            </a:r>
            <a:r>
              <a:rPr lang="en-US" sz="1800" dirty="0" smtClean="0">
                <a:latin typeface="+mn-lt"/>
                <a:sym typeface="Wingdings" pitchFamily="2" charset="2"/>
              </a:rPr>
              <a:t>, L</a:t>
            </a:r>
            <a:r>
              <a:rPr lang="en-US" sz="1800" baseline="-25000" dirty="0" smtClean="0">
                <a:latin typeface="+mn-lt"/>
                <a:sym typeface="Wingdings" pitchFamily="2" charset="2"/>
              </a:rPr>
              <a:t>3</a:t>
            </a:r>
            <a:r>
              <a:rPr lang="en-US" sz="1800" dirty="0" smtClean="0">
                <a:latin typeface="+mn-lt"/>
                <a:sym typeface="Wingdings" pitchFamily="2" charset="2"/>
              </a:rPr>
              <a:t> </a:t>
            </a:r>
            <a:r>
              <a:rPr lang="en-US" sz="1800" dirty="0">
                <a:latin typeface="+mn-lt"/>
                <a:sym typeface="Wingdings" pitchFamily="2" charset="2"/>
              </a:rPr>
              <a:t></a:t>
            </a:r>
            <a:r>
              <a:rPr lang="en-US" sz="1800" dirty="0" smtClean="0">
                <a:latin typeface="+mn-lt"/>
                <a:sym typeface="Wingdings" pitchFamily="2" charset="2"/>
              </a:rPr>
              <a:t> spin-orbit splitting of the p states</a:t>
            </a:r>
            <a:endParaRPr lang="en-US" sz="1800" dirty="0">
              <a:latin typeface="+mn-lt"/>
              <a:sym typeface="Wingdings" pitchFamily="2" charset="2"/>
            </a:endParaRPr>
          </a:p>
        </p:txBody>
      </p:sp>
      <p:pic>
        <p:nvPicPr>
          <p:cNvPr id="111618" name="Picture 2" descr="C:\Talks\PSUTalk-Apr52013\540px-XASEdge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65" y="1043599"/>
            <a:ext cx="4289568" cy="476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228600" y="3637675"/>
            <a:ext cx="48340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Near-edge x-ray absorption (XANES)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sym typeface="Wingdings" pitchFamily="2" charset="2"/>
              </a:rPr>
              <a:t>C</a:t>
            </a:r>
            <a:r>
              <a:rPr lang="en-US" sz="1800" dirty="0" smtClean="0">
                <a:latin typeface="+mn-lt"/>
                <a:sym typeface="Wingdings" pitchFamily="2" charset="2"/>
              </a:rPr>
              <a:t>ore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>
                <a:latin typeface="+mn-lt"/>
                <a:sym typeface="Wingdings" pitchFamily="2" charset="2"/>
              </a:rPr>
              <a:t>unoccupied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sym typeface="Wingdings" pitchFamily="2" charset="2"/>
              </a:rPr>
              <a:t>Sub-ionization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sym typeface="Wingdings" pitchFamily="2" charset="2"/>
              </a:rPr>
              <a:t>Probes chemical </a:t>
            </a:r>
            <a:r>
              <a:rPr lang="en-US" sz="1800" dirty="0" err="1" smtClean="0">
                <a:latin typeface="+mn-lt"/>
                <a:sym typeface="Wingdings" pitchFamily="2" charset="2"/>
              </a:rPr>
              <a:t>env</a:t>
            </a:r>
            <a:r>
              <a:rPr lang="en-US" sz="1800" dirty="0" smtClean="0">
                <a:latin typeface="+mn-lt"/>
                <a:sym typeface="Wingdings" pitchFamily="2" charset="2"/>
              </a:rPr>
              <a:t> around absorbing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sym typeface="Wingdings" pitchFamily="2" charset="2"/>
              </a:rPr>
              <a:t>Requires full treatment of electronic structure of absorbing center and neighbors (nearest, next-nearest)</a:t>
            </a:r>
          </a:p>
          <a:p>
            <a:endParaRPr lang="en-US" sz="1800" dirty="0" smtClean="0">
              <a:latin typeface="+mn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73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5218" y="3771474"/>
            <a:ext cx="3043237" cy="2607024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499" y="160107"/>
            <a:ext cx="8204200" cy="682625"/>
          </a:xfrm>
        </p:spPr>
        <p:txBody>
          <a:bodyPr/>
          <a:lstStyle/>
          <a:p>
            <a:r>
              <a:rPr lang="en-US" sz="2800" dirty="0" smtClean="0"/>
              <a:t>Basic XANES Input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25218" y="994542"/>
            <a:ext cx="579860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units angstrom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noautosym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nocenter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 0       0        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0       0.00     1.15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 library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-cc-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pvtz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xc b3lyp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optimize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xc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beckehandh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-15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nroots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notriplet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thresh 1e-04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tddft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6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 smtClean="0"/>
              <a:t>Sample XANES Output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1107" y="652599"/>
            <a:ext cx="665727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000" b="1" dirty="0"/>
              <a:t>----------------------------------------------------------------------------</a:t>
            </a:r>
          </a:p>
          <a:p>
            <a:r>
              <a:rPr lang="en-US" sz="1000" b="1" dirty="0"/>
              <a:t>  Root   1 singlet a             19.446988682 </a:t>
            </a:r>
            <a:r>
              <a:rPr lang="en-US" sz="1000" b="1" dirty="0" err="1"/>
              <a:t>a.u</a:t>
            </a:r>
            <a:r>
              <a:rPr lang="en-US" sz="1000" b="1" dirty="0"/>
              <a:t>.              529.1797 eV</a:t>
            </a:r>
          </a:p>
          <a:p>
            <a:r>
              <a:rPr lang="en-US" sz="1000" b="1" dirty="0"/>
              <a:t>  ----------------------------------------------------------------------------</a:t>
            </a:r>
          </a:p>
          <a:p>
            <a:r>
              <a:rPr lang="en-US" sz="1000" b="1" dirty="0"/>
              <a:t>     Transition Moments    X -0.03998   Y  0.04263   Z  0.00000</a:t>
            </a:r>
          </a:p>
          <a:p>
            <a:r>
              <a:rPr lang="en-US" sz="1000" b="1" dirty="0"/>
              <a:t>     Transition Moments   XX  0.00000  XY  0.00000  XZ  0.00048</a:t>
            </a:r>
          </a:p>
          <a:p>
            <a:r>
              <a:rPr lang="en-US" sz="1000" b="1" dirty="0"/>
              <a:t>     Transition Moments   YY  0.00000  YZ -0.00052  ZZ  0.00000</a:t>
            </a:r>
          </a:p>
          <a:p>
            <a:r>
              <a:rPr lang="en-US" sz="1000" b="1" dirty="0"/>
              <a:t>     Dipole Oscillator Strength                         0.04429</a:t>
            </a:r>
          </a:p>
          <a:p>
            <a:endParaRPr lang="en-US" sz="1000" b="1" dirty="0"/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 8  a     -0.89542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12  a     -0.29239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13  a      0.20379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15  a      0.12786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16  a     -0.13234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22  a     -0.10334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23  a      0.10010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31  a     -0.05352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34  a     -0.06341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35  a      0.06832</a:t>
            </a:r>
          </a:p>
          <a:p>
            <a:r>
              <a:rPr lang="en-US" sz="1000" b="1" dirty="0"/>
              <a:t>  ----------------------------------------------------------------------------</a:t>
            </a:r>
          </a:p>
          <a:p>
            <a:r>
              <a:rPr lang="en-US" sz="1000" b="1" dirty="0"/>
              <a:t>  Root   2 singlet a             19.446988682 </a:t>
            </a:r>
            <a:r>
              <a:rPr lang="en-US" sz="1000" b="1" dirty="0" err="1"/>
              <a:t>a.u</a:t>
            </a:r>
            <a:r>
              <a:rPr lang="en-US" sz="1000" b="1" dirty="0"/>
              <a:t>.              529.1797 eV</a:t>
            </a:r>
          </a:p>
          <a:p>
            <a:r>
              <a:rPr lang="en-US" sz="1000" b="1" dirty="0"/>
              <a:t>  ----------------------------------------------------------------------------</a:t>
            </a:r>
          </a:p>
          <a:p>
            <a:r>
              <a:rPr lang="en-US" sz="1000" b="1" dirty="0"/>
              <a:t>     Transition Moments    X  0.04263   Y  0.03998   Z  0.00000</a:t>
            </a:r>
          </a:p>
          <a:p>
            <a:r>
              <a:rPr lang="en-US" sz="1000" b="1" dirty="0"/>
              <a:t>     Transition Moments   XX  0.00000  XY  0.00000  XZ -0.00052</a:t>
            </a:r>
          </a:p>
          <a:p>
            <a:r>
              <a:rPr lang="en-US" sz="1000" b="1" dirty="0"/>
              <a:t>     Transition Moments   YY  0.00000  YZ -0.00048  ZZ  0.00000</a:t>
            </a:r>
          </a:p>
          <a:p>
            <a:r>
              <a:rPr lang="en-US" sz="1000" b="1" dirty="0"/>
              <a:t>     Dipole Oscillator Strength                         0.04429</a:t>
            </a:r>
          </a:p>
          <a:p>
            <a:endParaRPr lang="en-US" sz="1000" b="1" dirty="0"/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 9  a      0.89542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12  a     -0.20379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13  a     -0.29239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15  a      0.13234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16  a      0.12786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22  a     -0.10010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23  a     -0.10334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30  a     -0.05352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34  a      0.06832</a:t>
            </a:r>
          </a:p>
          <a:p>
            <a:r>
              <a:rPr lang="en-US" sz="1000" b="1" dirty="0"/>
              <a:t>     Occ.    1  a   ---  </a:t>
            </a:r>
            <a:r>
              <a:rPr lang="en-US" sz="1000" b="1" dirty="0" err="1"/>
              <a:t>Virt</a:t>
            </a:r>
            <a:r>
              <a:rPr lang="en-US" sz="1000" b="1" dirty="0"/>
              <a:t>.   35  a      </a:t>
            </a:r>
            <a:r>
              <a:rPr lang="en-US" sz="1000" b="1" dirty="0" smtClean="0"/>
              <a:t>0.06341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199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228600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146827" y="201729"/>
            <a:ext cx="744568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Pre- &amp; Near-Edge X-ray Spectrum</a:t>
            </a: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 </a:t>
            </a:r>
            <a:endParaRPr lang="en-US" sz="2800" b="1" dirty="0">
              <a:solidFill>
                <a:srgbClr val="78A22F"/>
              </a:solidFill>
              <a:latin typeface="+mn-lt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14" y="1082133"/>
            <a:ext cx="6724208" cy="48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3357563" y="6003925"/>
            <a:ext cx="1947862" cy="2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632200" y="61214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Arial" charset="0"/>
              </a:rPr>
              <a:t>Energy (eV)</a:t>
            </a:r>
          </a:p>
        </p:txBody>
      </p:sp>
    </p:spTree>
    <p:extLst>
      <p:ext uri="{BB962C8B-B14F-4D97-AF65-F5344CB8AC3E}">
        <p14:creationId xmlns:p14="http://schemas.microsoft.com/office/powerpoint/2010/main" val="2632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itle 4"/>
          <p:cNvSpPr>
            <a:spLocks/>
          </p:cNvSpPr>
          <p:nvPr/>
        </p:nvSpPr>
        <p:spPr bwMode="auto">
          <a:xfrm>
            <a:off x="228599" y="228600"/>
            <a:ext cx="765661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b="1" dirty="0" smtClean="0">
                <a:solidFill>
                  <a:srgbClr val="78A22F"/>
                </a:solidFill>
                <a:latin typeface="+mn-lt"/>
              </a:rPr>
              <a:t>O K-edge in Water and O, C K-edges in CO</a:t>
            </a:r>
            <a:endParaRPr lang="en-US" b="1" dirty="0">
              <a:solidFill>
                <a:srgbClr val="78A22F"/>
              </a:solidFill>
              <a:latin typeface="+mn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363788" y="4076700"/>
            <a:ext cx="1524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35477" y="6143580"/>
            <a:ext cx="3464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</a:rPr>
              <a:t>JCTC, </a:t>
            </a:r>
            <a:r>
              <a:rPr lang="en-US" sz="1600" dirty="0">
                <a:latin typeface="+mn-lt"/>
              </a:rPr>
              <a:t>8</a:t>
            </a:r>
            <a:r>
              <a:rPr lang="en-US" sz="1600" dirty="0" smtClean="0">
                <a:latin typeface="+mn-lt"/>
              </a:rPr>
              <a:t>, 3284 (2012) 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7" y="1935155"/>
            <a:ext cx="4186059" cy="30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6" y="3603003"/>
            <a:ext cx="3648169" cy="270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92" y="902277"/>
            <a:ext cx="3694533" cy="27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itle 4"/>
          <p:cNvSpPr>
            <a:spLocks/>
          </p:cNvSpPr>
          <p:nvPr/>
        </p:nvSpPr>
        <p:spPr bwMode="auto">
          <a:xfrm>
            <a:off x="228599" y="228600"/>
            <a:ext cx="765661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C &amp; F K-edge in </a:t>
            </a:r>
            <a:r>
              <a:rPr lang="en-US" sz="2800" b="1" dirty="0" err="1">
                <a:solidFill>
                  <a:srgbClr val="78A22F"/>
                </a:solidFill>
                <a:latin typeface="+mn-lt"/>
              </a:rPr>
              <a:t>F</a:t>
            </a:r>
            <a:r>
              <a:rPr lang="en-US" sz="2800" b="1" dirty="0" err="1" smtClean="0">
                <a:solidFill>
                  <a:srgbClr val="78A22F"/>
                </a:solidFill>
                <a:latin typeface="+mn-lt"/>
              </a:rPr>
              <a:t>luorobenzenes</a:t>
            </a:r>
            <a:endParaRPr lang="en-US" sz="2800" b="1" dirty="0">
              <a:solidFill>
                <a:srgbClr val="78A22F"/>
              </a:solidFill>
              <a:latin typeface="+mn-lt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363788" y="4076700"/>
            <a:ext cx="1524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2" y="1114425"/>
            <a:ext cx="8337162" cy="4733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04" y="5676388"/>
            <a:ext cx="982923" cy="2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35477" y="6143580"/>
            <a:ext cx="3464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lt"/>
              </a:rPr>
              <a:t>JCTC, </a:t>
            </a:r>
            <a:r>
              <a:rPr lang="en-US" sz="1600" dirty="0">
                <a:latin typeface="+mn-lt"/>
              </a:rPr>
              <a:t>8</a:t>
            </a:r>
            <a:r>
              <a:rPr lang="en-US" sz="1600" dirty="0" smtClean="0">
                <a:latin typeface="+mn-lt"/>
              </a:rPr>
              <a:t>, 3284 (2012) </a:t>
            </a:r>
          </a:p>
        </p:txBody>
      </p:sp>
    </p:spTree>
    <p:extLst>
      <p:ext uri="{BB962C8B-B14F-4D97-AF65-F5344CB8AC3E}">
        <p14:creationId xmlns:p14="http://schemas.microsoft.com/office/powerpoint/2010/main" val="31016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228600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146827" y="201729"/>
            <a:ext cx="744568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New </a:t>
            </a: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TDDFT Capabilities in </a:t>
            </a:r>
            <a:r>
              <a:rPr lang="en-US" sz="2800" b="1" dirty="0" err="1" smtClean="0">
                <a:solidFill>
                  <a:srgbClr val="78A22F"/>
                </a:solidFill>
                <a:latin typeface="+mn-lt"/>
              </a:rPr>
              <a:t>NWChem</a:t>
            </a: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 6.5</a:t>
            </a: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 </a:t>
            </a:r>
            <a:endParaRPr lang="en-US" sz="2800" b="1" dirty="0">
              <a:solidFill>
                <a:srgbClr val="78A22F"/>
              </a:solidFill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887610" y="1054091"/>
            <a:ext cx="54944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TDDFT optimization on the </a:t>
            </a:r>
            <a:r>
              <a:rPr lang="en-US" sz="2000" b="1" dirty="0" smtClean="0">
                <a:latin typeface="+mn-lt"/>
              </a:rPr>
              <a:t>excited</a:t>
            </a:r>
            <a:r>
              <a:rPr lang="en-US" sz="1800" b="1" dirty="0" smtClean="0">
                <a:latin typeface="+mn-lt"/>
              </a:rPr>
              <a:t> state</a:t>
            </a:r>
            <a:endParaRPr lang="en-US" sz="1800" b="1" dirty="0" smtClean="0">
              <a:latin typeface="+mn-lt"/>
            </a:endParaRPr>
          </a:p>
        </p:txBody>
      </p:sp>
      <p:pic>
        <p:nvPicPr>
          <p:cNvPr id="181250" name="Picture 2" descr="http://what-when-how.com/wp-content/uploads/2011/03/tmp212170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1" y="1746307"/>
            <a:ext cx="4548771" cy="39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2" name="Picture 4" descr="https://encrypted-tbn1.gstatic.com/images?q=tbn:ANd9GcS0mS8T2movks9LlYgT6BIZUHSYTUUkInGYb9dAJ6n8v9xO5d4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91" y="2143320"/>
            <a:ext cx="3247340" cy="317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6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7883" y="4750419"/>
            <a:ext cx="3043237" cy="2021041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499" y="160107"/>
            <a:ext cx="8204200" cy="682625"/>
          </a:xfrm>
        </p:spPr>
        <p:txBody>
          <a:bodyPr/>
          <a:lstStyle/>
          <a:p>
            <a:r>
              <a:rPr lang="en-US" sz="2800" dirty="0" smtClean="0"/>
              <a:t>Sample Input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5260" y="862152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/>
              <a:t>echo</a:t>
            </a:r>
            <a:endParaRPr lang="en-US" sz="1400" b="1" dirty="0"/>
          </a:p>
          <a:p>
            <a:r>
              <a:rPr lang="en-US" sz="1400" b="1" dirty="0"/>
              <a:t>start </a:t>
            </a:r>
            <a:r>
              <a:rPr lang="en-US" sz="1400" b="1" dirty="0" smtClean="0"/>
              <a:t>ch3f</a:t>
            </a:r>
            <a:endParaRPr lang="en-US" sz="1400" b="1" dirty="0"/>
          </a:p>
          <a:p>
            <a:r>
              <a:rPr lang="en-US" sz="1400" b="1" dirty="0"/>
              <a:t>title ch3f</a:t>
            </a:r>
          </a:p>
          <a:p>
            <a:endParaRPr lang="en-US" sz="1400" b="1" dirty="0"/>
          </a:p>
          <a:p>
            <a:r>
              <a:rPr lang="en-US" sz="1400" b="1" dirty="0"/>
              <a:t>charge </a:t>
            </a:r>
            <a:r>
              <a:rPr lang="en-US" sz="1400" b="1" dirty="0" smtClean="0"/>
              <a:t>0</a:t>
            </a:r>
            <a:endParaRPr lang="en-US" sz="1400" b="1" dirty="0"/>
          </a:p>
          <a:p>
            <a:r>
              <a:rPr lang="en-US" sz="1400" b="1" dirty="0"/>
              <a:t>geometry</a:t>
            </a:r>
          </a:p>
          <a:p>
            <a:r>
              <a:rPr lang="en-US" sz="1400" b="1" dirty="0"/>
              <a:t>c  0.0    0.0    0.0</a:t>
            </a:r>
          </a:p>
          <a:p>
            <a:r>
              <a:rPr lang="en-US" sz="1400" b="1" dirty="0"/>
              <a:t>f  0.0    0.0    1.383</a:t>
            </a:r>
          </a:p>
          <a:p>
            <a:r>
              <a:rPr lang="en-US" sz="1400" b="1" dirty="0"/>
              <a:t>h  1.028  0.0   -0.350</a:t>
            </a:r>
          </a:p>
          <a:p>
            <a:r>
              <a:rPr lang="en-US" sz="1400" b="1" dirty="0"/>
              <a:t>h -0.514  0.890 -0.350</a:t>
            </a:r>
          </a:p>
          <a:p>
            <a:r>
              <a:rPr lang="en-US" sz="1400" b="1" dirty="0"/>
              <a:t>h -0.514 -0.890 -0.350</a:t>
            </a:r>
          </a:p>
          <a:p>
            <a:r>
              <a:rPr lang="en-US" sz="1400" b="1" dirty="0" smtClean="0"/>
              <a:t>end</a:t>
            </a:r>
            <a:endParaRPr lang="en-US" sz="1400" b="1" dirty="0"/>
          </a:p>
          <a:p>
            <a:r>
              <a:rPr lang="en-US" sz="1400" b="1" dirty="0"/>
              <a:t>basis</a:t>
            </a:r>
          </a:p>
          <a:p>
            <a:r>
              <a:rPr lang="en-US" sz="1400" b="1" dirty="0"/>
              <a:t>* library 6-311G</a:t>
            </a:r>
          </a:p>
          <a:p>
            <a:r>
              <a:rPr lang="en-US" sz="1400" b="1" dirty="0" smtClean="0"/>
              <a:t>end</a:t>
            </a:r>
            <a:endParaRPr lang="en-US" sz="1400" b="1" dirty="0"/>
          </a:p>
          <a:p>
            <a:r>
              <a:rPr lang="en-US" sz="1400" b="1" dirty="0" err="1"/>
              <a:t>dft</a:t>
            </a:r>
            <a:endParaRPr lang="en-US" sz="1400" b="1" dirty="0"/>
          </a:p>
          <a:p>
            <a:r>
              <a:rPr lang="en-US" sz="1400" b="1" dirty="0"/>
              <a:t> xc b3lyp</a:t>
            </a:r>
          </a:p>
          <a:p>
            <a:r>
              <a:rPr lang="en-US" sz="1400" b="1" dirty="0" smtClean="0"/>
              <a:t>end</a:t>
            </a:r>
            <a:endParaRPr lang="en-US" sz="1400" b="1" dirty="0"/>
          </a:p>
          <a:p>
            <a:r>
              <a:rPr lang="en-US" sz="1400" b="1" dirty="0"/>
              <a:t>property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mulliken</a:t>
            </a:r>
            <a:endParaRPr lang="en-US" sz="1400" b="1" dirty="0"/>
          </a:p>
          <a:p>
            <a:r>
              <a:rPr lang="en-US" sz="1400" b="1" dirty="0"/>
              <a:t>  dipole</a:t>
            </a:r>
          </a:p>
          <a:p>
            <a:r>
              <a:rPr lang="en-US" sz="1400" b="1" dirty="0"/>
              <a:t>  </a:t>
            </a:r>
            <a:r>
              <a:rPr lang="en-US" sz="1400" b="1" dirty="0" err="1"/>
              <a:t>quadrupole</a:t>
            </a:r>
            <a:endParaRPr lang="en-US" sz="1400" b="1" dirty="0"/>
          </a:p>
          <a:p>
            <a:r>
              <a:rPr lang="en-US" sz="1400" b="1" dirty="0"/>
              <a:t>  </a:t>
            </a:r>
            <a:r>
              <a:rPr lang="en-US" sz="1400" b="1" dirty="0" err="1"/>
              <a:t>octupole</a:t>
            </a:r>
            <a:endParaRPr lang="en-US" sz="1400" b="1" dirty="0"/>
          </a:p>
          <a:p>
            <a:r>
              <a:rPr lang="en-US" sz="1400" b="1" dirty="0"/>
              <a:t>  </a:t>
            </a:r>
            <a:r>
              <a:rPr lang="en-US" sz="1400" b="1" dirty="0" err="1"/>
              <a:t>efieldgrad</a:t>
            </a:r>
            <a:endParaRPr lang="en-US" sz="1400" b="1" dirty="0"/>
          </a:p>
          <a:p>
            <a:r>
              <a:rPr lang="en-US" sz="1400" b="1" dirty="0"/>
              <a:t>  shielding</a:t>
            </a:r>
          </a:p>
          <a:p>
            <a:r>
              <a:rPr lang="en-US" sz="1400" b="1" dirty="0" smtClean="0"/>
              <a:t>end</a:t>
            </a:r>
            <a:endParaRPr lang="en-US" sz="1400" b="1" dirty="0"/>
          </a:p>
          <a:p>
            <a:r>
              <a:rPr lang="en-US" sz="1400" b="1" dirty="0"/>
              <a:t>task </a:t>
            </a:r>
            <a:r>
              <a:rPr lang="en-US" sz="1400" b="1" dirty="0" err="1"/>
              <a:t>dft</a:t>
            </a:r>
            <a:r>
              <a:rPr lang="en-US" sz="1400" b="1" dirty="0"/>
              <a:t>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3083" y="3401308"/>
            <a:ext cx="3289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property</a:t>
            </a:r>
          </a:p>
          <a:p>
            <a:r>
              <a:rPr lang="en-US" sz="1600" b="1" dirty="0" smtClean="0"/>
              <a:t>   shielding  2 1 2</a:t>
            </a:r>
            <a:endParaRPr lang="en-US" sz="1600" b="1" dirty="0"/>
          </a:p>
          <a:p>
            <a:r>
              <a:rPr lang="en-US" sz="1600" b="1" dirty="0"/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495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499" y="160107"/>
            <a:ext cx="8204200" cy="682625"/>
          </a:xfrm>
        </p:spPr>
        <p:txBody>
          <a:bodyPr/>
          <a:lstStyle/>
          <a:p>
            <a:r>
              <a:rPr lang="en-US" sz="2800" dirty="0" smtClean="0"/>
              <a:t>Output Snippet (1)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13314" y="1371083"/>
            <a:ext cx="72148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        -------------</a:t>
            </a:r>
            <a:endParaRPr lang="en-US" sz="1400" b="1" dirty="0"/>
          </a:p>
          <a:p>
            <a:r>
              <a:rPr lang="en-US" sz="1400" b="1" dirty="0"/>
              <a:t>          Dipole Moment</a:t>
            </a:r>
          </a:p>
          <a:p>
            <a:r>
              <a:rPr lang="en-US" sz="1400" b="1" dirty="0"/>
              <a:t>          -------------</a:t>
            </a:r>
          </a:p>
          <a:p>
            <a:endParaRPr lang="en-US" sz="1400" b="1" dirty="0"/>
          </a:p>
          <a:p>
            <a:r>
              <a:rPr lang="en-US" sz="1400" b="1" dirty="0"/>
              <a:t> Center of charge (in au) is the expansion point</a:t>
            </a:r>
          </a:p>
          <a:p>
            <a:r>
              <a:rPr lang="en-US" sz="1400" b="1" dirty="0"/>
              <a:t>         X =       0.0000000 Y =       0.0000000 Z =       0.0000000</a:t>
            </a:r>
          </a:p>
          <a:p>
            <a:endParaRPr lang="en-US" sz="1400" b="1" dirty="0"/>
          </a:p>
          <a:p>
            <a:r>
              <a:rPr lang="en-US" sz="1400" b="1" dirty="0"/>
              <a:t>   Dipole moment        0.8526960243 A.U.</a:t>
            </a:r>
          </a:p>
          <a:p>
            <a:r>
              <a:rPr lang="en-US" sz="1400" b="1" dirty="0"/>
              <a:t>             DMX       -0.0000003199 DMXEFC        0.0000000000</a:t>
            </a:r>
          </a:p>
          <a:p>
            <a:r>
              <a:rPr lang="en-US" sz="1400" b="1" dirty="0"/>
              <a:t>             DMY       -0.0000003199 DMYEFC        0.0000000000</a:t>
            </a:r>
          </a:p>
          <a:p>
            <a:r>
              <a:rPr lang="en-US" sz="1400" b="1" dirty="0"/>
              <a:t>             DMZ        0.8526960243 DMZEFC        0.0000000000</a:t>
            </a:r>
          </a:p>
          <a:p>
            <a:r>
              <a:rPr lang="en-US" sz="1400" b="1" dirty="0"/>
              <a:t>   -EFC- dipole         0.0000000000 A.U.</a:t>
            </a:r>
          </a:p>
          <a:p>
            <a:r>
              <a:rPr lang="en-US" sz="1400" b="1" dirty="0"/>
              <a:t>   Total dipole         0.8526960243 A.U.</a:t>
            </a:r>
          </a:p>
          <a:p>
            <a:endParaRPr lang="en-US" sz="1400" b="1" dirty="0"/>
          </a:p>
          <a:p>
            <a:r>
              <a:rPr lang="en-US" sz="1400" b="1" dirty="0"/>
              <a:t>   Dipole moment        2.1673534901 Debye(s)</a:t>
            </a:r>
          </a:p>
          <a:p>
            <a:r>
              <a:rPr lang="en-US" sz="1400" b="1" dirty="0"/>
              <a:t>             DMX       -0.0000008131 DMXEFC        0.0000000000</a:t>
            </a:r>
          </a:p>
          <a:p>
            <a:r>
              <a:rPr lang="en-US" sz="1400" b="1" dirty="0"/>
              <a:t>             DMY       -0.0000008130 DMYEFC        0.0000000000</a:t>
            </a:r>
          </a:p>
          <a:p>
            <a:r>
              <a:rPr lang="en-US" sz="1400" b="1" dirty="0"/>
              <a:t>             DMZ        2.1673534901 DMZEFC        0.0000000000</a:t>
            </a:r>
          </a:p>
          <a:p>
            <a:r>
              <a:rPr lang="en-US" sz="1400" b="1" dirty="0"/>
              <a:t>   -EFC- dipole         0.0000000000 DEBYE(S)</a:t>
            </a:r>
          </a:p>
          <a:p>
            <a:r>
              <a:rPr lang="en-US" sz="1400" b="1" dirty="0"/>
              <a:t>   Total dipole         2.1673534901 DEBYE(S)</a:t>
            </a:r>
          </a:p>
          <a:p>
            <a:endParaRPr lang="en-US" sz="1400" b="1" dirty="0"/>
          </a:p>
          <a:p>
            <a:r>
              <a:rPr lang="en-US" sz="1400" b="1" dirty="0"/>
              <a:t> 1 </a:t>
            </a:r>
            <a:r>
              <a:rPr lang="en-US" sz="1400" b="1" dirty="0" err="1"/>
              <a:t>a.u</a:t>
            </a:r>
            <a:r>
              <a:rPr lang="en-US" sz="1400" b="1" dirty="0"/>
              <a:t>. = 2.541766 </a:t>
            </a:r>
            <a:r>
              <a:rPr lang="en-US" sz="1400" b="1" dirty="0" err="1"/>
              <a:t>Debyes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41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499" y="160107"/>
            <a:ext cx="8204200" cy="682625"/>
          </a:xfrm>
        </p:spPr>
        <p:txBody>
          <a:bodyPr/>
          <a:lstStyle/>
          <a:p>
            <a:r>
              <a:rPr lang="en-US" sz="2800" dirty="0" smtClean="0"/>
              <a:t>Output Snippet (2)</a:t>
            </a:r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45328" y="1091709"/>
            <a:ext cx="754937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en-US" sz="1400" b="1" dirty="0" smtClean="0"/>
              <a:t>        </a:t>
            </a:r>
            <a:r>
              <a:rPr lang="en-US" sz="1200" b="1" dirty="0" smtClean="0"/>
              <a:t>-----------------------</a:t>
            </a:r>
            <a:endParaRPr lang="en-US" sz="1200" b="1" dirty="0"/>
          </a:p>
          <a:p>
            <a:r>
              <a:rPr lang="en-US" sz="1200" b="1" dirty="0"/>
              <a:t>          Electric field gradient</a:t>
            </a:r>
          </a:p>
          <a:p>
            <a:r>
              <a:rPr lang="en-US" sz="1200" b="1" dirty="0"/>
              <a:t>          -----------------------</a:t>
            </a:r>
          </a:p>
          <a:p>
            <a:endParaRPr lang="en-US" sz="1200" b="1" dirty="0"/>
          </a:p>
          <a:p>
            <a:r>
              <a:rPr lang="en-US" sz="1200" b="1" dirty="0"/>
              <a:t> 1 </a:t>
            </a:r>
            <a:r>
              <a:rPr lang="en-US" sz="1200" b="1" dirty="0" err="1"/>
              <a:t>a.u</a:t>
            </a:r>
            <a:r>
              <a:rPr lang="en-US" sz="1200" b="1" dirty="0"/>
              <a:t>. = 0.324123 10**(16) </a:t>
            </a:r>
            <a:r>
              <a:rPr lang="en-US" sz="1200" b="1" dirty="0" err="1"/>
              <a:t>esu</a:t>
            </a:r>
            <a:r>
              <a:rPr lang="en-US" sz="1200" b="1" dirty="0"/>
              <a:t>/cm**3  ( or </a:t>
            </a:r>
            <a:r>
              <a:rPr lang="en-US" sz="1200" b="1" dirty="0" err="1"/>
              <a:t>statvolts</a:t>
            </a:r>
            <a:r>
              <a:rPr lang="en-US" sz="1200" b="1" dirty="0"/>
              <a:t>/cm**2 ) = 0.97174 10**(22) v/m**2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 ------------------------------------------------------------</a:t>
            </a:r>
          </a:p>
          <a:p>
            <a:r>
              <a:rPr lang="en-US" sz="1200" b="1" dirty="0"/>
              <a:t>   Atom      X         Y         Z</a:t>
            </a:r>
          </a:p>
          <a:p>
            <a:r>
              <a:rPr lang="en-US" sz="1200" b="1" dirty="0"/>
              <a:t> ------------------------------------------------------------</a:t>
            </a:r>
          </a:p>
          <a:p>
            <a:r>
              <a:rPr lang="en-US" sz="1200" b="1" dirty="0"/>
              <a:t>    1 C    0.00000   0.00000   1.19651</a:t>
            </a:r>
          </a:p>
          <a:p>
            <a:r>
              <a:rPr lang="en-US" sz="1200" b="1" dirty="0"/>
              <a:t> ------------------------------------------------------------</a:t>
            </a:r>
          </a:p>
          <a:p>
            <a:endParaRPr lang="en-US" sz="1200" b="1" dirty="0"/>
          </a:p>
          <a:p>
            <a:r>
              <a:rPr lang="en-US" sz="1200" b="1" dirty="0"/>
              <a:t> Electric field gradient in molecular frame (</a:t>
            </a:r>
            <a:r>
              <a:rPr lang="en-US" sz="1200" b="1" dirty="0" err="1"/>
              <a:t>a.u</a:t>
            </a:r>
            <a:r>
              <a:rPr lang="en-US" sz="1200" b="1" dirty="0"/>
              <a:t>.)</a:t>
            </a:r>
          </a:p>
          <a:p>
            <a:r>
              <a:rPr lang="en-US" sz="1200" b="1" dirty="0"/>
              <a:t>         XX             YY             ZZ             XY             XZ             YZ</a:t>
            </a:r>
          </a:p>
          <a:p>
            <a:r>
              <a:rPr lang="en-US" sz="1200" b="1" dirty="0"/>
              <a:t> ------------------------------------------------------------------------------------------</a:t>
            </a:r>
          </a:p>
          <a:p>
            <a:r>
              <a:rPr lang="en-US" sz="1200" b="1" dirty="0"/>
              <a:t>        0.280943       0.280943      -0.561885       0.000000       0.000000       0.000000</a:t>
            </a:r>
          </a:p>
          <a:p>
            <a:endParaRPr lang="en-US" sz="1200" b="1" dirty="0"/>
          </a:p>
          <a:p>
            <a:r>
              <a:rPr lang="en-US" sz="1200" b="1" dirty="0"/>
              <a:t> Principal components (</a:t>
            </a:r>
            <a:r>
              <a:rPr lang="en-US" sz="1200" b="1" dirty="0" err="1"/>
              <a:t>a.u</a:t>
            </a:r>
            <a:r>
              <a:rPr lang="en-US" sz="1200" b="1" dirty="0"/>
              <a:t>.) and orientation</a:t>
            </a:r>
          </a:p>
          <a:p>
            <a:r>
              <a:rPr lang="en-US" sz="1200" b="1" dirty="0"/>
              <a:t> of principal axis w.r.t. absolute frame                      Asymmetry parameter eta</a:t>
            </a:r>
          </a:p>
          <a:p>
            <a:r>
              <a:rPr lang="en-US" sz="1200" b="1" dirty="0"/>
              <a:t> --------------------------------------------------------------------------------------</a:t>
            </a:r>
          </a:p>
          <a:p>
            <a:r>
              <a:rPr lang="en-US" sz="1200" b="1" dirty="0"/>
              <a:t>       -0.561885       0.280943       0.280943                       0.000000</a:t>
            </a:r>
          </a:p>
          <a:p>
            <a:endParaRPr lang="en-US" sz="1200" b="1" dirty="0"/>
          </a:p>
          <a:p>
            <a:r>
              <a:rPr lang="en-US" sz="1200" b="1" dirty="0"/>
              <a:t>        0.000000       0.707453       0.706760</a:t>
            </a:r>
          </a:p>
          <a:p>
            <a:r>
              <a:rPr lang="en-US" sz="1200" b="1" dirty="0"/>
              <a:t>        0.000000      -0.706760       0.707453</a:t>
            </a:r>
          </a:p>
          <a:p>
            <a:r>
              <a:rPr lang="en-US" sz="1200" b="1" dirty="0"/>
              <a:t>        1.000000       0.000000       0.000000</a:t>
            </a:r>
          </a:p>
        </p:txBody>
      </p:sp>
    </p:spTree>
    <p:extLst>
      <p:ext uri="{BB962C8B-B14F-4D97-AF65-F5344CB8AC3E}">
        <p14:creationId xmlns:p14="http://schemas.microsoft.com/office/powerpoint/2010/main" val="34489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499" y="160107"/>
            <a:ext cx="8204200" cy="682625"/>
          </a:xfrm>
        </p:spPr>
        <p:txBody>
          <a:bodyPr/>
          <a:lstStyle/>
          <a:p>
            <a:r>
              <a:rPr lang="en-US" sz="2800" dirty="0" smtClean="0"/>
              <a:t>Output Snippet (3)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814038" y="98213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</a:t>
            </a:r>
            <a:r>
              <a:rPr lang="en-US" sz="1400" b="1" dirty="0"/>
              <a:t>Atom:    1  C</a:t>
            </a:r>
          </a:p>
          <a:p>
            <a:r>
              <a:rPr lang="en-US" sz="1400" b="1" dirty="0"/>
              <a:t>        Diamagnetic</a:t>
            </a:r>
          </a:p>
          <a:p>
            <a:r>
              <a:rPr lang="en-US" sz="1400" b="1" dirty="0"/>
              <a:t>    243.3437      0.0000      0.0000</a:t>
            </a:r>
          </a:p>
          <a:p>
            <a:r>
              <a:rPr lang="en-US" sz="1400" b="1" dirty="0"/>
              <a:t>      0.0000    243.3437      0.0000</a:t>
            </a:r>
          </a:p>
          <a:p>
            <a:r>
              <a:rPr lang="en-US" sz="1400" b="1" dirty="0"/>
              <a:t>      0.0000      0.0000    256.9231</a:t>
            </a:r>
          </a:p>
          <a:p>
            <a:endParaRPr lang="en-US" sz="1400" b="1" dirty="0"/>
          </a:p>
          <a:p>
            <a:r>
              <a:rPr lang="en-US" sz="1400" b="1" dirty="0"/>
              <a:t>        Paramagnetic</a:t>
            </a:r>
          </a:p>
          <a:p>
            <a:r>
              <a:rPr lang="en-US" sz="1400" b="1" dirty="0"/>
              <a:t>   -156.9102      0.0000      0.0000</a:t>
            </a:r>
          </a:p>
          <a:p>
            <a:r>
              <a:rPr lang="en-US" sz="1400" b="1" dirty="0"/>
              <a:t>      0.0000   -156.9102      0.0000</a:t>
            </a:r>
          </a:p>
          <a:p>
            <a:r>
              <a:rPr lang="en-US" sz="1400" b="1" dirty="0"/>
              <a:t>      0.0000      0.0000    -69.0429</a:t>
            </a:r>
          </a:p>
          <a:p>
            <a:endParaRPr lang="en-US" sz="1400" b="1" dirty="0"/>
          </a:p>
          <a:p>
            <a:r>
              <a:rPr lang="en-US" sz="1400" b="1" dirty="0"/>
              <a:t>        Total Shielding Tensor</a:t>
            </a:r>
          </a:p>
          <a:p>
            <a:r>
              <a:rPr lang="en-US" sz="1400" b="1" dirty="0"/>
              <a:t>     86.4335      0.0000      0.0000</a:t>
            </a:r>
          </a:p>
          <a:p>
            <a:r>
              <a:rPr lang="en-US" sz="1400" b="1" dirty="0"/>
              <a:t>      0.0000     86.4335      0.0000</a:t>
            </a:r>
          </a:p>
          <a:p>
            <a:r>
              <a:rPr lang="en-US" sz="1400" b="1" dirty="0"/>
              <a:t>      0.0000      0.0000    187.8802</a:t>
            </a:r>
          </a:p>
          <a:p>
            <a:endParaRPr lang="en-US" sz="1400" b="1" dirty="0"/>
          </a:p>
          <a:p>
            <a:r>
              <a:rPr lang="en-US" sz="1400" b="1" dirty="0"/>
              <a:t>           isotropic =     120.2491</a:t>
            </a:r>
          </a:p>
          <a:p>
            <a:r>
              <a:rPr lang="en-US" sz="1400" b="1" dirty="0"/>
              <a:t>          anisotropy =   </a:t>
            </a:r>
            <a:r>
              <a:rPr lang="en-US" sz="1400" b="1" dirty="0" smtClean="0"/>
              <a:t>101.4467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         Principal Components and Axis System</a:t>
            </a:r>
          </a:p>
          <a:p>
            <a:r>
              <a:rPr lang="en-US" sz="1400" b="1" dirty="0"/>
              <a:t>                 1           2           3</a:t>
            </a:r>
          </a:p>
          <a:p>
            <a:r>
              <a:rPr lang="en-US" sz="1400" b="1" dirty="0"/>
              <a:t>              187.8802     86.4335     86.4335</a:t>
            </a:r>
          </a:p>
          <a:p>
            <a:endParaRPr lang="en-US" sz="1400" b="1" dirty="0"/>
          </a:p>
          <a:p>
            <a:r>
              <a:rPr lang="en-US" sz="1400" b="1" dirty="0"/>
              <a:t>      1         0.0000     -0.7065      0.7077</a:t>
            </a:r>
          </a:p>
          <a:p>
            <a:r>
              <a:rPr lang="en-US" sz="1400" b="1" dirty="0"/>
              <a:t>      2         0.0000      0.7077      0.7065</a:t>
            </a:r>
          </a:p>
          <a:p>
            <a:r>
              <a:rPr lang="en-US" sz="1400" b="1" dirty="0"/>
              <a:t>      3         1.0000      0.0000      0.0000</a:t>
            </a:r>
          </a:p>
        </p:txBody>
      </p:sp>
    </p:spTree>
    <p:extLst>
      <p:ext uri="{BB962C8B-B14F-4D97-AF65-F5344CB8AC3E}">
        <p14:creationId xmlns:p14="http://schemas.microsoft.com/office/powerpoint/2010/main" val="32411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ChangeArrowheads="1"/>
          </p:cNvSpPr>
          <p:nvPr/>
        </p:nvSpPr>
        <p:spPr bwMode="auto">
          <a:xfrm>
            <a:off x="244783" y="1584955"/>
            <a:ext cx="8372475" cy="64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sz="3200" b="1" dirty="0">
                <a:solidFill>
                  <a:srgbClr val="78A22F"/>
                </a:solidFill>
              </a:rPr>
              <a:t>Excited State Calculations with TDDFT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579313" y="3356017"/>
            <a:ext cx="7940215" cy="1093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Optical properties (UV/Vis)</a:t>
            </a:r>
            <a:endParaRPr lang="en-US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Pre- and near-edge X-ray absorption (XANES)</a:t>
            </a:r>
            <a:r>
              <a:rPr lang="en-US" dirty="0" smtClean="0">
                <a:latin typeface="+mn-lt"/>
              </a:rPr>
              <a:t> </a:t>
            </a:r>
            <a:endParaRPr lang="en-US" sz="1450" dirty="0" smtClean="0"/>
          </a:p>
          <a:p>
            <a:pPr>
              <a:lnSpc>
                <a:spcPct val="75000"/>
              </a:lnSpc>
            </a:pPr>
            <a:endParaRPr lang="en-US" dirty="0" smtClean="0">
              <a:latin typeface="Century Gothic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82588" y="5662111"/>
            <a:ext cx="4697412" cy="581025"/>
          </a:xfrm>
          <a:prstGeom prst="rect">
            <a:avLst/>
          </a:prstGeom>
          <a:solidFill>
            <a:srgbClr val="FFFF00">
              <a:alpha val="5215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charset="0"/>
              </a:rPr>
              <a:t>Time-Dependent Density Functional Theory, Marques et al, Springer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/>
          </p:cNvSpPr>
          <p:nvPr/>
        </p:nvSpPr>
        <p:spPr bwMode="auto">
          <a:xfrm>
            <a:off x="228600" y="228600"/>
            <a:ext cx="643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endParaRPr lang="en-US" sz="2800" b="1" dirty="0">
              <a:solidFill>
                <a:srgbClr val="78A22F"/>
              </a:solidFill>
            </a:endParaRPr>
          </a:p>
        </p:txBody>
      </p:sp>
      <p:sp>
        <p:nvSpPr>
          <p:cNvPr id="12" name="Title 4"/>
          <p:cNvSpPr>
            <a:spLocks/>
          </p:cNvSpPr>
          <p:nvPr/>
        </p:nvSpPr>
        <p:spPr bwMode="auto">
          <a:xfrm>
            <a:off x="146827" y="201729"/>
            <a:ext cx="744568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</a:pP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UV/Vis &amp; X-ray</a:t>
            </a:r>
            <a:r>
              <a:rPr lang="en-US" sz="2800" b="1" dirty="0" smtClean="0">
                <a:solidFill>
                  <a:srgbClr val="78A22F"/>
                </a:solidFill>
                <a:latin typeface="+mn-lt"/>
              </a:rPr>
              <a:t> Spectroscopy</a:t>
            </a:r>
            <a:endParaRPr lang="en-US" sz="2800" b="1" dirty="0">
              <a:solidFill>
                <a:srgbClr val="78A22F"/>
              </a:solidFill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 flipH="1">
            <a:off x="6907417" y="1321580"/>
            <a:ext cx="1245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UV/Vis</a:t>
            </a:r>
            <a:endParaRPr lang="en-US" dirty="0" smtClean="0">
              <a:latin typeface="+mn-lt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0" y="1323786"/>
            <a:ext cx="5337499" cy="441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122340" y="1687570"/>
            <a:ext cx="3659405" cy="1077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7214839" y="3367418"/>
            <a:ext cx="94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X-ray </a:t>
            </a:r>
            <a:endParaRPr lang="en-US" dirty="0" smtClean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05871" y="3958683"/>
            <a:ext cx="3108968" cy="1325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4"/>
          <p:cNvSpPr>
            <a:spLocks noChangeArrowheads="1"/>
          </p:cNvSpPr>
          <p:nvPr/>
        </p:nvSpPr>
        <p:spPr bwMode="auto">
          <a:xfrm>
            <a:off x="948899" y="3771474"/>
            <a:ext cx="3043237" cy="2607024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444038" y="893763"/>
            <a:ext cx="767405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lvl="1">
              <a:defRPr/>
            </a:pP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geometry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O     0.00000000     0.00000000     0.12982363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H     0.75933475     0.00000000    -0.46621158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H    -0.75933475     0.00000000    -0.46621158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basis</a:t>
            </a:r>
          </a:p>
          <a:p>
            <a:pPr lvl="1">
              <a:defRPr/>
            </a:pPr>
            <a:r>
              <a:rPr lang="en-US" sz="1600" b="1" dirty="0" smtClean="0">
                <a:latin typeface="Courier New" pitchFamily="49" charset="0"/>
              </a:rPr>
              <a:t>   O </a:t>
            </a:r>
            <a:r>
              <a:rPr lang="en-US" sz="1600" b="1" dirty="0">
                <a:latin typeface="Courier New" pitchFamily="49" charset="0"/>
              </a:rPr>
              <a:t>library 6-31G</a:t>
            </a:r>
            <a:r>
              <a:rPr lang="en-US" sz="1600" b="1" dirty="0" smtClean="0">
                <a:latin typeface="Courier New" pitchFamily="49" charset="0"/>
              </a:rPr>
              <a:t>**</a:t>
            </a: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 smtClean="0">
                <a:latin typeface="Courier New" pitchFamily="49" charset="0"/>
              </a:rPr>
              <a:t>   H </a:t>
            </a:r>
            <a:r>
              <a:rPr lang="en-US" sz="1600" b="1" dirty="0">
                <a:latin typeface="Courier New" pitchFamily="49" charset="0"/>
              </a:rPr>
              <a:t>library 6-31G**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 err="1">
                <a:latin typeface="Courier New" pitchFamily="49" charset="0"/>
              </a:rPr>
              <a:t>dft</a:t>
            </a: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  xc b3lyp</a:t>
            </a: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 err="1">
                <a:latin typeface="Courier New" pitchFamily="49" charset="0"/>
              </a:rPr>
              <a:t>tddft</a:t>
            </a: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nroots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10</a:t>
            </a: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600" b="1" dirty="0">
                <a:latin typeface="Courier New" pitchFamily="49" charset="0"/>
              </a:rPr>
              <a:t>task </a:t>
            </a:r>
            <a:r>
              <a:rPr lang="en-US" sz="1600" b="1" dirty="0" err="1">
                <a:latin typeface="Courier New" pitchFamily="49" charset="0"/>
              </a:rPr>
              <a:t>tddft</a:t>
            </a:r>
            <a:r>
              <a:rPr lang="en-US" sz="1600" b="1" dirty="0">
                <a:latin typeface="Courier New" pitchFamily="49" charset="0"/>
              </a:rPr>
              <a:t> energy</a:t>
            </a:r>
          </a:p>
          <a:p>
            <a:pPr lvl="1">
              <a:defRPr/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771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9499" y="160107"/>
            <a:ext cx="8204200" cy="682625"/>
          </a:xfrm>
        </p:spPr>
        <p:txBody>
          <a:bodyPr/>
          <a:lstStyle/>
          <a:p>
            <a:r>
              <a:rPr lang="en-US" sz="2800" dirty="0" smtClean="0"/>
              <a:t>Basic UV/Vis Input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dirty="0" smtClean="0"/>
              <a:t>Sample </a:t>
            </a:r>
            <a:r>
              <a:rPr lang="en-US" sz="2800" dirty="0" smtClean="0"/>
              <a:t>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990" y="969408"/>
            <a:ext cx="78504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b="1" dirty="0"/>
              <a:t>----------------------------------------------------------------------------</a:t>
            </a:r>
          </a:p>
          <a:p>
            <a:r>
              <a:rPr lang="en-US" sz="1200" b="1" dirty="0"/>
              <a:t>  Root   1 singlet b2             0.294221372 </a:t>
            </a:r>
            <a:r>
              <a:rPr lang="en-US" sz="1200" b="1" dirty="0" err="1"/>
              <a:t>a.u</a:t>
            </a:r>
            <a:r>
              <a:rPr lang="en-US" sz="1200" b="1" dirty="0"/>
              <a:t>.                8.0062 eV</a:t>
            </a:r>
          </a:p>
          <a:p>
            <a:r>
              <a:rPr lang="en-US" sz="1200" b="1" dirty="0"/>
              <a:t>  ----------------------------------------------------------------------------</a:t>
            </a:r>
          </a:p>
          <a:p>
            <a:r>
              <a:rPr lang="en-US" sz="1200" b="1" dirty="0"/>
              <a:t>     Transition Moments    X  0.00000   Y  0.26890   Z  0.00000</a:t>
            </a:r>
          </a:p>
          <a:p>
            <a:r>
              <a:rPr lang="en-US" sz="1200" b="1" dirty="0"/>
              <a:t>     Transition Moments   XX  0.00000  XY  0.00000  XZ  0.00000</a:t>
            </a:r>
          </a:p>
          <a:p>
            <a:r>
              <a:rPr lang="en-US" sz="1200" b="1" dirty="0"/>
              <a:t>     Transition Moments   YY  0.00000  YZ -0.08066  ZZ  0.00000</a:t>
            </a:r>
          </a:p>
          <a:p>
            <a:r>
              <a:rPr lang="en-US" sz="1200" b="1" dirty="0"/>
              <a:t>     Dipole Oscillator Strength                         0.01418</a:t>
            </a:r>
          </a:p>
          <a:p>
            <a:endParaRPr lang="en-US" sz="1200" b="1" dirty="0"/>
          </a:p>
          <a:p>
            <a:r>
              <a:rPr lang="en-US" sz="1200" b="1" dirty="0"/>
              <a:t>     Occ.    5  b2  ---  </a:t>
            </a:r>
            <a:r>
              <a:rPr lang="en-US" sz="1200" b="1" dirty="0" err="1"/>
              <a:t>Virt</a:t>
            </a:r>
            <a:r>
              <a:rPr lang="en-US" sz="1200" b="1" dirty="0"/>
              <a:t>.    6  a1   1.00002 X</a:t>
            </a:r>
          </a:p>
          <a:p>
            <a:r>
              <a:rPr lang="en-US" sz="1200" b="1" dirty="0"/>
              <a:t>  ----------------------------------------------------------------------------</a:t>
            </a:r>
          </a:p>
          <a:p>
            <a:r>
              <a:rPr lang="en-US" sz="1200" b="1" dirty="0"/>
              <a:t>  Root   2 singlet a2             0.369097477 </a:t>
            </a:r>
            <a:r>
              <a:rPr lang="en-US" sz="1200" b="1" dirty="0" err="1"/>
              <a:t>a.u</a:t>
            </a:r>
            <a:r>
              <a:rPr lang="en-US" sz="1200" b="1" dirty="0"/>
              <a:t>.               10.0437 eV</a:t>
            </a:r>
          </a:p>
          <a:p>
            <a:r>
              <a:rPr lang="en-US" sz="1200" b="1" dirty="0"/>
              <a:t>  ----------------------------------------------------------------------------</a:t>
            </a:r>
          </a:p>
          <a:p>
            <a:r>
              <a:rPr lang="en-US" sz="1200" b="1" dirty="0"/>
              <a:t>     Transition Moments    X  0.00000   Y  0.00000   Z  0.00000</a:t>
            </a:r>
          </a:p>
          <a:p>
            <a:r>
              <a:rPr lang="en-US" sz="1200" b="1" dirty="0"/>
              <a:t>     Transition Moments   XX  0.00000  XY  0.24936  XZ  0.00000</a:t>
            </a:r>
          </a:p>
          <a:p>
            <a:r>
              <a:rPr lang="en-US" sz="1200" b="1" dirty="0"/>
              <a:t>     Transition Moments   YY  0.00000  YZ  0.00000  ZZ  0.00000</a:t>
            </a:r>
          </a:p>
          <a:p>
            <a:r>
              <a:rPr lang="en-US" sz="1200" b="1" dirty="0"/>
              <a:t>     Dipole Oscillator Strength                         0.00000</a:t>
            </a:r>
          </a:p>
          <a:p>
            <a:endParaRPr lang="en-US" sz="1200" b="1" dirty="0"/>
          </a:p>
          <a:p>
            <a:r>
              <a:rPr lang="en-US" sz="1200" b="1" dirty="0"/>
              <a:t>     Occ.    5  b2  ---  </a:t>
            </a:r>
            <a:r>
              <a:rPr lang="en-US" sz="1200" b="1" dirty="0" err="1"/>
              <a:t>Virt</a:t>
            </a:r>
            <a:r>
              <a:rPr lang="en-US" sz="1200" b="1" dirty="0"/>
              <a:t>.    7  b1  -0.99936 X</a:t>
            </a:r>
          </a:p>
          <a:p>
            <a:r>
              <a:rPr lang="en-US" sz="1200" b="1" dirty="0"/>
              <a:t>  ----------------------------------------------------------------------------</a:t>
            </a:r>
          </a:p>
          <a:p>
            <a:r>
              <a:rPr lang="en-US" sz="1200" b="1" dirty="0"/>
              <a:t>  Root   3 singlet a1             0.387064734 </a:t>
            </a:r>
            <a:r>
              <a:rPr lang="en-US" sz="1200" b="1" dirty="0" err="1"/>
              <a:t>a.u</a:t>
            </a:r>
            <a:r>
              <a:rPr lang="en-US" sz="1200" b="1" dirty="0"/>
              <a:t>.               10.5326 eV</a:t>
            </a:r>
          </a:p>
          <a:p>
            <a:r>
              <a:rPr lang="en-US" sz="1200" b="1" dirty="0"/>
              <a:t>  ----------------------------------------------------------------------------</a:t>
            </a:r>
          </a:p>
          <a:p>
            <a:r>
              <a:rPr lang="en-US" sz="1200" b="1" dirty="0"/>
              <a:t>     Transition Moments    X  0.00000   Y  0.00000   Z -0.60463</a:t>
            </a:r>
          </a:p>
          <a:p>
            <a:r>
              <a:rPr lang="en-US" sz="1200" b="1" dirty="0"/>
              <a:t>     Transition Moments   XX  0.62351  XY  0.00000  XZ  0.00000</a:t>
            </a:r>
          </a:p>
          <a:p>
            <a:r>
              <a:rPr lang="en-US" sz="1200" b="1" dirty="0"/>
              <a:t>     Transition Moments   YY  0.09429  YZ  0.00000  ZZ  0.45941</a:t>
            </a:r>
          </a:p>
          <a:p>
            <a:r>
              <a:rPr lang="en-US" sz="1200" b="1" dirty="0"/>
              <a:t>     Dipole Oscillator Strength                         0.09433</a:t>
            </a:r>
          </a:p>
          <a:p>
            <a:endParaRPr lang="en-US" sz="1200" b="1" dirty="0"/>
          </a:p>
          <a:p>
            <a:r>
              <a:rPr lang="en-US" sz="1200" b="1" dirty="0"/>
              <a:t>     Occ.    3  b1  ---  </a:t>
            </a:r>
            <a:r>
              <a:rPr lang="en-US" sz="1200" b="1" dirty="0" err="1"/>
              <a:t>Virt</a:t>
            </a:r>
            <a:r>
              <a:rPr lang="en-US" sz="1200" b="1" dirty="0"/>
              <a:t>.    7  b1   0.11875 X</a:t>
            </a:r>
          </a:p>
          <a:p>
            <a:r>
              <a:rPr lang="en-US" sz="1200" b="1" dirty="0"/>
              <a:t>     Occ.    4  a1  ---  </a:t>
            </a:r>
            <a:r>
              <a:rPr lang="en-US" sz="1200" b="1" dirty="0" err="1"/>
              <a:t>Virt</a:t>
            </a:r>
            <a:r>
              <a:rPr lang="en-US" sz="1200" b="1" dirty="0"/>
              <a:t>.    6  a1  -0.99241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SL_PowerPoint97_061209">
  <a:themeElements>
    <a:clrScheme name="PNNL_Presentation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MSL_PowerPoint97_061209">
      <a:majorFont>
        <a:latin typeface="Century Gothic"/>
        <a:ea typeface="ＭＳ Ｐゴシック"/>
        <a:cs typeface="ＭＳ Ｐゴシック"/>
      </a:majorFont>
      <a:minorFont>
        <a:latin typeface="Century Gothic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1300</Words>
  <Application>Microsoft Office PowerPoint</Application>
  <PresentationFormat>On-screen Show (4:3)</PresentationFormat>
  <Paragraphs>295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EMSL_PowerPoint97_061209</vt:lpstr>
      <vt:lpstr>PowerPoint Presentation</vt:lpstr>
      <vt:lpstr>Sample Input</vt:lpstr>
      <vt:lpstr>Output Snippet (1)</vt:lpstr>
      <vt:lpstr>Output Snippet (2)</vt:lpstr>
      <vt:lpstr>Output Snippet (3)</vt:lpstr>
      <vt:lpstr>PowerPoint Presentation</vt:lpstr>
      <vt:lpstr>PowerPoint Presentation</vt:lpstr>
      <vt:lpstr>Basic UV/Vis Input</vt:lpstr>
      <vt:lpstr>Sample Output</vt:lpstr>
      <vt:lpstr>UV/Vis Spectrum</vt:lpstr>
      <vt:lpstr>PowerPoint Presentation</vt:lpstr>
      <vt:lpstr>PowerPoint Presentation</vt:lpstr>
      <vt:lpstr>PowerPoint Presentation</vt:lpstr>
      <vt:lpstr>Basic XANES Input</vt:lpstr>
      <vt:lpstr>Sample XANES Output</vt:lpstr>
      <vt:lpstr>PowerPoint Presentation</vt:lpstr>
      <vt:lpstr>PowerPoint Presentation</vt:lpstr>
      <vt:lpstr>PowerPoint Presentation</vt:lpstr>
      <vt:lpstr>PowerPoint Presentation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Nathan Johnson</dc:creator>
  <cp:lastModifiedBy>test</cp:lastModifiedBy>
  <cp:revision>113</cp:revision>
  <dcterms:created xsi:type="dcterms:W3CDTF">2009-12-17T16:25:03Z</dcterms:created>
  <dcterms:modified xsi:type="dcterms:W3CDTF">2014-05-07T12:37:47Z</dcterms:modified>
</cp:coreProperties>
</file>