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5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8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F3069-37F2-774C-A183-2F3A97C89CCC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806C-064E-4845-84DD-AF9E37A32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5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picture of PCA on a whiteboard</a:t>
            </a:r>
          </a:p>
          <a:p>
            <a:r>
              <a:rPr lang="en-US" dirty="0" smtClean="0"/>
              <a:t>Use PCA for dimensionality reduction in </a:t>
            </a:r>
            <a:r>
              <a:rPr lang="en-US" dirty="0" err="1" smtClean="0"/>
              <a:t>sklearn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Choose the correct number of components</a:t>
            </a:r>
          </a:p>
          <a:p>
            <a:pPr lvl="1"/>
            <a:r>
              <a:rPr lang="en-US" dirty="0" smtClean="0"/>
              <a:t>Interpret the 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23437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957" y="4740225"/>
            <a:ext cx="115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Cov</a:t>
            </a:r>
            <a:r>
              <a:rPr lang="en-US" b="1" dirty="0" smtClean="0"/>
              <a:t>(M) =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2327" y="2689244"/>
            <a:ext cx="6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 =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01599"/>
              </p:ext>
            </p:extLst>
          </p:nvPr>
        </p:nvGraphicFramePr>
        <p:xfrm>
          <a:off x="1025100" y="1846353"/>
          <a:ext cx="2904242" cy="2055114"/>
        </p:xfrm>
        <a:graphic>
          <a:graphicData uri="http://schemas.openxmlformats.org/drawingml/2006/table">
            <a:tbl>
              <a:tblPr/>
              <a:tblGrid>
                <a:gridCol w="1452121"/>
                <a:gridCol w="1452121"/>
              </a:tblGrid>
              <a:tr h="342519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algn="l" fontAlgn="ctr"/>
                      <a:r>
                        <a:rPr lang="hr-HR">
                          <a:effectLst/>
                        </a:rPr>
                        <a:t>11.26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10.36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algn="l" fontAlgn="ctr"/>
                      <a:r>
                        <a:rPr lang="hr-HR" dirty="0">
                          <a:effectLst/>
                        </a:rPr>
                        <a:t>12.71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7.65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10.52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7.28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11.78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>
                          <a:effectLst/>
                        </a:rPr>
                        <a:t>6.13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2519">
                <a:tc>
                  <a:txBody>
                    <a:bodyPr/>
                    <a:lstStyle/>
                    <a:p>
                      <a:pPr algn="l" fontAlgn="ctr"/>
                      <a:r>
                        <a:rPr lang="hr-HR">
                          <a:effectLst/>
                        </a:rPr>
                        <a:t>18.50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dirty="0">
                          <a:effectLst/>
                        </a:rPr>
                        <a:t>10.67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58" y="1638419"/>
            <a:ext cx="6163624" cy="4140212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8227"/>
              </p:ext>
            </p:extLst>
          </p:nvPr>
        </p:nvGraphicFramePr>
        <p:xfrm>
          <a:off x="1441517" y="4426465"/>
          <a:ext cx="2425479" cy="1142559"/>
        </p:xfrm>
        <a:graphic>
          <a:graphicData uri="http://schemas.openxmlformats.org/drawingml/2006/table">
            <a:tbl>
              <a:tblPr/>
              <a:tblGrid>
                <a:gridCol w="808493"/>
                <a:gridCol w="808493"/>
                <a:gridCol w="808493"/>
              </a:tblGrid>
              <a:tr h="380853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85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>
                          <a:effectLst/>
                        </a:rPr>
                        <a:t>22.77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10.97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85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10.97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dirty="0">
                          <a:effectLst/>
                        </a:rPr>
                        <a:t>7.13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9682" y="3058576"/>
            <a:ext cx="73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(first few rows)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294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7" y="2644873"/>
            <a:ext cx="5130800" cy="337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88" y="2644873"/>
            <a:ext cx="4927600" cy="337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7023" y="6557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Covariance(M)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57616"/>
              </p:ext>
            </p:extLst>
          </p:nvPr>
        </p:nvGraphicFramePr>
        <p:xfrm>
          <a:off x="1064443" y="1155666"/>
          <a:ext cx="2425479" cy="1142559"/>
        </p:xfrm>
        <a:graphic>
          <a:graphicData uri="http://schemas.openxmlformats.org/drawingml/2006/table">
            <a:tbl>
              <a:tblPr/>
              <a:tblGrid>
                <a:gridCol w="808493"/>
                <a:gridCol w="808493"/>
                <a:gridCol w="808493"/>
              </a:tblGrid>
              <a:tr h="380853">
                <a:tc>
                  <a:txBody>
                    <a:bodyPr/>
                    <a:lstStyle/>
                    <a:p>
                      <a:pPr algn="l" fontAlgn="ctr"/>
                      <a:endParaRPr lang="en-US" b="1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85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>
                          <a:effectLst/>
                        </a:rPr>
                        <a:t>22.77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>
                          <a:effectLst/>
                        </a:rPr>
                        <a:t>10.97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853"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dirty="0">
                          <a:effectLst/>
                        </a:rPr>
                        <a:t>10.97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dirty="0">
                          <a:effectLst/>
                        </a:rPr>
                        <a:t>7.13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769965" y="1715679"/>
            <a:ext cx="1649691" cy="518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703976" y="716728"/>
            <a:ext cx="2121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Apply PCA transformation. (i.e. rotate the coordinate axes)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42571"/>
              </p:ext>
            </p:extLst>
          </p:nvPr>
        </p:nvGraphicFramePr>
        <p:xfrm>
          <a:off x="7666699" y="1155666"/>
          <a:ext cx="3187044" cy="975360"/>
        </p:xfrm>
        <a:graphic>
          <a:graphicData uri="http://schemas.openxmlformats.org/drawingml/2006/table">
            <a:tbl>
              <a:tblPr/>
              <a:tblGrid>
                <a:gridCol w="1062348"/>
                <a:gridCol w="1062348"/>
                <a:gridCol w="1062348"/>
              </a:tblGrid>
              <a:tr h="255385">
                <a:tc>
                  <a:txBody>
                    <a:bodyPr/>
                    <a:lstStyle/>
                    <a:p>
                      <a:pPr algn="l" fontAlgn="ctr"/>
                      <a:endParaRPr lang="en-US" sz="1800" b="1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800" dirty="0">
                          <a:effectLst/>
                        </a:rPr>
                        <a:t>28.42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dirty="0" smtClean="0">
                          <a:effectLst/>
                        </a:rPr>
                        <a:t>0.00</a:t>
                      </a:r>
                      <a:endParaRPr lang="pl-PL" sz="1800" dirty="0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dirty="0" smtClean="0">
                          <a:effectLst/>
                        </a:rPr>
                        <a:t>0.00</a:t>
                      </a:r>
                      <a:endParaRPr lang="pl-PL" sz="1800" dirty="0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800" dirty="0">
                          <a:effectLst/>
                        </a:rPr>
                        <a:t>1.48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798760" y="63070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Covariance(U)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90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850610"/>
              </p:ext>
            </p:extLst>
          </p:nvPr>
        </p:nvGraphicFramePr>
        <p:xfrm>
          <a:off x="8580706" y="1862369"/>
          <a:ext cx="2329206" cy="1772310"/>
        </p:xfrm>
        <a:graphic>
          <a:graphicData uri="http://schemas.openxmlformats.org/drawingml/2006/table">
            <a:tbl>
              <a:tblPr/>
              <a:tblGrid>
                <a:gridCol w="1164603"/>
                <a:gridCol w="1164603"/>
              </a:tblGrid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2.48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2.26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2.43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>
                          <a:effectLst/>
                        </a:rPr>
                        <a:t>-0.81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 dirty="0">
                          <a:effectLst/>
                        </a:rPr>
                        <a:t>4.55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dirty="0">
                          <a:effectLst/>
                        </a:rPr>
                        <a:t>-0.14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3.96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-1.74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-4.10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-0.78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72759" y="697580"/>
                <a:ext cx="38932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𝑀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p>
                      <m:r>
                        <a:rPr lang="en-US" sz="4400" b="0" i="1" smtClean="0">
                          <a:latin typeface="Cambria Math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59" y="697580"/>
                <a:ext cx="3893270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28957"/>
              </p:ext>
            </p:extLst>
          </p:nvPr>
        </p:nvGraphicFramePr>
        <p:xfrm>
          <a:off x="845990" y="1659077"/>
          <a:ext cx="1802942" cy="1853298"/>
        </p:xfrm>
        <a:graphic>
          <a:graphicData uri="http://schemas.openxmlformats.org/drawingml/2006/table">
            <a:tbl>
              <a:tblPr/>
              <a:tblGrid>
                <a:gridCol w="901471"/>
                <a:gridCol w="901471"/>
              </a:tblGrid>
              <a:tr h="3088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883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11.26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10.36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883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 dirty="0">
                          <a:effectLst/>
                        </a:rPr>
                        <a:t>12.71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7.65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883"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10.52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7.28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883"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>
                          <a:effectLst/>
                        </a:rPr>
                        <a:t>11.78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 dirty="0">
                          <a:effectLst/>
                        </a:rPr>
                        <a:t>6.13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8883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18.50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10.67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526384" y="1159493"/>
            <a:ext cx="1734531" cy="30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8893" y="725861"/>
            <a:ext cx="1994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Original data matrix (needs to be centered)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31223" y="3888922"/>
            <a:ext cx="109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Correlation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743959" y="3751863"/>
            <a:ext cx="9427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65780"/>
              </p:ext>
            </p:extLst>
          </p:nvPr>
        </p:nvGraphicFramePr>
        <p:xfrm>
          <a:off x="715651" y="4653006"/>
          <a:ext cx="2140671" cy="1003071"/>
        </p:xfrm>
        <a:graphic>
          <a:graphicData uri="http://schemas.openxmlformats.org/drawingml/2006/table">
            <a:tbl>
              <a:tblPr/>
              <a:tblGrid>
                <a:gridCol w="713557"/>
                <a:gridCol w="713557"/>
                <a:gridCol w="713557"/>
              </a:tblGrid>
              <a:tr h="334357">
                <a:tc>
                  <a:txBody>
                    <a:bodyPr/>
                    <a:lstStyle/>
                    <a:p>
                      <a:pPr algn="l" fontAlgn="ctr"/>
                      <a:endParaRPr lang="en-US" sz="1200" b="1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>
                          <a:effectLst/>
                        </a:rPr>
                        <a:t>22.77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>
                          <a:effectLst/>
                        </a:rPr>
                        <a:t>10.97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4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dirty="0">
                          <a:effectLst/>
                        </a:rPr>
                        <a:t>10.97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 dirty="0">
                          <a:effectLst/>
                        </a:rPr>
                        <a:t>7.13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777873" y="1005108"/>
            <a:ext cx="2045616" cy="653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13802" y="697580"/>
            <a:ext cx="2729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Same data with rotated coordinate axis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158320" y="3983189"/>
            <a:ext cx="109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Correlation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371056" y="3827278"/>
            <a:ext cx="9427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721"/>
              </p:ext>
            </p:extLst>
          </p:nvPr>
        </p:nvGraphicFramePr>
        <p:xfrm>
          <a:off x="8838856" y="4714232"/>
          <a:ext cx="2071056" cy="902742"/>
        </p:xfrm>
        <a:graphic>
          <a:graphicData uri="http://schemas.openxmlformats.org/drawingml/2006/table">
            <a:tbl>
              <a:tblPr/>
              <a:tblGrid>
                <a:gridCol w="690352"/>
                <a:gridCol w="690352"/>
                <a:gridCol w="690352"/>
              </a:tblGrid>
              <a:tr h="300914"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 dirty="0">
                          <a:effectLst/>
                        </a:rPr>
                        <a:t>28.42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dirty="0" smtClean="0">
                          <a:effectLst/>
                        </a:rPr>
                        <a:t>0.00</a:t>
                      </a:r>
                      <a:endParaRPr lang="pl-PL" sz="1100" dirty="0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dirty="0" smtClean="0">
                          <a:effectLst/>
                        </a:rPr>
                        <a:t>0.00</a:t>
                      </a:r>
                      <a:endParaRPr lang="pl-PL" sz="1100" dirty="0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1.48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50988" y="2050897"/>
            <a:ext cx="3535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linear algebra, you rotate coordinates by multiplying by an orthogonal matrix V.</a:t>
            </a:r>
          </a:p>
          <a:p>
            <a:endParaRPr lang="en-US" dirty="0"/>
          </a:p>
          <a:p>
            <a:r>
              <a:rPr lang="en-US" dirty="0" smtClean="0"/>
              <a:t>So the PCA algorithm is: </a:t>
            </a:r>
            <a:r>
              <a:rPr lang="en-US" b="1" i="1" dirty="0" smtClean="0"/>
              <a:t>Find a matrix V (a rotation), such that the correlation matrix of U is diagonal.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95307" y="4835420"/>
            <a:ext cx="462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The total variance remains unchanged. That is, 22.77 + 7.13 = 28.42 + 1.48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much variance as possible is shoved into the first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2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72759" y="697580"/>
                <a:ext cx="38932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charset="0"/>
                        </a:rPr>
                        <m:t>𝑀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charset="0"/>
                            </a:rPr>
                            <m:t> </m:t>
                          </m:r>
                        </m:sup>
                      </m:sSup>
                      <m:r>
                        <a:rPr lang="en-US" sz="4400" b="0" i="1" smtClean="0">
                          <a:latin typeface="Cambria Math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59" y="697580"/>
                <a:ext cx="3893270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8120"/>
              </p:ext>
            </p:extLst>
          </p:nvPr>
        </p:nvGraphicFramePr>
        <p:xfrm>
          <a:off x="7110124" y="1904174"/>
          <a:ext cx="2329206" cy="1772310"/>
        </p:xfrm>
        <a:graphic>
          <a:graphicData uri="http://schemas.openxmlformats.org/drawingml/2006/table">
            <a:tbl>
              <a:tblPr/>
              <a:tblGrid>
                <a:gridCol w="1164603"/>
                <a:gridCol w="1164603"/>
              </a:tblGrid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2.48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2.26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2.43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>
                          <a:effectLst/>
                        </a:rPr>
                        <a:t>-0.81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 dirty="0">
                          <a:effectLst/>
                        </a:rPr>
                        <a:t>4.55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100" dirty="0">
                          <a:effectLst/>
                        </a:rPr>
                        <a:t>-0.14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3.96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-1.74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385"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>
                          <a:effectLst/>
                        </a:rPr>
                        <a:t>-4.10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-0.78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43234"/>
              </p:ext>
            </p:extLst>
          </p:nvPr>
        </p:nvGraphicFramePr>
        <p:xfrm>
          <a:off x="2506744" y="1904174"/>
          <a:ext cx="1736422" cy="2083404"/>
        </p:xfrm>
        <a:graphic>
          <a:graphicData uri="http://schemas.openxmlformats.org/drawingml/2006/table">
            <a:tbl>
              <a:tblPr/>
              <a:tblGrid>
                <a:gridCol w="868211"/>
                <a:gridCol w="868211"/>
              </a:tblGrid>
              <a:tr h="3472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height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weight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234"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>
                          <a:effectLst/>
                        </a:rPr>
                        <a:t>-3.24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>
                          <a:effectLst/>
                        </a:rPr>
                        <a:t>0.87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234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>
                          <a:effectLst/>
                        </a:rPr>
                        <a:t>-1.79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dirty="0">
                          <a:effectLst/>
                        </a:rPr>
                        <a:t>-1.84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234"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>
                          <a:effectLst/>
                        </a:rPr>
                        <a:t>-3.98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>
                          <a:effectLst/>
                        </a:rPr>
                        <a:t>-2.21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234"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>
                          <a:effectLst/>
                        </a:rPr>
                        <a:t>-2.72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>
                          <a:effectLst/>
                        </a:rPr>
                        <a:t>-3.36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234">
                <a:tc>
                  <a:txBody>
                    <a:bodyPr/>
                    <a:lstStyle/>
                    <a:p>
                      <a:pPr algn="l" fontAlgn="ctr"/>
                      <a:r>
                        <a:rPr lang="hr-HR" sz="1200">
                          <a:effectLst/>
                        </a:rPr>
                        <a:t>4.00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200" dirty="0">
                          <a:effectLst/>
                        </a:rPr>
                        <a:t>1.18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33565"/>
              </p:ext>
            </p:extLst>
          </p:nvPr>
        </p:nvGraphicFramePr>
        <p:xfrm>
          <a:off x="4975396" y="2552466"/>
          <a:ext cx="974626" cy="517054"/>
        </p:xfrm>
        <a:graphic>
          <a:graphicData uri="http://schemas.openxmlformats.org/drawingml/2006/table">
            <a:tbl>
              <a:tblPr/>
              <a:tblGrid>
                <a:gridCol w="487313"/>
                <a:gridCol w="487313"/>
              </a:tblGrid>
              <a:tr h="258527"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dirty="0">
                          <a:effectLst/>
                        </a:rPr>
                        <a:t>-0.89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200">
                          <a:effectLst/>
                        </a:rPr>
                        <a:t>-0.46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527">
                <a:tc>
                  <a:txBody>
                    <a:bodyPr/>
                    <a:lstStyle/>
                    <a:p>
                      <a:pPr algn="l" fontAlgn="ctr"/>
                      <a:r>
                        <a:rPr lang="uk-UA" sz="1200">
                          <a:effectLst/>
                        </a:rPr>
                        <a:t>-0.46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dirty="0">
                          <a:effectLst/>
                        </a:rPr>
                        <a:t>0.89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39598" y="2605663"/>
            <a:ext cx="3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x</a:t>
            </a:r>
            <a:endParaRPr lang="en-US" b="1"/>
          </a:p>
        </p:txBody>
      </p:sp>
      <p:sp>
        <p:nvSpPr>
          <p:cNvPr id="11" name="TextBox 10"/>
          <p:cNvSpPr txBox="1"/>
          <p:nvPr/>
        </p:nvSpPr>
        <p:spPr>
          <a:xfrm>
            <a:off x="6314604" y="2599595"/>
            <a:ext cx="3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45757" y="3204726"/>
            <a:ext cx="809018" cy="14803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9629" y="4865624"/>
            <a:ext cx="4261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a description of the first principal component</a:t>
            </a:r>
          </a:p>
          <a:p>
            <a:endParaRPr lang="en-US" sz="1600" dirty="0"/>
          </a:p>
          <a:p>
            <a:r>
              <a:rPr lang="en-US" sz="1600" dirty="0" smtClean="0"/>
              <a:t>Comp1 = -0.89 * height + (-0.46) * weight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85881" y="1408994"/>
            <a:ext cx="557285" cy="27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1622" y="1467021"/>
            <a:ext cx="166306" cy="774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570816" y="1351854"/>
            <a:ext cx="357885" cy="331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98756" y="1255832"/>
            <a:ext cx="905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centered</a:t>
            </a:r>
            <a:endParaRPr lang="en-US" sz="110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6734"/>
              </p:ext>
            </p:extLst>
          </p:nvPr>
        </p:nvGraphicFramePr>
        <p:xfrm>
          <a:off x="8009297" y="4414253"/>
          <a:ext cx="2071056" cy="902742"/>
        </p:xfrm>
        <a:graphic>
          <a:graphicData uri="http://schemas.openxmlformats.org/drawingml/2006/table">
            <a:tbl>
              <a:tblPr/>
              <a:tblGrid>
                <a:gridCol w="690352"/>
                <a:gridCol w="690352"/>
                <a:gridCol w="690352"/>
              </a:tblGrid>
              <a:tr h="300914">
                <a:tc>
                  <a:txBody>
                    <a:bodyPr/>
                    <a:lstStyle/>
                    <a:p>
                      <a:pPr algn="l" fontAlgn="ctr"/>
                      <a:endParaRPr lang="en-US" sz="1100" b="1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Comp1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r-HR" sz="1100" dirty="0">
                          <a:effectLst/>
                        </a:rPr>
                        <a:t>28.42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dirty="0" smtClean="0">
                          <a:effectLst/>
                        </a:rPr>
                        <a:t>0.00</a:t>
                      </a:r>
                      <a:endParaRPr lang="pl-PL" sz="1100" dirty="0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0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>
                          <a:effectLst/>
                        </a:rPr>
                        <a:t>Comp2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dirty="0" smtClean="0">
                          <a:effectLst/>
                        </a:rPr>
                        <a:t>0.00</a:t>
                      </a:r>
                      <a:endParaRPr lang="pl-PL" sz="1100" dirty="0">
                        <a:effectLst/>
                      </a:endParaRP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dirty="0">
                          <a:effectLst/>
                        </a:rPr>
                        <a:t>1.48</a:t>
                      </a:r>
                    </a:p>
                  </a:txBody>
                  <a:tcPr marL="25400" marR="25400" marT="25400" marB="254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929298" y="5408433"/>
            <a:ext cx="302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Since Comp1 accounts for 95% of the total variance, we </a:t>
            </a:r>
            <a:r>
              <a:rPr lang="en-US" sz="1200" smtClean="0"/>
              <a:t>might represent our data using only this one feature.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5337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333</Words>
  <Application>Microsoft Macintosh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Week 11</vt:lpstr>
      <vt:lpstr>Objectives</vt:lpstr>
      <vt:lpstr>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</dc:title>
  <dc:creator>Microsoft Office User</dc:creator>
  <cp:lastModifiedBy>Microsoft Office User</cp:lastModifiedBy>
  <cp:revision>13</cp:revision>
  <dcterms:created xsi:type="dcterms:W3CDTF">2017-03-18T21:12:22Z</dcterms:created>
  <dcterms:modified xsi:type="dcterms:W3CDTF">2017-03-21T17:31:09Z</dcterms:modified>
</cp:coreProperties>
</file>