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0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07B2-DE24-B242-B79D-BA2F2E6672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6D5E-3D3B-C54F-A1A6-8B5FA9B6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6" Type="http://schemas.openxmlformats.org/officeDocument/2006/relationships/image" Target="../media/image13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29.png"/><Relationship Id="rId1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6.png"/><Relationship Id="rId22" Type="http://schemas.openxmlformats.org/officeDocument/2006/relationships/image" Target="../media/image7.png"/><Relationship Id="rId23" Type="http://schemas.openxmlformats.org/officeDocument/2006/relationships/image" Target="../media/image8.png"/><Relationship Id="rId24" Type="http://schemas.openxmlformats.org/officeDocument/2006/relationships/image" Target="../media/image57.png"/><Relationship Id="rId2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8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45" y="406679"/>
            <a:ext cx="8655916" cy="6315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1932" y="1935804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1957" y="442284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False </a:t>
            </a:r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0919" y="4053510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Negative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4655" y="1860763"/>
            <a:ext cx="190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4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the basic idea of gradient descent</a:t>
            </a:r>
          </a:p>
          <a:p>
            <a:r>
              <a:rPr lang="en-US" dirty="0" smtClean="0"/>
              <a:t>Interpret the output of a classifier as a probability</a:t>
            </a:r>
          </a:p>
          <a:p>
            <a:r>
              <a:rPr lang="en-US" dirty="0" smtClean="0"/>
              <a:t>Evaluate a classifier using ROC curves.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75" y="3089033"/>
            <a:ext cx="3809524" cy="2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5" y="354608"/>
            <a:ext cx="10515600" cy="905377"/>
          </a:xfrm>
        </p:spPr>
        <p:txBody>
          <a:bodyPr/>
          <a:lstStyle/>
          <a:p>
            <a:r>
              <a:rPr lang="en-US" dirty="0" smtClean="0"/>
              <a:t>The 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9924" y="569031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924" y="5690315"/>
                <a:ext cx="14991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8885" y="4240605"/>
                <a:ext cx="492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85" y="4240605"/>
                <a:ext cx="49237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4444" r="-1604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49881" y="1976743"/>
                <a:ext cx="467541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Since the output of the logistic function is always between 0 and 1,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-axis  can be interpreted as the </a:t>
                </a:r>
                <a:r>
                  <a:rPr lang="en-US" b="1" dirty="0" smtClean="0"/>
                  <a:t>probability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/>
                  <a:t>.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81" y="1976743"/>
                <a:ext cx="4675411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04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627" y="3051454"/>
            <a:ext cx="3809524" cy="28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44389" y="5657363"/>
                <a:ext cx="443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389" y="5657363"/>
                <a:ext cx="44319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959" t="-4444" r="-68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6663199" y="4203027"/>
                <a:ext cx="956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3199" y="4203027"/>
                <a:ext cx="95699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" t="-8280" r="-35556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5782693" y="4138251"/>
            <a:ext cx="496866" cy="40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8516" y="243205"/>
                <a:ext cx="3009818" cy="1025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16" y="243205"/>
                <a:ext cx="3009818" cy="102573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31264" y="2016634"/>
                <a:ext cx="38095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logistic function is defined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∞,∞)</m:t>
                    </m:r>
                  </m:oMath>
                </a14:m>
                <a:r>
                  <a:rPr lang="en-US" dirty="0" smtClean="0"/>
                  <a:t>, and the output is restricted to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4" y="2016634"/>
                <a:ext cx="3809524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144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1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93" y="97916"/>
            <a:ext cx="10515600" cy="99591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0818" y="2357253"/>
                <a:ext cx="6230039" cy="917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dirty="0" smtClean="0"/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18" y="2357253"/>
                <a:ext cx="6230039" cy="9176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9403" y="1281230"/>
                <a:ext cx="74814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Given a response variable,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/>
                  <a:t>we want to model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, given some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3" y="1281230"/>
                <a:ext cx="748145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896" t="-4310" r="-138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56692" y="4488361"/>
                <a:ext cx="100227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)≥0.5</m:t>
                    </m:r>
                  </m:oMath>
                </a14:m>
                <a:r>
                  <a:rPr lang="en-US" sz="2400" dirty="0" smtClean="0"/>
                  <a:t> then the model predicts 1 (the positive class)</a:t>
                </a:r>
              </a:p>
              <a:p>
                <a:r>
                  <a:rPr lang="en-US" sz="2400" dirty="0" smtClean="0"/>
                  <a:t>Otherwise, the model predicts 0 (the negative class)</a:t>
                </a:r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92" y="4488361"/>
                <a:ext cx="10022773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97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95" y="1211291"/>
            <a:ext cx="4572752" cy="4572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12" y="207021"/>
            <a:ext cx="10515600" cy="1095506"/>
          </a:xfrm>
        </p:spPr>
        <p:txBody>
          <a:bodyPr/>
          <a:lstStyle/>
          <a:p>
            <a:r>
              <a:rPr lang="en-US" dirty="0" smtClean="0"/>
              <a:t>Logistic Regression is also a linear separator.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45237" y="1488395"/>
            <a:ext cx="1413163" cy="37624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53054" y="5522313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54" y="5522313"/>
                <a:ext cx="49876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41113" y="3000263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13" y="3000263"/>
                <a:ext cx="49876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1891" y="1765471"/>
                <a:ext cx="5320145" cy="403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there is a logistic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as a function of two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parametrized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=(3,−3, −1)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That is,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600" b="0" i="1" dirty="0" smtClean="0">
                    <a:latin typeface="Cambria Math" panose="02040503050406030204" pitchFamily="18" charset="0"/>
                  </a:rPr>
                </a:br>
                <a:r>
                  <a:rPr lang="en-US" sz="1600" b="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r>
                  <a:rPr lang="en-US" sz="2000" b="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(3−3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The model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 .5</m:t>
                    </m:r>
                  </m:oMath>
                </a14:m>
                <a:r>
                  <a:rPr lang="en-US" dirty="0" smtClean="0"/>
                  <a:t>, or equivalently,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3 −3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1765471"/>
                <a:ext cx="5320145" cy="4039504"/>
              </a:xfrm>
              <a:prstGeom prst="rect">
                <a:avLst/>
              </a:prstGeom>
              <a:blipFill rotWithShape="0">
                <a:blip r:embed="rId18"/>
                <a:stretch>
                  <a:fillRect l="-916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95060" y="6102932"/>
                <a:ext cx="44122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line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1600" dirty="0" smtClean="0"/>
                  <a:t> is called a </a:t>
                </a:r>
                <a:r>
                  <a:rPr lang="en-US" sz="1600" i="1" dirty="0" smtClean="0"/>
                  <a:t>decision boundary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60" y="6102932"/>
                <a:ext cx="4412280" cy="584775"/>
              </a:xfrm>
              <a:prstGeom prst="rect">
                <a:avLst/>
              </a:prstGeom>
              <a:blipFill rotWithShape="0">
                <a:blip r:embed="rId19"/>
                <a:stretch>
                  <a:fillRect l="-69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10153400" y="5569685"/>
            <a:ext cx="237507" cy="533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633588"/>
            <a:ext cx="3809524" cy="3809524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5032139" y="2214746"/>
            <a:ext cx="751779" cy="403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388845" y="819397"/>
            <a:ext cx="1206899" cy="319446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55" y="645464"/>
            <a:ext cx="4761905" cy="38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238" y="4148242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38" y="4148242"/>
                <a:ext cx="4987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091" y="2047895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1" y="2047895"/>
                <a:ext cx="49876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002003" y="4270322"/>
                <a:ext cx="2188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=3−3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003" y="4270322"/>
                <a:ext cx="218886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16200000">
                <a:off x="5831110" y="2231962"/>
                <a:ext cx="1140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1110" y="2231962"/>
                <a:ext cx="11408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476" y="4934089"/>
                <a:ext cx="3990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 the blue line represents a decision boundary, and is defined by: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3−3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6" y="4934089"/>
                <a:ext cx="3990109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1221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01382" y="4934089"/>
                <a:ext cx="3990109" cy="135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 the blue line represents the probability (according to the model)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 It is defined by: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(3−3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82" y="4934089"/>
                <a:ext cx="3990109" cy="1359539"/>
              </a:xfrm>
              <a:prstGeom prst="rect">
                <a:avLst/>
              </a:prstGeom>
              <a:blipFill rotWithShape="0">
                <a:blip r:embed="rId12"/>
                <a:stretch>
                  <a:fillRect l="-1376" t="-2242" r="-1988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3" y="167393"/>
            <a:ext cx="10515600" cy="6183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Maximum Likelihood Estimation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820" y="1005802"/>
                <a:ext cx="10918865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we have a logistic regression model, with fixed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, defined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000" b="0" dirty="0" smtClean="0"/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0" y="1005802"/>
                <a:ext cx="10918865" cy="531940"/>
              </a:xfrm>
              <a:prstGeom prst="rect">
                <a:avLst/>
              </a:prstGeom>
              <a:blipFill rotWithShape="0">
                <a:blip r:embed="rId18"/>
                <a:stretch>
                  <a:fillRect l="-55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706" y="2030772"/>
                <a:ext cx="679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ask, what is the </a:t>
                </a:r>
                <a:r>
                  <a:rPr lang="en-US" i="1" dirty="0" smtClean="0"/>
                  <a:t>likelihood</a:t>
                </a:r>
                <a:r>
                  <a:rPr lang="en-US" dirty="0" smtClean="0"/>
                  <a:t> of seeing a specific data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6" y="2030772"/>
                <a:ext cx="67926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8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99464" y="1836398"/>
                <a:ext cx="3503221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- A vector of continuous observations (input)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- The label (0 or 1)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64" y="1836398"/>
                <a:ext cx="3503221" cy="738664"/>
              </a:xfrm>
              <a:prstGeom prst="rect">
                <a:avLst/>
              </a:prstGeom>
              <a:blipFill rotWithShape="0">
                <a:blip r:embed="rId20"/>
                <a:stretch>
                  <a:fillRect l="-522" t="-163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4706" y="2903023"/>
                <a:ext cx="6298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6" y="2903023"/>
                <a:ext cx="6298870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99464" y="2897871"/>
                <a:ext cx="3599213" cy="52322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 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)= .3</m:t>
                    </m:r>
                  </m:oMath>
                </a14:m>
                <a:r>
                  <a:rPr lang="en-US" sz="1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400" b="0" dirty="0" smtClean="0"/>
                  <a:t> then the likelihood of seeing that data point is .7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64" y="2897871"/>
                <a:ext cx="3599213" cy="523220"/>
              </a:xfrm>
              <a:prstGeom prst="rect">
                <a:avLst/>
              </a:prstGeom>
              <a:blipFill rotWithShape="0">
                <a:blip r:embed="rId22"/>
                <a:stretch>
                  <a:fillRect l="-508" t="-48276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0847" y="3820824"/>
            <a:ext cx="330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likelihood of </a:t>
            </a:r>
            <a:r>
              <a:rPr lang="en-US" i="1" dirty="0" smtClean="0"/>
              <a:t>all </a:t>
            </a:r>
            <a:r>
              <a:rPr lang="en-US" dirty="0" smtClean="0"/>
              <a:t>the data 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07136" y="3643126"/>
                <a:ext cx="324749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36" y="3643126"/>
                <a:ext cx="3247492" cy="75623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099464" y="3749574"/>
            <a:ext cx="359921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product of all the likelihoods of all individual data points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821" y="4698015"/>
            <a:ext cx="5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Maximizing the likelihood is equivalent to minimizing the </a:t>
            </a:r>
            <a:r>
              <a:rPr lang="en-US" i="1" dirty="0" smtClean="0"/>
              <a:t>negative log likelihood</a:t>
            </a:r>
            <a:r>
              <a:rPr lang="en-US" dirty="0" smtClean="0"/>
              <a:t> of the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05799" y="4554661"/>
                <a:ext cx="495201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9" y="4554661"/>
                <a:ext cx="4952010" cy="75623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85701" y="5691488"/>
                <a:ext cx="10254342" cy="9589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i="1" dirty="0" smtClean="0"/>
                  <a:t>cost </a:t>
                </a:r>
                <a:r>
                  <a:rPr lang="en-US" dirty="0" smtClean="0"/>
                  <a:t>of the data point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with respect to the logistic regression model,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is given by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1" y="5691488"/>
                <a:ext cx="10254342" cy="958980"/>
              </a:xfrm>
              <a:prstGeom prst="rect">
                <a:avLst/>
              </a:prstGeom>
              <a:blipFill rotWithShape="0">
                <a:blip r:embed="rId25"/>
                <a:stretch>
                  <a:fillRect l="-475" t="-3797" r="-83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9" y="117607"/>
            <a:ext cx="10515600" cy="82307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57" y="1330644"/>
            <a:ext cx="4761905" cy="3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65" y="1330644"/>
            <a:ext cx="5714286" cy="3809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0028" y="5322271"/>
                <a:ext cx="97733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Cost is minimized when data points are far from the decision boundary or, equivalently, when the modeled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is both certain (near 0 or 1), and close to the actual class label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8" y="5322271"/>
                <a:ext cx="977339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3369" y="4770836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369" y="4770836"/>
                <a:ext cx="4987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8748" y="3058795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" y="3058795"/>
                <a:ext cx="49876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572130" y="4853713"/>
                <a:ext cx="627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30" y="4853713"/>
                <a:ext cx="62786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16200000">
                <a:off x="5407807" y="2888149"/>
                <a:ext cx="1140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07807" y="2888149"/>
                <a:ext cx="11408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582"/>
            <a:ext cx="10515600" cy="905377"/>
          </a:xfrm>
        </p:spPr>
        <p:txBody>
          <a:bodyPr/>
          <a:lstStyle/>
          <a:p>
            <a:r>
              <a:rPr lang="en-US" dirty="0" smtClean="0"/>
              <a:t>Regularization for 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068" y="2921331"/>
            <a:ext cx="403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Lasso Regularization (L1)</a:t>
            </a:r>
            <a:endParaRPr lang="en-US" dirty="0" smtClean="0"/>
          </a:p>
          <a:p>
            <a:r>
              <a:rPr lang="en-US" dirty="0" smtClean="0"/>
              <a:t>Total cost becomes: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1921" y="1552903"/>
                <a:ext cx="45790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21" y="1552903"/>
                <a:ext cx="4579074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79469" y="1730964"/>
            <a:ext cx="155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cost =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199" y="3594760"/>
                <a:ext cx="598894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594760"/>
                <a:ext cx="5988947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5149" y="5585626"/>
                <a:ext cx="625504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9" y="5585626"/>
                <a:ext cx="6255046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2010" y="4903452"/>
            <a:ext cx="403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Regularization (L2)</a:t>
            </a:r>
            <a:endParaRPr lang="en-US" dirty="0" smtClean="0"/>
          </a:p>
          <a:p>
            <a:r>
              <a:rPr lang="en-US" dirty="0" smtClean="0"/>
              <a:t>Total cost becomes: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41128" y="3695877"/>
            <a:ext cx="331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 regularization tends to reduce some parameters to zero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1128" y="5409744"/>
            <a:ext cx="384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Ridge regularization tends to reduce the size of all the parameters, but without reducing them all the way to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1052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Week 6</vt:lpstr>
      <vt:lpstr>Objectives</vt:lpstr>
      <vt:lpstr>The Logistic Function</vt:lpstr>
      <vt:lpstr>Logistic Regression</vt:lpstr>
      <vt:lpstr>Logistic Regression is also a linear separator.</vt:lpstr>
      <vt:lpstr>PowerPoint Presentation</vt:lpstr>
      <vt:lpstr>Maximum Likelihood Estimation</vt:lpstr>
      <vt:lpstr>Training</vt:lpstr>
      <vt:lpstr>Regularization for Logistic Regression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Microsoft Office User</dc:creator>
  <cp:lastModifiedBy>Microsoft Office User</cp:lastModifiedBy>
  <cp:revision>5</cp:revision>
  <dcterms:created xsi:type="dcterms:W3CDTF">2017-02-14T13:37:39Z</dcterms:created>
  <dcterms:modified xsi:type="dcterms:W3CDTF">2017-02-14T23:14:47Z</dcterms:modified>
</cp:coreProperties>
</file>