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47"/>
  </p:notesMasterIdLst>
  <p:handoutMasterIdLst>
    <p:handoutMasterId r:id="rId48"/>
  </p:handoutMasterIdLst>
  <p:sldIdLst>
    <p:sldId id="256" r:id="rId2"/>
    <p:sldId id="262" r:id="rId3"/>
    <p:sldId id="296" r:id="rId4"/>
    <p:sldId id="258" r:id="rId5"/>
    <p:sldId id="266" r:id="rId6"/>
    <p:sldId id="265" r:id="rId7"/>
    <p:sldId id="267" r:id="rId8"/>
    <p:sldId id="312" r:id="rId9"/>
    <p:sldId id="268" r:id="rId10"/>
    <p:sldId id="269" r:id="rId11"/>
    <p:sldId id="308" r:id="rId12"/>
    <p:sldId id="270" r:id="rId13"/>
    <p:sldId id="272" r:id="rId14"/>
    <p:sldId id="273" r:id="rId15"/>
    <p:sldId id="311" r:id="rId16"/>
    <p:sldId id="271" r:id="rId17"/>
    <p:sldId id="274" r:id="rId18"/>
    <p:sldId id="275" r:id="rId19"/>
    <p:sldId id="276" r:id="rId20"/>
    <p:sldId id="297" r:id="rId21"/>
    <p:sldId id="261" r:id="rId22"/>
    <p:sldId id="277" r:id="rId23"/>
    <p:sldId id="295" r:id="rId24"/>
    <p:sldId id="279" r:id="rId25"/>
    <p:sldId id="290" r:id="rId26"/>
    <p:sldId id="291" r:id="rId27"/>
    <p:sldId id="292" r:id="rId28"/>
    <p:sldId id="293" r:id="rId29"/>
    <p:sldId id="298" r:id="rId30"/>
    <p:sldId id="280" r:id="rId31"/>
    <p:sldId id="281" r:id="rId32"/>
    <p:sldId id="284" r:id="rId33"/>
    <p:sldId id="285" r:id="rId34"/>
    <p:sldId id="286" r:id="rId35"/>
    <p:sldId id="301" r:id="rId36"/>
    <p:sldId id="305" r:id="rId37"/>
    <p:sldId id="303" r:id="rId38"/>
    <p:sldId id="304" r:id="rId39"/>
    <p:sldId id="307" r:id="rId40"/>
    <p:sldId id="309" r:id="rId41"/>
    <p:sldId id="310" r:id="rId42"/>
    <p:sldId id="287" r:id="rId43"/>
    <p:sldId id="282" r:id="rId44"/>
    <p:sldId id="278" r:id="rId45"/>
    <p:sldId id="299" r:id="rId4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74194" autoAdjust="0"/>
  </p:normalViewPr>
  <p:slideViewPr>
    <p:cSldViewPr>
      <p:cViewPr varScale="1">
        <p:scale>
          <a:sx n="70" d="100"/>
          <a:sy n="70" d="100"/>
        </p:scale>
        <p:origin x="1123"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D88554-3560-4D02-98EF-2274FEF62D49}" type="datetimeFigureOut">
              <a:rPr lang="en-US" smtClean="0"/>
              <a:t>9/17/2014</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00DAB24-943A-47FF-87F0-2007FDCAE194}" type="slidenum">
              <a:rPr lang="en-US" smtClean="0"/>
              <a:t>‹#›</a:t>
            </a:fld>
            <a:endParaRPr lang="en-US"/>
          </a:p>
        </p:txBody>
      </p:sp>
    </p:spTree>
    <p:extLst>
      <p:ext uri="{BB962C8B-B14F-4D97-AF65-F5344CB8AC3E}">
        <p14:creationId xmlns:p14="http://schemas.microsoft.com/office/powerpoint/2010/main" val="396608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CA55710-CD97-4200-85B1-B6FD93A74235}" type="datetimeFigureOut">
              <a:rPr lang="en-US" smtClean="0"/>
              <a:t>9/17/2014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231B034-0560-4BCE-B316-1FD16A48D178}" type="slidenum">
              <a:rPr lang="en-US" smtClean="0"/>
              <a:t>‹#›</a:t>
            </a:fld>
            <a:endParaRPr lang="en-US"/>
          </a:p>
        </p:txBody>
      </p:sp>
    </p:spTree>
    <p:extLst>
      <p:ext uri="{BB962C8B-B14F-4D97-AF65-F5344CB8AC3E}">
        <p14:creationId xmlns:p14="http://schemas.microsoft.com/office/powerpoint/2010/main" val="144725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 role in VC</a:t>
            </a:r>
            <a:r>
              <a:rPr lang="en-US" smtClean="0"/>
              <a:t>; </a:t>
            </a:r>
            <a:endParaRPr lang="en-US" dirty="0" smtClean="0"/>
          </a:p>
          <a:p>
            <a:r>
              <a:rPr lang="en-US" dirty="0" smtClean="0"/>
              <a:t>As part of my job, I also try to pay close attention to the developments</a:t>
            </a:r>
            <a:r>
              <a:rPr lang="en-US" baseline="0" dirty="0" smtClean="0"/>
              <a:t> on ISO C++ Standards committee, especially concurrency study group.</a:t>
            </a:r>
          </a:p>
          <a:p>
            <a:r>
              <a:rPr lang="en-US" baseline="0" dirty="0" smtClean="0"/>
              <a:t>In this talk, I will present a couple of proposals that we, together with our partners on the committee, have put forward for the next major version of C++.</a:t>
            </a:r>
          </a:p>
          <a:p>
            <a:endParaRPr lang="en-US" baseline="0" dirty="0" smtClean="0"/>
          </a:p>
          <a:p>
            <a:r>
              <a:rPr lang="en-US" baseline="0" dirty="0" smtClean="0"/>
              <a:t>This is no means an exhaustive overview of parallelism in C++…</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a:t>
            </a:fld>
            <a:endParaRPr lang="en-US"/>
          </a:p>
        </p:txBody>
      </p:sp>
    </p:spTree>
    <p:extLst>
      <p:ext uri="{BB962C8B-B14F-4D97-AF65-F5344CB8AC3E}">
        <p14:creationId xmlns:p14="http://schemas.microsoft.com/office/powerpoint/2010/main" val="353121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stealing: invented</a:t>
            </a:r>
            <a:r>
              <a:rPr lang="en-US" baseline="0" dirty="0" smtClean="0"/>
              <a:t> in the 80-s, commercialized by </a:t>
            </a:r>
            <a:r>
              <a:rPr lang="en-US" baseline="0" dirty="0" err="1" smtClean="0"/>
              <a:t>Cilk</a:t>
            </a:r>
            <a:r>
              <a:rPr lang="en-US" baseline="0" dirty="0" smtClean="0"/>
              <a:t> programming language from </a:t>
            </a:r>
            <a:r>
              <a:rPr lang="en-US" baseline="0" dirty="0" err="1" smtClean="0"/>
              <a:t>Cilk</a:t>
            </a:r>
            <a:r>
              <a:rPr lang="en-US" baseline="0" dirty="0" smtClean="0"/>
              <a:t> Arts (now Intel)</a:t>
            </a:r>
            <a:endParaRPr lang="en-US" dirty="0" smtClean="0"/>
          </a:p>
          <a:p>
            <a:endParaRPr lang="en-US" dirty="0" smtClean="0"/>
          </a:p>
          <a:p>
            <a:r>
              <a:rPr lang="en-US" dirty="0" smtClean="0"/>
              <a:t>Every processor has a </a:t>
            </a:r>
            <a:r>
              <a:rPr lang="en-US" dirty="0" err="1" smtClean="0"/>
              <a:t>deque</a:t>
            </a:r>
            <a:r>
              <a:rPr lang="en-US" dirty="0" smtClean="0"/>
              <a:t>, performs</a:t>
            </a:r>
            <a:r>
              <a:rPr lang="en-US" baseline="0" dirty="0" smtClean="0"/>
              <a:t> n</a:t>
            </a:r>
            <a:r>
              <a:rPr lang="en-US" dirty="0" smtClean="0"/>
              <a:t>ormal processing</a:t>
            </a:r>
            <a:r>
              <a:rPr lang="en-US" baseline="0" dirty="0" smtClean="0"/>
              <a:t> in LIFO order (most recently added items get processed first – good for data locality)</a:t>
            </a:r>
          </a:p>
          <a:p>
            <a:endParaRPr lang="en-US" baseline="0" dirty="0" smtClean="0"/>
          </a:p>
          <a:p>
            <a:r>
              <a:rPr lang="en-US" dirty="0" smtClean="0"/>
              <a:t>Stealing: FIFO:</a:t>
            </a:r>
            <a:r>
              <a:rPr lang="en-US" baseline="0" dirty="0" smtClean="0"/>
              <a:t> </a:t>
            </a:r>
            <a:r>
              <a:rPr lang="en-US" dirty="0"/>
              <a:t>picking up a task that has been languishing on its </a:t>
            </a:r>
            <a:r>
              <a:rPr lang="en-US" dirty="0" err="1"/>
              <a:t>deque</a:t>
            </a:r>
            <a:r>
              <a:rPr lang="en-US" dirty="0"/>
              <a:t>, likely “cold” so OK to steal</a:t>
            </a:r>
          </a:p>
        </p:txBody>
      </p:sp>
      <p:sp>
        <p:nvSpPr>
          <p:cNvPr id="4" name="Slide Number Placeholder 3"/>
          <p:cNvSpPr>
            <a:spLocks noGrp="1"/>
          </p:cNvSpPr>
          <p:nvPr>
            <p:ph type="sldNum" sz="quarter" idx="10"/>
          </p:nvPr>
        </p:nvSpPr>
        <p:spPr/>
        <p:txBody>
          <a:bodyPr/>
          <a:lstStyle/>
          <a:p>
            <a:fld id="{9231B034-0560-4BCE-B316-1FD16A48D178}" type="slidenum">
              <a:rPr lang="en-US" smtClean="0"/>
              <a:t>12</a:t>
            </a:fld>
            <a:endParaRPr lang="en-US"/>
          </a:p>
        </p:txBody>
      </p:sp>
    </p:spTree>
    <p:extLst>
      <p:ext uri="{BB962C8B-B14F-4D97-AF65-F5344CB8AC3E}">
        <p14:creationId xmlns:p14="http://schemas.microsoft.com/office/powerpoint/2010/main" val="151022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processor has a </a:t>
            </a:r>
            <a:r>
              <a:rPr lang="en-US" dirty="0" err="1" smtClean="0"/>
              <a:t>deque</a:t>
            </a:r>
            <a:r>
              <a:rPr lang="en-US" dirty="0" smtClean="0"/>
              <a:t>, performs</a:t>
            </a:r>
            <a:r>
              <a:rPr lang="en-US" baseline="0" dirty="0" smtClean="0"/>
              <a:t> n</a:t>
            </a:r>
            <a:r>
              <a:rPr lang="en-US" dirty="0" smtClean="0"/>
              <a:t>ormal processing</a:t>
            </a:r>
            <a:r>
              <a:rPr lang="en-US" baseline="0" dirty="0" smtClean="0"/>
              <a:t> in LIFO order (most recently added items get processed first – good for data locality)</a:t>
            </a:r>
          </a:p>
          <a:p>
            <a:endParaRPr lang="en-US" baseline="0" dirty="0" smtClean="0"/>
          </a:p>
          <a:p>
            <a:r>
              <a:rPr lang="en-US" dirty="0" smtClean="0"/>
              <a:t>Stealing: FIFO:</a:t>
            </a:r>
            <a:r>
              <a:rPr lang="en-US" baseline="0" dirty="0" smtClean="0"/>
              <a:t> </a:t>
            </a:r>
            <a:r>
              <a:rPr lang="en-US" dirty="0" smtClean="0"/>
              <a:t>picking up a task that has been languishing on its </a:t>
            </a:r>
            <a:r>
              <a:rPr lang="en-US" dirty="0" err="1" smtClean="0"/>
              <a:t>deque</a:t>
            </a:r>
            <a:r>
              <a:rPr lang="en-US" dirty="0" smtClean="0"/>
              <a:t>, likely “cold” so OK to steal</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13</a:t>
            </a:fld>
            <a:endParaRPr lang="en-US"/>
          </a:p>
        </p:txBody>
      </p:sp>
    </p:spTree>
    <p:extLst>
      <p:ext uri="{BB962C8B-B14F-4D97-AF65-F5344CB8AC3E}">
        <p14:creationId xmlns:p14="http://schemas.microsoft.com/office/powerpoint/2010/main" val="1717755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processor has a </a:t>
            </a:r>
            <a:r>
              <a:rPr lang="en-US" dirty="0" err="1" smtClean="0"/>
              <a:t>deque</a:t>
            </a:r>
            <a:r>
              <a:rPr lang="en-US" dirty="0" smtClean="0"/>
              <a:t>, performs</a:t>
            </a:r>
            <a:r>
              <a:rPr lang="en-US" baseline="0" dirty="0" smtClean="0"/>
              <a:t> n</a:t>
            </a:r>
            <a:r>
              <a:rPr lang="en-US" dirty="0" smtClean="0"/>
              <a:t>ormal processing</a:t>
            </a:r>
            <a:r>
              <a:rPr lang="en-US" baseline="0" dirty="0" smtClean="0"/>
              <a:t> in LIFO order (most recently added items get processed first – good for data locality)</a:t>
            </a:r>
          </a:p>
          <a:p>
            <a:endParaRPr lang="en-US" baseline="0" dirty="0" smtClean="0"/>
          </a:p>
          <a:p>
            <a:r>
              <a:rPr lang="en-US" dirty="0" smtClean="0"/>
              <a:t>Stealing: FIFO:</a:t>
            </a:r>
            <a:r>
              <a:rPr lang="en-US" baseline="0" dirty="0" smtClean="0"/>
              <a:t> </a:t>
            </a:r>
            <a:r>
              <a:rPr lang="en-US" dirty="0" smtClean="0"/>
              <a:t>picking up a task that has been languishing on its </a:t>
            </a:r>
            <a:r>
              <a:rPr lang="en-US" dirty="0" err="1" smtClean="0"/>
              <a:t>deque</a:t>
            </a:r>
            <a:r>
              <a:rPr lang="en-US" dirty="0" smtClean="0"/>
              <a:t>, likely “cold” so OK to steal</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14</a:t>
            </a:fld>
            <a:endParaRPr lang="en-US"/>
          </a:p>
        </p:txBody>
      </p:sp>
    </p:spTree>
    <p:extLst>
      <p:ext uri="{BB962C8B-B14F-4D97-AF65-F5344CB8AC3E}">
        <p14:creationId xmlns:p14="http://schemas.microsoft.com/office/powerpoint/2010/main" val="2010127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processor has a </a:t>
            </a:r>
            <a:r>
              <a:rPr lang="en-US" dirty="0" err="1" smtClean="0"/>
              <a:t>deque</a:t>
            </a:r>
            <a:r>
              <a:rPr lang="en-US" dirty="0" smtClean="0"/>
              <a:t>, performs</a:t>
            </a:r>
            <a:r>
              <a:rPr lang="en-US" baseline="0" dirty="0" smtClean="0"/>
              <a:t> n</a:t>
            </a:r>
            <a:r>
              <a:rPr lang="en-US" dirty="0" smtClean="0"/>
              <a:t>ormal processing</a:t>
            </a:r>
            <a:r>
              <a:rPr lang="en-US" baseline="0" dirty="0" smtClean="0"/>
              <a:t> in LIFO order (most recently added items get processed first – good for data locality)</a:t>
            </a:r>
          </a:p>
          <a:p>
            <a:endParaRPr lang="en-US" baseline="0" dirty="0" smtClean="0"/>
          </a:p>
          <a:p>
            <a:r>
              <a:rPr lang="en-US" dirty="0" smtClean="0"/>
              <a:t>Stealing: FIFO:</a:t>
            </a:r>
            <a:r>
              <a:rPr lang="en-US" baseline="0" dirty="0" smtClean="0"/>
              <a:t> </a:t>
            </a:r>
            <a:r>
              <a:rPr lang="en-US" dirty="0" smtClean="0"/>
              <a:t>picking up a task that has been languishing on its </a:t>
            </a:r>
            <a:r>
              <a:rPr lang="en-US" dirty="0" err="1" smtClean="0"/>
              <a:t>deque</a:t>
            </a:r>
            <a:r>
              <a:rPr lang="en-US" dirty="0" smtClean="0"/>
              <a:t>, likely “cold” so OK to steal</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15</a:t>
            </a:fld>
            <a:endParaRPr lang="en-US"/>
          </a:p>
        </p:txBody>
      </p:sp>
    </p:spTree>
    <p:extLst>
      <p:ext uri="{BB962C8B-B14F-4D97-AF65-F5344CB8AC3E}">
        <p14:creationId xmlns:p14="http://schemas.microsoft.com/office/powerpoint/2010/main" val="216814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processor has a </a:t>
            </a:r>
            <a:r>
              <a:rPr lang="en-US" dirty="0" err="1" smtClean="0"/>
              <a:t>deque</a:t>
            </a:r>
            <a:r>
              <a:rPr lang="en-US" dirty="0" smtClean="0"/>
              <a:t>, performs</a:t>
            </a:r>
            <a:r>
              <a:rPr lang="en-US" baseline="0" dirty="0" smtClean="0"/>
              <a:t> n</a:t>
            </a:r>
            <a:r>
              <a:rPr lang="en-US" dirty="0" smtClean="0"/>
              <a:t>ormal processing</a:t>
            </a:r>
            <a:r>
              <a:rPr lang="en-US" baseline="0" dirty="0" smtClean="0"/>
              <a:t> in LIFO order (most recently added items get processed first – good for data locality)</a:t>
            </a:r>
          </a:p>
          <a:p>
            <a:endParaRPr lang="en-US" baseline="0" dirty="0" smtClean="0"/>
          </a:p>
          <a:p>
            <a:r>
              <a:rPr lang="en-US" dirty="0" smtClean="0"/>
              <a:t>Stealing: FIFO:</a:t>
            </a:r>
            <a:r>
              <a:rPr lang="en-US" baseline="0" dirty="0" smtClean="0"/>
              <a:t> </a:t>
            </a:r>
            <a:r>
              <a:rPr lang="en-US" dirty="0" smtClean="0"/>
              <a:t>picking up a task that has been languishing on its </a:t>
            </a:r>
            <a:r>
              <a:rPr lang="en-US" dirty="0" err="1" smtClean="0"/>
              <a:t>deque</a:t>
            </a:r>
            <a:r>
              <a:rPr lang="en-US" dirty="0" smtClean="0"/>
              <a:t>, likely “cold” so OK to steal</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16</a:t>
            </a:fld>
            <a:endParaRPr lang="en-US"/>
          </a:p>
        </p:txBody>
      </p:sp>
    </p:spTree>
    <p:extLst>
      <p:ext uri="{BB962C8B-B14F-4D97-AF65-F5344CB8AC3E}">
        <p14:creationId xmlns:p14="http://schemas.microsoft.com/office/powerpoint/2010/main" val="663625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how the</a:t>
            </a:r>
            <a:r>
              <a:rPr lang="en-US" baseline="0" dirty="0" smtClean="0"/>
              <a:t> work-stealing scheduler can map tasks in this program to the OS threads.</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17</a:t>
            </a:fld>
            <a:endParaRPr lang="en-US"/>
          </a:p>
        </p:txBody>
      </p:sp>
    </p:spTree>
    <p:extLst>
      <p:ext uri="{BB962C8B-B14F-4D97-AF65-F5344CB8AC3E}">
        <p14:creationId xmlns:p14="http://schemas.microsoft.com/office/powerpoint/2010/main" val="55504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1B034-0560-4BCE-B316-1FD16A48D178}" type="slidenum">
              <a:rPr lang="en-US" smtClean="0"/>
              <a:t>21</a:t>
            </a:fld>
            <a:endParaRPr lang="en-US"/>
          </a:p>
        </p:txBody>
      </p:sp>
    </p:spTree>
    <p:extLst>
      <p:ext uri="{BB962C8B-B14F-4D97-AF65-F5344CB8AC3E}">
        <p14:creationId xmlns:p14="http://schemas.microsoft.com/office/powerpoint/2010/main" val="200801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Why can’t parallelize this</a:t>
            </a:r>
            <a:r>
              <a:rPr lang="en-US" baseline="0" dirty="0" smtClean="0"/>
              <a:t> code automatically? A very reasonable question. The best parallel programming model is the one in which the programmer doesn’t have to say anything to express parallelism – it just happens!</a:t>
            </a:r>
          </a:p>
          <a:p>
            <a:r>
              <a:rPr lang="en-US" baseline="0" dirty="0" smtClean="0"/>
              <a:t>In fact, nothing in the Standard says we cannot, as long as the effect is the same.</a:t>
            </a:r>
          </a:p>
          <a:p>
            <a:r>
              <a:rPr lang="en-US" baseline="0" dirty="0" smtClean="0"/>
              <a:t>Emphasis: “same effect”. Consider this example. Is it safe to parallelize?</a:t>
            </a:r>
          </a:p>
          <a:p>
            <a:r>
              <a:rPr lang="en-US" baseline="0" dirty="0" smtClean="0"/>
              <a:t>Finally, you don’t always know if it’s profitable</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24</a:t>
            </a:fld>
            <a:endParaRPr lang="en-US"/>
          </a:p>
        </p:txBody>
      </p:sp>
    </p:spTree>
    <p:extLst>
      <p:ext uri="{BB962C8B-B14F-4D97-AF65-F5344CB8AC3E}">
        <p14:creationId xmlns:p14="http://schemas.microsoft.com/office/powerpoint/2010/main" val="348324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is not a software</a:t>
            </a:r>
            <a:r>
              <a:rPr lang="en-US" baseline="0" dirty="0" smtClean="0"/>
              <a:t> product. It’s a contract. It defines what the user can do, and what the implementer should do.</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25</a:t>
            </a:fld>
            <a:endParaRPr lang="en-US"/>
          </a:p>
        </p:txBody>
      </p:sp>
    </p:spTree>
    <p:extLst>
      <p:ext uri="{BB962C8B-B14F-4D97-AF65-F5344CB8AC3E}">
        <p14:creationId xmlns:p14="http://schemas.microsoft.com/office/powerpoint/2010/main" val="3267413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the second loop: if parallelized, </a:t>
            </a:r>
            <a:r>
              <a:rPr lang="en-US" baseline="0" dirty="0" err="1" smtClean="0"/>
              <a:t>std</a:t>
            </a:r>
            <a:r>
              <a:rPr lang="en-US" baseline="0" dirty="0" smtClean="0"/>
              <a:t>::swap can be invoked on adjacent elements. Only works if swap is atomic, but requiring that would be unreasonable.</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26</a:t>
            </a:fld>
            <a:endParaRPr lang="en-US"/>
          </a:p>
        </p:txBody>
      </p:sp>
    </p:spTree>
    <p:extLst>
      <p:ext uri="{BB962C8B-B14F-4D97-AF65-F5344CB8AC3E}">
        <p14:creationId xmlns:p14="http://schemas.microsoft.com/office/powerpoint/2010/main" val="367634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 </a:t>
            </a:r>
            <a:r>
              <a:rPr lang="en-US" dirty="0" smtClean="0"/>
              <a:t>only the syntax, but also dig a little deeper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2</a:t>
            </a:fld>
            <a:endParaRPr lang="en-US"/>
          </a:p>
        </p:txBody>
      </p:sp>
    </p:spTree>
    <p:extLst>
      <p:ext uri="{BB962C8B-B14F-4D97-AF65-F5344CB8AC3E}">
        <p14:creationId xmlns:p14="http://schemas.microsoft.com/office/powerpoint/2010/main" val="275388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1B034-0560-4BCE-B316-1FD16A48D178}" type="slidenum">
              <a:rPr lang="en-US" smtClean="0"/>
              <a:t>27</a:t>
            </a:fld>
            <a:endParaRPr lang="en-US"/>
          </a:p>
        </p:txBody>
      </p:sp>
    </p:spTree>
    <p:extLst>
      <p:ext uri="{BB962C8B-B14F-4D97-AF65-F5344CB8AC3E}">
        <p14:creationId xmlns:p14="http://schemas.microsoft.com/office/powerpoint/2010/main" val="4153066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28</a:t>
            </a:fld>
            <a:endParaRPr lang="en-US"/>
          </a:p>
        </p:txBody>
      </p:sp>
    </p:spTree>
    <p:extLst>
      <p:ext uri="{BB962C8B-B14F-4D97-AF65-F5344CB8AC3E}">
        <p14:creationId xmlns:p14="http://schemas.microsoft.com/office/powerpoint/2010/main" val="2697670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29</a:t>
            </a:fld>
            <a:endParaRPr lang="en-US"/>
          </a:p>
        </p:txBody>
      </p:sp>
    </p:spTree>
    <p:extLst>
      <p:ext uri="{BB962C8B-B14F-4D97-AF65-F5344CB8AC3E}">
        <p14:creationId xmlns:p14="http://schemas.microsoft.com/office/powerpoint/2010/main" val="2078407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farmer upgrades the engine on his tractor from V6 to V8, gets a leather-wrapper steering, air conditioning </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31</a:t>
            </a:fld>
            <a:endParaRPr lang="en-US"/>
          </a:p>
        </p:txBody>
      </p:sp>
    </p:spTree>
    <p:extLst>
      <p:ext uri="{BB962C8B-B14F-4D97-AF65-F5344CB8AC3E}">
        <p14:creationId xmlns:p14="http://schemas.microsoft.com/office/powerpoint/2010/main" val="1356132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 hire another driver. Comes with some problems: need to avoid collisions.</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32</a:t>
            </a:fld>
            <a:endParaRPr lang="en-US"/>
          </a:p>
        </p:txBody>
      </p:sp>
    </p:spTree>
    <p:extLst>
      <p:ext uri="{BB962C8B-B14F-4D97-AF65-F5344CB8AC3E}">
        <p14:creationId xmlns:p14="http://schemas.microsoft.com/office/powerpoint/2010/main" val="3851220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 more land, hire even more drivers. Good up to a point,</a:t>
            </a:r>
            <a:r>
              <a:rPr lang="en-US" baseline="0" dirty="0" smtClean="0"/>
              <a:t> becomes hard to manage.</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33</a:t>
            </a:fld>
            <a:endParaRPr lang="en-US"/>
          </a:p>
        </p:txBody>
      </p:sp>
    </p:spTree>
    <p:extLst>
      <p:ext uri="{BB962C8B-B14F-4D97-AF65-F5344CB8AC3E}">
        <p14:creationId xmlns:p14="http://schemas.microsoft.com/office/powerpoint/2010/main" val="1956090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34</a:t>
            </a:fld>
            <a:endParaRPr lang="en-US"/>
          </a:p>
        </p:txBody>
      </p:sp>
    </p:spTree>
    <p:extLst>
      <p:ext uri="{BB962C8B-B14F-4D97-AF65-F5344CB8AC3E}">
        <p14:creationId xmlns:p14="http://schemas.microsoft.com/office/powerpoint/2010/main" val="2839243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a:t>
            </a:r>
            <a:r>
              <a:rPr lang="en-US" baseline="0" dirty="0" smtClean="0"/>
              <a:t> auto-</a:t>
            </a:r>
            <a:r>
              <a:rPr lang="en-US" baseline="0" dirty="0" err="1" smtClean="0"/>
              <a:t>vectorizer</a:t>
            </a:r>
            <a:r>
              <a:rPr lang="en-US" baseline="0" dirty="0" smtClean="0"/>
              <a:t> eats this for breakfast.</a:t>
            </a:r>
          </a:p>
          <a:p>
            <a:r>
              <a:rPr lang="en-US" baseline="0" dirty="0" smtClean="0"/>
              <a:t>Remember this:</a:t>
            </a:r>
          </a:p>
          <a:p>
            <a:pPr defTabSz="931774">
              <a:defRPr/>
            </a:pPr>
            <a:r>
              <a:rPr lang="en-US" baseline="0" dirty="0" smtClean="0"/>
              <a:t>The best parallel programming model is the one in which the programmer doesn’t have to say anything to express parallelism – it just happens!</a:t>
            </a:r>
          </a:p>
          <a:p>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35</a:t>
            </a:fld>
            <a:endParaRPr lang="en-US"/>
          </a:p>
        </p:txBody>
      </p:sp>
    </p:spTree>
    <p:extLst>
      <p:ext uri="{BB962C8B-B14F-4D97-AF65-F5344CB8AC3E}">
        <p14:creationId xmlns:p14="http://schemas.microsoft.com/office/powerpoint/2010/main" val="4269621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Vectorizaion</a:t>
            </a:r>
            <a:r>
              <a:rPr lang="en-US" dirty="0" smtClean="0"/>
              <a:t> has several </a:t>
            </a:r>
            <a:r>
              <a:rPr lang="en-US" smtClean="0"/>
              <a:t>unique challenges</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36</a:t>
            </a:fld>
            <a:endParaRPr lang="en-US"/>
          </a:p>
        </p:txBody>
      </p:sp>
    </p:spTree>
    <p:extLst>
      <p:ext uri="{BB962C8B-B14F-4D97-AF65-F5344CB8AC3E}">
        <p14:creationId xmlns:p14="http://schemas.microsoft.com/office/powerpoint/2010/main" val="2181005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a:t>
            </a:r>
            <a:r>
              <a:rPr lang="en-US" baseline="0" dirty="0" smtClean="0"/>
              <a:t>functions f, </a:t>
            </a:r>
            <a:r>
              <a:rPr lang="en-US" baseline="0" dirty="0" err="1" smtClean="0"/>
              <a:t>func</a:t>
            </a:r>
            <a:r>
              <a:rPr lang="en-US" baseline="0" dirty="0" smtClean="0"/>
              <a:t> is not </a:t>
            </a:r>
            <a:r>
              <a:rPr lang="en-US" baseline="0" dirty="0" err="1" smtClean="0"/>
              <a:t>inlineable</a:t>
            </a:r>
            <a:r>
              <a:rPr lang="en-US" baseline="0" dirty="0" smtClean="0"/>
              <a:t>, we don’t know if a and v overlap.</a:t>
            </a:r>
          </a:p>
          <a:p>
            <a:r>
              <a:rPr lang="en-US" baseline="0" dirty="0" smtClean="0"/>
              <a:t>We don’t know what </a:t>
            </a:r>
            <a:r>
              <a:rPr lang="en-US" baseline="0" dirty="0" err="1" smtClean="0"/>
              <a:t>func</a:t>
            </a:r>
            <a:r>
              <a:rPr lang="en-US" baseline="0" dirty="0" smtClean="0"/>
              <a:t> does – maybe it throws exceptions? Takes locks?</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37</a:t>
            </a:fld>
            <a:endParaRPr lang="en-US"/>
          </a:p>
        </p:txBody>
      </p:sp>
    </p:spTree>
    <p:extLst>
      <p:ext uri="{BB962C8B-B14F-4D97-AF65-F5344CB8AC3E}">
        <p14:creationId xmlns:p14="http://schemas.microsoft.com/office/powerpoint/2010/main" val="152045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a:t>
            </a:r>
            <a:r>
              <a:rPr lang="en-US" baseline="0" dirty="0" smtClean="0"/>
              <a:t> hardware has been in the mainstream for about a decade. The industry has developed a plethora of parallel libraries, Microsoft alone is responsible for a couple of libraries on this list.</a:t>
            </a:r>
            <a:endParaRPr lang="en-US" dirty="0" smtClean="0"/>
          </a:p>
          <a:p>
            <a:r>
              <a:rPr lang="en-US" dirty="0" smtClean="0"/>
              <a:t>The problem is not the lack</a:t>
            </a:r>
            <a:r>
              <a:rPr lang="en-US" baseline="0" dirty="0" smtClean="0"/>
              <a:t> of libraries and technologies, it’s that there are too many of them.</a:t>
            </a:r>
          </a:p>
          <a:p>
            <a:r>
              <a:rPr lang="en-US" baseline="0" dirty="0" smtClean="0"/>
              <a:t>They are mature and sophisticated, and the time has come to bring some of the innovations developed in these libraries into the mainstream. Just like we don’t need to reach out for a third party library for a vector or a string, we should not have to be able to, for example, sort in parallel. The basic tools of parallelism should be part of our Standard C++ toolbox.</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4</a:t>
            </a:fld>
            <a:endParaRPr lang="en-US"/>
          </a:p>
        </p:txBody>
      </p:sp>
    </p:spTree>
    <p:extLst>
      <p:ext uri="{BB962C8B-B14F-4D97-AF65-F5344CB8AC3E}">
        <p14:creationId xmlns:p14="http://schemas.microsoft.com/office/powerpoint/2010/main" val="2173318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not every line of code can be </a:t>
            </a:r>
            <a:r>
              <a:rPr lang="en-US" baseline="0" dirty="0" err="1" smtClean="0"/>
              <a:t>vectorized</a:t>
            </a:r>
            <a:r>
              <a:rPr lang="en-US" baseline="0" dirty="0" smtClean="0"/>
              <a:t>. </a:t>
            </a:r>
            <a:endParaRPr lang="en-US" dirty="0" smtClean="0"/>
          </a:p>
          <a:p>
            <a:r>
              <a:rPr lang="en-US" dirty="0" smtClean="0"/>
              <a:t>We want to be able to do</a:t>
            </a:r>
            <a:r>
              <a:rPr lang="en-US" baseline="0" dirty="0" smtClean="0"/>
              <a:t> this, but is it safe? It is, if only parallelism is concerned. But remember vector lane is not a full-fledged thread!</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38</a:t>
            </a:fld>
            <a:endParaRPr lang="en-US"/>
          </a:p>
        </p:txBody>
      </p:sp>
    </p:spTree>
    <p:extLst>
      <p:ext uri="{BB962C8B-B14F-4D97-AF65-F5344CB8AC3E}">
        <p14:creationId xmlns:p14="http://schemas.microsoft.com/office/powerpoint/2010/main" val="2568954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problem is specific to </a:t>
            </a:r>
            <a:r>
              <a:rPr lang="en-US" dirty="0" err="1" smtClean="0"/>
              <a:t>vectorization</a:t>
            </a:r>
            <a:r>
              <a:rPr lang="en-US" dirty="0" smtClean="0"/>
              <a:t>. This is what makes </a:t>
            </a:r>
            <a:r>
              <a:rPr lang="en-US" dirty="0" err="1" smtClean="0"/>
              <a:t>std</a:t>
            </a:r>
            <a:r>
              <a:rPr lang="en-US" dirty="0" smtClean="0"/>
              <a:t>::</a:t>
            </a:r>
            <a:r>
              <a:rPr lang="en-US" dirty="0" err="1" smtClean="0"/>
              <a:t>vec</a:t>
            </a:r>
            <a:r>
              <a:rPr lang="en-US" dirty="0" smtClean="0"/>
              <a:t> necessary in addition to </a:t>
            </a:r>
            <a:r>
              <a:rPr lang="en-US" dirty="0" err="1" smtClean="0"/>
              <a:t>std</a:t>
            </a:r>
            <a:r>
              <a:rPr lang="en-US" dirty="0" smtClean="0"/>
              <a:t>::par</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39</a:t>
            </a:fld>
            <a:endParaRPr lang="en-US"/>
          </a:p>
        </p:txBody>
      </p:sp>
    </p:spTree>
    <p:extLst>
      <p:ext uri="{BB962C8B-B14F-4D97-AF65-F5344CB8AC3E}">
        <p14:creationId xmlns:p14="http://schemas.microsoft.com/office/powerpoint/2010/main" val="1303647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STL, remember – we don’t want to</a:t>
            </a:r>
            <a:r>
              <a:rPr lang="en-US" baseline="0" dirty="0" smtClean="0"/>
              <a:t> mess with the C++ syntax of operator for.</a:t>
            </a:r>
            <a:endParaRPr lang="en-US" dirty="0" smtClean="0"/>
          </a:p>
          <a:p>
            <a:r>
              <a:rPr lang="en-US" dirty="0" smtClean="0"/>
              <a:t>We want a library solution,</a:t>
            </a:r>
            <a:r>
              <a:rPr lang="en-US" baseline="0" dirty="0" smtClean="0"/>
              <a:t> specifically, an </a:t>
            </a:r>
            <a:r>
              <a:rPr lang="en-US" baseline="0" smtClean="0"/>
              <a:t>STL solution</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40</a:t>
            </a:fld>
            <a:endParaRPr lang="en-US"/>
          </a:p>
        </p:txBody>
      </p:sp>
    </p:spTree>
    <p:extLst>
      <p:ext uri="{BB962C8B-B14F-4D97-AF65-F5344CB8AC3E}">
        <p14:creationId xmlns:p14="http://schemas.microsoft.com/office/powerpoint/2010/main" val="2004909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41</a:t>
            </a:fld>
            <a:endParaRPr lang="en-US"/>
          </a:p>
        </p:txBody>
      </p:sp>
    </p:spTree>
    <p:extLst>
      <p:ext uri="{BB962C8B-B14F-4D97-AF65-F5344CB8AC3E}">
        <p14:creationId xmlns:p14="http://schemas.microsoft.com/office/powerpoint/2010/main" val="12203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C++11/14 is giving us the fundamentals such as:</a:t>
            </a:r>
          </a:p>
          <a:p>
            <a:r>
              <a:rPr lang="en-US" dirty="0" smtClean="0"/>
              <a:t>The precisely defined memory model, and the basic primitives like threads, </a:t>
            </a:r>
            <a:r>
              <a:rPr lang="en-US" dirty="0" err="1" smtClean="0"/>
              <a:t>mutexes</a:t>
            </a:r>
            <a:r>
              <a:rPr lang="en-US" dirty="0" smtClean="0"/>
              <a:t>,</a:t>
            </a:r>
          </a:p>
          <a:p>
            <a:r>
              <a:rPr lang="en-US" dirty="0" smtClean="0"/>
              <a:t>and condition variables. </a:t>
            </a:r>
          </a:p>
          <a:p>
            <a:r>
              <a:rPr lang="en-US" dirty="0" smtClean="0"/>
              <a:t>This allows us to understand how atomics, fences and</a:t>
            </a:r>
          </a:p>
          <a:p>
            <a:r>
              <a:rPr lang="en-US" dirty="0" smtClean="0"/>
              <a:t>threads interact with the underlying hardware, reason about data races and so on.</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5</a:t>
            </a:fld>
            <a:endParaRPr lang="en-US"/>
          </a:p>
        </p:txBody>
      </p:sp>
    </p:spTree>
    <p:extLst>
      <p:ext uri="{BB962C8B-B14F-4D97-AF65-F5344CB8AC3E}">
        <p14:creationId xmlns:p14="http://schemas.microsoft.com/office/powerpoint/2010/main" val="244525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natural parallelism here - two </a:t>
            </a:r>
            <a:r>
              <a:rPr lang="en-US" dirty="0" err="1" smtClean="0"/>
              <a:t>quicksorts</a:t>
            </a:r>
            <a:r>
              <a:rPr lang="en-US" dirty="0" smtClean="0"/>
              <a:t> operate on different ranges </a:t>
            </a:r>
          </a:p>
          <a:p>
            <a:r>
              <a:rPr lang="en-US" dirty="0" smtClean="0"/>
              <a:t>of the array, </a:t>
            </a:r>
            <a:r>
              <a:rPr lang="en-US" dirty="0" smtClean="0"/>
              <a:t>hence they </a:t>
            </a:r>
            <a:r>
              <a:rPr lang="en-US" dirty="0" smtClean="0"/>
              <a:t>can run in </a:t>
            </a:r>
            <a:r>
              <a:rPr lang="en-US" dirty="0" smtClean="0"/>
              <a:t>parallel.</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6</a:t>
            </a:fld>
            <a:endParaRPr lang="en-US"/>
          </a:p>
        </p:txBody>
      </p:sp>
    </p:spTree>
    <p:extLst>
      <p:ext uri="{BB962C8B-B14F-4D97-AF65-F5344CB8AC3E}">
        <p14:creationId xmlns:p14="http://schemas.microsoft.com/office/powerpoint/2010/main" val="4195188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threads now. Problems:</a:t>
            </a:r>
          </a:p>
          <a:p>
            <a:pPr marL="232943" indent="-232943">
              <a:buAutoNum type="arabicParenR"/>
            </a:pPr>
            <a:r>
              <a:rPr lang="en-US" dirty="0" smtClean="0"/>
              <a:t>2000 threads to sort an array of 1000 </a:t>
            </a:r>
            <a:r>
              <a:rPr lang="en-US" dirty="0" err="1" smtClean="0"/>
              <a:t>ints</a:t>
            </a:r>
            <a:r>
              <a:rPr lang="en-US" dirty="0" smtClean="0"/>
              <a:t> (yes, can use serial cutoff but it’s not a real solution)</a:t>
            </a:r>
            <a:endParaRPr lang="en-US" dirty="0" smtClean="0"/>
          </a:p>
          <a:p>
            <a:pPr marL="232943" indent="-232943">
              <a:buAutoNum type="arabicParenR"/>
            </a:pPr>
            <a:r>
              <a:rPr lang="en-US" dirty="0" smtClean="0"/>
              <a:t>Can</a:t>
            </a:r>
            <a:r>
              <a:rPr lang="en-US" baseline="0" dirty="0" smtClean="0"/>
              <a:t> be misused – forget to call join (i.e. fork-join pattern is not enforced)</a:t>
            </a:r>
            <a:endParaRPr lang="en-US" dirty="0" smtClean="0"/>
          </a:p>
          <a:p>
            <a:r>
              <a:rPr lang="en-US" dirty="0" smtClean="0"/>
              <a:t>2) </a:t>
            </a:r>
            <a:r>
              <a:rPr lang="en-US" dirty="0" smtClean="0"/>
              <a:t>Exceptions</a:t>
            </a:r>
            <a:endParaRPr lang="en-US" dirty="0" smtClean="0"/>
          </a:p>
        </p:txBody>
      </p:sp>
      <p:sp>
        <p:nvSpPr>
          <p:cNvPr id="4" name="Slide Number Placeholder 3"/>
          <p:cNvSpPr>
            <a:spLocks noGrp="1"/>
          </p:cNvSpPr>
          <p:nvPr>
            <p:ph type="sldNum" sz="quarter" idx="10"/>
          </p:nvPr>
        </p:nvSpPr>
        <p:spPr/>
        <p:txBody>
          <a:bodyPr/>
          <a:lstStyle/>
          <a:p>
            <a:fld id="{9231B034-0560-4BCE-B316-1FD16A48D178}" type="slidenum">
              <a:rPr lang="en-US" smtClean="0"/>
              <a:t>7</a:t>
            </a:fld>
            <a:endParaRPr lang="en-US"/>
          </a:p>
        </p:txBody>
      </p:sp>
    </p:spTree>
    <p:extLst>
      <p:ext uri="{BB962C8B-B14F-4D97-AF65-F5344CB8AC3E}">
        <p14:creationId xmlns:p14="http://schemas.microsoft.com/office/powerpoint/2010/main" val="209257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thread should either join or detach. Neither option</a:t>
            </a:r>
            <a:r>
              <a:rPr lang="en-US" baseline="0" dirty="0" smtClean="0"/>
              <a:t> is good for everyone.</a:t>
            </a:r>
          </a:p>
          <a:p>
            <a:r>
              <a:rPr lang="en-US" baseline="0" dirty="0" smtClean="0"/>
              <a:t>Can write a RAII type but </a:t>
            </a:r>
            <a:r>
              <a:rPr lang="en-US" b="1" baseline="0" dirty="0" smtClean="0"/>
              <a:t>only</a:t>
            </a:r>
            <a:r>
              <a:rPr lang="en-US" baseline="0" dirty="0" smtClean="0"/>
              <a:t> if you know what you want, join or detach.</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8</a:t>
            </a:fld>
            <a:endParaRPr lang="en-US"/>
          </a:p>
        </p:txBody>
      </p:sp>
    </p:spTree>
    <p:extLst>
      <p:ext uri="{BB962C8B-B14F-4D97-AF65-F5344CB8AC3E}">
        <p14:creationId xmlns:p14="http://schemas.microsoft.com/office/powerpoint/2010/main" val="1014018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more holistic view</a:t>
            </a:r>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9</a:t>
            </a:fld>
            <a:endParaRPr lang="en-US"/>
          </a:p>
        </p:txBody>
      </p:sp>
    </p:spTree>
    <p:extLst>
      <p:ext uri="{BB962C8B-B14F-4D97-AF65-F5344CB8AC3E}">
        <p14:creationId xmlns:p14="http://schemas.microsoft.com/office/powerpoint/2010/main" val="77696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1B034-0560-4BCE-B316-1FD16A48D178}" type="slidenum">
              <a:rPr lang="en-US" smtClean="0"/>
              <a:t>10</a:t>
            </a:fld>
            <a:endParaRPr lang="en-US"/>
          </a:p>
        </p:txBody>
      </p:sp>
    </p:spTree>
    <p:extLst>
      <p:ext uri="{BB962C8B-B14F-4D97-AF65-F5344CB8AC3E}">
        <p14:creationId xmlns:p14="http://schemas.microsoft.com/office/powerpoint/2010/main" val="345462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9198C1-6126-4C5F-9154-CE2188DFEA28}" type="datetime1">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19435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6897B-BA9E-42EB-855C-1BBF66201CA2}"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30406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A1864-0E7A-46AE-82B4-E76DD17A1303}"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140740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D1554-3134-4AF4-ABE5-D96D5DEDD0C2}"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63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1EC17-5374-468C-93FE-C650C7427F64}"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160855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83157E9-E493-4FB8-B4E5-8358A4C93D98}" type="datetime1">
              <a:rPr lang="en-US" smtClean="0"/>
              <a:t>9/17/2014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393183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09312BB-0580-4FE7-A82A-677512432881}" type="datetime1">
              <a:rPr lang="en-US" smtClean="0"/>
              <a:t>9/17/2014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80296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9B106D-E6E0-4433-A833-93B4BCB85668}" type="datetime1">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1470498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335688-6AA9-4229-9E52-28D0A2C985EE}" type="datetime1">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104694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72AFB6-DA8B-4FC7-B06A-3C92CBBD7787}" type="datetime1">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23936785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3F698-DD42-4049-8574-C34A1D69AC7B}" type="datetime1">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40078538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6F7159-3BC9-41CB-A92F-A895F48F4D57}"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29475315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9355F1-B822-4DF4-972D-DD3034B7DFE0}" type="datetime1">
              <a:rPr lang="en-US" smtClean="0"/>
              <a:t>9/17/2014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205760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5793B2-C871-4973-AAD0-44BE744A95A8}" type="datetime1">
              <a:rPr lang="en-US" smtClean="0"/>
              <a:t>9/17/2014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370362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71A16-4899-4928-90ED-A4BA8C119E26}" type="datetime1">
              <a:rPr lang="en-US" smtClean="0"/>
              <a:t>9/17/2014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41968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15098-5FAF-45BD-AA6F-CA9054C58A36}"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115064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11E9D9-67E9-4FB7-A6AA-A6CCAC3E708F}" type="datetime1">
              <a:rPr lang="en-US" smtClean="0"/>
              <a:t>9/17/2014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5542B-C5B2-456C-96A7-31DF39408728}" type="slidenum">
              <a:rPr lang="en-US" smtClean="0"/>
              <a:t>‹#›</a:t>
            </a:fld>
            <a:endParaRPr lang="en-US"/>
          </a:p>
        </p:txBody>
      </p:sp>
    </p:spTree>
    <p:extLst>
      <p:ext uri="{BB962C8B-B14F-4D97-AF65-F5344CB8AC3E}">
        <p14:creationId xmlns:p14="http://schemas.microsoft.com/office/powerpoint/2010/main" val="252259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D799CD9-02CB-427F-9956-EDABF941E4FB}" type="datetime1">
              <a:rPr lang="en-US" smtClean="0"/>
              <a:t>9/17/2014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B5542B-C5B2-456C-96A7-31DF39408728}" type="slidenum">
              <a:rPr lang="en-US" smtClean="0"/>
              <a:t>‹#›</a:t>
            </a:fld>
            <a:endParaRPr lang="en-US"/>
          </a:p>
        </p:txBody>
      </p:sp>
    </p:spTree>
    <p:extLst>
      <p:ext uri="{BB962C8B-B14F-4D97-AF65-F5344CB8AC3E}">
        <p14:creationId xmlns:p14="http://schemas.microsoft.com/office/powerpoint/2010/main" val="223056699"/>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253015"/>
            <a:ext cx="9440034" cy="1828801"/>
          </a:xfrm>
        </p:spPr>
        <p:txBody>
          <a:bodyPr>
            <a:normAutofit fontScale="90000"/>
          </a:bodyPr>
          <a:lstStyle/>
          <a:p>
            <a:r>
              <a:rPr lang="en-US" dirty="0" smtClean="0"/>
              <a:t>Parallelism in the Standard C++: What to Expect in C++ 17</a:t>
            </a:r>
            <a:endParaRPr lang="en-US" dirty="0"/>
          </a:p>
        </p:txBody>
      </p:sp>
      <p:sp>
        <p:nvSpPr>
          <p:cNvPr id="3" name="Subtitle 2"/>
          <p:cNvSpPr>
            <a:spLocks noGrp="1"/>
          </p:cNvSpPr>
          <p:nvPr>
            <p:ph type="subTitle" idx="1"/>
          </p:nvPr>
        </p:nvSpPr>
        <p:spPr>
          <a:xfrm>
            <a:off x="1370693" y="4319804"/>
            <a:ext cx="9440034" cy="1547596"/>
          </a:xfrm>
        </p:spPr>
        <p:txBody>
          <a:bodyPr>
            <a:normAutofit fontScale="92500" lnSpcReduction="20000"/>
          </a:bodyPr>
          <a:lstStyle/>
          <a:p>
            <a:r>
              <a:rPr lang="en-US" dirty="0" smtClean="0"/>
              <a:t>Artur Laksberg</a:t>
            </a:r>
          </a:p>
          <a:p>
            <a:r>
              <a:rPr lang="en-US" dirty="0" smtClean="0"/>
              <a:t>arturl@microsoft.com</a:t>
            </a:r>
          </a:p>
          <a:p>
            <a:r>
              <a:rPr lang="en-US" dirty="0" smtClean="0"/>
              <a:t>Visual C++ Team, Microsoft</a:t>
            </a:r>
          </a:p>
          <a:p>
            <a:r>
              <a:rPr lang="en-US" dirty="0" smtClean="0"/>
              <a:t>September 17, </a:t>
            </a:r>
            <a:r>
              <a:rPr lang="en-US" dirty="0"/>
              <a:t>2014</a:t>
            </a:r>
          </a:p>
          <a:p>
            <a:endParaRPr lang="en-US" dirty="0"/>
          </a:p>
        </p:txBody>
      </p:sp>
      <p:pic>
        <p:nvPicPr>
          <p:cNvPr id="6" name="Picture 5"/>
          <p:cNvPicPr>
            <a:picLocks noChangeAspect="1"/>
          </p:cNvPicPr>
          <p:nvPr/>
        </p:nvPicPr>
        <p:blipFill>
          <a:blip r:embed="rId3"/>
          <a:stretch>
            <a:fillRect/>
          </a:stretch>
        </p:blipFill>
        <p:spPr>
          <a:xfrm>
            <a:off x="0" y="762000"/>
            <a:ext cx="12353925" cy="561975"/>
          </a:xfrm>
          <a:prstGeom prst="rect">
            <a:avLst/>
          </a:prstGeom>
        </p:spPr>
      </p:pic>
    </p:spTree>
    <p:extLst>
      <p:ext uri="{BB962C8B-B14F-4D97-AF65-F5344CB8AC3E}">
        <p14:creationId xmlns:p14="http://schemas.microsoft.com/office/powerpoint/2010/main" val="88283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Using Task </a:t>
            </a:r>
            <a:r>
              <a:rPr lang="en-US" dirty="0"/>
              <a:t>Regions (</a:t>
            </a:r>
            <a:r>
              <a:rPr lang="en-US" dirty="0" smtClean="0"/>
              <a:t>N3832)</a:t>
            </a:r>
            <a:endParaRPr lang="en-US" dirty="0"/>
          </a:p>
        </p:txBody>
      </p:sp>
      <p:sp>
        <p:nvSpPr>
          <p:cNvPr id="6" name="TextBox 5"/>
          <p:cNvSpPr txBox="1"/>
          <p:nvPr/>
        </p:nvSpPr>
        <p:spPr>
          <a:xfrm>
            <a:off x="1188340" y="1721354"/>
            <a:ext cx="8229600" cy="5078313"/>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void quicksort(</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*v,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start,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end) {</a:t>
            </a:r>
          </a:p>
          <a:p>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if (start &lt; end)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task_region</a:t>
            </a:r>
            <a:r>
              <a:rPr lang="en-US" dirty="0">
                <a:solidFill>
                  <a:srgbClr val="FFFF99"/>
                </a:solidFill>
                <a:latin typeface="Lucida Console" panose="020B0609040504020204" pitchFamily="49" charset="0"/>
                <a:cs typeface="Consolas" panose="020B0609020204030204" pitchFamily="49" charset="0"/>
              </a:rPr>
              <a:t>([&amp;] (</a:t>
            </a:r>
            <a:r>
              <a:rPr lang="en-US" dirty="0" smtClean="0">
                <a:solidFill>
                  <a:srgbClr val="FFFF99"/>
                </a:solidFill>
                <a:latin typeface="Lucida Console" panose="020B0609040504020204" pitchFamily="49" charset="0"/>
                <a:cs typeface="Consolas" panose="020B0609020204030204" pitchFamily="49" charset="0"/>
              </a:rPr>
              <a:t>auto&amp; </a:t>
            </a:r>
            <a:r>
              <a:rPr lang="en-US" dirty="0">
                <a:solidFill>
                  <a:srgbClr val="FFFF99"/>
                </a:solidFill>
                <a:latin typeface="Lucida Console" panose="020B0609040504020204" pitchFamily="49" charset="0"/>
                <a:cs typeface="Consolas" panose="020B0609020204030204" pitchFamily="49" charset="0"/>
              </a:rPr>
              <a:t>r)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pivot = partition(v, start, end</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r.run</a:t>
            </a:r>
            <a:r>
              <a:rPr lang="en-US" dirty="0">
                <a:solidFill>
                  <a:srgbClr val="FFFF99"/>
                </a:solidFill>
                <a:latin typeface="Lucida Console" panose="020B0609040504020204" pitchFamily="49" charset="0"/>
                <a:cs typeface="Consolas" panose="020B0609020204030204" pitchFamily="49" charset="0"/>
              </a:rPr>
              <a:t>([&amp;] {</a:t>
            </a:r>
          </a:p>
          <a:p>
            <a:r>
              <a:rPr lang="en-US" dirty="0">
                <a:solidFill>
                  <a:srgbClr val="FFFF99"/>
                </a:solidFill>
                <a:latin typeface="Lucida Console" panose="020B0609040504020204" pitchFamily="49" charset="0"/>
                <a:cs typeface="Consolas" panose="020B0609020204030204" pitchFamily="49" charset="0"/>
              </a:rPr>
              <a:t>                quicksort(v, start, pivot - 1);</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r.run</a:t>
            </a:r>
            <a:r>
              <a:rPr lang="en-US" dirty="0">
                <a:solidFill>
                  <a:srgbClr val="FFFF99"/>
                </a:solidFill>
                <a:latin typeface="Lucida Console" panose="020B0609040504020204" pitchFamily="49" charset="0"/>
                <a:cs typeface="Consolas" panose="020B0609020204030204" pitchFamily="49" charset="0"/>
              </a:rPr>
              <a:t>([&amp;] {</a:t>
            </a:r>
          </a:p>
          <a:p>
            <a:r>
              <a:rPr lang="en-US" dirty="0">
                <a:solidFill>
                  <a:srgbClr val="FFFF99"/>
                </a:solidFill>
                <a:latin typeface="Lucida Console" panose="020B0609040504020204" pitchFamily="49" charset="0"/>
                <a:cs typeface="Consolas" panose="020B0609020204030204" pitchFamily="49" charset="0"/>
              </a:rPr>
              <a:t>                quicksort(v, pivot + 1, end);</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a:t>
            </a:r>
          </a:p>
        </p:txBody>
      </p:sp>
      <p:sp>
        <p:nvSpPr>
          <p:cNvPr id="11" name="Rounded Rectangle 10"/>
          <p:cNvSpPr/>
          <p:nvPr/>
        </p:nvSpPr>
        <p:spPr>
          <a:xfrm>
            <a:off x="2801413" y="3572483"/>
            <a:ext cx="5070835" cy="1010028"/>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8970578" y="3034172"/>
            <a:ext cx="1865587" cy="665470"/>
          </a:xfrm>
          <a:prstGeom prst="wedgeRoundRectCallout">
            <a:avLst>
              <a:gd name="adj1" fmla="val -105997"/>
              <a:gd name="adj2" fmla="val 542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99"/>
                </a:solidFill>
                <a:latin typeface="Lucida Console" panose="020B0609040504020204" pitchFamily="49" charset="0"/>
              </a:rPr>
              <a:t>task</a:t>
            </a:r>
            <a:endParaRPr lang="en-US" sz="2400" dirty="0">
              <a:solidFill>
                <a:srgbClr val="FFFF99"/>
              </a:solidFill>
              <a:latin typeface="Lucida Console" panose="020B0609040504020204" pitchFamily="49" charset="0"/>
            </a:endParaRPr>
          </a:p>
        </p:txBody>
      </p:sp>
      <p:sp>
        <p:nvSpPr>
          <p:cNvPr id="15" name="Rounded Rectangle 14"/>
          <p:cNvSpPr/>
          <p:nvPr/>
        </p:nvSpPr>
        <p:spPr>
          <a:xfrm>
            <a:off x="2801413" y="4723816"/>
            <a:ext cx="5070835" cy="999596"/>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8970578" y="4238055"/>
            <a:ext cx="1865587" cy="665470"/>
          </a:xfrm>
          <a:prstGeom prst="wedgeRoundRectCallout">
            <a:avLst>
              <a:gd name="adj1" fmla="val -105997"/>
              <a:gd name="adj2" fmla="val 542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99"/>
                </a:solidFill>
                <a:latin typeface="Lucida Console" panose="020B0609040504020204" pitchFamily="49" charset="0"/>
              </a:rPr>
              <a:t>task</a:t>
            </a:r>
            <a:endParaRPr lang="en-US" sz="2400" dirty="0">
              <a:solidFill>
                <a:srgbClr val="FFFF99"/>
              </a:solidFill>
              <a:latin typeface="Lucida Console" panose="020B0609040504020204" pitchFamily="49" charset="0"/>
            </a:endParaRPr>
          </a:p>
        </p:txBody>
      </p:sp>
      <p:sp>
        <p:nvSpPr>
          <p:cNvPr id="17" name="Rounded Rectangle 16"/>
          <p:cNvSpPr/>
          <p:nvPr/>
        </p:nvSpPr>
        <p:spPr>
          <a:xfrm>
            <a:off x="2007881" y="2431583"/>
            <a:ext cx="9164615" cy="3874624"/>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8689208" y="1431117"/>
            <a:ext cx="3287461" cy="645351"/>
          </a:xfrm>
          <a:prstGeom prst="wedgeRoundRectCallout">
            <a:avLst>
              <a:gd name="adj1" fmla="val -56828"/>
              <a:gd name="adj2" fmla="val 1092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99"/>
                </a:solidFill>
                <a:latin typeface="Lucida Console" panose="020B0609040504020204" pitchFamily="49" charset="0"/>
              </a:rPr>
              <a:t>parallel region</a:t>
            </a:r>
            <a:endParaRPr lang="en-US" sz="2400" dirty="0">
              <a:solidFill>
                <a:srgbClr val="FFFF99"/>
              </a:solidFill>
              <a:latin typeface="Lucida Console" panose="020B0609040504020204" pitchFamily="49" charset="0"/>
            </a:endParaRPr>
          </a:p>
        </p:txBody>
      </p:sp>
      <p:sp>
        <p:nvSpPr>
          <p:cNvPr id="10" name="Diamond 9"/>
          <p:cNvSpPr/>
          <p:nvPr/>
        </p:nvSpPr>
        <p:spPr>
          <a:xfrm>
            <a:off x="11748069" y="6571067"/>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55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0861" y="1828800"/>
            <a:ext cx="7099630" cy="4114800"/>
          </a:xfrm>
        </p:spPr>
      </p:pic>
    </p:spTree>
    <p:extLst>
      <p:ext uri="{BB962C8B-B14F-4D97-AF65-F5344CB8AC3E}">
        <p14:creationId xmlns:p14="http://schemas.microsoft.com/office/powerpoint/2010/main" val="422519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Scheduling</a:t>
            </a:r>
            <a:endParaRPr lang="en-US" dirty="0"/>
          </a:p>
        </p:txBody>
      </p:sp>
      <p:sp>
        <p:nvSpPr>
          <p:cNvPr id="7" name="TextBox 6"/>
          <p:cNvSpPr txBox="1"/>
          <p:nvPr/>
        </p:nvSpPr>
        <p:spPr>
          <a:xfrm>
            <a:off x="1546030"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1</a:t>
            </a:r>
            <a:endParaRPr lang="en-US" sz="2000" dirty="0">
              <a:latin typeface="Lucida Console" panose="020B0609040504020204" pitchFamily="49" charset="0"/>
            </a:endParaRPr>
          </a:p>
        </p:txBody>
      </p:sp>
      <p:sp>
        <p:nvSpPr>
          <p:cNvPr id="29" name="TextBox 28"/>
          <p:cNvSpPr txBox="1"/>
          <p:nvPr/>
        </p:nvSpPr>
        <p:spPr>
          <a:xfrm>
            <a:off x="4525209"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3</a:t>
            </a:r>
            <a:endParaRPr lang="en-US" sz="2000" dirty="0">
              <a:latin typeface="Lucida Console" panose="020B0609040504020204" pitchFamily="49" charset="0"/>
            </a:endParaRPr>
          </a:p>
        </p:txBody>
      </p:sp>
      <p:sp>
        <p:nvSpPr>
          <p:cNvPr id="30" name="TextBox 29"/>
          <p:cNvSpPr txBox="1"/>
          <p:nvPr/>
        </p:nvSpPr>
        <p:spPr>
          <a:xfrm>
            <a:off x="3035619" y="1858107"/>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2</a:t>
            </a:r>
            <a:endParaRPr lang="en-US" sz="2000" dirty="0">
              <a:latin typeface="Lucida Console" panose="020B0609040504020204" pitchFamily="49" charset="0"/>
            </a:endParaRPr>
          </a:p>
        </p:txBody>
      </p:sp>
      <p:sp>
        <p:nvSpPr>
          <p:cNvPr id="31" name="TextBox 30"/>
          <p:cNvSpPr txBox="1"/>
          <p:nvPr/>
        </p:nvSpPr>
        <p:spPr>
          <a:xfrm>
            <a:off x="5922578"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4</a:t>
            </a:r>
            <a:endParaRPr lang="en-US" sz="2000" dirty="0">
              <a:latin typeface="Lucida Console" panose="020B0609040504020204" pitchFamily="49" charset="0"/>
            </a:endParaRPr>
          </a:p>
        </p:txBody>
      </p:sp>
    </p:spTree>
    <p:extLst>
      <p:ext uri="{BB962C8B-B14F-4D97-AF65-F5344CB8AC3E}">
        <p14:creationId xmlns:p14="http://schemas.microsoft.com/office/powerpoint/2010/main" val="3241811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Scheduling</a:t>
            </a:r>
            <a:endParaRPr lang="en-US" dirty="0"/>
          </a:p>
        </p:txBody>
      </p:sp>
      <p:sp>
        <p:nvSpPr>
          <p:cNvPr id="6" name="Rectangle 5"/>
          <p:cNvSpPr/>
          <p:nvPr/>
        </p:nvSpPr>
        <p:spPr>
          <a:xfrm>
            <a:off x="1618593"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46030"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1</a:t>
            </a:r>
            <a:endParaRPr lang="en-US" sz="2000" dirty="0">
              <a:latin typeface="Lucida Console" panose="020B0609040504020204" pitchFamily="49" charset="0"/>
            </a:endParaRPr>
          </a:p>
        </p:txBody>
      </p:sp>
      <p:sp>
        <p:nvSpPr>
          <p:cNvPr id="8" name="Rectangle 7"/>
          <p:cNvSpPr/>
          <p:nvPr/>
        </p:nvSpPr>
        <p:spPr>
          <a:xfrm>
            <a:off x="1618593"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93021"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93021"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75131"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975131"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331569" y="2363407"/>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Old items</a:t>
            </a:r>
            <a:endParaRPr lang="en-US" sz="2400" dirty="0">
              <a:latin typeface="Lucida Console" panose="020B0609040504020204" pitchFamily="49" charset="0"/>
            </a:endParaRPr>
          </a:p>
        </p:txBody>
      </p:sp>
      <p:sp>
        <p:nvSpPr>
          <p:cNvPr id="29" name="TextBox 28"/>
          <p:cNvSpPr txBox="1"/>
          <p:nvPr/>
        </p:nvSpPr>
        <p:spPr>
          <a:xfrm>
            <a:off x="4525209"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3</a:t>
            </a:r>
            <a:endParaRPr lang="en-US" sz="2000" dirty="0">
              <a:latin typeface="Lucida Console" panose="020B0609040504020204" pitchFamily="49" charset="0"/>
            </a:endParaRPr>
          </a:p>
        </p:txBody>
      </p:sp>
      <p:sp>
        <p:nvSpPr>
          <p:cNvPr id="30" name="TextBox 29"/>
          <p:cNvSpPr txBox="1"/>
          <p:nvPr/>
        </p:nvSpPr>
        <p:spPr>
          <a:xfrm>
            <a:off x="3035619" y="1858107"/>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2</a:t>
            </a:r>
            <a:endParaRPr lang="en-US" sz="2000" dirty="0">
              <a:latin typeface="Lucida Console" panose="020B0609040504020204" pitchFamily="49" charset="0"/>
            </a:endParaRPr>
          </a:p>
        </p:txBody>
      </p:sp>
      <p:sp>
        <p:nvSpPr>
          <p:cNvPr id="31" name="TextBox 30"/>
          <p:cNvSpPr txBox="1"/>
          <p:nvPr/>
        </p:nvSpPr>
        <p:spPr>
          <a:xfrm>
            <a:off x="5922578"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4</a:t>
            </a:r>
            <a:endParaRPr lang="en-US" sz="2000" dirty="0">
              <a:latin typeface="Lucida Console" panose="020B0609040504020204" pitchFamily="49" charset="0"/>
            </a:endParaRPr>
          </a:p>
        </p:txBody>
      </p:sp>
      <p:cxnSp>
        <p:nvCxnSpPr>
          <p:cNvPr id="33" name="Straight Arrow Connector 32"/>
          <p:cNvCxnSpPr/>
          <p:nvPr/>
        </p:nvCxnSpPr>
        <p:spPr>
          <a:xfrm flipH="1" flipV="1">
            <a:off x="7174523" y="2594239"/>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331569" y="3146764"/>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New items</a:t>
            </a:r>
            <a:endParaRPr lang="en-US" sz="2400" dirty="0">
              <a:latin typeface="Lucida Console" panose="020B0609040504020204" pitchFamily="49" charset="0"/>
            </a:endParaRPr>
          </a:p>
        </p:txBody>
      </p:sp>
      <p:cxnSp>
        <p:nvCxnSpPr>
          <p:cNvPr id="36" name="Straight Arrow Connector 35"/>
          <p:cNvCxnSpPr/>
          <p:nvPr/>
        </p:nvCxnSpPr>
        <p:spPr>
          <a:xfrm flipH="1" flipV="1">
            <a:off x="7174523" y="3377596"/>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88170"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088169"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973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Scheduling</a:t>
            </a:r>
            <a:endParaRPr lang="en-US" dirty="0"/>
          </a:p>
        </p:txBody>
      </p:sp>
      <p:sp>
        <p:nvSpPr>
          <p:cNvPr id="6" name="Rectangle 5"/>
          <p:cNvSpPr/>
          <p:nvPr/>
        </p:nvSpPr>
        <p:spPr>
          <a:xfrm>
            <a:off x="1608838"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46030"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1</a:t>
            </a:r>
            <a:endParaRPr lang="en-US" sz="2000" dirty="0">
              <a:latin typeface="Lucida Console" panose="020B0609040504020204" pitchFamily="49" charset="0"/>
            </a:endParaRPr>
          </a:p>
        </p:txBody>
      </p:sp>
      <p:sp>
        <p:nvSpPr>
          <p:cNvPr id="8" name="Rectangle 7"/>
          <p:cNvSpPr/>
          <p:nvPr/>
        </p:nvSpPr>
        <p:spPr>
          <a:xfrm>
            <a:off x="1608838"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331569" y="2363407"/>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Old items</a:t>
            </a:r>
            <a:endParaRPr lang="en-US" sz="2400" dirty="0">
              <a:latin typeface="Lucida Console" panose="020B0609040504020204" pitchFamily="49" charset="0"/>
            </a:endParaRPr>
          </a:p>
        </p:txBody>
      </p:sp>
      <p:sp>
        <p:nvSpPr>
          <p:cNvPr id="29" name="TextBox 28"/>
          <p:cNvSpPr txBox="1"/>
          <p:nvPr/>
        </p:nvSpPr>
        <p:spPr>
          <a:xfrm>
            <a:off x="4525209"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3</a:t>
            </a:r>
            <a:endParaRPr lang="en-US" sz="2000" dirty="0">
              <a:latin typeface="Lucida Console" panose="020B0609040504020204" pitchFamily="49" charset="0"/>
            </a:endParaRPr>
          </a:p>
        </p:txBody>
      </p:sp>
      <p:sp>
        <p:nvSpPr>
          <p:cNvPr id="30" name="TextBox 29"/>
          <p:cNvSpPr txBox="1"/>
          <p:nvPr/>
        </p:nvSpPr>
        <p:spPr>
          <a:xfrm>
            <a:off x="3035619" y="1858107"/>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2</a:t>
            </a:r>
            <a:endParaRPr lang="en-US" sz="2000" dirty="0">
              <a:latin typeface="Lucida Console" panose="020B0609040504020204" pitchFamily="49" charset="0"/>
            </a:endParaRPr>
          </a:p>
        </p:txBody>
      </p:sp>
      <p:sp>
        <p:nvSpPr>
          <p:cNvPr id="31" name="TextBox 30"/>
          <p:cNvSpPr txBox="1"/>
          <p:nvPr/>
        </p:nvSpPr>
        <p:spPr>
          <a:xfrm>
            <a:off x="5922578"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4</a:t>
            </a:r>
            <a:endParaRPr lang="en-US" sz="2000" dirty="0">
              <a:latin typeface="Lucida Console" panose="020B0609040504020204" pitchFamily="49" charset="0"/>
            </a:endParaRPr>
          </a:p>
        </p:txBody>
      </p:sp>
      <p:cxnSp>
        <p:nvCxnSpPr>
          <p:cNvPr id="33" name="Straight Arrow Connector 32"/>
          <p:cNvCxnSpPr/>
          <p:nvPr/>
        </p:nvCxnSpPr>
        <p:spPr>
          <a:xfrm flipH="1" flipV="1">
            <a:off x="7174523" y="2594239"/>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331569" y="5870025"/>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New items</a:t>
            </a:r>
            <a:endParaRPr lang="en-US" sz="2400" dirty="0">
              <a:latin typeface="Lucida Console" panose="020B0609040504020204" pitchFamily="49" charset="0"/>
            </a:endParaRPr>
          </a:p>
        </p:txBody>
      </p:sp>
      <p:cxnSp>
        <p:nvCxnSpPr>
          <p:cNvPr id="36" name="Straight Arrow Connector 35"/>
          <p:cNvCxnSpPr/>
          <p:nvPr/>
        </p:nvCxnSpPr>
        <p:spPr>
          <a:xfrm flipH="1" flipV="1">
            <a:off x="7174523" y="6100857"/>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608838"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08838"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608838"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608838" y="587002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88926"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088926"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88926"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088926"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088926"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088926" y="587002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88111"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88111"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88111"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88111"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588111"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88111" y="587002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943015"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943015"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943015"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943015"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943015"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43015" y="587002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236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Scheduling</a:t>
            </a:r>
            <a:endParaRPr lang="en-US" dirty="0"/>
          </a:p>
        </p:txBody>
      </p:sp>
      <p:sp>
        <p:nvSpPr>
          <p:cNvPr id="6" name="Rectangle 5"/>
          <p:cNvSpPr/>
          <p:nvPr/>
        </p:nvSpPr>
        <p:spPr>
          <a:xfrm>
            <a:off x="1608838"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46030"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1</a:t>
            </a:r>
            <a:endParaRPr lang="en-US" sz="2000" dirty="0">
              <a:latin typeface="Lucida Console" panose="020B0609040504020204" pitchFamily="49" charset="0"/>
            </a:endParaRPr>
          </a:p>
        </p:txBody>
      </p:sp>
      <p:sp>
        <p:nvSpPr>
          <p:cNvPr id="8" name="Rectangle 7"/>
          <p:cNvSpPr/>
          <p:nvPr/>
        </p:nvSpPr>
        <p:spPr>
          <a:xfrm>
            <a:off x="1608838"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331569" y="2363407"/>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Old items</a:t>
            </a:r>
            <a:endParaRPr lang="en-US" sz="2400" dirty="0">
              <a:latin typeface="Lucida Console" panose="020B0609040504020204" pitchFamily="49" charset="0"/>
            </a:endParaRPr>
          </a:p>
        </p:txBody>
      </p:sp>
      <p:sp>
        <p:nvSpPr>
          <p:cNvPr id="29" name="TextBox 28"/>
          <p:cNvSpPr txBox="1"/>
          <p:nvPr/>
        </p:nvSpPr>
        <p:spPr>
          <a:xfrm>
            <a:off x="4525209"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3</a:t>
            </a:r>
            <a:endParaRPr lang="en-US" sz="2000" dirty="0">
              <a:latin typeface="Lucida Console" panose="020B0609040504020204" pitchFamily="49" charset="0"/>
            </a:endParaRPr>
          </a:p>
        </p:txBody>
      </p:sp>
      <p:sp>
        <p:nvSpPr>
          <p:cNvPr id="30" name="TextBox 29"/>
          <p:cNvSpPr txBox="1"/>
          <p:nvPr/>
        </p:nvSpPr>
        <p:spPr>
          <a:xfrm>
            <a:off x="3035619" y="1858107"/>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2</a:t>
            </a:r>
            <a:endParaRPr lang="en-US" sz="2000" dirty="0">
              <a:latin typeface="Lucida Console" panose="020B0609040504020204" pitchFamily="49" charset="0"/>
            </a:endParaRPr>
          </a:p>
        </p:txBody>
      </p:sp>
      <p:sp>
        <p:nvSpPr>
          <p:cNvPr id="31" name="TextBox 30"/>
          <p:cNvSpPr txBox="1"/>
          <p:nvPr/>
        </p:nvSpPr>
        <p:spPr>
          <a:xfrm>
            <a:off x="5922578"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4</a:t>
            </a:r>
            <a:endParaRPr lang="en-US" sz="2000" dirty="0">
              <a:latin typeface="Lucida Console" panose="020B0609040504020204" pitchFamily="49" charset="0"/>
            </a:endParaRPr>
          </a:p>
        </p:txBody>
      </p:sp>
      <p:cxnSp>
        <p:nvCxnSpPr>
          <p:cNvPr id="33" name="Straight Arrow Connector 32"/>
          <p:cNvCxnSpPr/>
          <p:nvPr/>
        </p:nvCxnSpPr>
        <p:spPr>
          <a:xfrm flipH="1" flipV="1">
            <a:off x="7174523" y="2594239"/>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331569" y="5870025"/>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New items</a:t>
            </a:r>
            <a:endParaRPr lang="en-US" sz="2400" dirty="0">
              <a:latin typeface="Lucida Console" panose="020B0609040504020204" pitchFamily="49" charset="0"/>
            </a:endParaRPr>
          </a:p>
        </p:txBody>
      </p:sp>
      <p:cxnSp>
        <p:nvCxnSpPr>
          <p:cNvPr id="36" name="Straight Arrow Connector 35"/>
          <p:cNvCxnSpPr/>
          <p:nvPr/>
        </p:nvCxnSpPr>
        <p:spPr>
          <a:xfrm flipH="1" flipV="1">
            <a:off x="7174523" y="6100857"/>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608838"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08838"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608838"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608838" y="587002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88926"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088926"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88926"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88111"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88111"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88111"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88111"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588111"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88111" y="587002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943015"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943015"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943015"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943015"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943015"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4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Scheduling</a:t>
            </a:r>
            <a:endParaRPr lang="en-US" dirty="0"/>
          </a:p>
        </p:txBody>
      </p:sp>
      <p:sp>
        <p:nvSpPr>
          <p:cNvPr id="6" name="Rectangle 5"/>
          <p:cNvSpPr/>
          <p:nvPr/>
        </p:nvSpPr>
        <p:spPr>
          <a:xfrm>
            <a:off x="1618593"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46030"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1</a:t>
            </a:r>
            <a:endParaRPr lang="en-US" sz="2000" dirty="0">
              <a:latin typeface="Lucida Console" panose="020B0609040504020204" pitchFamily="49" charset="0"/>
            </a:endParaRPr>
          </a:p>
        </p:txBody>
      </p:sp>
      <p:sp>
        <p:nvSpPr>
          <p:cNvPr id="8" name="Rectangle 7"/>
          <p:cNvSpPr/>
          <p:nvPr/>
        </p:nvSpPr>
        <p:spPr>
          <a:xfrm>
            <a:off x="1618593"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18593"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18593"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93021"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93021"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93021"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93021" y="4493169"/>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75131" y="2427885"/>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975131" y="3116313"/>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75131" y="3804741"/>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93021" y="5181597"/>
            <a:ext cx="10195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331569" y="2363407"/>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Old items</a:t>
            </a:r>
            <a:endParaRPr lang="en-US" sz="2400" dirty="0">
              <a:latin typeface="Lucida Console" panose="020B0609040504020204" pitchFamily="49" charset="0"/>
            </a:endParaRPr>
          </a:p>
        </p:txBody>
      </p:sp>
      <p:sp>
        <p:nvSpPr>
          <p:cNvPr id="29" name="TextBox 28"/>
          <p:cNvSpPr txBox="1"/>
          <p:nvPr/>
        </p:nvSpPr>
        <p:spPr>
          <a:xfrm>
            <a:off x="4525209"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3</a:t>
            </a:r>
            <a:endParaRPr lang="en-US" sz="2000" dirty="0">
              <a:latin typeface="Lucida Console" panose="020B0609040504020204" pitchFamily="49" charset="0"/>
            </a:endParaRPr>
          </a:p>
        </p:txBody>
      </p:sp>
      <p:sp>
        <p:nvSpPr>
          <p:cNvPr id="30" name="TextBox 29"/>
          <p:cNvSpPr txBox="1"/>
          <p:nvPr/>
        </p:nvSpPr>
        <p:spPr>
          <a:xfrm>
            <a:off x="3035619" y="1858107"/>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2</a:t>
            </a:r>
            <a:endParaRPr lang="en-US" sz="2000" dirty="0">
              <a:latin typeface="Lucida Console" panose="020B0609040504020204" pitchFamily="49" charset="0"/>
            </a:endParaRPr>
          </a:p>
        </p:txBody>
      </p:sp>
      <p:sp>
        <p:nvSpPr>
          <p:cNvPr id="31" name="TextBox 30"/>
          <p:cNvSpPr txBox="1"/>
          <p:nvPr/>
        </p:nvSpPr>
        <p:spPr>
          <a:xfrm>
            <a:off x="5922578" y="1861038"/>
            <a:ext cx="11246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Lucida Console" panose="020B0609040504020204" pitchFamily="49" charset="0"/>
              </a:rPr>
              <a:t>proc</a:t>
            </a:r>
            <a:r>
              <a:rPr lang="en-US" sz="2000" dirty="0" smtClean="0">
                <a:latin typeface="Lucida Console" panose="020B0609040504020204" pitchFamily="49" charset="0"/>
              </a:rPr>
              <a:t> 4</a:t>
            </a:r>
            <a:endParaRPr lang="en-US" sz="2000" dirty="0">
              <a:latin typeface="Lucida Console" panose="020B0609040504020204" pitchFamily="49" charset="0"/>
            </a:endParaRPr>
          </a:p>
        </p:txBody>
      </p:sp>
      <p:cxnSp>
        <p:nvCxnSpPr>
          <p:cNvPr id="33" name="Straight Arrow Connector 32"/>
          <p:cNvCxnSpPr/>
          <p:nvPr/>
        </p:nvCxnSpPr>
        <p:spPr>
          <a:xfrm flipH="1" flipV="1">
            <a:off x="7174523" y="2594239"/>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331569" y="5329532"/>
            <a:ext cx="2188577"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New items</a:t>
            </a:r>
            <a:endParaRPr lang="en-US" sz="2400" dirty="0">
              <a:latin typeface="Lucida Console" panose="020B0609040504020204" pitchFamily="49" charset="0"/>
            </a:endParaRPr>
          </a:p>
        </p:txBody>
      </p:sp>
      <p:cxnSp>
        <p:nvCxnSpPr>
          <p:cNvPr id="36" name="Straight Arrow Connector 35"/>
          <p:cNvCxnSpPr/>
          <p:nvPr/>
        </p:nvCxnSpPr>
        <p:spPr>
          <a:xfrm flipH="1" flipV="1">
            <a:off x="7174523" y="5560364"/>
            <a:ext cx="2039815" cy="96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05831" y="5917924"/>
            <a:ext cx="1489589" cy="461665"/>
          </a:xfrm>
          <a:prstGeom prst="rect">
            <a:avLst/>
          </a:prstGeom>
          <a:noFill/>
          <a:ln w="63500">
            <a:noFill/>
          </a:ln>
        </p:spPr>
        <p:txBody>
          <a:bodyPr wrap="square" rtlCol="0">
            <a:spAutoFit/>
          </a:bodyPr>
          <a:lstStyle/>
          <a:p>
            <a:r>
              <a:rPr lang="en-US" sz="2400" dirty="0" smtClean="0">
                <a:latin typeface="Lucida Console" panose="020B0609040504020204" pitchFamily="49" charset="0"/>
              </a:rPr>
              <a:t>“Thief”</a:t>
            </a:r>
            <a:endParaRPr lang="en-US" sz="2400" dirty="0">
              <a:latin typeface="Lucida Console" panose="020B0609040504020204" pitchFamily="49" charset="0"/>
            </a:endParaRPr>
          </a:p>
        </p:txBody>
      </p:sp>
      <p:cxnSp>
        <p:nvCxnSpPr>
          <p:cNvPr id="38" name="Straight Arrow Connector 37"/>
          <p:cNvCxnSpPr/>
          <p:nvPr/>
        </p:nvCxnSpPr>
        <p:spPr>
          <a:xfrm flipV="1">
            <a:off x="3552092" y="2536274"/>
            <a:ext cx="23446" cy="3254923"/>
          </a:xfrm>
          <a:prstGeom prst="straightConnector1">
            <a:avLst/>
          </a:prstGeom>
          <a:ln w="63500">
            <a:solidFill>
              <a:srgbClr val="FFFF99"/>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endCxn id="6" idx="3"/>
          </p:cNvCxnSpPr>
          <p:nvPr/>
        </p:nvCxnSpPr>
        <p:spPr>
          <a:xfrm rot="10800000" flipV="1">
            <a:off x="2638096" y="2424953"/>
            <a:ext cx="764222" cy="307731"/>
          </a:xfrm>
          <a:prstGeom prst="curvedConnector3">
            <a:avLst/>
          </a:prstGeom>
          <a:ln w="63500">
            <a:solidFill>
              <a:srgbClr val="FFFF99"/>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endCxn id="16" idx="1"/>
          </p:cNvCxnSpPr>
          <p:nvPr/>
        </p:nvCxnSpPr>
        <p:spPr>
          <a:xfrm>
            <a:off x="3764925" y="2424954"/>
            <a:ext cx="828096" cy="307731"/>
          </a:xfrm>
          <a:prstGeom prst="curvedConnector3">
            <a:avLst/>
          </a:prstGeom>
          <a:ln w="63500">
            <a:solidFill>
              <a:srgbClr val="FFFF9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endCxn id="21" idx="1"/>
          </p:cNvCxnSpPr>
          <p:nvPr/>
        </p:nvCxnSpPr>
        <p:spPr>
          <a:xfrm>
            <a:off x="3550626" y="2409547"/>
            <a:ext cx="2424505" cy="323138"/>
          </a:xfrm>
          <a:prstGeom prst="curvedConnector3">
            <a:avLst/>
          </a:prstGeom>
          <a:ln w="63500">
            <a:solidFill>
              <a:srgbClr val="FFFF99"/>
            </a:solidFill>
            <a:tailEnd type="triangle"/>
          </a:ln>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11734800" y="64008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98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 Parallelism and Work Stealing</a:t>
            </a:r>
            <a:endParaRPr lang="en-US" dirty="0"/>
          </a:p>
        </p:txBody>
      </p:sp>
      <p:sp>
        <p:nvSpPr>
          <p:cNvPr id="4" name="TextBox 3"/>
          <p:cNvSpPr txBox="1"/>
          <p:nvPr/>
        </p:nvSpPr>
        <p:spPr>
          <a:xfrm>
            <a:off x="1212999" y="2166190"/>
            <a:ext cx="4476736" cy="3477875"/>
          </a:xfrm>
          <a:prstGeom prst="rect">
            <a:avLst/>
          </a:prstGeom>
          <a:noFill/>
        </p:spPr>
        <p:txBody>
          <a:bodyPr wrap="square" rtlCol="0">
            <a:spAutoFit/>
          </a:bodyPr>
          <a:lstStyle/>
          <a:p>
            <a:r>
              <a:rPr lang="en-US" sz="2000" dirty="0">
                <a:solidFill>
                  <a:srgbClr val="FFFF99"/>
                </a:solidFill>
                <a:latin typeface="Lucida Console" panose="020B0609040504020204" pitchFamily="49" charset="0"/>
                <a:cs typeface="Consolas" panose="020B0609020204030204" pitchFamily="49" charset="0"/>
              </a:rPr>
              <a:t>e</a:t>
            </a:r>
            <a:r>
              <a:rPr lang="en-US" sz="2000" dirty="0" smtClean="0">
                <a:solidFill>
                  <a:srgbClr val="FFFF99"/>
                </a:solidFill>
                <a:latin typeface="Lucida Console" panose="020B0609040504020204" pitchFamily="49" charset="0"/>
                <a:cs typeface="Consolas" panose="020B0609020204030204" pitchFamily="49" charset="0"/>
              </a:rPr>
              <a:t>();</a:t>
            </a:r>
          </a:p>
          <a:p>
            <a:endParaRPr lang="en-US" sz="2000" dirty="0">
              <a:solidFill>
                <a:srgbClr val="FFFF99"/>
              </a:solidFill>
              <a:latin typeface="Lucida Console" panose="020B0609040504020204" pitchFamily="49" charset="0"/>
              <a:cs typeface="Consolas" panose="020B0609020204030204" pitchFamily="49" charset="0"/>
            </a:endParaRPr>
          </a:p>
          <a:p>
            <a:r>
              <a:rPr lang="en-US" sz="2000" dirty="0" err="1">
                <a:solidFill>
                  <a:srgbClr val="FFFF99"/>
                </a:solidFill>
                <a:latin typeface="Lucida Console" panose="020B0609040504020204" pitchFamily="49" charset="0"/>
                <a:cs typeface="Consolas" panose="020B0609020204030204" pitchFamily="49" charset="0"/>
              </a:rPr>
              <a:t>task_region</a:t>
            </a:r>
            <a:r>
              <a:rPr lang="en-US" sz="2000" dirty="0">
                <a:solidFill>
                  <a:srgbClr val="FFFF99"/>
                </a:solidFill>
                <a:latin typeface="Lucida Console" panose="020B0609040504020204" pitchFamily="49" charset="0"/>
                <a:cs typeface="Consolas" panose="020B0609020204030204" pitchFamily="49" charset="0"/>
              </a:rPr>
              <a:t>([] (</a:t>
            </a:r>
            <a:r>
              <a:rPr lang="en-US" sz="2000" dirty="0" smtClean="0">
                <a:solidFill>
                  <a:srgbClr val="FFFF99"/>
                </a:solidFill>
                <a:latin typeface="Lucida Console" panose="020B0609040504020204" pitchFamily="49" charset="0"/>
                <a:cs typeface="Consolas" panose="020B0609020204030204" pitchFamily="49" charset="0"/>
              </a:rPr>
              <a:t>auto&amp; </a:t>
            </a:r>
            <a:r>
              <a:rPr lang="en-US" sz="2000" dirty="0">
                <a:solidFill>
                  <a:srgbClr val="FFFF99"/>
                </a:solidFill>
                <a:latin typeface="Lucida Console" panose="020B0609040504020204" pitchFamily="49" charset="0"/>
                <a:cs typeface="Consolas" panose="020B0609020204030204" pitchFamily="49" charset="0"/>
              </a:rPr>
              <a:t>r) </a:t>
            </a:r>
            <a:r>
              <a:rPr lang="en-US" sz="2000" dirty="0" smtClean="0">
                <a:solidFill>
                  <a:srgbClr val="FFFF99"/>
                </a:solidFill>
                <a:latin typeface="Lucida Console" panose="020B0609040504020204" pitchFamily="49" charset="0"/>
                <a:cs typeface="Consolas" panose="020B0609020204030204" pitchFamily="49" charset="0"/>
              </a:rPr>
              <a:t>{</a:t>
            </a:r>
          </a:p>
          <a:p>
            <a:endParaRPr lang="en-US" sz="2000" dirty="0">
              <a:solidFill>
                <a:srgbClr val="FFFF99"/>
              </a:solidFill>
              <a:latin typeface="Lucida Console" panose="020B0609040504020204" pitchFamily="49" charset="0"/>
              <a:cs typeface="Consolas" panose="020B0609020204030204" pitchFamily="49" charset="0"/>
            </a:endParaRPr>
          </a:p>
          <a:p>
            <a:r>
              <a:rPr lang="en-US" sz="2000" dirty="0">
                <a:solidFill>
                  <a:srgbClr val="FFFF99"/>
                </a:solidFill>
                <a:latin typeface="Lucida Console" panose="020B0609040504020204" pitchFamily="49" charset="0"/>
                <a:cs typeface="Consolas" panose="020B0609020204030204" pitchFamily="49" charset="0"/>
              </a:rPr>
              <a:t>    </a:t>
            </a:r>
            <a:r>
              <a:rPr lang="en-US" sz="2000" dirty="0" err="1" smtClean="0">
                <a:solidFill>
                  <a:srgbClr val="FFFF99"/>
                </a:solidFill>
                <a:latin typeface="Lucida Console" panose="020B0609040504020204" pitchFamily="49" charset="0"/>
                <a:cs typeface="Consolas" panose="020B0609020204030204" pitchFamily="49" charset="0"/>
              </a:rPr>
              <a:t>r.run</a:t>
            </a:r>
            <a:r>
              <a:rPr lang="en-US" sz="2000" dirty="0" smtClean="0">
                <a:solidFill>
                  <a:srgbClr val="FFFF99"/>
                </a:solidFill>
                <a:latin typeface="Lucida Console" panose="020B0609040504020204" pitchFamily="49" charset="0"/>
                <a:cs typeface="Consolas" panose="020B0609020204030204" pitchFamily="49" charset="0"/>
              </a:rPr>
              <a:t>(f);</a:t>
            </a:r>
          </a:p>
          <a:p>
            <a:endParaRPr lang="en-US" sz="2000" dirty="0">
              <a:solidFill>
                <a:srgbClr val="FFFF99"/>
              </a:solidFill>
              <a:latin typeface="Lucida Console" panose="020B0609040504020204" pitchFamily="49" charset="0"/>
              <a:cs typeface="Consolas" panose="020B0609020204030204" pitchFamily="49" charset="0"/>
            </a:endParaRPr>
          </a:p>
          <a:p>
            <a:r>
              <a:rPr lang="en-US" sz="2000" dirty="0">
                <a:solidFill>
                  <a:srgbClr val="FFFF99"/>
                </a:solidFill>
                <a:latin typeface="Lucida Console" panose="020B0609040504020204" pitchFamily="49" charset="0"/>
                <a:cs typeface="Consolas" panose="020B0609020204030204" pitchFamily="49" charset="0"/>
              </a:rPr>
              <a:t>    g</a:t>
            </a:r>
            <a:r>
              <a:rPr lang="en-US" sz="2000" dirty="0" smtClean="0">
                <a:solidFill>
                  <a:srgbClr val="FFFF99"/>
                </a:solidFill>
                <a:latin typeface="Lucida Console" panose="020B0609040504020204" pitchFamily="49" charset="0"/>
                <a:cs typeface="Consolas" panose="020B0609020204030204" pitchFamily="49" charset="0"/>
              </a:rPr>
              <a:t>();</a:t>
            </a:r>
          </a:p>
          <a:p>
            <a:endParaRPr lang="en-US" sz="2000" dirty="0">
              <a:solidFill>
                <a:srgbClr val="FFFF99"/>
              </a:solidFill>
              <a:latin typeface="Lucida Console" panose="020B0609040504020204" pitchFamily="49" charset="0"/>
              <a:cs typeface="Consolas" panose="020B0609020204030204" pitchFamily="49" charset="0"/>
            </a:endParaRPr>
          </a:p>
          <a:p>
            <a:r>
              <a:rPr lang="en-US" sz="2000" dirty="0" smtClean="0">
                <a:solidFill>
                  <a:srgbClr val="FFFF99"/>
                </a:solidFill>
                <a:latin typeface="Lucida Console" panose="020B0609040504020204" pitchFamily="49" charset="0"/>
                <a:cs typeface="Consolas" panose="020B0609020204030204" pitchFamily="49" charset="0"/>
              </a:rPr>
              <a:t>});</a:t>
            </a:r>
          </a:p>
          <a:p>
            <a:endParaRPr lang="en-US" sz="2000" dirty="0">
              <a:solidFill>
                <a:srgbClr val="FFFF99"/>
              </a:solidFill>
              <a:latin typeface="Lucida Console" panose="020B0609040504020204" pitchFamily="49" charset="0"/>
              <a:cs typeface="Consolas" panose="020B0609020204030204" pitchFamily="49" charset="0"/>
            </a:endParaRPr>
          </a:p>
          <a:p>
            <a:r>
              <a:rPr lang="en-US" sz="2000" dirty="0">
                <a:solidFill>
                  <a:srgbClr val="FFFF99"/>
                </a:solidFill>
                <a:latin typeface="Lucida Console" panose="020B0609040504020204" pitchFamily="49" charset="0"/>
                <a:cs typeface="Consolas" panose="020B0609020204030204" pitchFamily="49" charset="0"/>
              </a:rPr>
              <a:t>h();</a:t>
            </a:r>
          </a:p>
        </p:txBody>
      </p:sp>
      <p:sp>
        <p:nvSpPr>
          <p:cNvPr id="5" name="TextBox 4"/>
          <p:cNvSpPr txBox="1"/>
          <p:nvPr/>
        </p:nvSpPr>
        <p:spPr>
          <a:xfrm>
            <a:off x="7681446" y="2329451"/>
            <a:ext cx="947548" cy="400110"/>
          </a:xfrm>
          <a:prstGeom prst="rect">
            <a:avLst/>
          </a:prstGeom>
          <a:noFill/>
          <a:ln w="63500">
            <a:noFill/>
          </a:ln>
        </p:spPr>
        <p:txBody>
          <a:bodyPr wrap="square" rtlCol="0">
            <a:spAutoFit/>
          </a:bodyPr>
          <a:lstStyle/>
          <a:p>
            <a:r>
              <a:rPr lang="en-US" sz="2000" dirty="0" smtClean="0">
                <a:solidFill>
                  <a:srgbClr val="FFFF99"/>
                </a:solidFill>
                <a:latin typeface="Lucida Console" panose="020B0609040504020204" pitchFamily="49" charset="0"/>
              </a:rPr>
              <a:t>e()</a:t>
            </a:r>
            <a:endParaRPr lang="en-US" sz="2000" dirty="0">
              <a:solidFill>
                <a:srgbClr val="FFFF99"/>
              </a:solidFill>
              <a:latin typeface="Lucida Console" panose="020B0609040504020204" pitchFamily="49" charset="0"/>
            </a:endParaRPr>
          </a:p>
        </p:txBody>
      </p:sp>
      <p:cxnSp>
        <p:nvCxnSpPr>
          <p:cNvPr id="6" name="Straight Arrow Connector 5"/>
          <p:cNvCxnSpPr/>
          <p:nvPr/>
        </p:nvCxnSpPr>
        <p:spPr>
          <a:xfrm>
            <a:off x="8502872" y="2099731"/>
            <a:ext cx="21021" cy="92022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7389786" y="3038550"/>
            <a:ext cx="2268214" cy="1838502"/>
          </a:xfrm>
          <a:prstGeom prst="arc">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flipH="1">
            <a:off x="7368765" y="3050273"/>
            <a:ext cx="2268214" cy="1838502"/>
          </a:xfrm>
          <a:prstGeom prst="arc">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a:off x="7389786" y="3056047"/>
            <a:ext cx="2268214" cy="1838502"/>
          </a:xfrm>
          <a:prstGeom prst="arc">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flipV="1">
            <a:off x="7389786" y="3068863"/>
            <a:ext cx="2268214" cy="1838502"/>
          </a:xfrm>
          <a:prstGeom prst="arc">
            <a:avLst/>
          </a:prstGeom>
          <a:ln w="63500">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flipH="1" flipV="1">
            <a:off x="7368765" y="3081679"/>
            <a:ext cx="2268214" cy="1838502"/>
          </a:xfrm>
          <a:prstGeom prst="arc">
            <a:avLst/>
          </a:prstGeom>
          <a:ln w="635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547138" y="3769469"/>
            <a:ext cx="947548" cy="400110"/>
          </a:xfrm>
          <a:prstGeom prst="rect">
            <a:avLst/>
          </a:prstGeom>
          <a:noFill/>
          <a:ln w="63500">
            <a:noFill/>
          </a:ln>
        </p:spPr>
        <p:txBody>
          <a:bodyPr wrap="square" rtlCol="0">
            <a:spAutoFit/>
          </a:bodyPr>
          <a:lstStyle/>
          <a:p>
            <a:r>
              <a:rPr lang="en-US" sz="2000" dirty="0" smtClean="0">
                <a:solidFill>
                  <a:srgbClr val="FFFF99"/>
                </a:solidFill>
                <a:latin typeface="Lucida Console" panose="020B0609040504020204" pitchFamily="49" charset="0"/>
              </a:rPr>
              <a:t>f()</a:t>
            </a:r>
            <a:endParaRPr lang="en-US" sz="2000" dirty="0">
              <a:solidFill>
                <a:srgbClr val="FFFF99"/>
              </a:solidFill>
              <a:latin typeface="Lucida Console" panose="020B0609040504020204" pitchFamily="49" charset="0"/>
            </a:endParaRPr>
          </a:p>
        </p:txBody>
      </p:sp>
      <p:sp>
        <p:nvSpPr>
          <p:cNvPr id="18" name="TextBox 17"/>
          <p:cNvSpPr txBox="1"/>
          <p:nvPr/>
        </p:nvSpPr>
        <p:spPr>
          <a:xfrm>
            <a:off x="9826769" y="3759047"/>
            <a:ext cx="947548" cy="400110"/>
          </a:xfrm>
          <a:prstGeom prst="rect">
            <a:avLst/>
          </a:prstGeom>
          <a:noFill/>
          <a:ln w="63500">
            <a:noFill/>
          </a:ln>
        </p:spPr>
        <p:txBody>
          <a:bodyPr wrap="square" rtlCol="0">
            <a:spAutoFit/>
          </a:bodyPr>
          <a:lstStyle/>
          <a:p>
            <a:r>
              <a:rPr lang="en-US" sz="2000" dirty="0">
                <a:solidFill>
                  <a:srgbClr val="FFFF99"/>
                </a:solidFill>
                <a:latin typeface="Lucida Console" panose="020B0609040504020204" pitchFamily="49" charset="0"/>
              </a:rPr>
              <a:t>g</a:t>
            </a:r>
            <a:r>
              <a:rPr lang="en-US" sz="2000" dirty="0" smtClean="0">
                <a:solidFill>
                  <a:srgbClr val="FFFF99"/>
                </a:solidFill>
                <a:latin typeface="Lucida Console" panose="020B0609040504020204" pitchFamily="49" charset="0"/>
              </a:rPr>
              <a:t>()</a:t>
            </a:r>
            <a:endParaRPr lang="en-US" sz="2000" dirty="0">
              <a:solidFill>
                <a:srgbClr val="FFFF99"/>
              </a:solidFill>
              <a:latin typeface="Lucida Console" panose="020B0609040504020204" pitchFamily="49" charset="0"/>
            </a:endParaRPr>
          </a:p>
        </p:txBody>
      </p:sp>
      <p:sp>
        <p:nvSpPr>
          <p:cNvPr id="19" name="TextBox 18"/>
          <p:cNvSpPr txBox="1"/>
          <p:nvPr/>
        </p:nvSpPr>
        <p:spPr>
          <a:xfrm>
            <a:off x="7681446" y="5243955"/>
            <a:ext cx="947548" cy="400110"/>
          </a:xfrm>
          <a:prstGeom prst="rect">
            <a:avLst/>
          </a:prstGeom>
          <a:noFill/>
          <a:ln w="63500">
            <a:noFill/>
          </a:ln>
        </p:spPr>
        <p:txBody>
          <a:bodyPr wrap="square" rtlCol="0">
            <a:spAutoFit/>
          </a:bodyPr>
          <a:lstStyle/>
          <a:p>
            <a:r>
              <a:rPr lang="en-US" sz="2000" dirty="0">
                <a:solidFill>
                  <a:srgbClr val="FFFF99"/>
                </a:solidFill>
                <a:latin typeface="Lucida Console" panose="020B0609040504020204" pitchFamily="49" charset="0"/>
              </a:rPr>
              <a:t>h</a:t>
            </a:r>
            <a:r>
              <a:rPr lang="en-US" sz="2000" dirty="0" smtClean="0">
                <a:solidFill>
                  <a:srgbClr val="FFFF99"/>
                </a:solidFill>
                <a:latin typeface="Lucida Console" panose="020B0609040504020204" pitchFamily="49" charset="0"/>
              </a:rPr>
              <a:t>()</a:t>
            </a:r>
            <a:endParaRPr lang="en-US" sz="2000" dirty="0">
              <a:solidFill>
                <a:srgbClr val="FFFF99"/>
              </a:solidFill>
              <a:latin typeface="Lucida Console" panose="020B0609040504020204" pitchFamily="49" charset="0"/>
            </a:endParaRPr>
          </a:p>
        </p:txBody>
      </p:sp>
      <p:cxnSp>
        <p:nvCxnSpPr>
          <p:cNvPr id="20" name="Straight Arrow Connector 19"/>
          <p:cNvCxnSpPr/>
          <p:nvPr/>
        </p:nvCxnSpPr>
        <p:spPr>
          <a:xfrm>
            <a:off x="8502872" y="4990789"/>
            <a:ext cx="21021" cy="92022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420810" y="4866944"/>
            <a:ext cx="164123" cy="160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441831" y="2969448"/>
            <a:ext cx="164123" cy="160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9132277" y="1848818"/>
            <a:ext cx="2485291" cy="951277"/>
          </a:xfrm>
          <a:prstGeom prst="wedgeRoundRectCallout">
            <a:avLst>
              <a:gd name="adj1" fmla="val -5213"/>
              <a:gd name="adj2" fmla="val 153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Q2: What thread runs g?</a:t>
            </a:r>
            <a:endParaRPr lang="en-US" sz="2000" dirty="0">
              <a:solidFill>
                <a:srgbClr val="FFFF99"/>
              </a:solidFill>
              <a:latin typeface="Lucida Console" panose="020B0609040504020204" pitchFamily="49" charset="0"/>
            </a:endParaRPr>
          </a:p>
        </p:txBody>
      </p:sp>
      <p:sp>
        <p:nvSpPr>
          <p:cNvPr id="24" name="Rounded Rectangular Callout 23"/>
          <p:cNvSpPr/>
          <p:nvPr/>
        </p:nvSpPr>
        <p:spPr>
          <a:xfrm>
            <a:off x="4144109" y="4614507"/>
            <a:ext cx="2485291" cy="951277"/>
          </a:xfrm>
          <a:prstGeom prst="wedgeRoundRectCallout">
            <a:avLst>
              <a:gd name="adj1" fmla="val 90070"/>
              <a:gd name="adj2" fmla="val 32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Q3: What thread runs h?</a:t>
            </a:r>
            <a:endParaRPr lang="en-US" sz="2000" dirty="0">
              <a:solidFill>
                <a:srgbClr val="FFFF99"/>
              </a:solidFill>
              <a:latin typeface="Lucida Console" panose="020B0609040504020204" pitchFamily="49" charset="0"/>
            </a:endParaRPr>
          </a:p>
        </p:txBody>
      </p:sp>
      <p:sp>
        <p:nvSpPr>
          <p:cNvPr id="25" name="Diamond 24"/>
          <p:cNvSpPr/>
          <p:nvPr/>
        </p:nvSpPr>
        <p:spPr>
          <a:xfrm>
            <a:off x="11734800" y="64008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ounded Rectangular Callout 25"/>
          <p:cNvSpPr/>
          <p:nvPr/>
        </p:nvSpPr>
        <p:spPr>
          <a:xfrm>
            <a:off x="4897956" y="1721035"/>
            <a:ext cx="2485291" cy="951277"/>
          </a:xfrm>
          <a:prstGeom prst="wedgeRoundRectCallout">
            <a:avLst>
              <a:gd name="adj1" fmla="val 25223"/>
              <a:gd name="adj2" fmla="val 158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Q1: What thread runs f?</a:t>
            </a:r>
            <a:endParaRPr lang="en-US" sz="2000" dirty="0">
              <a:solidFill>
                <a:srgbClr val="FFFF99"/>
              </a:solidFill>
              <a:latin typeface="Lucida Console" panose="020B0609040504020204" pitchFamily="49" charset="0"/>
            </a:endParaRPr>
          </a:p>
        </p:txBody>
      </p:sp>
    </p:spTree>
    <p:extLst>
      <p:ext uri="{BB962C8B-B14F-4D97-AF65-F5344CB8AC3E}">
        <p14:creationId xmlns:p14="http://schemas.microsoft.com/office/powerpoint/2010/main" val="17132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3" grpId="0" animBg="1"/>
      <p:bldP spid="14" grpId="0" animBg="1"/>
      <p:bldP spid="15" grpId="0" animBg="1"/>
      <p:bldP spid="16" grpId="0" animBg="1"/>
      <p:bldP spid="17" grpId="0"/>
      <p:bldP spid="18" grpId="0"/>
      <p:bldP spid="19" grpId="0"/>
      <p:bldP spid="21" grpId="0" animBg="1"/>
      <p:bldP spid="22" grpId="0" animBg="1"/>
      <p:bldP spid="23" grpId="0" animBg="1"/>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 Stealing Design Choices</a:t>
            </a:r>
            <a:endParaRPr lang="en-US" dirty="0"/>
          </a:p>
        </p:txBody>
      </p:sp>
      <p:sp>
        <p:nvSpPr>
          <p:cNvPr id="5" name="Content Placeholder 4"/>
          <p:cNvSpPr>
            <a:spLocks noGrp="1"/>
          </p:cNvSpPr>
          <p:nvPr>
            <p:ph sz="half" idx="1"/>
          </p:nvPr>
        </p:nvSpPr>
        <p:spPr/>
        <p:txBody>
          <a:bodyPr>
            <a:normAutofit/>
          </a:bodyPr>
          <a:lstStyle/>
          <a:p>
            <a:r>
              <a:rPr lang="en-US" sz="2400" dirty="0"/>
              <a:t>What Thread Executes After a </a:t>
            </a:r>
            <a:r>
              <a:rPr lang="en-US" sz="2400" dirty="0" smtClean="0"/>
              <a:t>Spawn?</a:t>
            </a:r>
          </a:p>
          <a:p>
            <a:pPr lvl="1"/>
            <a:r>
              <a:rPr lang="en-US" sz="2200" dirty="0" smtClean="0"/>
              <a:t>Child Stealing</a:t>
            </a:r>
          </a:p>
          <a:p>
            <a:pPr lvl="1"/>
            <a:r>
              <a:rPr lang="en-US" sz="2200" dirty="0" smtClean="0"/>
              <a:t>Continuation (parent) Stealing</a:t>
            </a:r>
            <a:endParaRPr lang="en-US" sz="2200" dirty="0"/>
          </a:p>
        </p:txBody>
      </p:sp>
      <p:sp>
        <p:nvSpPr>
          <p:cNvPr id="6" name="Content Placeholder 5"/>
          <p:cNvSpPr>
            <a:spLocks noGrp="1"/>
          </p:cNvSpPr>
          <p:nvPr>
            <p:ph sz="half" idx="2"/>
          </p:nvPr>
        </p:nvSpPr>
        <p:spPr/>
        <p:txBody>
          <a:bodyPr>
            <a:normAutofit/>
          </a:bodyPr>
          <a:lstStyle/>
          <a:p>
            <a:r>
              <a:rPr lang="en-US" sz="2400" dirty="0"/>
              <a:t>What Thread Executes After a Join? </a:t>
            </a:r>
          </a:p>
          <a:p>
            <a:pPr lvl="1"/>
            <a:r>
              <a:rPr lang="en-US" sz="2200" dirty="0" smtClean="0"/>
              <a:t>Stalling: initiating thread waits</a:t>
            </a:r>
          </a:p>
          <a:p>
            <a:pPr lvl="1"/>
            <a:r>
              <a:rPr lang="en-US" sz="2200" dirty="0" smtClean="0"/>
              <a:t>Greedy: the last thread to reach join continues</a:t>
            </a:r>
            <a:endParaRPr lang="en-US" sz="2200" dirty="0"/>
          </a:p>
        </p:txBody>
      </p:sp>
      <p:sp>
        <p:nvSpPr>
          <p:cNvPr id="7" name="TextBox 6"/>
          <p:cNvSpPr txBox="1"/>
          <p:nvPr/>
        </p:nvSpPr>
        <p:spPr>
          <a:xfrm>
            <a:off x="1393244" y="3959821"/>
            <a:ext cx="4476736" cy="1323439"/>
          </a:xfrm>
          <a:prstGeom prst="rect">
            <a:avLst/>
          </a:prstGeom>
          <a:noFill/>
        </p:spPr>
        <p:txBody>
          <a:bodyPr wrap="square" rtlCol="0">
            <a:spAutoFit/>
          </a:bodyPr>
          <a:lstStyle/>
          <a:p>
            <a:r>
              <a:rPr lang="en-US" sz="2000" dirty="0" err="1">
                <a:solidFill>
                  <a:srgbClr val="FFFF99"/>
                </a:solidFill>
                <a:latin typeface="Lucida Console" panose="020B0609040504020204" pitchFamily="49" charset="0"/>
                <a:cs typeface="Consolas" panose="020B0609020204030204" pitchFamily="49" charset="0"/>
              </a:rPr>
              <a:t>task_region</a:t>
            </a:r>
            <a:r>
              <a:rPr lang="en-US" sz="2000" dirty="0">
                <a:solidFill>
                  <a:srgbClr val="FFFF99"/>
                </a:solidFill>
                <a:latin typeface="Lucida Console" panose="020B0609040504020204" pitchFamily="49" charset="0"/>
                <a:cs typeface="Consolas" panose="020B0609020204030204" pitchFamily="49" charset="0"/>
              </a:rPr>
              <a:t>([] (</a:t>
            </a:r>
            <a:r>
              <a:rPr lang="en-US" sz="2000" dirty="0" smtClean="0">
                <a:solidFill>
                  <a:srgbClr val="FFFF99"/>
                </a:solidFill>
                <a:latin typeface="Lucida Console" panose="020B0609040504020204" pitchFamily="49" charset="0"/>
                <a:cs typeface="Consolas" panose="020B0609020204030204" pitchFamily="49" charset="0"/>
              </a:rPr>
              <a:t>auto&amp; </a:t>
            </a:r>
            <a:r>
              <a:rPr lang="en-US" sz="2000" dirty="0">
                <a:solidFill>
                  <a:srgbClr val="FFFF99"/>
                </a:solidFill>
                <a:latin typeface="Lucida Console" panose="020B0609040504020204" pitchFamily="49" charset="0"/>
                <a:cs typeface="Consolas" panose="020B0609020204030204" pitchFamily="49" charset="0"/>
              </a:rPr>
              <a:t>r) {</a:t>
            </a:r>
          </a:p>
          <a:p>
            <a:r>
              <a:rPr lang="en-US" sz="2000" dirty="0">
                <a:solidFill>
                  <a:srgbClr val="FFFF99"/>
                </a:solidFill>
                <a:latin typeface="Lucida Console" panose="020B0609040504020204" pitchFamily="49" charset="0"/>
                <a:cs typeface="Consolas" panose="020B0609020204030204" pitchFamily="49" charset="0"/>
              </a:rPr>
              <a:t>    for(</a:t>
            </a:r>
            <a:r>
              <a:rPr lang="en-US" sz="2000" dirty="0" err="1">
                <a:solidFill>
                  <a:srgbClr val="FFFF99"/>
                </a:solidFill>
                <a:latin typeface="Lucida Console" panose="020B0609040504020204" pitchFamily="49" charset="0"/>
                <a:cs typeface="Consolas" panose="020B0609020204030204" pitchFamily="49" charset="0"/>
              </a:rPr>
              <a:t>int</a:t>
            </a:r>
            <a:r>
              <a:rPr lang="en-US" sz="2000" dirty="0">
                <a:solidFill>
                  <a:srgbClr val="FFFF99"/>
                </a:solidFill>
                <a:latin typeface="Lucida Console" panose="020B0609040504020204" pitchFamily="49" charset="0"/>
                <a:cs typeface="Consolas" panose="020B0609020204030204" pitchFamily="49" charset="0"/>
              </a:rPr>
              <a:t> </a:t>
            </a:r>
            <a:r>
              <a:rPr lang="en-US" sz="2000" dirty="0" err="1">
                <a:solidFill>
                  <a:srgbClr val="FFFF99"/>
                </a:solidFill>
                <a:latin typeface="Lucida Console" panose="020B0609040504020204" pitchFamily="49" charset="0"/>
                <a:cs typeface="Consolas" panose="020B0609020204030204" pitchFamily="49" charset="0"/>
              </a:rPr>
              <a:t>i</a:t>
            </a:r>
            <a:r>
              <a:rPr lang="en-US" sz="2000" dirty="0">
                <a:solidFill>
                  <a:srgbClr val="FFFF99"/>
                </a:solidFill>
                <a:latin typeface="Lucida Console" panose="020B0609040504020204" pitchFamily="49" charset="0"/>
                <a:cs typeface="Consolas" panose="020B0609020204030204" pitchFamily="49" charset="0"/>
              </a:rPr>
              <a:t>=0; </a:t>
            </a:r>
            <a:r>
              <a:rPr lang="en-US" sz="2000" dirty="0" err="1">
                <a:solidFill>
                  <a:srgbClr val="FFFF99"/>
                </a:solidFill>
                <a:latin typeface="Lucida Console" panose="020B0609040504020204" pitchFamily="49" charset="0"/>
                <a:cs typeface="Consolas" panose="020B0609020204030204" pitchFamily="49" charset="0"/>
              </a:rPr>
              <a:t>i</a:t>
            </a:r>
            <a:r>
              <a:rPr lang="en-US" sz="2000" dirty="0">
                <a:solidFill>
                  <a:srgbClr val="FFFF99"/>
                </a:solidFill>
                <a:latin typeface="Lucida Console" panose="020B0609040504020204" pitchFamily="49" charset="0"/>
                <a:cs typeface="Consolas" panose="020B0609020204030204" pitchFamily="49" charset="0"/>
              </a:rPr>
              <a:t>&lt;n; ++</a:t>
            </a:r>
            <a:r>
              <a:rPr lang="en-US" sz="2000" dirty="0" err="1">
                <a:solidFill>
                  <a:srgbClr val="FFFF99"/>
                </a:solidFill>
                <a:latin typeface="Lucida Console" panose="020B0609040504020204" pitchFamily="49" charset="0"/>
                <a:cs typeface="Consolas" panose="020B0609020204030204" pitchFamily="49" charset="0"/>
              </a:rPr>
              <a:t>i</a:t>
            </a:r>
            <a:r>
              <a:rPr lang="en-US" sz="2000" dirty="0">
                <a:solidFill>
                  <a:srgbClr val="FFFF99"/>
                </a:solidFill>
                <a:latin typeface="Lucida Console" panose="020B0609040504020204" pitchFamily="49" charset="0"/>
                <a:cs typeface="Consolas" panose="020B0609020204030204" pitchFamily="49" charset="0"/>
              </a:rPr>
              <a:t>)</a:t>
            </a:r>
          </a:p>
          <a:p>
            <a:r>
              <a:rPr lang="en-US" sz="2000" dirty="0">
                <a:solidFill>
                  <a:srgbClr val="FFFF99"/>
                </a:solidFill>
                <a:latin typeface="Lucida Console" panose="020B0609040504020204" pitchFamily="49" charset="0"/>
                <a:cs typeface="Consolas" panose="020B0609020204030204" pitchFamily="49" charset="0"/>
              </a:rPr>
              <a:t>        </a:t>
            </a:r>
            <a:r>
              <a:rPr lang="en-US" sz="2000" dirty="0" err="1" smtClean="0">
                <a:solidFill>
                  <a:srgbClr val="FFFF99"/>
                </a:solidFill>
                <a:latin typeface="Lucida Console" panose="020B0609040504020204" pitchFamily="49" charset="0"/>
                <a:cs typeface="Consolas" panose="020B0609020204030204" pitchFamily="49" charset="0"/>
              </a:rPr>
              <a:t>r.run</a:t>
            </a:r>
            <a:r>
              <a:rPr lang="en-US" sz="2000" dirty="0" smtClean="0">
                <a:solidFill>
                  <a:srgbClr val="FFFF99"/>
                </a:solidFill>
                <a:latin typeface="Lucida Console" panose="020B0609040504020204" pitchFamily="49" charset="0"/>
                <a:cs typeface="Consolas" panose="020B0609020204030204" pitchFamily="49" charset="0"/>
              </a:rPr>
              <a:t>(f</a:t>
            </a:r>
            <a:r>
              <a:rPr lang="en-US" sz="2000" dirty="0">
                <a:solidFill>
                  <a:srgbClr val="FFFF99"/>
                </a:solidFill>
                <a:latin typeface="Lucida Console" panose="020B0609040504020204" pitchFamily="49" charset="0"/>
                <a:cs typeface="Consolas" panose="020B0609020204030204" pitchFamily="49" charset="0"/>
              </a:rPr>
              <a:t>);</a:t>
            </a:r>
          </a:p>
          <a:p>
            <a:r>
              <a:rPr lang="en-US" sz="2000" dirty="0">
                <a:solidFill>
                  <a:srgbClr val="FFFF99"/>
                </a:solidFill>
                <a:latin typeface="Lucida Console" panose="020B0609040504020204" pitchFamily="49" charset="0"/>
                <a:cs typeface="Consolas" panose="020B0609020204030204" pitchFamily="49" charset="0"/>
              </a:rPr>
              <a:t>});</a:t>
            </a:r>
          </a:p>
        </p:txBody>
      </p:sp>
    </p:spTree>
    <p:extLst>
      <p:ext uri="{BB962C8B-B14F-4D97-AF65-F5344CB8AC3E}">
        <p14:creationId xmlns:p14="http://schemas.microsoft.com/office/powerpoint/2010/main" val="129830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Switching</a:t>
            </a:r>
            <a:endParaRPr lang="en-US" dirty="0"/>
          </a:p>
        </p:txBody>
      </p:sp>
      <p:sp>
        <p:nvSpPr>
          <p:cNvPr id="5" name="TextBox 4"/>
          <p:cNvSpPr txBox="1"/>
          <p:nvPr/>
        </p:nvSpPr>
        <p:spPr>
          <a:xfrm>
            <a:off x="1167319" y="1857983"/>
            <a:ext cx="10100238" cy="3970318"/>
          </a:xfrm>
          <a:prstGeom prst="rect">
            <a:avLst/>
          </a:prstGeom>
          <a:noFill/>
        </p:spPr>
        <p:txBody>
          <a:bodyPr wrap="square" rtlCol="0">
            <a:spAutoFit/>
          </a:bodyPr>
          <a:lstStyle/>
          <a:p>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::thread::id thread_id1, thread_id2, thread_id3, thread_id4;</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thread_id1 =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this_thread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get_id</a:t>
            </a:r>
            <a:r>
              <a:rPr lang="en-US" dirty="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err="1">
                <a:solidFill>
                  <a:srgbClr val="FFFF99"/>
                </a:solidFill>
                <a:latin typeface="Lucida Console" panose="020B0609040504020204" pitchFamily="49" charset="0"/>
                <a:cs typeface="Consolas" panose="020B0609020204030204" pitchFamily="49" charset="0"/>
              </a:rPr>
              <a:t>task_region</a:t>
            </a:r>
            <a:r>
              <a:rPr lang="en-US" dirty="0">
                <a:solidFill>
                  <a:srgbClr val="FFFF99"/>
                </a:solidFill>
                <a:latin typeface="Lucida Console" panose="020B0609040504020204" pitchFamily="49" charset="0"/>
                <a:cs typeface="Consolas" panose="020B0609020204030204" pitchFamily="49" charset="0"/>
              </a:rPr>
              <a:t>([&amp;] (</a:t>
            </a:r>
            <a:r>
              <a:rPr lang="en-US" dirty="0" smtClean="0">
                <a:solidFill>
                  <a:srgbClr val="FFFF99"/>
                </a:solidFill>
                <a:latin typeface="Lucida Console" panose="020B0609040504020204" pitchFamily="49" charset="0"/>
                <a:cs typeface="Consolas" panose="020B0609020204030204" pitchFamily="49" charset="0"/>
              </a:rPr>
              <a:t>auto&amp; </a:t>
            </a:r>
            <a:r>
              <a:rPr lang="en-US" dirty="0">
                <a:solidFill>
                  <a:srgbClr val="FFFF99"/>
                </a:solidFill>
                <a:latin typeface="Lucida Console" panose="020B0609040504020204" pitchFamily="49" charset="0"/>
                <a:cs typeface="Consolas" panose="020B0609020204030204" pitchFamily="49" charset="0"/>
              </a:rPr>
              <a:t>r) {</a:t>
            </a:r>
          </a:p>
          <a:p>
            <a:r>
              <a:rPr lang="en-US" dirty="0">
                <a:solidFill>
                  <a:srgbClr val="FFFF99"/>
                </a:solidFill>
                <a:latin typeface="Lucida Console" panose="020B0609040504020204" pitchFamily="49" charset="0"/>
                <a:cs typeface="Consolas" panose="020B0609020204030204" pitchFamily="49" charset="0"/>
              </a:rPr>
              <a:t>    thread_id2 =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this_thread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get_id</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r.run</a:t>
            </a:r>
            <a:r>
              <a:rPr lang="en-US" dirty="0" smtClean="0">
                <a:solidFill>
                  <a:srgbClr val="FFFF99"/>
                </a:solidFill>
                <a:latin typeface="Lucida Console" panose="020B0609040504020204" pitchFamily="49" charset="0"/>
                <a:cs typeface="Consolas" panose="020B0609020204030204" pitchFamily="49" charset="0"/>
              </a:rPr>
              <a:t>(f</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thread_id3 =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this_thread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get_id</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auto thread_id4 =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this_thread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get_id</a:t>
            </a:r>
            <a:r>
              <a:rPr lang="en-US" dirty="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b="1" dirty="0">
                <a:solidFill>
                  <a:srgbClr val="FFFF99"/>
                </a:solidFill>
                <a:latin typeface="Lucida Console" panose="020B0609040504020204" pitchFamily="49" charset="0"/>
                <a:cs typeface="Consolas" panose="020B0609020204030204" pitchFamily="49" charset="0"/>
              </a:rPr>
              <a:t>assert(thread_id1 == thread_id4); // </a:t>
            </a:r>
            <a:r>
              <a:rPr lang="en-US" b="1" dirty="0" smtClean="0">
                <a:solidFill>
                  <a:srgbClr val="FFFF99"/>
                </a:solidFill>
                <a:latin typeface="Lucida Console" panose="020B0609040504020204" pitchFamily="49" charset="0"/>
                <a:cs typeface="Consolas" panose="020B0609020204030204" pitchFamily="49" charset="0"/>
              </a:rPr>
              <a:t>huh ???</a:t>
            </a:r>
            <a:endParaRPr lang="en-US" b="1" dirty="0">
              <a:solidFill>
                <a:srgbClr val="FFFF99"/>
              </a:solidFill>
              <a:latin typeface="Lucida Console" panose="020B0609040504020204" pitchFamily="49" charset="0"/>
              <a:cs typeface="Consolas" panose="020B0609020204030204" pitchFamily="49" charset="0"/>
            </a:endParaRPr>
          </a:p>
          <a:p>
            <a:r>
              <a:rPr lang="en-US" b="1" dirty="0">
                <a:solidFill>
                  <a:srgbClr val="FFFF99"/>
                </a:solidFill>
                <a:latin typeface="Lucida Console" panose="020B0609040504020204" pitchFamily="49" charset="0"/>
                <a:cs typeface="Consolas" panose="020B0609020204030204" pitchFamily="49" charset="0"/>
              </a:rPr>
              <a:t>assert(thread_id2 == thread_id3); // </a:t>
            </a:r>
            <a:r>
              <a:rPr lang="en-US" b="1" dirty="0" smtClean="0">
                <a:solidFill>
                  <a:srgbClr val="FFFF99"/>
                </a:solidFill>
                <a:latin typeface="Lucida Console" panose="020B0609040504020204" pitchFamily="49" charset="0"/>
                <a:cs typeface="Consolas" panose="020B0609020204030204" pitchFamily="49" charset="0"/>
              </a:rPr>
              <a:t>huh ???</a:t>
            </a:r>
            <a:endParaRPr lang="en-US" b="1" dirty="0">
              <a:solidFill>
                <a:srgbClr val="FFFF99"/>
              </a:solidFill>
              <a:latin typeface="Lucida Console" panose="020B0609040504020204" pitchFamily="49" charset="0"/>
              <a:cs typeface="Consolas" panose="020B0609020204030204" pitchFamily="49" charset="0"/>
            </a:endParaRPr>
          </a:p>
        </p:txBody>
      </p:sp>
      <p:sp>
        <p:nvSpPr>
          <p:cNvPr id="4" name="TextBox 3"/>
          <p:cNvSpPr txBox="1"/>
          <p:nvPr/>
        </p:nvSpPr>
        <p:spPr>
          <a:xfrm>
            <a:off x="10904483" y="5175210"/>
            <a:ext cx="1660634" cy="1862048"/>
          </a:xfrm>
          <a:prstGeom prst="rect">
            <a:avLst/>
          </a:prstGeom>
          <a:noFill/>
        </p:spPr>
        <p:txBody>
          <a:bodyPr wrap="square" rtlCol="0">
            <a:spAutoFit/>
          </a:bodyPr>
          <a:lstStyle/>
          <a:p>
            <a:r>
              <a:rPr lang="en-US" sz="11500" dirty="0" smtClean="0">
                <a:solidFill>
                  <a:srgbClr val="FF0000"/>
                </a:solidFill>
              </a:rPr>
              <a:t>?</a:t>
            </a:r>
            <a:endParaRPr lang="en-US" sz="11500" dirty="0">
              <a:solidFill>
                <a:srgbClr val="FF0000"/>
              </a:solidFill>
            </a:endParaRPr>
          </a:p>
        </p:txBody>
      </p:sp>
      <p:sp>
        <p:nvSpPr>
          <p:cNvPr id="6" name="Diamond 5"/>
          <p:cNvSpPr/>
          <p:nvPr/>
        </p:nvSpPr>
        <p:spPr>
          <a:xfrm>
            <a:off x="11734800" y="64008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Circular Arrow 32"/>
          <p:cNvSpPr/>
          <p:nvPr/>
        </p:nvSpPr>
        <p:spPr>
          <a:xfrm rot="5400000">
            <a:off x="6280680" y="952500"/>
            <a:ext cx="2831040" cy="5486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ircular Arrow 33"/>
          <p:cNvSpPr/>
          <p:nvPr/>
        </p:nvSpPr>
        <p:spPr>
          <a:xfrm rot="5400000">
            <a:off x="7010400" y="2971800"/>
            <a:ext cx="838200" cy="14478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406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Parallel Fundamentals</a:t>
            </a:r>
          </a:p>
          <a:p>
            <a:pPr lvl="1"/>
            <a:r>
              <a:rPr lang="en-US" dirty="0" smtClean="0"/>
              <a:t>Task regions</a:t>
            </a:r>
          </a:p>
          <a:p>
            <a:r>
              <a:rPr lang="en-US" dirty="0" smtClean="0"/>
              <a:t>Parallel Algorithms</a:t>
            </a:r>
          </a:p>
          <a:p>
            <a:pPr lvl="1"/>
            <a:r>
              <a:rPr lang="en-US" dirty="0" smtClean="0"/>
              <a:t>Parallelization</a:t>
            </a:r>
          </a:p>
          <a:p>
            <a:pPr lvl="1"/>
            <a:r>
              <a:rPr lang="en-US" dirty="0" err="1" smtClean="0"/>
              <a:t>Vectorization</a:t>
            </a:r>
            <a:endParaRPr lang="en-US" dirty="0" smtClean="0"/>
          </a:p>
          <a:p>
            <a:endParaRPr lang="en-US" dirty="0"/>
          </a:p>
          <a:p>
            <a:pPr marL="36900" indent="0">
              <a:buNone/>
            </a:pPr>
            <a:endParaRPr lang="en-US" dirty="0"/>
          </a:p>
        </p:txBody>
      </p:sp>
    </p:spTree>
    <p:extLst>
      <p:ext uri="{BB962C8B-B14F-4D97-AF65-F5344CB8AC3E}">
        <p14:creationId xmlns:p14="http://schemas.microsoft.com/office/powerpoint/2010/main" val="1702984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2: The Algorithms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0838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73686" y="398869"/>
            <a:ext cx="4444629" cy="4678968"/>
          </a:xfrm>
          <a:prstGeom prst="rect">
            <a:avLst/>
          </a:prstGeom>
        </p:spPr>
      </p:pic>
      <p:sp>
        <p:nvSpPr>
          <p:cNvPr id="7" name="TextBox 6"/>
          <p:cNvSpPr txBox="1"/>
          <p:nvPr/>
        </p:nvSpPr>
        <p:spPr>
          <a:xfrm>
            <a:off x="1293779" y="5535038"/>
            <a:ext cx="9912485" cy="707886"/>
          </a:xfrm>
          <a:prstGeom prst="rect">
            <a:avLst/>
          </a:prstGeom>
          <a:noFill/>
        </p:spPr>
        <p:txBody>
          <a:bodyPr wrap="square" rtlCol="0">
            <a:spAutoFit/>
          </a:bodyPr>
          <a:lstStyle/>
          <a:p>
            <a:pPr algn="ctr"/>
            <a:r>
              <a:rPr lang="en-US" sz="4000" dirty="0" smtClean="0"/>
              <a:t>Alex </a:t>
            </a:r>
            <a:r>
              <a:rPr lang="en-US" sz="4000" dirty="0" err="1" smtClean="0"/>
              <a:t>Stepanov</a:t>
            </a:r>
            <a:r>
              <a:rPr lang="en-US" sz="4000" dirty="0" smtClean="0"/>
              <a:t>: Start </a:t>
            </a:r>
            <a:r>
              <a:rPr lang="en-US" sz="4000" dirty="0"/>
              <a:t>With The Algorithms</a:t>
            </a:r>
          </a:p>
        </p:txBody>
      </p:sp>
    </p:spTree>
    <p:extLst>
      <p:ext uri="{BB962C8B-B14F-4D97-AF65-F5344CB8AC3E}">
        <p14:creationId xmlns:p14="http://schemas.microsoft.com/office/powerpoint/2010/main" val="1759268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a:t>
            </a:r>
            <a:endParaRPr lang="en-US" dirty="0"/>
          </a:p>
        </p:txBody>
      </p:sp>
      <p:sp>
        <p:nvSpPr>
          <p:cNvPr id="3" name="Content Placeholder 2"/>
          <p:cNvSpPr>
            <a:spLocks noGrp="1"/>
          </p:cNvSpPr>
          <p:nvPr>
            <p:ph idx="1"/>
          </p:nvPr>
        </p:nvSpPr>
        <p:spPr>
          <a:xfrm>
            <a:off x="7241627" y="1884849"/>
            <a:ext cx="3888828" cy="3233689"/>
          </a:xfrm>
        </p:spPr>
        <p:txBody>
          <a:bodyPr>
            <a:noAutofit/>
          </a:bodyPr>
          <a:lstStyle/>
          <a:p>
            <a:pPr marL="36900" indent="0">
              <a:buNone/>
            </a:pPr>
            <a:r>
              <a:rPr lang="en-US" b="1" dirty="0" smtClean="0"/>
              <a:t>Performing Parallel Operations On Containers</a:t>
            </a:r>
            <a:endParaRPr lang="en-US" b="1" dirty="0"/>
          </a:p>
        </p:txBody>
      </p:sp>
      <p:sp>
        <p:nvSpPr>
          <p:cNvPr id="6" name="Content Placeholder 2"/>
          <p:cNvSpPr txBox="1">
            <a:spLocks/>
          </p:cNvSpPr>
          <p:nvPr/>
        </p:nvSpPr>
        <p:spPr>
          <a:xfrm>
            <a:off x="1066195" y="1884849"/>
            <a:ext cx="646446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smtClean="0"/>
              <a:t>Intel</a:t>
            </a:r>
          </a:p>
          <a:p>
            <a:pPr lvl="1"/>
            <a:r>
              <a:rPr lang="en-US" dirty="0" smtClean="0"/>
              <a:t>Threading Building Blocks</a:t>
            </a:r>
          </a:p>
          <a:p>
            <a:r>
              <a:rPr lang="en-US" dirty="0" smtClean="0"/>
              <a:t>Microsoft</a:t>
            </a:r>
          </a:p>
          <a:p>
            <a:pPr lvl="1"/>
            <a:r>
              <a:rPr lang="en-US" dirty="0" smtClean="0"/>
              <a:t>Parallel Patterns Library, C++ AMP</a:t>
            </a:r>
          </a:p>
          <a:p>
            <a:r>
              <a:rPr lang="en-US" dirty="0" err="1" smtClean="0"/>
              <a:t>Nvidia</a:t>
            </a:r>
            <a:endParaRPr lang="en-US" dirty="0" smtClean="0"/>
          </a:p>
          <a:p>
            <a:pPr lvl="1"/>
            <a:r>
              <a:rPr lang="en-US" dirty="0" smtClean="0"/>
              <a:t>Thrust</a:t>
            </a:r>
            <a:endParaRPr lang="en-US" dirty="0"/>
          </a:p>
        </p:txBody>
      </p:sp>
      <p:cxnSp>
        <p:nvCxnSpPr>
          <p:cNvPr id="8" name="Straight Connector 7"/>
          <p:cNvCxnSpPr/>
          <p:nvPr/>
        </p:nvCxnSpPr>
        <p:spPr>
          <a:xfrm>
            <a:off x="7010400" y="1884849"/>
            <a:ext cx="0" cy="337295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218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STL</a:t>
            </a:r>
            <a:endParaRPr lang="en-US" dirty="0"/>
          </a:p>
        </p:txBody>
      </p:sp>
      <p:sp>
        <p:nvSpPr>
          <p:cNvPr id="3" name="Content Placeholder 2"/>
          <p:cNvSpPr>
            <a:spLocks noGrp="1"/>
          </p:cNvSpPr>
          <p:nvPr>
            <p:ph idx="1"/>
          </p:nvPr>
        </p:nvSpPr>
        <p:spPr/>
        <p:txBody>
          <a:bodyPr/>
          <a:lstStyle/>
          <a:p>
            <a:r>
              <a:rPr lang="en-US" dirty="0" smtClean="0"/>
              <a:t>Just like STL, only parallel…</a:t>
            </a:r>
          </a:p>
          <a:p>
            <a:pPr lvl="1"/>
            <a:r>
              <a:rPr lang="en-US" dirty="0" smtClean="0"/>
              <a:t>Can be faster</a:t>
            </a:r>
          </a:p>
          <a:p>
            <a:pPr lvl="2"/>
            <a:r>
              <a:rPr lang="en-US" dirty="0" smtClean="0"/>
              <a:t>If you know what you’re doing</a:t>
            </a:r>
          </a:p>
          <a:p>
            <a:r>
              <a:rPr lang="en-US" dirty="0" smtClean="0"/>
              <a:t>Two Execution Policies:</a:t>
            </a:r>
          </a:p>
          <a:p>
            <a:pPr lvl="1"/>
            <a:r>
              <a:rPr lang="en-US" dirty="0" err="1" smtClean="0"/>
              <a:t>std:par</a:t>
            </a:r>
            <a:endParaRPr lang="en-US" dirty="0" smtClean="0"/>
          </a:p>
          <a:p>
            <a:pPr lvl="1"/>
            <a:r>
              <a:rPr lang="en-US" dirty="0" err="1" smtClean="0"/>
              <a:t>std</a:t>
            </a:r>
            <a:r>
              <a:rPr lang="en-US" dirty="0" smtClean="0"/>
              <a:t>::</a:t>
            </a:r>
            <a:r>
              <a:rPr lang="en-US" dirty="0" err="1" smtClean="0"/>
              <a:t>par_vec</a:t>
            </a:r>
            <a:endParaRPr lang="en-US" dirty="0"/>
          </a:p>
        </p:txBody>
      </p:sp>
    </p:spTree>
    <p:extLst>
      <p:ext uri="{BB962C8B-B14F-4D97-AF65-F5344CB8AC3E}">
        <p14:creationId xmlns:p14="http://schemas.microsoft.com/office/powerpoint/2010/main" val="3335988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Parallelization: What’s a Big Deal?</a:t>
            </a:r>
            <a:endParaRPr lang="en-US" dirty="0"/>
          </a:p>
        </p:txBody>
      </p:sp>
      <p:sp>
        <p:nvSpPr>
          <p:cNvPr id="3" name="Content Placeholder 2"/>
          <p:cNvSpPr>
            <a:spLocks noGrp="1"/>
          </p:cNvSpPr>
          <p:nvPr>
            <p:ph idx="1"/>
          </p:nvPr>
        </p:nvSpPr>
        <p:spPr>
          <a:xfrm>
            <a:off x="913795" y="1732449"/>
            <a:ext cx="10353762" cy="629751"/>
          </a:xfrm>
        </p:spPr>
        <p:txBody>
          <a:bodyPr/>
          <a:lstStyle/>
          <a:p>
            <a:r>
              <a:rPr lang="en-US" dirty="0" smtClean="0"/>
              <a:t>Why not already parallel?</a:t>
            </a:r>
          </a:p>
        </p:txBody>
      </p:sp>
      <p:sp>
        <p:nvSpPr>
          <p:cNvPr id="5" name="TextBox 4"/>
          <p:cNvSpPr txBox="1"/>
          <p:nvPr/>
        </p:nvSpPr>
        <p:spPr>
          <a:xfrm>
            <a:off x="913795" y="2514599"/>
            <a:ext cx="10361645" cy="646331"/>
          </a:xfrm>
          <a:prstGeom prst="rect">
            <a:avLst/>
          </a:prstGeom>
          <a:noFill/>
        </p:spPr>
        <p:txBody>
          <a:bodyPr wrap="square" rtlCol="0">
            <a:spAutoFit/>
          </a:bodyPr>
          <a:lstStyle/>
          <a:p>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::sort(begin, end, </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a,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b) </a:t>
            </a:r>
            <a:r>
              <a:rPr lang="en-US" dirty="0">
                <a:solidFill>
                  <a:srgbClr val="FFFF99"/>
                </a:solidFill>
                <a:latin typeface="Lucida Console" panose="020B0609040504020204" pitchFamily="49" charset="0"/>
                <a:cs typeface="Consolas" panose="020B0609020204030204" pitchFamily="49" charset="0"/>
              </a:rPr>
              <a:t>{ return a &lt; </a:t>
            </a:r>
            <a:r>
              <a:rPr lang="en-US" dirty="0" smtClean="0">
                <a:solidFill>
                  <a:srgbClr val="FFFF99"/>
                </a:solidFill>
                <a:latin typeface="Lucida Console" panose="020B0609040504020204" pitchFamily="49" charset="0"/>
                <a:cs typeface="Consolas" panose="020B0609020204030204" pitchFamily="49" charset="0"/>
              </a:rPr>
              <a:t>b; </a:t>
            </a:r>
            <a:r>
              <a:rPr lang="en-US" dirty="0">
                <a:solidFill>
                  <a:srgbClr val="FFFF99"/>
                </a:solidFill>
                <a:latin typeface="Lucida Console" panose="020B0609040504020204" pitchFamily="49" charset="0"/>
                <a:cs typeface="Consolas" panose="020B0609020204030204" pitchFamily="49" charset="0"/>
              </a:rPr>
              <a:t>});</a:t>
            </a:r>
            <a:endParaRPr lang="en-US" b="1" dirty="0">
              <a:solidFill>
                <a:srgbClr val="FFFF99"/>
              </a:solidFill>
              <a:latin typeface="Lucida Console" panose="020B0609040504020204" pitchFamily="49" charset="0"/>
              <a:cs typeface="Consolas" panose="020B0609020204030204" pitchFamily="49" charset="0"/>
            </a:endParaRPr>
          </a:p>
        </p:txBody>
      </p:sp>
      <p:sp>
        <p:nvSpPr>
          <p:cNvPr id="10" name="Content Placeholder 2"/>
          <p:cNvSpPr txBox="1">
            <a:spLocks/>
          </p:cNvSpPr>
          <p:nvPr/>
        </p:nvSpPr>
        <p:spPr>
          <a:xfrm>
            <a:off x="903285" y="3313329"/>
            <a:ext cx="10353762" cy="629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User-provided closures </a:t>
            </a:r>
            <a:r>
              <a:rPr lang="en-US" dirty="0" smtClean="0"/>
              <a:t>must be thread safe:</a:t>
            </a:r>
          </a:p>
        </p:txBody>
      </p:sp>
      <p:sp>
        <p:nvSpPr>
          <p:cNvPr id="11" name="TextBox 10"/>
          <p:cNvSpPr txBox="1"/>
          <p:nvPr/>
        </p:nvSpPr>
        <p:spPr>
          <a:xfrm>
            <a:off x="899343" y="4045441"/>
            <a:ext cx="10361645" cy="923330"/>
          </a:xfrm>
          <a:prstGeom prst="rect">
            <a:avLst/>
          </a:prstGeom>
          <a:noFill/>
        </p:spPr>
        <p:txBody>
          <a:bodyPr wrap="square" rtlCol="0">
            <a:spAutoFit/>
          </a:bodyPr>
          <a:lstStyle/>
          <a:p>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comparisons = 0;</a:t>
            </a:r>
          </a:p>
          <a:p>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::sort(begin, end, </a:t>
            </a:r>
          </a:p>
          <a:p>
            <a:r>
              <a:rPr lang="en-US" dirty="0">
                <a:solidFill>
                  <a:srgbClr val="FFFF99"/>
                </a:solidFill>
                <a:latin typeface="Lucida Console" panose="020B0609040504020204" pitchFamily="49" charset="0"/>
                <a:cs typeface="Consolas" panose="020B0609020204030204" pitchFamily="49" charset="0"/>
              </a:rPr>
              <a:t>    [&amp;](</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a,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b) </a:t>
            </a:r>
            <a:r>
              <a:rPr lang="en-US" dirty="0">
                <a:solidFill>
                  <a:srgbClr val="FFFF99"/>
                </a:solidFill>
                <a:latin typeface="Lucida Console" panose="020B0609040504020204" pitchFamily="49" charset="0"/>
                <a:cs typeface="Consolas" panose="020B0609020204030204" pitchFamily="49" charset="0"/>
              </a:rPr>
              <a:t>{ comparisons++; return a &lt; </a:t>
            </a:r>
            <a:r>
              <a:rPr lang="en-US" dirty="0" smtClean="0">
                <a:solidFill>
                  <a:srgbClr val="FFFF99"/>
                </a:solidFill>
                <a:latin typeface="Lucida Console" panose="020B0609040504020204" pitchFamily="49" charset="0"/>
                <a:cs typeface="Consolas" panose="020B0609020204030204" pitchFamily="49" charset="0"/>
              </a:rPr>
              <a:t>b; </a:t>
            </a:r>
            <a:r>
              <a:rPr lang="en-US" dirty="0">
                <a:solidFill>
                  <a:srgbClr val="FFFF99"/>
                </a:solidFill>
                <a:latin typeface="Lucida Console" panose="020B0609040504020204" pitchFamily="49" charset="0"/>
                <a:cs typeface="Consolas" panose="020B0609020204030204" pitchFamily="49" charset="0"/>
              </a:rPr>
              <a:t>});</a:t>
            </a:r>
            <a:endParaRPr lang="en-US" b="1" dirty="0">
              <a:solidFill>
                <a:srgbClr val="FFFF99"/>
              </a:solidFill>
              <a:latin typeface="Lucida Console" panose="020B0609040504020204" pitchFamily="49" charset="0"/>
              <a:cs typeface="Consolas" panose="020B0609020204030204" pitchFamily="49" charset="0"/>
            </a:endParaRPr>
          </a:p>
        </p:txBody>
      </p:sp>
      <p:sp>
        <p:nvSpPr>
          <p:cNvPr id="12" name="Content Placeholder 2"/>
          <p:cNvSpPr txBox="1">
            <a:spLocks/>
          </p:cNvSpPr>
          <p:nvPr/>
        </p:nvSpPr>
        <p:spPr>
          <a:xfrm>
            <a:off x="884892" y="5107918"/>
            <a:ext cx="10353762" cy="629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But also special-member functions, </a:t>
            </a:r>
            <a:r>
              <a:rPr lang="en-US" i="1" dirty="0" err="1"/>
              <a:t>std</a:t>
            </a:r>
            <a:r>
              <a:rPr lang="en-US" i="1" dirty="0"/>
              <a:t>::swap</a:t>
            </a:r>
            <a:r>
              <a:rPr lang="en-US" dirty="0"/>
              <a:t> etc.</a:t>
            </a:r>
            <a:endParaRPr lang="en-US" dirty="0" smtClean="0"/>
          </a:p>
        </p:txBody>
      </p:sp>
    </p:spTree>
    <p:extLst>
      <p:ext uri="{BB962C8B-B14F-4D97-AF65-F5344CB8AC3E}">
        <p14:creationId xmlns:p14="http://schemas.microsoft.com/office/powerpoint/2010/main" val="160980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 Contract</a:t>
            </a:r>
            <a:endParaRPr lang="en-US" dirty="0"/>
          </a:p>
        </p:txBody>
      </p:sp>
      <p:sp>
        <p:nvSpPr>
          <p:cNvPr id="3" name="Content Placeholder 2"/>
          <p:cNvSpPr>
            <a:spLocks noGrp="1"/>
          </p:cNvSpPr>
          <p:nvPr>
            <p:ph idx="1"/>
          </p:nvPr>
        </p:nvSpPr>
        <p:spPr/>
        <p:txBody>
          <a:bodyPr>
            <a:normAutofit/>
          </a:bodyPr>
          <a:lstStyle/>
          <a:p>
            <a:r>
              <a:rPr lang="en-US" dirty="0" smtClean="0"/>
              <a:t>What the user can do</a:t>
            </a:r>
          </a:p>
          <a:p>
            <a:r>
              <a:rPr lang="en-US" dirty="0" smtClean="0"/>
              <a:t>What the implementer can do</a:t>
            </a:r>
          </a:p>
          <a:p>
            <a:pPr lvl="1"/>
            <a:r>
              <a:rPr lang="en-US" dirty="0"/>
              <a:t>Asymptotic </a:t>
            </a:r>
            <a:r>
              <a:rPr lang="en-US" dirty="0" smtClean="0"/>
              <a:t>Guarantees:</a:t>
            </a:r>
            <a:r>
              <a:rPr lang="en-US" dirty="0"/>
              <a:t/>
            </a:r>
            <a:br>
              <a:rPr lang="en-US" dirty="0"/>
            </a:br>
            <a:r>
              <a:rPr lang="en-US" dirty="0" err="1"/>
              <a:t>std</a:t>
            </a:r>
            <a:r>
              <a:rPr lang="en-US" dirty="0"/>
              <a:t>::sort: </a:t>
            </a:r>
            <a:r>
              <a:rPr lang="en-US" i="1" dirty="0"/>
              <a:t>O(n*log(n)), </a:t>
            </a:r>
            <a:r>
              <a:rPr lang="en-US" dirty="0"/>
              <a:t/>
            </a:r>
            <a:br>
              <a:rPr lang="en-US" dirty="0"/>
            </a:br>
            <a:r>
              <a:rPr lang="en-US" dirty="0" err="1"/>
              <a:t>std</a:t>
            </a:r>
            <a:r>
              <a:rPr lang="en-US" dirty="0"/>
              <a:t>::</a:t>
            </a:r>
            <a:r>
              <a:rPr lang="en-US" dirty="0" err="1"/>
              <a:t>stable_sort</a:t>
            </a:r>
            <a:r>
              <a:rPr lang="en-US" dirty="0"/>
              <a:t>: </a:t>
            </a:r>
            <a:r>
              <a:rPr lang="en-US" i="1" dirty="0"/>
              <a:t>O(n*log</a:t>
            </a:r>
            <a:r>
              <a:rPr lang="en-US" i="1" baseline="30000" dirty="0"/>
              <a:t>2</a:t>
            </a:r>
            <a:r>
              <a:rPr lang="en-US" i="1" dirty="0"/>
              <a:t>(n))</a:t>
            </a:r>
            <a:r>
              <a:rPr lang="en-US" dirty="0"/>
              <a:t>, </a:t>
            </a:r>
            <a:br>
              <a:rPr lang="en-US" dirty="0"/>
            </a:br>
            <a:r>
              <a:rPr lang="en-US" dirty="0"/>
              <a:t>what about parallel sort?</a:t>
            </a:r>
          </a:p>
          <a:p>
            <a:pPr marL="0" indent="-340200"/>
            <a:r>
              <a:rPr lang="en-US" dirty="0" smtClean="0"/>
              <a:t>What is a valid implementation? (see next slide)</a:t>
            </a:r>
          </a:p>
        </p:txBody>
      </p:sp>
    </p:spTree>
    <p:extLst>
      <p:ext uri="{BB962C8B-B14F-4D97-AF65-F5344CB8AC3E}">
        <p14:creationId xmlns:p14="http://schemas.microsoft.com/office/powerpoint/2010/main" val="223996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Chaos Sort</a:t>
            </a:r>
            <a:endParaRPr lang="en-US" dirty="0"/>
          </a:p>
        </p:txBody>
      </p:sp>
      <p:sp>
        <p:nvSpPr>
          <p:cNvPr id="5" name="TextBox 4"/>
          <p:cNvSpPr txBox="1"/>
          <p:nvPr/>
        </p:nvSpPr>
        <p:spPr>
          <a:xfrm>
            <a:off x="1051706" y="1685153"/>
            <a:ext cx="10457122" cy="4524315"/>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template&lt;</a:t>
            </a:r>
            <a:r>
              <a:rPr lang="en-US" dirty="0" err="1">
                <a:solidFill>
                  <a:srgbClr val="FFFF99"/>
                </a:solidFill>
                <a:latin typeface="Lucida Console" panose="020B0609040504020204" pitchFamily="49" charset="0"/>
                <a:cs typeface="Consolas" panose="020B0609020204030204" pitchFamily="49" charset="0"/>
              </a:rPr>
              <a:t>typename</a:t>
            </a:r>
            <a:r>
              <a:rPr lang="en-US" dirty="0">
                <a:solidFill>
                  <a:srgbClr val="FFFF99"/>
                </a:solidFill>
                <a:latin typeface="Lucida Console" panose="020B0609040504020204" pitchFamily="49" charset="0"/>
                <a:cs typeface="Consolas" panose="020B0609020204030204" pitchFamily="49" charset="0"/>
              </a:rPr>
              <a:t> Iterator, </a:t>
            </a:r>
            <a:r>
              <a:rPr lang="en-US" dirty="0" err="1">
                <a:solidFill>
                  <a:srgbClr val="FFFF99"/>
                </a:solidFill>
                <a:latin typeface="Lucida Console" panose="020B0609040504020204" pitchFamily="49" charset="0"/>
                <a:cs typeface="Consolas" panose="020B0609020204030204" pitchFamily="49" charset="0"/>
              </a:rPr>
              <a:t>typename</a:t>
            </a:r>
            <a:r>
              <a:rPr lang="en-US" dirty="0">
                <a:solidFill>
                  <a:srgbClr val="FFFF99"/>
                </a:solidFill>
                <a:latin typeface="Lucida Console" panose="020B0609040504020204" pitchFamily="49" charset="0"/>
                <a:cs typeface="Consolas" panose="020B0609020204030204" pitchFamily="49" charset="0"/>
              </a:rPr>
              <a:t> Compare&gt;</a:t>
            </a:r>
          </a:p>
          <a:p>
            <a:r>
              <a:rPr lang="en-US" dirty="0">
                <a:solidFill>
                  <a:srgbClr val="FFFF99"/>
                </a:solidFill>
                <a:latin typeface="Lucida Console" panose="020B0609040504020204" pitchFamily="49" charset="0"/>
                <a:cs typeface="Consolas" panose="020B0609020204030204" pitchFamily="49" charset="0"/>
              </a:rPr>
              <a:t>void </a:t>
            </a:r>
            <a:r>
              <a:rPr lang="en-US" dirty="0" err="1">
                <a:solidFill>
                  <a:srgbClr val="FFFF99"/>
                </a:solidFill>
                <a:latin typeface="Lucida Console" panose="020B0609040504020204" pitchFamily="49" charset="0"/>
                <a:cs typeface="Consolas" panose="020B0609020204030204" pitchFamily="49" charset="0"/>
              </a:rPr>
              <a:t>chaos_sort</a:t>
            </a:r>
            <a:r>
              <a:rPr lang="en-US" dirty="0">
                <a:solidFill>
                  <a:srgbClr val="FFFF99"/>
                </a:solidFill>
                <a:latin typeface="Lucida Console" panose="020B0609040504020204" pitchFamily="49" charset="0"/>
                <a:cs typeface="Consolas" panose="020B0609020204030204" pitchFamily="49" charset="0"/>
              </a:rPr>
              <a:t>( Iterator first, Iterator last, Compare comp ) {</a:t>
            </a:r>
          </a:p>
          <a:p>
            <a:r>
              <a:rPr lang="en-US" dirty="0">
                <a:solidFill>
                  <a:srgbClr val="FFFF99"/>
                </a:solidFill>
                <a:latin typeface="Lucida Console" panose="020B0609040504020204" pitchFamily="49" charset="0"/>
                <a:cs typeface="Consolas" panose="020B0609020204030204" pitchFamily="49" charset="0"/>
              </a:rPr>
              <a:t>    auto n = last-first;</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::vector&lt;char&gt; c(n);</a:t>
            </a:r>
          </a:p>
          <a:p>
            <a:r>
              <a:rPr lang="en-US" dirty="0">
                <a:solidFill>
                  <a:srgbClr val="FFFF99"/>
                </a:solidFill>
                <a:latin typeface="Lucida Console" panose="020B0609040504020204" pitchFamily="49" charset="0"/>
                <a:cs typeface="Consolas" panose="020B0609020204030204" pitchFamily="49" charset="0"/>
              </a:rPr>
              <a:t>    for(;;) {</a:t>
            </a:r>
          </a:p>
          <a:p>
            <a:r>
              <a:rPr lang="en-US" dirty="0" smtClean="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bool</a:t>
            </a:r>
            <a:r>
              <a:rPr lang="en-US" dirty="0">
                <a:solidFill>
                  <a:srgbClr val="FFFF99"/>
                </a:solidFill>
                <a:latin typeface="Lucida Console" panose="020B0609040504020204" pitchFamily="49" charset="0"/>
                <a:cs typeface="Consolas" panose="020B0609020204030204" pitchFamily="49" charset="0"/>
              </a:rPr>
              <a:t> flag = false;</a:t>
            </a:r>
          </a:p>
          <a:p>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for( </a:t>
            </a:r>
            <a:r>
              <a:rPr lang="en-US" dirty="0" err="1">
                <a:solidFill>
                  <a:srgbClr val="FFFF99"/>
                </a:solidFill>
                <a:latin typeface="Lucida Console" panose="020B0609040504020204" pitchFamily="49" charset="0"/>
                <a:cs typeface="Consolas" panose="020B0609020204030204" pitchFamily="49" charset="0"/>
              </a:rPr>
              <a:t>size_t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=1;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&lt;n;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 {</a:t>
            </a:r>
          </a:p>
          <a:p>
            <a:r>
              <a:rPr lang="en-US" dirty="0">
                <a:solidFill>
                  <a:srgbClr val="FFFF99"/>
                </a:solidFill>
                <a:latin typeface="Lucida Console" panose="020B0609040504020204" pitchFamily="49" charset="0"/>
                <a:cs typeface="Consolas" panose="020B0609020204030204" pitchFamily="49" charset="0"/>
              </a:rPr>
              <a:t>            c[</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 comp(first[</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],first[i-1]);</a:t>
            </a:r>
          </a:p>
          <a:p>
            <a:r>
              <a:rPr lang="en-US" dirty="0">
                <a:solidFill>
                  <a:srgbClr val="FFFF99"/>
                </a:solidFill>
                <a:latin typeface="Lucida Console" panose="020B0609040504020204" pitchFamily="49" charset="0"/>
                <a:cs typeface="Consolas" panose="020B0609020204030204" pitchFamily="49" charset="0"/>
              </a:rPr>
              <a:t>            flag |= c[</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if( !flag ) break;</a:t>
            </a:r>
          </a:p>
          <a:p>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for( </a:t>
            </a:r>
            <a:r>
              <a:rPr lang="en-US" dirty="0" err="1">
                <a:solidFill>
                  <a:srgbClr val="FFFF99"/>
                </a:solidFill>
                <a:latin typeface="Lucida Console" panose="020B0609040504020204" pitchFamily="49" charset="0"/>
                <a:cs typeface="Consolas" panose="020B0609020204030204" pitchFamily="49" charset="0"/>
              </a:rPr>
              <a:t>size_t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=1;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&lt;n;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if( c[</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std</a:t>
            </a:r>
            <a:r>
              <a:rPr lang="en-US" dirty="0" smtClean="0">
                <a:solidFill>
                  <a:srgbClr val="FFFF99"/>
                </a:solidFill>
                <a:latin typeface="Lucida Console" panose="020B0609040504020204" pitchFamily="49" charset="0"/>
                <a:cs typeface="Consolas" panose="020B0609020204030204" pitchFamily="49" charset="0"/>
              </a:rPr>
              <a:t>::swap</a:t>
            </a:r>
            <a:r>
              <a:rPr lang="en-US" dirty="0">
                <a:solidFill>
                  <a:srgbClr val="FFFF99"/>
                </a:solidFill>
                <a:latin typeface="Lucida Console" panose="020B0609040504020204" pitchFamily="49" charset="0"/>
                <a:cs typeface="Consolas" panose="020B0609020204030204" pitchFamily="49" charset="0"/>
              </a:rPr>
              <a:t>( first[i-1], first[</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a:t>
            </a:r>
          </a:p>
        </p:txBody>
      </p:sp>
    </p:spTree>
    <p:extLst>
      <p:ext uri="{BB962C8B-B14F-4D97-AF65-F5344CB8AC3E}">
        <p14:creationId xmlns:p14="http://schemas.microsoft.com/office/powerpoint/2010/main" val="1244085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25520"/>
            <a:ext cx="10353762" cy="970450"/>
          </a:xfrm>
        </p:spPr>
        <p:txBody>
          <a:bodyPr/>
          <a:lstStyle/>
          <a:p>
            <a:r>
              <a:rPr lang="en-US" dirty="0"/>
              <a:t>Execution Policies</a:t>
            </a:r>
          </a:p>
        </p:txBody>
      </p:sp>
      <p:sp>
        <p:nvSpPr>
          <p:cNvPr id="3" name="Content Placeholder 2"/>
          <p:cNvSpPr>
            <a:spLocks noGrp="1"/>
          </p:cNvSpPr>
          <p:nvPr>
            <p:ph idx="1"/>
          </p:nvPr>
        </p:nvSpPr>
        <p:spPr>
          <a:xfrm>
            <a:off x="913795" y="1648370"/>
            <a:ext cx="10353762" cy="635876"/>
          </a:xfrm>
        </p:spPr>
        <p:txBody>
          <a:bodyPr/>
          <a:lstStyle/>
          <a:p>
            <a:r>
              <a:rPr lang="en-US" dirty="0" smtClean="0"/>
              <a:t>Built-in Execution Policies:</a:t>
            </a:r>
            <a:endParaRPr lang="en-US" dirty="0"/>
          </a:p>
        </p:txBody>
      </p:sp>
      <p:sp>
        <p:nvSpPr>
          <p:cNvPr id="5" name="TextBox 4"/>
          <p:cNvSpPr txBox="1"/>
          <p:nvPr/>
        </p:nvSpPr>
        <p:spPr>
          <a:xfrm>
            <a:off x="1282934" y="2284245"/>
            <a:ext cx="10457122" cy="923330"/>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extern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sequential_execution_policy</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seq</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extern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parallel_execution_policy</a:t>
            </a:r>
            <a:r>
              <a:rPr lang="en-US" dirty="0">
                <a:solidFill>
                  <a:srgbClr val="FFFF99"/>
                </a:solidFill>
                <a:latin typeface="Lucida Console" panose="020B0609040504020204" pitchFamily="49" charset="0"/>
                <a:cs typeface="Consolas" panose="020B0609020204030204" pitchFamily="49" charset="0"/>
              </a:rPr>
              <a:t> par;</a:t>
            </a:r>
          </a:p>
          <a:p>
            <a:r>
              <a:rPr lang="en-US" dirty="0">
                <a:solidFill>
                  <a:srgbClr val="FFFF99"/>
                </a:solidFill>
                <a:latin typeface="Lucida Console" panose="020B0609040504020204" pitchFamily="49" charset="0"/>
                <a:cs typeface="Consolas" panose="020B0609020204030204" pitchFamily="49" charset="0"/>
              </a:rPr>
              <a:t>extern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parallel_vector_execution_policy</a:t>
            </a:r>
            <a:r>
              <a:rPr lang="en-US" dirty="0" smtClean="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par_vec</a:t>
            </a:r>
            <a:r>
              <a:rPr lang="en-US" dirty="0" smtClean="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6" name="Content Placeholder 2"/>
          <p:cNvSpPr txBox="1">
            <a:spLocks/>
          </p:cNvSpPr>
          <p:nvPr/>
        </p:nvSpPr>
        <p:spPr>
          <a:xfrm>
            <a:off x="913795" y="3451715"/>
            <a:ext cx="10353762" cy="63587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smtClean="0"/>
              <a:t>Dynamic Execution Policy:</a:t>
            </a:r>
            <a:endParaRPr lang="en-US" dirty="0"/>
          </a:p>
        </p:txBody>
      </p:sp>
      <p:sp>
        <p:nvSpPr>
          <p:cNvPr id="7" name="TextBox 6"/>
          <p:cNvSpPr txBox="1"/>
          <p:nvPr/>
        </p:nvSpPr>
        <p:spPr>
          <a:xfrm>
            <a:off x="1282934" y="4087590"/>
            <a:ext cx="10457122" cy="2308324"/>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class </a:t>
            </a:r>
            <a:r>
              <a:rPr lang="en-US" dirty="0" err="1">
                <a:solidFill>
                  <a:srgbClr val="FFFF99"/>
                </a:solidFill>
                <a:latin typeface="Lucida Console" panose="020B0609040504020204" pitchFamily="49" charset="0"/>
                <a:cs typeface="Consolas" panose="020B0609020204030204" pitchFamily="49" charset="0"/>
              </a:rPr>
              <a:t>execution_policy</a:t>
            </a:r>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public:</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type_info</a:t>
            </a:r>
            <a:r>
              <a:rPr lang="en-US" dirty="0">
                <a:solidFill>
                  <a:srgbClr val="FFFF99"/>
                </a:solidFill>
                <a:latin typeface="Lucida Console" panose="020B0609040504020204" pitchFamily="49" charset="0"/>
                <a:cs typeface="Consolas" panose="020B0609020204030204" pitchFamily="49" charset="0"/>
              </a:rPr>
              <a:t>&amp; </a:t>
            </a:r>
            <a:r>
              <a:rPr lang="en-US" dirty="0" err="1">
                <a:solidFill>
                  <a:srgbClr val="FFFF99"/>
                </a:solidFill>
                <a:latin typeface="Lucida Console" panose="020B0609040504020204" pitchFamily="49" charset="0"/>
                <a:cs typeface="Consolas" panose="020B0609020204030204" pitchFamily="49" charset="0"/>
              </a:rPr>
              <a:t>target_type</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template&lt;class T&gt; T *target();</a:t>
            </a:r>
          </a:p>
          <a:p>
            <a:r>
              <a:rPr lang="en-US" dirty="0">
                <a:solidFill>
                  <a:srgbClr val="FFFF99"/>
                </a:solidFill>
                <a:latin typeface="Lucida Console" panose="020B0609040504020204" pitchFamily="49" charset="0"/>
                <a:cs typeface="Consolas" panose="020B0609020204030204" pitchFamily="49" charset="0"/>
              </a:rPr>
              <a:t>    template&lt;class T&gt;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 T *target() </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a:t>
            </a:r>
          </a:p>
        </p:txBody>
      </p:sp>
    </p:spTree>
    <p:extLst>
      <p:ext uri="{BB962C8B-B14F-4D97-AF65-F5344CB8AC3E}">
        <p14:creationId xmlns:p14="http://schemas.microsoft.com/office/powerpoint/2010/main" val="1004968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Execution Policy To Write </a:t>
            </a:r>
            <a:r>
              <a:rPr lang="en-US" dirty="0" err="1" smtClean="0"/>
              <a:t>Paralel</a:t>
            </a:r>
            <a:r>
              <a:rPr lang="en-US" dirty="0" smtClean="0"/>
              <a:t> Code</a:t>
            </a:r>
            <a:endParaRPr lang="en-US" dirty="0"/>
          </a:p>
        </p:txBody>
      </p:sp>
      <p:sp>
        <p:nvSpPr>
          <p:cNvPr id="5" name="TextBox 4"/>
          <p:cNvSpPr txBox="1"/>
          <p:nvPr/>
        </p:nvSpPr>
        <p:spPr>
          <a:xfrm>
            <a:off x="1051706" y="1685153"/>
            <a:ext cx="10457122" cy="4247317"/>
          </a:xfrm>
          <a:prstGeom prst="rect">
            <a:avLst/>
          </a:prstGeom>
          <a:noFill/>
        </p:spPr>
        <p:txBody>
          <a:bodyPr wrap="square" rtlCol="0">
            <a:spAutoFit/>
          </a:bodyPr>
          <a:lstStyle/>
          <a:p>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::vector&lt;</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&gt; </a:t>
            </a:r>
            <a:r>
              <a:rPr lang="en-US" dirty="0" err="1">
                <a:solidFill>
                  <a:srgbClr val="FFFF99"/>
                </a:solidFill>
                <a:latin typeface="Lucida Console" panose="020B0609040504020204" pitchFamily="49" charset="0"/>
                <a:cs typeface="Consolas" panose="020B0609020204030204" pitchFamily="49" charset="0"/>
              </a:rPr>
              <a:t>vec</a:t>
            </a:r>
            <a:r>
              <a:rPr lang="en-US" dirty="0">
                <a:solidFill>
                  <a:srgbClr val="FFFF99"/>
                </a:solidFill>
                <a:latin typeface="Lucida Console" panose="020B0609040504020204" pitchFamily="49" charset="0"/>
                <a:cs typeface="Consolas" panose="020B0609020204030204" pitchFamily="49" charset="0"/>
              </a:rPr>
              <a:t> =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standard sequential sort</a:t>
            </a:r>
          </a:p>
          <a:p>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::sort(</a:t>
            </a:r>
            <a:r>
              <a:rPr lang="en-US" dirty="0" err="1">
                <a:solidFill>
                  <a:srgbClr val="FFFF99"/>
                </a:solidFill>
                <a:latin typeface="Lucida Console" panose="020B0609040504020204" pitchFamily="49" charset="0"/>
                <a:cs typeface="Consolas" panose="020B0609020204030204" pitchFamily="49" charset="0"/>
              </a:rPr>
              <a:t>vec.begin</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vec.end</a:t>
            </a:r>
            <a:r>
              <a:rPr lang="en-US" dirty="0">
                <a:solidFill>
                  <a:srgbClr val="FFFF99"/>
                </a:solidFill>
                <a:latin typeface="Lucida Console" panose="020B0609040504020204" pitchFamily="49" charset="0"/>
                <a:cs typeface="Consolas" panose="020B0609020204030204" pitchFamily="49" charset="0"/>
              </a:rPr>
              <a:t>());</a:t>
            </a:r>
          </a:p>
          <a:p>
            <a:endParaRPr lang="en-US" dirty="0" smtClean="0">
              <a:solidFill>
                <a:srgbClr val="FFFF99"/>
              </a:solidFill>
              <a:latin typeface="Lucida Console" panose="020B0609040504020204" pitchFamily="49" charset="0"/>
              <a:cs typeface="Consolas" panose="020B0609020204030204" pitchFamily="49" charset="0"/>
            </a:endParaRPr>
          </a:p>
          <a:p>
            <a:r>
              <a:rPr lang="en-US" dirty="0" smtClean="0">
                <a:solidFill>
                  <a:srgbClr val="FFFF99"/>
                </a:solidFill>
                <a:latin typeface="Lucida Console" panose="020B0609040504020204" pitchFamily="49" charset="0"/>
                <a:cs typeface="Consolas" panose="020B0609020204030204" pitchFamily="49" charset="0"/>
              </a:rPr>
              <a:t>using </a:t>
            </a:r>
            <a:r>
              <a:rPr lang="en-US" dirty="0">
                <a:solidFill>
                  <a:srgbClr val="FFFF99"/>
                </a:solidFill>
                <a:latin typeface="Lucida Console" panose="020B0609040504020204" pitchFamily="49" charset="0"/>
                <a:cs typeface="Consolas" panose="020B0609020204030204" pitchFamily="49" charset="0"/>
              </a:rPr>
              <a:t>namespace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::experimental::parallel;</a:t>
            </a:r>
          </a:p>
          <a:p>
            <a:endParaRPr lang="en-US" dirty="0" smtClean="0">
              <a:solidFill>
                <a:srgbClr val="FFFF99"/>
              </a:solidFill>
              <a:latin typeface="Lucida Console" panose="020B0609040504020204" pitchFamily="49" charset="0"/>
              <a:cs typeface="Consolas" panose="020B0609020204030204" pitchFamily="49" charset="0"/>
            </a:endParaRPr>
          </a:p>
          <a:p>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explicitly sequential sort</a:t>
            </a:r>
          </a:p>
          <a:p>
            <a:r>
              <a:rPr lang="en-US" dirty="0">
                <a:solidFill>
                  <a:srgbClr val="FFFF99"/>
                </a:solidFill>
                <a:latin typeface="Lucida Console" panose="020B0609040504020204" pitchFamily="49" charset="0"/>
                <a:cs typeface="Consolas" panose="020B0609020204030204" pitchFamily="49" charset="0"/>
              </a:rPr>
              <a:t>sort(</a:t>
            </a:r>
            <a:r>
              <a:rPr lang="en-US" dirty="0" err="1">
                <a:solidFill>
                  <a:srgbClr val="FFFF99"/>
                </a:solidFill>
                <a:latin typeface="Lucida Console" panose="020B0609040504020204" pitchFamily="49" charset="0"/>
                <a:cs typeface="Consolas" panose="020B0609020204030204" pitchFamily="49" charset="0"/>
              </a:rPr>
              <a:t>seq</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vec.begin</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vec.end</a:t>
            </a:r>
            <a:r>
              <a:rPr lang="en-US" dirty="0">
                <a:solidFill>
                  <a:srgbClr val="FFFF99"/>
                </a:solidFill>
                <a:latin typeface="Lucida Console" panose="020B0609040504020204" pitchFamily="49" charset="0"/>
                <a:cs typeface="Consolas" panose="020B0609020204030204" pitchFamily="49" charset="0"/>
              </a:rPr>
              <a:t>());</a:t>
            </a:r>
          </a:p>
          <a:p>
            <a:endParaRPr lang="en-US" dirty="0" smtClean="0">
              <a:solidFill>
                <a:srgbClr val="FFFF99"/>
              </a:solidFill>
              <a:latin typeface="Lucida Console" panose="020B0609040504020204" pitchFamily="49" charset="0"/>
              <a:cs typeface="Consolas" panose="020B0609020204030204" pitchFamily="49" charset="0"/>
            </a:endParaRPr>
          </a:p>
          <a:p>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permitting parallel execution</a:t>
            </a:r>
          </a:p>
          <a:p>
            <a:r>
              <a:rPr lang="en-US" dirty="0">
                <a:solidFill>
                  <a:srgbClr val="FFFF99"/>
                </a:solidFill>
                <a:latin typeface="Lucida Console" panose="020B0609040504020204" pitchFamily="49" charset="0"/>
                <a:cs typeface="Consolas" panose="020B0609020204030204" pitchFamily="49" charset="0"/>
              </a:rPr>
              <a:t>sort(par, </a:t>
            </a:r>
            <a:r>
              <a:rPr lang="en-US" dirty="0" err="1">
                <a:solidFill>
                  <a:srgbClr val="FFFF99"/>
                </a:solidFill>
                <a:latin typeface="Lucida Console" panose="020B0609040504020204" pitchFamily="49" charset="0"/>
                <a:cs typeface="Consolas" panose="020B0609020204030204" pitchFamily="49" charset="0"/>
              </a:rPr>
              <a:t>vec.begin</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vec.end</a:t>
            </a:r>
            <a:r>
              <a:rPr lang="en-US" dirty="0">
                <a:solidFill>
                  <a:srgbClr val="FFFF99"/>
                </a:solidFill>
                <a:latin typeface="Lucida Console" panose="020B0609040504020204" pitchFamily="49" charset="0"/>
                <a:cs typeface="Consolas" panose="020B0609020204030204" pitchFamily="49" charset="0"/>
              </a:rPr>
              <a:t>());</a:t>
            </a:r>
          </a:p>
          <a:p>
            <a:endParaRPr lang="en-US" dirty="0" smtClean="0">
              <a:solidFill>
                <a:srgbClr val="FFFF99"/>
              </a:solidFill>
              <a:latin typeface="Lucida Console" panose="020B0609040504020204" pitchFamily="49" charset="0"/>
              <a:cs typeface="Consolas" panose="020B0609020204030204" pitchFamily="49" charset="0"/>
            </a:endParaRPr>
          </a:p>
          <a:p>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permitting </a:t>
            </a:r>
            <a:r>
              <a:rPr lang="en-US" dirty="0" err="1">
                <a:solidFill>
                  <a:srgbClr val="FFFF99"/>
                </a:solidFill>
                <a:latin typeface="Lucida Console" panose="020B0609040504020204" pitchFamily="49" charset="0"/>
                <a:cs typeface="Consolas" panose="020B0609020204030204" pitchFamily="49" charset="0"/>
              </a:rPr>
              <a:t>vectorization</a:t>
            </a:r>
            <a:r>
              <a:rPr lang="en-US" dirty="0">
                <a:solidFill>
                  <a:srgbClr val="FFFF99"/>
                </a:solidFill>
                <a:latin typeface="Lucida Console" panose="020B0609040504020204" pitchFamily="49" charset="0"/>
                <a:cs typeface="Consolas" panose="020B0609020204030204" pitchFamily="49" charset="0"/>
              </a:rPr>
              <a:t> as well</a:t>
            </a:r>
          </a:p>
          <a:p>
            <a:r>
              <a:rPr lang="en-US" dirty="0" smtClean="0">
                <a:solidFill>
                  <a:srgbClr val="FFFF99"/>
                </a:solidFill>
                <a:latin typeface="Lucida Console" panose="020B0609040504020204" pitchFamily="49" charset="0"/>
                <a:cs typeface="Consolas" panose="020B0609020204030204" pitchFamily="49" charset="0"/>
              </a:rPr>
              <a:t>sort(</a:t>
            </a:r>
            <a:r>
              <a:rPr lang="en-US" dirty="0" err="1" smtClean="0">
                <a:solidFill>
                  <a:srgbClr val="FFFF99"/>
                </a:solidFill>
                <a:latin typeface="Lucida Console" panose="020B0609040504020204" pitchFamily="49" charset="0"/>
                <a:cs typeface="Consolas" panose="020B0609020204030204" pitchFamily="49" charset="0"/>
              </a:rPr>
              <a:t>par_vec</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vec.begin</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vec.end</a:t>
            </a:r>
            <a:r>
              <a:rPr lang="en-US" dirty="0">
                <a:solidFill>
                  <a:srgbClr val="FFFF99"/>
                </a:solidFill>
                <a:latin typeface="Lucida Console" panose="020B0609040504020204" pitchFamily="49" charset="0"/>
                <a:cs typeface="Consolas" panose="020B0609020204030204" pitchFamily="49" charset="0"/>
              </a:rPr>
              <a:t>());</a:t>
            </a:r>
          </a:p>
        </p:txBody>
      </p:sp>
    </p:spTree>
    <p:extLst>
      <p:ext uri="{BB962C8B-B14F-4D97-AF65-F5344CB8AC3E}">
        <p14:creationId xmlns:p14="http://schemas.microsoft.com/office/powerpoint/2010/main" val="409123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Execution Policy Dynamically</a:t>
            </a:r>
            <a:endParaRPr lang="en-US" dirty="0"/>
          </a:p>
        </p:txBody>
      </p:sp>
      <p:sp>
        <p:nvSpPr>
          <p:cNvPr id="5" name="TextBox 4"/>
          <p:cNvSpPr txBox="1"/>
          <p:nvPr/>
        </p:nvSpPr>
        <p:spPr>
          <a:xfrm>
            <a:off x="1051706" y="2057400"/>
            <a:ext cx="10457122" cy="2862322"/>
          </a:xfrm>
          <a:prstGeom prst="rect">
            <a:avLst/>
          </a:prstGeom>
          <a:noFill/>
        </p:spPr>
        <p:txBody>
          <a:bodyPr wrap="square" rtlCol="0">
            <a:spAutoFit/>
          </a:bodyPr>
          <a:lstStyle/>
          <a:p>
            <a:r>
              <a:rPr lang="en-US" dirty="0" err="1" smtClean="0">
                <a:solidFill>
                  <a:srgbClr val="FFFF99"/>
                </a:solidFill>
                <a:latin typeface="Lucida Console" panose="020B0609040504020204" pitchFamily="49" charset="0"/>
                <a:cs typeface="Consolas" panose="020B0609020204030204" pitchFamily="49" charset="0"/>
              </a:rPr>
              <a:t>size_t</a:t>
            </a:r>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threshold = ...</a:t>
            </a:r>
          </a:p>
          <a:p>
            <a:endParaRPr lang="en-US" dirty="0" smtClean="0">
              <a:solidFill>
                <a:srgbClr val="FFFF99"/>
              </a:solidFill>
              <a:latin typeface="Lucida Console" panose="020B0609040504020204" pitchFamily="49" charset="0"/>
              <a:cs typeface="Consolas" panose="020B0609020204030204" pitchFamily="49" charset="0"/>
            </a:endParaRPr>
          </a:p>
          <a:p>
            <a:r>
              <a:rPr lang="en-US" dirty="0" err="1" smtClean="0">
                <a:solidFill>
                  <a:srgbClr val="FFFF99"/>
                </a:solidFill>
                <a:latin typeface="Lucida Console" panose="020B0609040504020204" pitchFamily="49" charset="0"/>
                <a:cs typeface="Consolas" panose="020B0609020204030204" pitchFamily="49" charset="0"/>
              </a:rPr>
              <a:t>execution_policy</a:t>
            </a:r>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exec = </a:t>
            </a:r>
            <a:r>
              <a:rPr lang="en-US" dirty="0" err="1">
                <a:solidFill>
                  <a:srgbClr val="FFFF99"/>
                </a:solidFill>
                <a:latin typeface="Lucida Console" panose="020B0609040504020204" pitchFamily="49" charset="0"/>
                <a:cs typeface="Consolas" panose="020B0609020204030204" pitchFamily="49" charset="0"/>
              </a:rPr>
              <a:t>seq</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if(</a:t>
            </a:r>
            <a:r>
              <a:rPr lang="en-US" dirty="0" err="1">
                <a:solidFill>
                  <a:srgbClr val="FFFF99"/>
                </a:solidFill>
                <a:latin typeface="Lucida Console" panose="020B0609040504020204" pitchFamily="49" charset="0"/>
                <a:cs typeface="Consolas" panose="020B0609020204030204" pitchFamily="49" charset="0"/>
              </a:rPr>
              <a:t>vec.size</a:t>
            </a:r>
            <a:r>
              <a:rPr lang="en-US" dirty="0">
                <a:solidFill>
                  <a:srgbClr val="FFFF99"/>
                </a:solidFill>
                <a:latin typeface="Lucida Console" panose="020B0609040504020204" pitchFamily="49" charset="0"/>
                <a:cs typeface="Consolas" panose="020B0609020204030204" pitchFamily="49" charset="0"/>
              </a:rPr>
              <a:t>() &gt; threshold)</a:t>
            </a:r>
          </a:p>
          <a:p>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   exec </a:t>
            </a:r>
            <a:r>
              <a:rPr lang="en-US" dirty="0">
                <a:solidFill>
                  <a:srgbClr val="FFFF99"/>
                </a:solidFill>
                <a:latin typeface="Lucida Console" panose="020B0609040504020204" pitchFamily="49" charset="0"/>
                <a:cs typeface="Consolas" panose="020B0609020204030204" pitchFamily="49" charset="0"/>
              </a:rPr>
              <a:t>= par;</a:t>
            </a:r>
          </a:p>
          <a:p>
            <a:r>
              <a:rPr lang="en-US" dirty="0">
                <a:solidFill>
                  <a:srgbClr val="FFFF99"/>
                </a:solidFill>
                <a:latin typeface="Lucida Console" panose="020B0609040504020204" pitchFamily="49" charset="0"/>
                <a:cs typeface="Consolas" panose="020B0609020204030204" pitchFamily="49" charset="0"/>
              </a:rPr>
              <a:t>}</a:t>
            </a:r>
          </a:p>
          <a:p>
            <a:endParaRPr lang="en-US" dirty="0" smtClean="0">
              <a:solidFill>
                <a:srgbClr val="FFFF99"/>
              </a:solidFill>
              <a:latin typeface="Lucida Console" panose="020B0609040504020204" pitchFamily="49" charset="0"/>
              <a:cs typeface="Consolas" panose="020B0609020204030204" pitchFamily="49" charset="0"/>
            </a:endParaRPr>
          </a:p>
          <a:p>
            <a:r>
              <a:rPr lang="en-US" dirty="0" smtClean="0">
                <a:solidFill>
                  <a:srgbClr val="FFFF99"/>
                </a:solidFill>
                <a:latin typeface="Lucida Console" panose="020B0609040504020204" pitchFamily="49" charset="0"/>
                <a:cs typeface="Consolas" panose="020B0609020204030204" pitchFamily="49" charset="0"/>
              </a:rPr>
              <a:t>sort(exec</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vec.begin</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vec.end</a:t>
            </a:r>
            <a:r>
              <a:rPr lang="en-US" dirty="0">
                <a:solidFill>
                  <a:srgbClr val="FFFF99"/>
                </a:solidFill>
                <a:latin typeface="Lucida Console" panose="020B0609040504020204" pitchFamily="49" charset="0"/>
                <a:cs typeface="Consolas" panose="020B0609020204030204" pitchFamily="49" charset="0"/>
              </a:rPr>
              <a:t>());</a:t>
            </a:r>
          </a:p>
        </p:txBody>
      </p:sp>
    </p:spTree>
    <p:extLst>
      <p:ext uri="{BB962C8B-B14F-4D97-AF65-F5344CB8AC3E}">
        <p14:creationId xmlns:p14="http://schemas.microsoft.com/office/powerpoint/2010/main" val="2255153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 1: The Fundamentals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0840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a:effectLst/>
              </a:rPr>
              <a:t>In C++ philosophy, no exception is silently </a:t>
            </a:r>
            <a:r>
              <a:rPr lang="en-US" dirty="0" smtClean="0">
                <a:effectLst/>
              </a:rPr>
              <a:t>ignored</a:t>
            </a:r>
          </a:p>
          <a:p>
            <a:r>
              <a:rPr lang="en-US" dirty="0" smtClean="0">
                <a:effectLst/>
              </a:rPr>
              <a:t>Exception list: container of </a:t>
            </a:r>
            <a:r>
              <a:rPr lang="en-US" i="1" dirty="0" err="1" smtClean="0">
                <a:effectLst/>
              </a:rPr>
              <a:t>exception_ptr</a:t>
            </a:r>
            <a:r>
              <a:rPr lang="en-US" dirty="0" smtClean="0">
                <a:effectLst/>
              </a:rPr>
              <a:t> objects</a:t>
            </a:r>
            <a:endParaRPr lang="en-US" dirty="0"/>
          </a:p>
        </p:txBody>
      </p:sp>
      <p:sp>
        <p:nvSpPr>
          <p:cNvPr id="6" name="TextBox 5"/>
          <p:cNvSpPr txBox="1"/>
          <p:nvPr/>
        </p:nvSpPr>
        <p:spPr>
          <a:xfrm>
            <a:off x="1066800" y="3124200"/>
            <a:ext cx="10515600" cy="3416320"/>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try</a:t>
            </a:r>
          </a:p>
          <a:p>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r </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smtClean="0">
                <a:solidFill>
                  <a:srgbClr val="FFFF99"/>
                </a:solidFill>
                <a:latin typeface="Lucida Console" panose="020B0609040504020204" pitchFamily="49" charset="0"/>
                <a:cs typeface="Consolas" panose="020B0609020204030204" pitchFamily="49" charset="0"/>
              </a:rPr>
              <a:t>inner_product</a:t>
            </a:r>
            <a:r>
              <a:rPr lang="en-US" dirty="0" smtClean="0">
                <a:solidFill>
                  <a:srgbClr val="FFFF99"/>
                </a:solidFill>
                <a:latin typeface="Lucida Console" panose="020B0609040504020204" pitchFamily="49" charset="0"/>
                <a:cs typeface="Consolas" panose="020B0609020204030204" pitchFamily="49" charset="0"/>
              </a:rPr>
              <a:t>(</a:t>
            </a:r>
            <a:r>
              <a:rPr lang="en-US" dirty="0" err="1" smtClean="0">
                <a:solidFill>
                  <a:srgbClr val="FFFF99"/>
                </a:solidFill>
                <a:latin typeface="Lucida Console" panose="020B0609040504020204" pitchFamily="49" charset="0"/>
                <a:cs typeface="Consolas" panose="020B0609020204030204" pitchFamily="49" charset="0"/>
              </a:rPr>
              <a:t>std</a:t>
            </a:r>
            <a:r>
              <a:rPr lang="en-US" dirty="0" smtClean="0">
                <a:solidFill>
                  <a:srgbClr val="FFFF99"/>
                </a:solidFill>
                <a:latin typeface="Lucida Console" panose="020B0609040504020204" pitchFamily="49" charset="0"/>
                <a:cs typeface="Consolas" panose="020B0609020204030204" pitchFamily="49" charset="0"/>
              </a:rPr>
              <a:t>::par, </a:t>
            </a:r>
            <a:r>
              <a:rPr lang="en-US" dirty="0" err="1" smtClean="0">
                <a:solidFill>
                  <a:srgbClr val="FFFF99"/>
                </a:solidFill>
                <a:latin typeface="Lucida Console" panose="020B0609040504020204" pitchFamily="49" charset="0"/>
                <a:cs typeface="Consolas" panose="020B0609020204030204" pitchFamily="49" charset="0"/>
              </a:rPr>
              <a:t>a.begin</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a.end</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b.begin</a:t>
            </a:r>
            <a:r>
              <a:rPr lang="en-US" dirty="0">
                <a:solidFill>
                  <a:srgbClr val="FFFF99"/>
                </a:solidFill>
                <a:latin typeface="Lucida Console" panose="020B0609040504020204" pitchFamily="49" charset="0"/>
                <a:cs typeface="Consolas" panose="020B0609020204030204" pitchFamily="49" charset="0"/>
              </a:rPr>
              <a:t>(), </a:t>
            </a:r>
            <a:endParaRPr lang="en-US" dirty="0" smtClean="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                              func1, func2, 0</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catch(</a:t>
            </a:r>
            <a:r>
              <a:rPr lang="en-US" dirty="0" err="1">
                <a:solidFill>
                  <a:srgbClr val="FFFF99"/>
                </a:solidFill>
                <a:latin typeface="Lucida Console" panose="020B0609040504020204" pitchFamily="49" charset="0"/>
                <a:cs typeface="Consolas" panose="020B0609020204030204" pitchFamily="49" charset="0"/>
              </a:rPr>
              <a:t>const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exception_list</a:t>
            </a:r>
            <a:r>
              <a:rPr lang="en-US" dirty="0">
                <a:solidFill>
                  <a:srgbClr val="FFFF99"/>
                </a:solidFill>
                <a:latin typeface="Lucida Console" panose="020B0609040504020204" pitchFamily="49" charset="0"/>
                <a:cs typeface="Consolas" panose="020B0609020204030204" pitchFamily="49" charset="0"/>
              </a:rPr>
              <a:t>&amp; list)</a:t>
            </a:r>
          </a:p>
          <a:p>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for(auto&amp; </a:t>
            </a:r>
            <a:r>
              <a:rPr lang="en-US" dirty="0" err="1">
                <a:solidFill>
                  <a:srgbClr val="FFFF99"/>
                </a:solidFill>
                <a:latin typeface="Lucida Console" panose="020B0609040504020204" pitchFamily="49" charset="0"/>
                <a:cs typeface="Consolas" panose="020B0609020204030204" pitchFamily="49" charset="0"/>
              </a:rPr>
              <a:t>exptr</a:t>
            </a:r>
            <a:r>
              <a:rPr lang="en-US" dirty="0">
                <a:solidFill>
                  <a:srgbClr val="FFFF99"/>
                </a:solidFill>
                <a:latin typeface="Lucida Console" panose="020B0609040504020204" pitchFamily="49" charset="0"/>
                <a:cs typeface="Consolas" panose="020B0609020204030204" pitchFamily="49" charset="0"/>
              </a:rPr>
              <a:t> : list)</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 process </a:t>
            </a:r>
            <a:r>
              <a:rPr lang="en-US" dirty="0" smtClean="0">
                <a:solidFill>
                  <a:srgbClr val="FFFF99"/>
                </a:solidFill>
                <a:latin typeface="Lucida Console" panose="020B0609040504020204" pitchFamily="49" charset="0"/>
                <a:cs typeface="Consolas" panose="020B0609020204030204" pitchFamily="49" charset="0"/>
              </a:rPr>
              <a:t>exception pointer </a:t>
            </a:r>
            <a:r>
              <a:rPr lang="en-US" dirty="0" err="1">
                <a:solidFill>
                  <a:srgbClr val="FFFF99"/>
                </a:solidFill>
                <a:latin typeface="Lucida Console" panose="020B0609040504020204" pitchFamily="49" charset="0"/>
                <a:cs typeface="Consolas" panose="020B0609020204030204" pitchFamily="49" charset="0"/>
              </a:rPr>
              <a:t>exptr</a:t>
            </a:r>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a:t>
            </a:r>
          </a:p>
        </p:txBody>
      </p:sp>
    </p:spTree>
    <p:extLst>
      <p:ext uri="{BB962C8B-B14F-4D97-AF65-F5344CB8AC3E}">
        <p14:creationId xmlns:p14="http://schemas.microsoft.com/office/powerpoint/2010/main" val="494179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A Tale From Agriculture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68659" y="2123684"/>
            <a:ext cx="4612196" cy="3660574"/>
          </a:xfrm>
        </p:spPr>
      </p:pic>
    </p:spTree>
    <p:extLst>
      <p:ext uri="{BB962C8B-B14F-4D97-AF65-F5344CB8AC3E}">
        <p14:creationId xmlns:p14="http://schemas.microsoft.com/office/powerpoint/2010/main" val="1332608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From Agriculture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98427" y="2291848"/>
            <a:ext cx="3693956" cy="2931792"/>
          </a:xfr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1916" y="2291848"/>
            <a:ext cx="3693956" cy="2931792"/>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64406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Tale From Agriculture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2509" y="1839904"/>
            <a:ext cx="2532138" cy="2009689"/>
          </a:xfr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399" y="1839903"/>
            <a:ext cx="2532138" cy="2009689"/>
          </a:xfrm>
          <a:prstGeom prst="rect">
            <a:avLst/>
          </a:prstGeom>
          <a:effectLst>
            <a:outerShdw blurRad="25400" dir="17880000">
              <a:srgbClr val="000000">
                <a:alpha val="46000"/>
              </a:srgbClr>
            </a:outerShdw>
          </a:effectLst>
        </p:spPr>
      </p:pic>
      <p:pic>
        <p:nvPicPr>
          <p:cNvPr id="9"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2509" y="4094373"/>
            <a:ext cx="2532138" cy="2009689"/>
          </a:xfrm>
          <a:prstGeom prst="rect">
            <a:avLst/>
          </a:prstGeom>
          <a:effectLst>
            <a:outerShdw blurRad="25400" dir="17880000">
              <a:srgbClr val="000000">
                <a:alpha val="46000"/>
              </a:srgbClr>
            </a:outerShdw>
          </a:effectLst>
        </p:spPr>
      </p:pic>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399" y="4094372"/>
            <a:ext cx="2532138" cy="2009689"/>
          </a:xfrm>
          <a:prstGeom prst="rect">
            <a:avLst/>
          </a:prstGeom>
          <a:effectLst>
            <a:outerShdw blurRad="25400" dir="17880000">
              <a:srgbClr val="000000">
                <a:alpha val="46000"/>
              </a:srgbClr>
            </a:outerShdw>
          </a:effectLst>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4591" y="1839903"/>
            <a:ext cx="2532138" cy="2009689"/>
          </a:xfrm>
          <a:prstGeom prst="rect">
            <a:avLst/>
          </a:prstGeom>
          <a:effectLst>
            <a:outerShdw blurRad="25400" dir="17880000">
              <a:srgbClr val="000000">
                <a:alpha val="46000"/>
              </a:srgbClr>
            </a:outerShdw>
          </a:effec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4591" y="4094372"/>
            <a:ext cx="2532138" cy="2009689"/>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51607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Fewer Tractors, Wider Plows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04573" y="1580050"/>
            <a:ext cx="3420530" cy="4263802"/>
          </a:xfrm>
        </p:spPr>
      </p:pic>
    </p:spTree>
    <p:extLst>
      <p:ext uri="{BB962C8B-B14F-4D97-AF65-F5344CB8AC3E}">
        <p14:creationId xmlns:p14="http://schemas.microsoft.com/office/powerpoint/2010/main" val="4195195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What’s a Big Deal?</a:t>
            </a:r>
            <a:endParaRPr lang="en-US" dirty="0"/>
          </a:p>
        </p:txBody>
      </p:sp>
      <p:sp>
        <p:nvSpPr>
          <p:cNvPr id="5" name="TextBox 4"/>
          <p:cNvSpPr txBox="1"/>
          <p:nvPr/>
        </p:nvSpPr>
        <p:spPr>
          <a:xfrm>
            <a:off x="609600" y="2057400"/>
            <a:ext cx="3581400" cy="1754326"/>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int a[n] = ...;</a:t>
            </a:r>
          </a:p>
          <a:p>
            <a:r>
              <a:rPr lang="nn-NO" dirty="0">
                <a:solidFill>
                  <a:srgbClr val="FFFF99"/>
                </a:solidFill>
                <a:latin typeface="Lucida Console" panose="020B0609040504020204" pitchFamily="49" charset="0"/>
                <a:cs typeface="Consolas" panose="020B0609020204030204" pitchFamily="49" charset="0"/>
              </a:rPr>
              <a:t>int b[n] = ...;</a:t>
            </a:r>
          </a:p>
          <a:p>
            <a:r>
              <a:rPr lang="nn-NO" dirty="0">
                <a:solidFill>
                  <a:srgbClr val="FFFF99"/>
                </a:solidFill>
                <a:latin typeface="Lucida Console" panose="020B0609040504020204" pitchFamily="49" charset="0"/>
                <a:cs typeface="Consolas" panose="020B0609020204030204" pitchFamily="49" charset="0"/>
              </a:rPr>
              <a:t>for(int i=0; i&lt;n; ++i)</a:t>
            </a:r>
          </a:p>
          <a:p>
            <a:r>
              <a:rPr lang="nn-NO" dirty="0">
                <a:solidFill>
                  <a:srgbClr val="FFFF99"/>
                </a:solidFill>
                <a:latin typeface="Lucida Console" panose="020B0609040504020204" pitchFamily="49" charset="0"/>
                <a:cs typeface="Consolas" panose="020B0609020204030204" pitchFamily="49" charset="0"/>
              </a:rPr>
              <a:t>{</a:t>
            </a:r>
          </a:p>
          <a:p>
            <a:r>
              <a:rPr lang="nn-NO" dirty="0">
                <a:solidFill>
                  <a:srgbClr val="FFFF99"/>
                </a:solidFill>
                <a:latin typeface="Lucida Console" panose="020B0609040504020204" pitchFamily="49" charset="0"/>
                <a:cs typeface="Consolas" panose="020B0609020204030204" pitchFamily="49" charset="0"/>
              </a:rPr>
              <a:t>    a[i] = b[i] + </a:t>
            </a:r>
            <a:r>
              <a:rPr lang="nn-NO" dirty="0" smtClean="0">
                <a:solidFill>
                  <a:srgbClr val="FFFF99"/>
                </a:solidFill>
                <a:latin typeface="Lucida Console" panose="020B0609040504020204" pitchFamily="49" charset="0"/>
                <a:cs typeface="Consolas" panose="020B0609020204030204" pitchFamily="49" charset="0"/>
              </a:rPr>
              <a:t>c;</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4" name="TextBox 3"/>
          <p:cNvSpPr txBox="1"/>
          <p:nvPr/>
        </p:nvSpPr>
        <p:spPr>
          <a:xfrm>
            <a:off x="5486400" y="2534943"/>
            <a:ext cx="6248400" cy="1477328"/>
          </a:xfrm>
          <a:prstGeom prst="rect">
            <a:avLst/>
          </a:prstGeom>
          <a:noFill/>
        </p:spPr>
        <p:txBody>
          <a:bodyPr wrap="square" rtlCol="0">
            <a:spAutoFit/>
          </a:bodyPr>
          <a:lstStyle/>
          <a:p>
            <a:r>
              <a:rPr lang="pt-BR" dirty="0">
                <a:solidFill>
                  <a:srgbClr val="FFFF99"/>
                </a:solidFill>
                <a:latin typeface="Lucida Console" panose="020B0609040504020204" pitchFamily="49" charset="0"/>
                <a:cs typeface="Consolas" panose="020B0609020204030204" pitchFamily="49" charset="0"/>
              </a:rPr>
              <a:t>movdqu	xmm1, XMMWORD PTR _b$[esp+eax+132]</a:t>
            </a:r>
          </a:p>
          <a:p>
            <a:r>
              <a:rPr lang="pt-BR" dirty="0">
                <a:solidFill>
                  <a:srgbClr val="FFFF99"/>
                </a:solidFill>
                <a:latin typeface="Lucida Console" panose="020B0609040504020204" pitchFamily="49" charset="0"/>
                <a:cs typeface="Consolas" panose="020B0609020204030204" pitchFamily="49" charset="0"/>
              </a:rPr>
              <a:t>movdqu	xmm0, XMMWORD PTR _a$[esp+eax+132]</a:t>
            </a:r>
          </a:p>
          <a:p>
            <a:r>
              <a:rPr lang="pt-BR" dirty="0">
                <a:solidFill>
                  <a:srgbClr val="FFFF99"/>
                </a:solidFill>
                <a:latin typeface="Lucida Console" panose="020B0609040504020204" pitchFamily="49" charset="0"/>
                <a:cs typeface="Consolas" panose="020B0609020204030204" pitchFamily="49" charset="0"/>
              </a:rPr>
              <a:t>paddd	xmm1, xmm2</a:t>
            </a:r>
          </a:p>
          <a:p>
            <a:r>
              <a:rPr lang="pt-BR" dirty="0">
                <a:solidFill>
                  <a:srgbClr val="FFFF99"/>
                </a:solidFill>
                <a:latin typeface="Lucida Console" panose="020B0609040504020204" pitchFamily="49" charset="0"/>
                <a:cs typeface="Consolas" panose="020B0609020204030204" pitchFamily="49" charset="0"/>
              </a:rPr>
              <a:t>paddd	xmm1, xmm0</a:t>
            </a:r>
          </a:p>
          <a:p>
            <a:r>
              <a:rPr lang="pt-BR" dirty="0">
                <a:solidFill>
                  <a:srgbClr val="FFFF99"/>
                </a:solidFill>
                <a:latin typeface="Lucida Console" panose="020B0609040504020204" pitchFamily="49" charset="0"/>
                <a:cs typeface="Consolas" panose="020B0609020204030204" pitchFamily="49" charset="0"/>
              </a:rPr>
              <a:t>movdqu	XMMWORD PTR _a$[esp+eax+132], xmm1</a:t>
            </a:r>
            <a:endParaRPr lang="en-US" dirty="0">
              <a:solidFill>
                <a:srgbClr val="FFFF99"/>
              </a:solidFill>
              <a:latin typeface="Lucida Console" panose="020B0609040504020204" pitchFamily="49" charset="0"/>
              <a:cs typeface="Consolas" panose="020B0609020204030204" pitchFamily="49" charset="0"/>
            </a:endParaRPr>
          </a:p>
        </p:txBody>
      </p:sp>
      <p:sp>
        <p:nvSpPr>
          <p:cNvPr id="3" name="Right Arrow 2"/>
          <p:cNvSpPr/>
          <p:nvPr/>
        </p:nvSpPr>
        <p:spPr>
          <a:xfrm>
            <a:off x="4107323" y="2954908"/>
            <a:ext cx="1219200" cy="799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400" y="4876800"/>
            <a:ext cx="4724400" cy="646331"/>
          </a:xfrm>
          <a:prstGeom prst="rect">
            <a:avLst/>
          </a:prstGeom>
          <a:noFill/>
        </p:spPr>
        <p:txBody>
          <a:bodyPr wrap="square" rtlCol="0">
            <a:spAutoFit/>
          </a:bodyPr>
          <a:lstStyle/>
          <a:p>
            <a:r>
              <a:rPr lang="pt-BR" dirty="0" smtClean="0">
                <a:solidFill>
                  <a:srgbClr val="FFFF99"/>
                </a:solidFill>
                <a:latin typeface="Lucida Console" panose="020B0609040504020204" pitchFamily="49" charset="0"/>
                <a:cs typeface="Consolas" panose="020B0609020204030204" pitchFamily="49" charset="0"/>
              </a:rPr>
              <a:t>a[i:i+3</a:t>
            </a:r>
            <a:r>
              <a:rPr lang="pt-BR" dirty="0">
                <a:solidFill>
                  <a:srgbClr val="FFFF99"/>
                </a:solidFill>
                <a:latin typeface="Lucida Console" panose="020B0609040504020204" pitchFamily="49" charset="0"/>
                <a:cs typeface="Consolas" panose="020B0609020204030204" pitchFamily="49" charset="0"/>
              </a:rPr>
              <a:t>] = b[i:i+3] + </a:t>
            </a:r>
            <a:r>
              <a:rPr lang="pt-BR" dirty="0" smtClean="0">
                <a:solidFill>
                  <a:srgbClr val="FFFF99"/>
                </a:solidFill>
                <a:latin typeface="Lucida Console" panose="020B0609040504020204" pitchFamily="49" charset="0"/>
                <a:cs typeface="Consolas" panose="020B0609020204030204" pitchFamily="49" charset="0"/>
              </a:rPr>
              <a:t>c;</a:t>
            </a:r>
            <a:endParaRPr lang="pt-BR" dirty="0">
              <a:solidFill>
                <a:srgbClr val="FFFF99"/>
              </a:solidFill>
              <a:latin typeface="Lucida Console" panose="020B0609040504020204" pitchFamily="49" charset="0"/>
              <a:cs typeface="Consolas" panose="020B0609020204030204" pitchFamily="49" charset="0"/>
            </a:endParaRPr>
          </a:p>
          <a:p>
            <a:endParaRPr lang="en-US" dirty="0">
              <a:solidFill>
                <a:srgbClr val="FFFF99"/>
              </a:solidFill>
              <a:latin typeface="Lucida Console" panose="020B0609040504020204" pitchFamily="49" charset="0"/>
              <a:cs typeface="Consolas" panose="020B0609020204030204" pitchFamily="49" charset="0"/>
            </a:endParaRPr>
          </a:p>
        </p:txBody>
      </p:sp>
      <p:sp>
        <p:nvSpPr>
          <p:cNvPr id="9" name="Rounded Rectangle 8"/>
          <p:cNvSpPr/>
          <p:nvPr/>
        </p:nvSpPr>
        <p:spPr>
          <a:xfrm>
            <a:off x="1059323" y="3139222"/>
            <a:ext cx="2750677" cy="46252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800" y="4876800"/>
            <a:ext cx="1480548" cy="1480548"/>
          </a:xfrm>
          <a:prstGeom prst="rect">
            <a:avLst/>
          </a:prstGeom>
        </p:spPr>
      </p:pic>
      <p:sp>
        <p:nvSpPr>
          <p:cNvPr id="13" name="Right Arrow 12"/>
          <p:cNvSpPr/>
          <p:nvPr/>
        </p:nvSpPr>
        <p:spPr>
          <a:xfrm rot="1582208">
            <a:off x="4073197" y="4138195"/>
            <a:ext cx="1219200" cy="799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p:cNvSpPr/>
          <p:nvPr/>
        </p:nvSpPr>
        <p:spPr>
          <a:xfrm>
            <a:off x="11734800" y="64770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ular Callout 10"/>
          <p:cNvSpPr/>
          <p:nvPr/>
        </p:nvSpPr>
        <p:spPr>
          <a:xfrm>
            <a:off x="5841124" y="1777433"/>
            <a:ext cx="4903076" cy="432367"/>
          </a:xfrm>
          <a:prstGeom prst="wedgeRoundRectCallout">
            <a:avLst>
              <a:gd name="adj1" fmla="val -48164"/>
              <a:gd name="adj2" fmla="val 153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99"/>
                </a:solidFill>
                <a:latin typeface="Lucida Console" panose="020B0609040504020204" pitchFamily="49" charset="0"/>
              </a:rPr>
              <a:t>Move Unaligned Double </a:t>
            </a:r>
            <a:r>
              <a:rPr lang="en-US" sz="2000" dirty="0" err="1" smtClean="0">
                <a:solidFill>
                  <a:srgbClr val="FFFF99"/>
                </a:solidFill>
                <a:latin typeface="Lucida Console" panose="020B0609040504020204" pitchFamily="49" charset="0"/>
              </a:rPr>
              <a:t>Quadword</a:t>
            </a:r>
            <a:endParaRPr lang="en-US" sz="2000" dirty="0">
              <a:solidFill>
                <a:srgbClr val="FFFF99"/>
              </a:solidFill>
              <a:latin typeface="Lucida Console" panose="020B0609040504020204" pitchFamily="49" charset="0"/>
            </a:endParaRPr>
          </a:p>
        </p:txBody>
      </p:sp>
    </p:spTree>
    <p:extLst>
      <p:ext uri="{BB962C8B-B14F-4D97-AF65-F5344CB8AC3E}">
        <p14:creationId xmlns:p14="http://schemas.microsoft.com/office/powerpoint/2010/main" val="33035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8" grpId="0"/>
      <p:bldP spid="9" grpId="0" animBg="1"/>
      <p:bldP spid="13"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Lane is not a Thread!</a:t>
            </a:r>
            <a:endParaRPr lang="en-US" dirty="0"/>
          </a:p>
        </p:txBody>
      </p:sp>
      <p:sp>
        <p:nvSpPr>
          <p:cNvPr id="3" name="Content Placeholder 2"/>
          <p:cNvSpPr>
            <a:spLocks noGrp="1"/>
          </p:cNvSpPr>
          <p:nvPr>
            <p:ph idx="1"/>
          </p:nvPr>
        </p:nvSpPr>
        <p:spPr/>
        <p:txBody>
          <a:bodyPr/>
          <a:lstStyle/>
          <a:p>
            <a:r>
              <a:rPr lang="en-US" dirty="0" smtClean="0"/>
              <a:t>Taking locks</a:t>
            </a:r>
          </a:p>
          <a:p>
            <a:pPr lvl="1"/>
            <a:r>
              <a:rPr lang="en-US" dirty="0" smtClean="0"/>
              <a:t>Thread with </a:t>
            </a:r>
            <a:r>
              <a:rPr lang="en-US" i="1" dirty="0" err="1" smtClean="0"/>
              <a:t>thread_id</a:t>
            </a:r>
            <a:r>
              <a:rPr lang="en-US" dirty="0" smtClean="0"/>
              <a:t> x takes a lock…</a:t>
            </a:r>
          </a:p>
          <a:p>
            <a:pPr lvl="1"/>
            <a:r>
              <a:rPr lang="en-US" dirty="0" smtClean="0"/>
              <a:t>Then another “thread” with the same </a:t>
            </a:r>
            <a:r>
              <a:rPr lang="en-US" i="1" dirty="0" err="1" smtClean="0"/>
              <a:t>thread_id</a:t>
            </a:r>
            <a:r>
              <a:rPr lang="en-US" dirty="0" smtClean="0"/>
              <a:t> enters the lock…</a:t>
            </a:r>
          </a:p>
          <a:p>
            <a:pPr lvl="1"/>
            <a:r>
              <a:rPr lang="en-US" dirty="0" smtClean="0"/>
              <a:t>Deadlock!!!</a:t>
            </a:r>
          </a:p>
          <a:p>
            <a:r>
              <a:rPr lang="en-US" dirty="0" smtClean="0"/>
              <a:t>Exceptions</a:t>
            </a:r>
          </a:p>
          <a:p>
            <a:pPr lvl="1"/>
            <a:r>
              <a:rPr lang="en-US" dirty="0" smtClean="0"/>
              <a:t>Can we unwind 1/4</a:t>
            </a:r>
            <a:r>
              <a:rPr lang="en-US" baseline="30000" dirty="0" smtClean="0"/>
              <a:t>th</a:t>
            </a:r>
            <a:r>
              <a:rPr lang="en-US" dirty="0" smtClean="0"/>
              <a:t> of the stack?</a:t>
            </a:r>
            <a:endParaRPr lang="en-US" dirty="0"/>
          </a:p>
        </p:txBody>
      </p:sp>
    </p:spTree>
    <p:extLst>
      <p:ext uri="{BB962C8B-B14F-4D97-AF65-F5344CB8AC3E}">
        <p14:creationId xmlns:p14="http://schemas.microsoft.com/office/powerpoint/2010/main" val="3508525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Not So Easy Any More…</a:t>
            </a:r>
            <a:endParaRPr lang="en-US" dirty="0"/>
          </a:p>
        </p:txBody>
      </p:sp>
      <p:sp>
        <p:nvSpPr>
          <p:cNvPr id="5" name="TextBox 4"/>
          <p:cNvSpPr txBox="1"/>
          <p:nvPr/>
        </p:nvSpPr>
        <p:spPr>
          <a:xfrm>
            <a:off x="609600" y="2057400"/>
            <a:ext cx="3886200" cy="2585323"/>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void f(int* a, int*b)</a:t>
            </a:r>
          </a:p>
          <a:p>
            <a:r>
              <a:rPr lang="nn-NO" dirty="0">
                <a:solidFill>
                  <a:srgbClr val="FFFF99"/>
                </a:solidFill>
                <a:latin typeface="Lucida Console" panose="020B0609040504020204" pitchFamily="49" charset="0"/>
                <a:cs typeface="Consolas" panose="020B0609020204030204" pitchFamily="49" charset="0"/>
              </a:rPr>
              <a:t>{</a:t>
            </a:r>
          </a:p>
          <a:p>
            <a:r>
              <a:rPr lang="nn-NO" dirty="0">
                <a:solidFill>
                  <a:srgbClr val="FFFF99"/>
                </a:solidFill>
                <a:latin typeface="Lucida Console" panose="020B0609040504020204" pitchFamily="49" charset="0"/>
                <a:cs typeface="Consolas" panose="020B0609020204030204" pitchFamily="49" charset="0"/>
              </a:rPr>
              <a:t>    for(int i=0; i&lt;n; ++i)</a:t>
            </a:r>
          </a:p>
          <a:p>
            <a:r>
              <a:rPr lang="nn-NO" dirty="0">
                <a:solidFill>
                  <a:srgbClr val="FFFF99"/>
                </a:solidFill>
                <a:latin typeface="Lucida Console" panose="020B0609040504020204" pitchFamily="49" charset="0"/>
                <a:cs typeface="Consolas" panose="020B0609020204030204" pitchFamily="49" charset="0"/>
              </a:rPr>
              <a:t>    {</a:t>
            </a:r>
          </a:p>
          <a:p>
            <a:r>
              <a:rPr lang="nn-NO" dirty="0">
                <a:solidFill>
                  <a:srgbClr val="FFFF99"/>
                </a:solidFill>
                <a:latin typeface="Lucida Console" panose="020B0609040504020204" pitchFamily="49" charset="0"/>
                <a:cs typeface="Consolas" panose="020B0609020204030204" pitchFamily="49" charset="0"/>
              </a:rPr>
              <a:t>        a[i] = b[i] + </a:t>
            </a:r>
            <a:r>
              <a:rPr lang="nn-NO" dirty="0" smtClean="0">
                <a:solidFill>
                  <a:srgbClr val="FFFF99"/>
                </a:solidFill>
                <a:latin typeface="Lucida Console" panose="020B0609040504020204" pitchFamily="49" charset="0"/>
                <a:cs typeface="Consolas" panose="020B0609020204030204" pitchFamily="49" charset="0"/>
              </a:rPr>
              <a:t>c;</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func</a:t>
            </a:r>
            <a:r>
              <a:rPr lang="nn-NO" dirty="0" smtClean="0">
                <a:solidFill>
                  <a:srgbClr val="FFFF99"/>
                </a:solidFill>
                <a:latin typeface="Lucida Console" panose="020B0609040504020204" pitchFamily="49" charset="0"/>
                <a:cs typeface="Consolas" panose="020B0609020204030204" pitchFamily="49" charset="0"/>
              </a:rPr>
              <a:t>();</a:t>
            </a:r>
          </a:p>
          <a:p>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a:t>
            </a: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4" name="TextBox 3"/>
          <p:cNvSpPr txBox="1"/>
          <p:nvPr/>
        </p:nvSpPr>
        <p:spPr>
          <a:xfrm>
            <a:off x="5867400" y="2891981"/>
            <a:ext cx="5943600" cy="1200329"/>
          </a:xfrm>
          <a:prstGeom prst="rect">
            <a:avLst/>
          </a:prstGeom>
          <a:noFill/>
        </p:spPr>
        <p:txBody>
          <a:bodyPr wrap="square" rtlCol="0">
            <a:spAutoFit/>
          </a:bodyPr>
          <a:lstStyle/>
          <a:p>
            <a:r>
              <a:rPr lang="pt-BR" dirty="0">
                <a:solidFill>
                  <a:srgbClr val="FFFF99"/>
                </a:solidFill>
                <a:latin typeface="Lucida Console" panose="020B0609040504020204" pitchFamily="49" charset="0"/>
                <a:cs typeface="Consolas" panose="020B0609020204030204" pitchFamily="49" charset="0"/>
              </a:rPr>
              <a:t>mov	ecx, DWORD PTR _b$[esp+esi+140]</a:t>
            </a:r>
          </a:p>
          <a:p>
            <a:r>
              <a:rPr lang="pt-BR" dirty="0">
                <a:solidFill>
                  <a:srgbClr val="FFFF99"/>
                </a:solidFill>
                <a:latin typeface="Lucida Console" panose="020B0609040504020204" pitchFamily="49" charset="0"/>
                <a:cs typeface="Consolas" panose="020B0609020204030204" pitchFamily="49" charset="0"/>
              </a:rPr>
              <a:t>add	ecx, edi</a:t>
            </a:r>
          </a:p>
          <a:p>
            <a:r>
              <a:rPr lang="pt-BR" dirty="0">
                <a:solidFill>
                  <a:srgbClr val="FFFF99"/>
                </a:solidFill>
                <a:latin typeface="Lucida Console" panose="020B0609040504020204" pitchFamily="49" charset="0"/>
                <a:cs typeface="Consolas" panose="020B0609020204030204" pitchFamily="49" charset="0"/>
              </a:rPr>
              <a:t>add	DWORD PTR _a$[esp+esi+140], ecx</a:t>
            </a:r>
          </a:p>
          <a:p>
            <a:r>
              <a:rPr lang="pt-BR" dirty="0">
                <a:solidFill>
                  <a:srgbClr val="FFFF99"/>
                </a:solidFill>
                <a:latin typeface="Lucida Console" panose="020B0609040504020204" pitchFamily="49" charset="0"/>
                <a:cs typeface="Consolas" panose="020B0609020204030204" pitchFamily="49" charset="0"/>
              </a:rPr>
              <a:t>call	</a:t>
            </a:r>
            <a:r>
              <a:rPr lang="pt-BR" dirty="0" smtClean="0">
                <a:solidFill>
                  <a:srgbClr val="FFFF99"/>
                </a:solidFill>
                <a:latin typeface="Lucida Console" panose="020B0609040504020204" pitchFamily="49" charset="0"/>
                <a:cs typeface="Consolas" panose="020B0609020204030204" pitchFamily="49" charset="0"/>
              </a:rPr>
              <a:t>func</a:t>
            </a:r>
            <a:endParaRPr lang="en-US" dirty="0">
              <a:solidFill>
                <a:srgbClr val="FFFF99"/>
              </a:solidFill>
              <a:latin typeface="Lucida Console" panose="020B0609040504020204" pitchFamily="49" charset="0"/>
              <a:cs typeface="Consolas" panose="020B0609020204030204" pitchFamily="49" charset="0"/>
            </a:endParaRPr>
          </a:p>
        </p:txBody>
      </p:sp>
      <p:sp>
        <p:nvSpPr>
          <p:cNvPr id="3" name="Right Arrow 2"/>
          <p:cNvSpPr/>
          <p:nvPr/>
        </p:nvSpPr>
        <p:spPr>
          <a:xfrm>
            <a:off x="4495800" y="3125463"/>
            <a:ext cx="1219200" cy="799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513895" y="3104391"/>
            <a:ext cx="2750677" cy="78181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800" y="4952352"/>
            <a:ext cx="1444697" cy="1444697"/>
          </a:xfrm>
          <a:prstGeom prst="rect">
            <a:avLst/>
          </a:prstGeom>
        </p:spPr>
      </p:pic>
      <p:sp>
        <p:nvSpPr>
          <p:cNvPr id="12" name="Rounded Rectangular Callout 11"/>
          <p:cNvSpPr/>
          <p:nvPr/>
        </p:nvSpPr>
        <p:spPr>
          <a:xfrm>
            <a:off x="5841124" y="1777433"/>
            <a:ext cx="1702676" cy="793049"/>
          </a:xfrm>
          <a:prstGeom prst="wedgeRoundRectCallout">
            <a:avLst>
              <a:gd name="adj1" fmla="val -180599"/>
              <a:gd name="adj2" fmla="val 9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Aliasing?</a:t>
            </a:r>
            <a:endParaRPr lang="en-US" sz="2000" dirty="0">
              <a:solidFill>
                <a:srgbClr val="FFFF99"/>
              </a:solidFill>
              <a:latin typeface="Lucida Console" panose="020B0609040504020204" pitchFamily="49" charset="0"/>
            </a:endParaRPr>
          </a:p>
        </p:txBody>
      </p:sp>
      <p:sp>
        <p:nvSpPr>
          <p:cNvPr id="13" name="Rounded Rectangular Callout 12"/>
          <p:cNvSpPr/>
          <p:nvPr/>
        </p:nvSpPr>
        <p:spPr>
          <a:xfrm>
            <a:off x="4162097" y="5120073"/>
            <a:ext cx="2391104" cy="1068063"/>
          </a:xfrm>
          <a:prstGeom prst="wedgeRoundRectCallout">
            <a:avLst>
              <a:gd name="adj1" fmla="val -131652"/>
              <a:gd name="adj2" fmla="val -1811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Side effects?</a:t>
            </a:r>
          </a:p>
          <a:p>
            <a:r>
              <a:rPr lang="en-US" sz="2000" dirty="0" smtClean="0">
                <a:solidFill>
                  <a:srgbClr val="FFFF99"/>
                </a:solidFill>
                <a:latin typeface="Lucida Console" panose="020B0609040504020204" pitchFamily="49" charset="0"/>
              </a:rPr>
              <a:t>Dependence?</a:t>
            </a:r>
          </a:p>
          <a:p>
            <a:r>
              <a:rPr lang="en-US" sz="2000" dirty="0" smtClean="0">
                <a:solidFill>
                  <a:srgbClr val="FFFF99"/>
                </a:solidFill>
                <a:latin typeface="Lucida Console" panose="020B0609040504020204" pitchFamily="49" charset="0"/>
              </a:rPr>
              <a:t>Exceptions?</a:t>
            </a:r>
            <a:endParaRPr lang="en-US" sz="2000" dirty="0">
              <a:solidFill>
                <a:srgbClr val="FFFF99"/>
              </a:solidFill>
              <a:latin typeface="Lucida Console" panose="020B0609040504020204" pitchFamily="49" charset="0"/>
            </a:endParaRPr>
          </a:p>
        </p:txBody>
      </p:sp>
      <p:sp>
        <p:nvSpPr>
          <p:cNvPr id="10" name="Diamond 9"/>
          <p:cNvSpPr/>
          <p:nvPr/>
        </p:nvSpPr>
        <p:spPr>
          <a:xfrm>
            <a:off x="11811000" y="64770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3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9"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Callout 5"/>
          <p:cNvSpPr/>
          <p:nvPr/>
        </p:nvSpPr>
        <p:spPr>
          <a:xfrm>
            <a:off x="6248400" y="1813827"/>
            <a:ext cx="5019157" cy="3062973"/>
          </a:xfrm>
          <a:prstGeom prst="cloudCallout">
            <a:avLst>
              <a:gd name="adj1" fmla="val -80430"/>
              <a:gd name="adj2" fmla="val 4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How Do We Get This?</a:t>
            </a:r>
            <a:endParaRPr lang="en-US" dirty="0"/>
          </a:p>
        </p:txBody>
      </p:sp>
      <p:sp>
        <p:nvSpPr>
          <p:cNvPr id="5" name="TextBox 4"/>
          <p:cNvSpPr txBox="1"/>
          <p:nvPr/>
        </p:nvSpPr>
        <p:spPr>
          <a:xfrm>
            <a:off x="609600" y="2057400"/>
            <a:ext cx="3886200" cy="2585323"/>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void </a:t>
            </a:r>
            <a:r>
              <a:rPr lang="nn-NO" dirty="0" smtClean="0">
                <a:solidFill>
                  <a:srgbClr val="FFFF99"/>
                </a:solidFill>
                <a:latin typeface="Lucida Console" panose="020B0609040504020204" pitchFamily="49" charset="0"/>
                <a:cs typeface="Consolas" panose="020B0609020204030204" pitchFamily="49" charset="0"/>
              </a:rPr>
              <a:t>f(float* </a:t>
            </a:r>
            <a:r>
              <a:rPr lang="nn-NO" dirty="0">
                <a:solidFill>
                  <a:srgbClr val="FFFF99"/>
                </a:solidFill>
                <a:latin typeface="Lucida Console" panose="020B0609040504020204" pitchFamily="49" charset="0"/>
                <a:cs typeface="Consolas" panose="020B0609020204030204" pitchFamily="49" charset="0"/>
              </a:rPr>
              <a:t>a, float*b)</a:t>
            </a:r>
          </a:p>
          <a:p>
            <a:r>
              <a:rPr lang="nn-NO" dirty="0">
                <a:solidFill>
                  <a:srgbClr val="FFFF99"/>
                </a:solidFill>
                <a:latin typeface="Lucida Console" panose="020B0609040504020204" pitchFamily="49" charset="0"/>
                <a:cs typeface="Consolas" panose="020B0609020204030204" pitchFamily="49" charset="0"/>
              </a:rPr>
              <a:t>{</a:t>
            </a:r>
          </a:p>
          <a:p>
            <a:r>
              <a:rPr lang="nn-NO" dirty="0">
                <a:solidFill>
                  <a:srgbClr val="FFFF99"/>
                </a:solidFill>
                <a:latin typeface="Lucida Console" panose="020B0609040504020204" pitchFamily="49" charset="0"/>
                <a:cs typeface="Consolas" panose="020B0609020204030204" pitchFamily="49" charset="0"/>
              </a:rPr>
              <a:t>    for(int i=0; i&lt;n; ++i)</a:t>
            </a:r>
          </a:p>
          <a:p>
            <a:r>
              <a:rPr lang="nn-NO" dirty="0">
                <a:solidFill>
                  <a:srgbClr val="FFFF99"/>
                </a:solidFill>
                <a:latin typeface="Lucida Console" panose="020B0609040504020204" pitchFamily="49" charset="0"/>
                <a:cs typeface="Consolas" panose="020B0609020204030204" pitchFamily="49" charset="0"/>
              </a:rPr>
              <a:t>    </a:t>
            </a:r>
            <a:r>
              <a:rPr lang="nn-NO" dirty="0" smtClean="0">
                <a:solidFill>
                  <a:srgbClr val="FFFF99"/>
                </a:solidFill>
                <a:latin typeface="Lucida Console" panose="020B0609040504020204" pitchFamily="49" charset="0"/>
                <a:cs typeface="Consolas" panose="020B0609020204030204" pitchFamily="49" charset="0"/>
              </a:rPr>
              <a:t>{</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a[i] = b[i] + </a:t>
            </a:r>
            <a:r>
              <a:rPr lang="nn-NO" dirty="0" smtClean="0">
                <a:solidFill>
                  <a:srgbClr val="FFFF99"/>
                </a:solidFill>
                <a:latin typeface="Lucida Console" panose="020B0609040504020204" pitchFamily="49" charset="0"/>
                <a:cs typeface="Consolas" panose="020B0609020204030204" pitchFamily="49" charset="0"/>
              </a:rPr>
              <a:t>c;</a:t>
            </a:r>
            <a:endParaRPr lang="nn-NO" dirty="0">
              <a:solidFill>
                <a:srgbClr val="FFFF99"/>
              </a:solidFill>
              <a:latin typeface="Lucida Console" panose="020B0609040504020204" pitchFamily="49" charset="0"/>
              <a:cs typeface="Consolas" panose="020B0609020204030204" pitchFamily="49" charset="0"/>
            </a:endParaRPr>
          </a:p>
          <a:p>
            <a:r>
              <a:rPr lang="nn-NO" dirty="0" smtClean="0">
                <a:solidFill>
                  <a:srgbClr val="FFFF99"/>
                </a:solidFill>
                <a:latin typeface="Lucida Console" panose="020B0609040504020204" pitchFamily="49" charset="0"/>
                <a:cs typeface="Consolas" panose="020B0609020204030204" pitchFamily="49" charset="0"/>
              </a:rPr>
              <a:t>        func();</a:t>
            </a:r>
          </a:p>
          <a:p>
            <a:r>
              <a:rPr lang="nn-NO" dirty="0" smtClean="0">
                <a:solidFill>
                  <a:srgbClr val="FFFF99"/>
                </a:solidFill>
                <a:latin typeface="Lucida Console" panose="020B0609040504020204" pitchFamily="49" charset="0"/>
                <a:cs typeface="Consolas" panose="020B0609020204030204" pitchFamily="49" charset="0"/>
              </a:rPr>
              <a:t>    }</a:t>
            </a:r>
          </a:p>
          <a:p>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8" name="TextBox 7"/>
          <p:cNvSpPr txBox="1"/>
          <p:nvPr/>
        </p:nvSpPr>
        <p:spPr>
          <a:xfrm>
            <a:off x="6858000" y="2544350"/>
            <a:ext cx="4724400" cy="1754326"/>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for(int i=0; i&lt;n; i+=4)</a:t>
            </a:r>
          </a:p>
          <a:p>
            <a:r>
              <a:rPr lang="nn-NO" dirty="0">
                <a:solidFill>
                  <a:srgbClr val="FFFF99"/>
                </a:solidFill>
                <a:latin typeface="Lucida Console" panose="020B0609040504020204" pitchFamily="49" charset="0"/>
                <a:cs typeface="Consolas" panose="020B0609020204030204" pitchFamily="49" charset="0"/>
              </a:rPr>
              <a:t>{</a:t>
            </a:r>
          </a:p>
          <a:p>
            <a:r>
              <a:rPr lang="nn-NO" dirty="0" smtClean="0">
                <a:solidFill>
                  <a:srgbClr val="FFFF99"/>
                </a:solidFill>
                <a:latin typeface="Lucida Console" panose="020B0609040504020204" pitchFamily="49" charset="0"/>
                <a:cs typeface="Consolas" panose="020B0609020204030204" pitchFamily="49" charset="0"/>
              </a:rPr>
              <a:t>    a[i:i+3] = b[i:i+3] + c;</a:t>
            </a:r>
          </a:p>
          <a:p>
            <a:r>
              <a:rPr lang="nn-NO" dirty="0" smtClean="0">
                <a:solidFill>
                  <a:srgbClr val="FFFF99"/>
                </a:solidFill>
                <a:latin typeface="Lucida Console" panose="020B0609040504020204" pitchFamily="49" charset="0"/>
                <a:cs typeface="Consolas" panose="020B0609020204030204" pitchFamily="49" charset="0"/>
              </a:rPr>
              <a:t>    for(int j=0; j&lt;4; ++j)</a:t>
            </a:r>
          </a:p>
          <a:p>
            <a:r>
              <a:rPr lang="nn-NO" dirty="0" smtClean="0">
                <a:solidFill>
                  <a:srgbClr val="FFFF99"/>
                </a:solidFill>
                <a:latin typeface="Lucida Console" panose="020B0609040504020204" pitchFamily="49" charset="0"/>
                <a:cs typeface="Consolas" panose="020B0609020204030204" pitchFamily="49" charset="0"/>
              </a:rPr>
              <a:t>        </a:t>
            </a:r>
            <a:r>
              <a:rPr lang="nn-NO" dirty="0">
                <a:solidFill>
                  <a:srgbClr val="FFFF99"/>
                </a:solidFill>
                <a:latin typeface="Lucida Console" panose="020B0609040504020204" pitchFamily="49" charset="0"/>
                <a:cs typeface="Consolas" panose="020B0609020204030204" pitchFamily="49" charset="0"/>
              </a:rPr>
              <a:t>func</a:t>
            </a:r>
            <a:r>
              <a:rPr lang="nn-NO" dirty="0" smtClean="0">
                <a:solidFill>
                  <a:srgbClr val="FFFF99"/>
                </a:solidFill>
                <a:latin typeface="Lucida Console" panose="020B0609040504020204" pitchFamily="49" charset="0"/>
                <a:cs typeface="Consolas" panose="020B0609020204030204" pitchFamily="49" charset="0"/>
              </a:rPr>
              <a:t>();</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9" name="Rounded Rectangle 8"/>
          <p:cNvSpPr/>
          <p:nvPr/>
        </p:nvSpPr>
        <p:spPr>
          <a:xfrm>
            <a:off x="990600" y="2506980"/>
            <a:ext cx="3505199" cy="176022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609600" y="5135839"/>
            <a:ext cx="10353762" cy="63587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smtClean="0"/>
              <a:t>Need a helping hand from the programmer!</a:t>
            </a:r>
            <a:endParaRPr lang="en-US" dirty="0"/>
          </a:p>
        </p:txBody>
      </p:sp>
    </p:spTree>
    <p:extLst>
      <p:ext uri="{BB962C8B-B14F-4D97-AF65-F5344CB8AC3E}">
        <p14:creationId xmlns:p14="http://schemas.microsoft.com/office/powerpoint/2010/main" val="552767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Hazard: Locks</a:t>
            </a:r>
            <a:endParaRPr lang="en-US" dirty="0"/>
          </a:p>
        </p:txBody>
      </p:sp>
      <p:sp>
        <p:nvSpPr>
          <p:cNvPr id="5" name="TextBox 4"/>
          <p:cNvSpPr txBox="1"/>
          <p:nvPr/>
        </p:nvSpPr>
        <p:spPr>
          <a:xfrm>
            <a:off x="609600" y="2852678"/>
            <a:ext cx="3886200" cy="1754326"/>
          </a:xfrm>
          <a:prstGeom prst="rect">
            <a:avLst/>
          </a:prstGeom>
          <a:noFill/>
        </p:spPr>
        <p:txBody>
          <a:bodyPr wrap="square" rtlCol="0">
            <a:spAutoFit/>
          </a:bodyPr>
          <a:lstStyle/>
          <a:p>
            <a:r>
              <a:rPr lang="nn-NO" dirty="0" smtClean="0">
                <a:solidFill>
                  <a:srgbClr val="FFFF99"/>
                </a:solidFill>
                <a:latin typeface="Lucida Console" panose="020B0609040504020204" pitchFamily="49" charset="0"/>
                <a:cs typeface="Consolas" panose="020B0609020204030204" pitchFamily="49" charset="0"/>
              </a:rPr>
              <a:t>for(int </a:t>
            </a:r>
            <a:r>
              <a:rPr lang="nn-NO" dirty="0">
                <a:solidFill>
                  <a:srgbClr val="FFFF99"/>
                </a:solidFill>
                <a:latin typeface="Lucida Console" panose="020B0609040504020204" pitchFamily="49" charset="0"/>
                <a:cs typeface="Consolas" panose="020B0609020204030204" pitchFamily="49" charset="0"/>
              </a:rPr>
              <a:t>i=0; i&lt;n; ++i)</a:t>
            </a:r>
          </a:p>
          <a:p>
            <a:r>
              <a:rPr lang="nn-NO" dirty="0" smtClean="0">
                <a:solidFill>
                  <a:srgbClr val="FFFF99"/>
                </a:solidFill>
                <a:latin typeface="Lucida Console" panose="020B0609040504020204" pitchFamily="49" charset="0"/>
                <a:cs typeface="Consolas" panose="020B0609020204030204" pitchFamily="49" charset="0"/>
              </a:rPr>
              <a:t>{</a:t>
            </a:r>
          </a:p>
          <a:p>
            <a:r>
              <a:rPr lang="nn-NO" dirty="0" smtClean="0">
                <a:solidFill>
                  <a:srgbClr val="FFFF99"/>
                </a:solidFill>
                <a:latin typeface="Lucida Console" panose="020B0609040504020204" pitchFamily="49" charset="0"/>
                <a:cs typeface="Consolas" panose="020B0609020204030204" pitchFamily="49" charset="0"/>
              </a:rPr>
              <a:t>    lock.enter();</a:t>
            </a:r>
            <a:endParaRPr lang="nn-NO" dirty="0">
              <a:solidFill>
                <a:srgbClr val="FFFF99"/>
              </a:solidFill>
              <a:latin typeface="Lucida Console" panose="020B0609040504020204" pitchFamily="49" charset="0"/>
              <a:cs typeface="Consolas" panose="020B0609020204030204" pitchFamily="49" charset="0"/>
            </a:endParaRPr>
          </a:p>
          <a:p>
            <a:r>
              <a:rPr lang="nn-NO" dirty="0" smtClean="0">
                <a:solidFill>
                  <a:srgbClr val="FFFF99"/>
                </a:solidFill>
                <a:latin typeface="Lucida Console" panose="020B0609040504020204" pitchFamily="49" charset="0"/>
                <a:cs typeface="Consolas" panose="020B0609020204030204" pitchFamily="49" charset="0"/>
              </a:rPr>
              <a:t>    a[i</a:t>
            </a:r>
            <a:r>
              <a:rPr lang="nn-NO" dirty="0">
                <a:solidFill>
                  <a:srgbClr val="FFFF99"/>
                </a:solidFill>
                <a:latin typeface="Lucida Console" panose="020B0609040504020204" pitchFamily="49" charset="0"/>
                <a:cs typeface="Consolas" panose="020B0609020204030204" pitchFamily="49" charset="0"/>
              </a:rPr>
              <a:t>] = b[i] + </a:t>
            </a:r>
            <a:r>
              <a:rPr lang="nn-NO" dirty="0" smtClean="0">
                <a:solidFill>
                  <a:srgbClr val="FFFF99"/>
                </a:solidFill>
                <a:latin typeface="Lucida Console" panose="020B0609040504020204" pitchFamily="49" charset="0"/>
                <a:cs typeface="Consolas" panose="020B0609020204030204" pitchFamily="49" charset="0"/>
              </a:rPr>
              <a:t>c;</a:t>
            </a:r>
            <a:endParaRPr lang="nn-NO" dirty="0">
              <a:solidFill>
                <a:srgbClr val="FFFF99"/>
              </a:solidFill>
              <a:latin typeface="Lucida Console" panose="020B0609040504020204" pitchFamily="49" charset="0"/>
              <a:cs typeface="Consolas" panose="020B0609020204030204" pitchFamily="49" charset="0"/>
            </a:endParaRPr>
          </a:p>
          <a:p>
            <a:r>
              <a:rPr lang="nn-NO" dirty="0" smtClean="0">
                <a:solidFill>
                  <a:srgbClr val="FFFF99"/>
                </a:solidFill>
                <a:latin typeface="Lucida Console" panose="020B0609040504020204" pitchFamily="49" charset="0"/>
                <a:cs typeface="Consolas" panose="020B0609020204030204" pitchFamily="49" charset="0"/>
              </a:rPr>
              <a:t>    lock.release();</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4" name="TextBox 3"/>
          <p:cNvSpPr txBox="1"/>
          <p:nvPr/>
        </p:nvSpPr>
        <p:spPr>
          <a:xfrm>
            <a:off x="6324600" y="2852678"/>
            <a:ext cx="5187767" cy="2862322"/>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for(int i=0; i&lt;n; i+=4)</a:t>
            </a:r>
          </a:p>
          <a:p>
            <a:r>
              <a:rPr lang="nn-NO" dirty="0" smtClean="0">
                <a:solidFill>
                  <a:srgbClr val="FFFF99"/>
                </a:solidFill>
                <a:latin typeface="Lucida Console" panose="020B0609040504020204" pitchFamily="49" charset="0"/>
                <a:cs typeface="Consolas" panose="020B0609020204030204" pitchFamily="49" charset="0"/>
              </a:rPr>
              <a:t>{</a:t>
            </a:r>
          </a:p>
          <a:p>
            <a:r>
              <a:rPr lang="nn-NO" dirty="0" smtClean="0">
                <a:solidFill>
                  <a:srgbClr val="FFFF99"/>
                </a:solidFill>
                <a:latin typeface="Lucida Console" panose="020B0609040504020204" pitchFamily="49" charset="0"/>
                <a:cs typeface="Consolas" panose="020B0609020204030204" pitchFamily="49" charset="0"/>
              </a:rPr>
              <a:t>    for(int </a:t>
            </a:r>
            <a:r>
              <a:rPr lang="nn-NO" dirty="0">
                <a:solidFill>
                  <a:srgbClr val="FFFF99"/>
                </a:solidFill>
                <a:latin typeface="Lucida Console" panose="020B0609040504020204" pitchFamily="49" charset="0"/>
                <a:cs typeface="Consolas" panose="020B0609020204030204" pitchFamily="49" charset="0"/>
              </a:rPr>
              <a:t>j=0; j&lt;4; ++j)</a:t>
            </a:r>
          </a:p>
          <a:p>
            <a:r>
              <a:rPr lang="nn-NO" dirty="0" smtClean="0">
                <a:solidFill>
                  <a:srgbClr val="FFFF99"/>
                </a:solidFill>
                <a:latin typeface="Lucida Console" panose="020B0609040504020204" pitchFamily="49" charset="0"/>
                <a:cs typeface="Consolas" panose="020B0609020204030204" pitchFamily="49" charset="0"/>
              </a:rPr>
              <a:t>        </a:t>
            </a:r>
            <a:r>
              <a:rPr lang="nn-NO" dirty="0">
                <a:solidFill>
                  <a:srgbClr val="FFFF99"/>
                </a:solidFill>
                <a:latin typeface="Lucida Console" panose="020B0609040504020204" pitchFamily="49" charset="0"/>
                <a:cs typeface="Consolas" panose="020B0609020204030204" pitchFamily="49" charset="0"/>
              </a:rPr>
              <a:t>lock.enter();</a:t>
            </a:r>
          </a:p>
          <a:p>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a[i:i+3] = b[i:i+3] + c</a:t>
            </a:r>
            <a:r>
              <a:rPr lang="nn-NO" dirty="0" smtClean="0">
                <a:solidFill>
                  <a:srgbClr val="FFFF99"/>
                </a:solidFill>
                <a:latin typeface="Lucida Console" panose="020B0609040504020204" pitchFamily="49" charset="0"/>
                <a:cs typeface="Consolas" panose="020B0609020204030204" pitchFamily="49" charset="0"/>
              </a:rPr>
              <a:t>;</a:t>
            </a:r>
          </a:p>
          <a:p>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for(int j=0; j&lt;4; ++j)</a:t>
            </a:r>
          </a:p>
          <a:p>
            <a:r>
              <a:rPr lang="nn-NO" dirty="0" smtClean="0">
                <a:solidFill>
                  <a:srgbClr val="FFFF99"/>
                </a:solidFill>
                <a:latin typeface="Lucida Console" panose="020B0609040504020204" pitchFamily="49" charset="0"/>
                <a:cs typeface="Consolas" panose="020B0609020204030204" pitchFamily="49" charset="0"/>
              </a:rPr>
              <a:t>        </a:t>
            </a:r>
            <a:r>
              <a:rPr lang="nn-NO" dirty="0">
                <a:solidFill>
                  <a:srgbClr val="FFFF99"/>
                </a:solidFill>
                <a:latin typeface="Lucida Console" panose="020B0609040504020204" pitchFamily="49" charset="0"/>
                <a:cs typeface="Consolas" panose="020B0609020204030204" pitchFamily="49" charset="0"/>
              </a:rPr>
              <a:t>lock.release();</a:t>
            </a: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3" name="Right Arrow 2"/>
          <p:cNvSpPr/>
          <p:nvPr/>
        </p:nvSpPr>
        <p:spPr>
          <a:xfrm>
            <a:off x="4495800" y="3920741"/>
            <a:ext cx="1219200" cy="799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609600" y="5675400"/>
            <a:ext cx="10353762" cy="63587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smtClean="0"/>
              <a:t>This transformation is not safe!</a:t>
            </a:r>
            <a:endParaRPr lang="en-US" dirty="0"/>
          </a:p>
        </p:txBody>
      </p:sp>
      <p:sp>
        <p:nvSpPr>
          <p:cNvPr id="15" name="Content Placeholder 2"/>
          <p:cNvSpPr txBox="1">
            <a:spLocks/>
          </p:cNvSpPr>
          <p:nvPr/>
        </p:nvSpPr>
        <p:spPr>
          <a:xfrm>
            <a:off x="609600" y="1849793"/>
            <a:ext cx="10353762" cy="63587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smtClean="0"/>
              <a:t>Consider: </a:t>
            </a:r>
            <a:r>
              <a:rPr lang="en-US" i="1" dirty="0" smtClean="0"/>
              <a:t>f</a:t>
            </a:r>
            <a:r>
              <a:rPr lang="en-US" dirty="0" smtClean="0"/>
              <a:t> takes a lock, </a:t>
            </a:r>
            <a:r>
              <a:rPr lang="en-US" i="1" dirty="0" smtClean="0"/>
              <a:t>g</a:t>
            </a:r>
            <a:r>
              <a:rPr lang="en-US" dirty="0" smtClean="0"/>
              <a:t> releases the lock:</a:t>
            </a:r>
            <a:endParaRPr lang="en-US" dirty="0"/>
          </a:p>
        </p:txBody>
      </p:sp>
      <p:sp>
        <p:nvSpPr>
          <p:cNvPr id="16" name="TextBox 15"/>
          <p:cNvSpPr txBox="1"/>
          <p:nvPr/>
        </p:nvSpPr>
        <p:spPr>
          <a:xfrm>
            <a:off x="4724400" y="2353403"/>
            <a:ext cx="1660634" cy="1862048"/>
          </a:xfrm>
          <a:prstGeom prst="rect">
            <a:avLst/>
          </a:prstGeom>
          <a:noFill/>
        </p:spPr>
        <p:txBody>
          <a:bodyPr wrap="square" rtlCol="0">
            <a:spAutoFit/>
          </a:bodyPr>
          <a:lstStyle/>
          <a:p>
            <a:r>
              <a:rPr lang="en-US" sz="11500" dirty="0" smtClean="0">
                <a:solidFill>
                  <a:srgbClr val="FF0000"/>
                </a:solidFill>
              </a:rPr>
              <a:t>?</a:t>
            </a:r>
            <a:endParaRPr lang="en-US" sz="11500" dirty="0">
              <a:solidFill>
                <a:srgbClr val="FF0000"/>
              </a:solidFill>
            </a:endParaRPr>
          </a:p>
        </p:txBody>
      </p:sp>
    </p:spTree>
    <p:extLst>
      <p:ext uri="{BB962C8B-B14F-4D97-AF65-F5344CB8AC3E}">
        <p14:creationId xmlns:p14="http://schemas.microsoft.com/office/powerpoint/2010/main" val="2796562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l3.yimg.com/bt/api/res/1.2/xsg80T4rEeuPJzp21YQ6.w--/YXBwaWQ9eW5ld3M7Y2g9MTQ2NDtjcj0xO2N3PTIwNTA7ZHg9MDtkeT0wO2ZpPXVsY3JvcDtoPTQ1MDtxPTg1O3c9NjMw/http:/l.yimg.com/os/publish-images/finance/2013-11-11/e57f7ae4-3d60-44f0-9f89-f11ce01a75c4_1796928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098" y="0"/>
            <a:ext cx="9601805" cy="68584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33481" y="2145303"/>
            <a:ext cx="2451371" cy="646331"/>
          </a:xfrm>
          <a:prstGeom prst="rect">
            <a:avLst/>
          </a:prstGeom>
          <a:noFill/>
        </p:spPr>
        <p:txBody>
          <a:bodyPr wrap="square" rtlCol="0">
            <a:spAutoFit/>
          </a:bodyPr>
          <a:lstStyle/>
          <a:p>
            <a:r>
              <a:rPr lang="en-US" sz="3600" b="1" dirty="0" err="1" smtClean="0">
                <a:latin typeface="Courier New" panose="02070309020205020404" pitchFamily="49" charset="0"/>
                <a:cs typeface="Courier New" panose="02070309020205020404" pitchFamily="49" charset="0"/>
              </a:rPr>
              <a:t>OpenMP</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683864" y="2767100"/>
            <a:ext cx="1809345" cy="646331"/>
          </a:xfrm>
          <a:prstGeom prst="rect">
            <a:avLst/>
          </a:prstGeom>
          <a:noFill/>
        </p:spPr>
        <p:txBody>
          <a:bodyPr wrap="square" rtlCol="0">
            <a:spAutoFit/>
          </a:bodyPr>
          <a:lstStyle/>
          <a:p>
            <a:r>
              <a:rPr lang="en-US" sz="3600" b="1" dirty="0" smtClean="0">
                <a:latin typeface="Courier New" panose="02070309020205020404" pitchFamily="49" charset="0"/>
                <a:cs typeface="Courier New" panose="02070309020205020404" pitchFamily="49" charset="0"/>
              </a:rPr>
              <a:t>TBB</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4961106" y="2767100"/>
            <a:ext cx="1809345" cy="646331"/>
          </a:xfrm>
          <a:prstGeom prst="rect">
            <a:avLst/>
          </a:prstGeom>
          <a:noFill/>
        </p:spPr>
        <p:txBody>
          <a:bodyPr wrap="square" rtlCol="0">
            <a:spAutoFit/>
          </a:bodyPr>
          <a:lstStyle/>
          <a:p>
            <a:r>
              <a:rPr lang="en-US" sz="3600" b="1" dirty="0" smtClean="0">
                <a:latin typeface="Courier New" panose="02070309020205020404" pitchFamily="49" charset="0"/>
                <a:cs typeface="Courier New" panose="02070309020205020404" pitchFamily="49" charset="0"/>
              </a:rPr>
              <a:t>PPL</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5633111" y="3374111"/>
            <a:ext cx="1809345" cy="646331"/>
          </a:xfrm>
          <a:prstGeom prst="rect">
            <a:avLst/>
          </a:prstGeom>
          <a:noFill/>
        </p:spPr>
        <p:txBody>
          <a:bodyPr wrap="square" rtlCol="0">
            <a:spAutoFit/>
          </a:bodyPr>
          <a:lstStyle/>
          <a:p>
            <a:r>
              <a:rPr lang="en-US" sz="3600" b="1" dirty="0" smtClean="0">
                <a:latin typeface="Courier New" panose="02070309020205020404" pitchFamily="49" charset="0"/>
                <a:cs typeface="Courier New" panose="02070309020205020404" pitchFamily="49" charset="0"/>
              </a:rPr>
              <a:t>MPI</a:t>
            </a:r>
            <a:endParaRPr lang="en-US" sz="3200" b="1" dirty="0">
              <a:latin typeface="Courier New" panose="02070309020205020404" pitchFamily="49" charset="0"/>
              <a:cs typeface="Courier New" panose="02070309020205020404" pitchFamily="49" charset="0"/>
            </a:endParaRPr>
          </a:p>
        </p:txBody>
      </p:sp>
      <p:sp>
        <p:nvSpPr>
          <p:cNvPr id="12" name="TextBox 11"/>
          <p:cNvSpPr txBox="1"/>
          <p:nvPr/>
        </p:nvSpPr>
        <p:spPr>
          <a:xfrm>
            <a:off x="6929088" y="3858473"/>
            <a:ext cx="2029179" cy="646331"/>
          </a:xfrm>
          <a:prstGeom prst="rect">
            <a:avLst/>
          </a:prstGeom>
          <a:noFill/>
        </p:spPr>
        <p:txBody>
          <a:bodyPr wrap="square" rtlCol="0">
            <a:spAutoFit/>
          </a:bodyPr>
          <a:lstStyle/>
          <a:p>
            <a:r>
              <a:rPr lang="en-US" sz="3600" b="1" dirty="0" err="1" smtClean="0">
                <a:latin typeface="Courier New" panose="02070309020205020404" pitchFamily="49" charset="0"/>
                <a:cs typeface="Courier New" panose="02070309020205020404" pitchFamily="49" charset="0"/>
              </a:rPr>
              <a:t>OpenCL</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3602490" y="3858473"/>
            <a:ext cx="2295728" cy="646331"/>
          </a:xfrm>
          <a:prstGeom prst="rect">
            <a:avLst/>
          </a:prstGeom>
          <a:noFill/>
        </p:spPr>
        <p:txBody>
          <a:bodyPr wrap="square" rtlCol="0">
            <a:spAutoFit/>
          </a:bodyPr>
          <a:lstStyle/>
          <a:p>
            <a:r>
              <a:rPr lang="en-US" sz="3600" b="1" dirty="0" err="1" smtClean="0">
                <a:latin typeface="Courier New" panose="02070309020205020404" pitchFamily="49" charset="0"/>
                <a:cs typeface="Courier New" panose="02070309020205020404" pitchFamily="49" charset="0"/>
              </a:rPr>
              <a:t>OpenACC</a:t>
            </a:r>
            <a:endParaRPr lang="en-US" sz="3200" b="1" dirty="0">
              <a:latin typeface="Courier New" panose="02070309020205020404" pitchFamily="49" charset="0"/>
              <a:cs typeface="Courier New" panose="02070309020205020404" pitchFamily="49" charset="0"/>
            </a:endParaRPr>
          </a:p>
        </p:txBody>
      </p:sp>
      <p:sp>
        <p:nvSpPr>
          <p:cNvPr id="14" name="TextBox 13"/>
          <p:cNvSpPr txBox="1"/>
          <p:nvPr/>
        </p:nvSpPr>
        <p:spPr>
          <a:xfrm>
            <a:off x="3256842" y="2468468"/>
            <a:ext cx="1809345" cy="646331"/>
          </a:xfrm>
          <a:prstGeom prst="rect">
            <a:avLst/>
          </a:prstGeom>
          <a:noFill/>
        </p:spPr>
        <p:txBody>
          <a:bodyPr wrap="square" rtlCol="0">
            <a:spAutoFit/>
          </a:bodyPr>
          <a:lstStyle/>
          <a:p>
            <a:r>
              <a:rPr lang="en-US" sz="3600" b="1" dirty="0" smtClean="0">
                <a:latin typeface="Courier New" panose="02070309020205020404" pitchFamily="49" charset="0"/>
                <a:cs typeface="Courier New" panose="02070309020205020404" pitchFamily="49" charset="0"/>
              </a:rPr>
              <a:t>CUDA</a:t>
            </a:r>
            <a:endParaRPr lang="en-US" sz="3200" b="1" dirty="0">
              <a:latin typeface="Courier New" panose="02070309020205020404" pitchFamily="49" charset="0"/>
              <a:cs typeface="Courier New" panose="02070309020205020404" pitchFamily="49" charset="0"/>
            </a:endParaRPr>
          </a:p>
        </p:txBody>
      </p:sp>
      <p:sp>
        <p:nvSpPr>
          <p:cNvPr id="15" name="TextBox 14"/>
          <p:cNvSpPr txBox="1"/>
          <p:nvPr/>
        </p:nvSpPr>
        <p:spPr>
          <a:xfrm>
            <a:off x="7821204" y="2468468"/>
            <a:ext cx="2217906" cy="646331"/>
          </a:xfrm>
          <a:prstGeom prst="rect">
            <a:avLst/>
          </a:prstGeom>
          <a:noFill/>
        </p:spPr>
        <p:txBody>
          <a:bodyPr wrap="square" rtlCol="0">
            <a:spAutoFit/>
          </a:bodyPr>
          <a:lstStyle/>
          <a:p>
            <a:r>
              <a:rPr lang="en-US" sz="3600" b="1" dirty="0" smtClean="0">
                <a:latin typeface="Courier New" panose="02070309020205020404" pitchFamily="49" charset="0"/>
                <a:cs typeface="Courier New" panose="02070309020205020404" pitchFamily="49" charset="0"/>
              </a:rPr>
              <a:t>C++ AMP</a:t>
            </a:r>
            <a:endParaRPr lang="en-US" sz="3200" b="1" dirty="0">
              <a:latin typeface="Courier New" panose="02070309020205020404" pitchFamily="49" charset="0"/>
              <a:cs typeface="Courier New" panose="02070309020205020404" pitchFamily="49" charset="0"/>
            </a:endParaRPr>
          </a:p>
        </p:txBody>
      </p:sp>
      <p:sp>
        <p:nvSpPr>
          <p:cNvPr id="16" name="TextBox 15"/>
          <p:cNvSpPr txBox="1"/>
          <p:nvPr/>
        </p:nvSpPr>
        <p:spPr>
          <a:xfrm>
            <a:off x="4661169" y="1538292"/>
            <a:ext cx="4045387" cy="646331"/>
          </a:xfrm>
          <a:prstGeom prst="rect">
            <a:avLst/>
          </a:prstGeom>
          <a:noFill/>
        </p:spPr>
        <p:txBody>
          <a:bodyPr wrap="square" rtlCol="0">
            <a:spAutoFit/>
          </a:bodyPr>
          <a:lstStyle/>
          <a:p>
            <a:r>
              <a:rPr lang="en-US" sz="3600" b="1" dirty="0" err="1" smtClean="0">
                <a:latin typeface="Courier New" panose="02070309020205020404" pitchFamily="49" charset="0"/>
                <a:cs typeface="Courier New" panose="02070309020205020404" pitchFamily="49" charset="0"/>
              </a:rPr>
              <a:t>Renderscript</a:t>
            </a:r>
            <a:endParaRPr lang="en-US" sz="3200" b="1" dirty="0">
              <a:latin typeface="Courier New" panose="02070309020205020404" pitchFamily="49" charset="0"/>
              <a:cs typeface="Courier New" panose="02070309020205020404" pitchFamily="49" charset="0"/>
            </a:endParaRPr>
          </a:p>
        </p:txBody>
      </p:sp>
      <p:sp>
        <p:nvSpPr>
          <p:cNvPr id="17" name="TextBox 16"/>
          <p:cNvSpPr txBox="1"/>
          <p:nvPr/>
        </p:nvSpPr>
        <p:spPr>
          <a:xfrm>
            <a:off x="3602477" y="4526120"/>
            <a:ext cx="3057728" cy="646331"/>
          </a:xfrm>
          <a:prstGeom prst="rect">
            <a:avLst/>
          </a:prstGeom>
          <a:noFill/>
        </p:spPr>
        <p:txBody>
          <a:bodyPr wrap="square" rtlCol="0">
            <a:spAutoFit/>
          </a:bodyPr>
          <a:lstStyle/>
          <a:p>
            <a:r>
              <a:rPr lang="en-US" sz="3600" b="1" dirty="0" err="1" smtClean="0">
                <a:latin typeface="Courier New" panose="02070309020205020404" pitchFamily="49" charset="0"/>
                <a:cs typeface="Courier New" panose="02070309020205020404" pitchFamily="49" charset="0"/>
              </a:rPr>
              <a:t>Cilk</a:t>
            </a:r>
            <a:r>
              <a:rPr lang="en-US" sz="3600" b="1" dirty="0" smtClean="0">
                <a:latin typeface="Courier New" panose="02070309020205020404" pitchFamily="49" charset="0"/>
                <a:cs typeface="Courier New" panose="02070309020205020404" pitchFamily="49" charset="0"/>
              </a:rPr>
              <a:t> Plus</a:t>
            </a:r>
            <a:endParaRPr lang="en-US" sz="3200" b="1" dirty="0">
              <a:latin typeface="Courier New" panose="02070309020205020404" pitchFamily="49" charset="0"/>
              <a:cs typeface="Courier New" panose="02070309020205020404" pitchFamily="49" charset="0"/>
            </a:endParaRPr>
          </a:p>
        </p:txBody>
      </p:sp>
      <p:sp>
        <p:nvSpPr>
          <p:cNvPr id="18" name="TextBox 17"/>
          <p:cNvSpPr txBox="1"/>
          <p:nvPr/>
        </p:nvSpPr>
        <p:spPr>
          <a:xfrm>
            <a:off x="6695214" y="4526120"/>
            <a:ext cx="1334612" cy="646331"/>
          </a:xfrm>
          <a:prstGeom prst="rect">
            <a:avLst/>
          </a:prstGeom>
          <a:noFill/>
        </p:spPr>
        <p:txBody>
          <a:bodyPr wrap="square" rtlCol="0">
            <a:spAutoFit/>
          </a:bodyPr>
          <a:lstStyle/>
          <a:p>
            <a:r>
              <a:rPr lang="en-US" sz="3600" b="1" dirty="0" smtClean="0">
                <a:latin typeface="Courier New" panose="02070309020205020404" pitchFamily="49" charset="0"/>
                <a:cs typeface="Courier New" panose="02070309020205020404" pitchFamily="49" charset="0"/>
              </a:rPr>
              <a:t>GCD</a:t>
            </a:r>
          </a:p>
        </p:txBody>
      </p:sp>
      <p:sp>
        <p:nvSpPr>
          <p:cNvPr id="19" name="Diamond 18"/>
          <p:cNvSpPr/>
          <p:nvPr/>
        </p:nvSpPr>
        <p:spPr>
          <a:xfrm>
            <a:off x="11658600" y="64008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23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6"/>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249"/>
                                          </p:stCondLst>
                                        </p:cTn>
                                        <p:tgtEl>
                                          <p:spTgt spid="9"/>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250"/>
                                  </p:stCondLst>
                                  <p:childTnLst>
                                    <p:set>
                                      <p:cBhvr>
                                        <p:cTn id="12" dur="1" fill="hold">
                                          <p:stCondLst>
                                            <p:cond delay="249"/>
                                          </p:stCondLst>
                                        </p:cTn>
                                        <p:tgtEl>
                                          <p:spTgt spid="10"/>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250"/>
                                  </p:stCondLst>
                                  <p:childTnLst>
                                    <p:set>
                                      <p:cBhvr>
                                        <p:cTn id="15" dur="1" fill="hold">
                                          <p:stCondLst>
                                            <p:cond delay="249"/>
                                          </p:stCondLst>
                                        </p:cTn>
                                        <p:tgtEl>
                                          <p:spTgt spid="11"/>
                                        </p:tgtEl>
                                        <p:attrNameLst>
                                          <p:attrName>style.visibility</p:attrName>
                                        </p:attrNameLst>
                                      </p:cBhvr>
                                      <p:to>
                                        <p:strVal val="visible"/>
                                      </p:to>
                                    </p:set>
                                  </p:childTnLst>
                                </p:cTn>
                              </p:par>
                            </p:childTnLst>
                          </p:cTn>
                        </p:par>
                        <p:par>
                          <p:cTn id="16" fill="hold">
                            <p:stCondLst>
                              <p:cond delay="1750"/>
                            </p:stCondLst>
                            <p:childTnLst>
                              <p:par>
                                <p:cTn id="17" presetID="1" presetClass="entr" presetSubtype="0" fill="hold" grpId="0" nodeType="afterEffect">
                                  <p:stCondLst>
                                    <p:cond delay="250"/>
                                  </p:stCondLst>
                                  <p:childTnLst>
                                    <p:set>
                                      <p:cBhvr>
                                        <p:cTn id="18" dur="1" fill="hold">
                                          <p:stCondLst>
                                            <p:cond delay="249"/>
                                          </p:stCondLst>
                                        </p:cTn>
                                        <p:tgtEl>
                                          <p:spTgt spid="12"/>
                                        </p:tgtEl>
                                        <p:attrNameLst>
                                          <p:attrName>style.visibility</p:attrName>
                                        </p:attrNameLst>
                                      </p:cBhvr>
                                      <p:to>
                                        <p:strVal val="visible"/>
                                      </p:to>
                                    </p:set>
                                  </p:childTnLst>
                                </p:cTn>
                              </p:par>
                            </p:childTnLst>
                          </p:cTn>
                        </p:par>
                        <p:par>
                          <p:cTn id="19" fill="hold">
                            <p:stCondLst>
                              <p:cond delay="2250"/>
                            </p:stCondLst>
                            <p:childTnLst>
                              <p:par>
                                <p:cTn id="20" presetID="1" presetClass="entr" presetSubtype="0" fill="hold" grpId="0" nodeType="afterEffect">
                                  <p:stCondLst>
                                    <p:cond delay="250"/>
                                  </p:stCondLst>
                                  <p:childTnLst>
                                    <p:set>
                                      <p:cBhvr>
                                        <p:cTn id="21" dur="1" fill="hold">
                                          <p:stCondLst>
                                            <p:cond delay="249"/>
                                          </p:stCondLst>
                                        </p:cTn>
                                        <p:tgtEl>
                                          <p:spTgt spid="13"/>
                                        </p:tgtEl>
                                        <p:attrNameLst>
                                          <p:attrName>style.visibility</p:attrName>
                                        </p:attrNameLst>
                                      </p:cBhvr>
                                      <p:to>
                                        <p:strVal val="visible"/>
                                      </p:to>
                                    </p:set>
                                  </p:childTnLst>
                                </p:cTn>
                              </p:par>
                            </p:childTnLst>
                          </p:cTn>
                        </p:par>
                        <p:par>
                          <p:cTn id="22" fill="hold">
                            <p:stCondLst>
                              <p:cond delay="2750"/>
                            </p:stCondLst>
                            <p:childTnLst>
                              <p:par>
                                <p:cTn id="23" presetID="1" presetClass="entr" presetSubtype="0" fill="hold" grpId="0" nodeType="afterEffect">
                                  <p:stCondLst>
                                    <p:cond delay="250"/>
                                  </p:stCondLst>
                                  <p:childTnLst>
                                    <p:set>
                                      <p:cBhvr>
                                        <p:cTn id="24" dur="1" fill="hold">
                                          <p:stCondLst>
                                            <p:cond delay="249"/>
                                          </p:stCondLst>
                                        </p:cTn>
                                        <p:tgtEl>
                                          <p:spTgt spid="14"/>
                                        </p:tgtEl>
                                        <p:attrNameLst>
                                          <p:attrName>style.visibility</p:attrName>
                                        </p:attrNameLst>
                                      </p:cBhvr>
                                      <p:to>
                                        <p:strVal val="visible"/>
                                      </p:to>
                                    </p:set>
                                  </p:childTnLst>
                                </p:cTn>
                              </p:par>
                            </p:childTnLst>
                          </p:cTn>
                        </p:par>
                        <p:par>
                          <p:cTn id="25" fill="hold">
                            <p:stCondLst>
                              <p:cond delay="3250"/>
                            </p:stCondLst>
                            <p:childTnLst>
                              <p:par>
                                <p:cTn id="26" presetID="1" presetClass="entr" presetSubtype="0" fill="hold" grpId="0" nodeType="afterEffect">
                                  <p:stCondLst>
                                    <p:cond delay="250"/>
                                  </p:stCondLst>
                                  <p:childTnLst>
                                    <p:set>
                                      <p:cBhvr>
                                        <p:cTn id="27" dur="1" fill="hold">
                                          <p:stCondLst>
                                            <p:cond delay="249"/>
                                          </p:stCondLst>
                                        </p:cTn>
                                        <p:tgtEl>
                                          <p:spTgt spid="15"/>
                                        </p:tgtEl>
                                        <p:attrNameLst>
                                          <p:attrName>style.visibility</p:attrName>
                                        </p:attrNameLst>
                                      </p:cBhvr>
                                      <p:to>
                                        <p:strVal val="visible"/>
                                      </p:to>
                                    </p:set>
                                  </p:childTnLst>
                                </p:cTn>
                              </p:par>
                            </p:childTnLst>
                          </p:cTn>
                        </p:par>
                        <p:par>
                          <p:cTn id="28" fill="hold">
                            <p:stCondLst>
                              <p:cond delay="3750"/>
                            </p:stCondLst>
                            <p:childTnLst>
                              <p:par>
                                <p:cTn id="29" presetID="1" presetClass="entr" presetSubtype="0" fill="hold" grpId="0" nodeType="afterEffect">
                                  <p:stCondLst>
                                    <p:cond delay="250"/>
                                  </p:stCondLst>
                                  <p:childTnLst>
                                    <p:set>
                                      <p:cBhvr>
                                        <p:cTn id="30" dur="1" fill="hold">
                                          <p:stCondLst>
                                            <p:cond delay="249"/>
                                          </p:stCondLst>
                                        </p:cTn>
                                        <p:tgtEl>
                                          <p:spTgt spid="16"/>
                                        </p:tgtEl>
                                        <p:attrNameLst>
                                          <p:attrName>style.visibility</p:attrName>
                                        </p:attrNameLst>
                                      </p:cBhvr>
                                      <p:to>
                                        <p:strVal val="visible"/>
                                      </p:to>
                                    </p:set>
                                  </p:childTnLst>
                                </p:cTn>
                              </p:par>
                            </p:childTnLst>
                          </p:cTn>
                        </p:par>
                        <p:par>
                          <p:cTn id="31" fill="hold">
                            <p:stCondLst>
                              <p:cond delay="4250"/>
                            </p:stCondLst>
                            <p:childTnLst>
                              <p:par>
                                <p:cTn id="32" presetID="1" presetClass="entr" presetSubtype="0" fill="hold" grpId="0" nodeType="afterEffect">
                                  <p:stCondLst>
                                    <p:cond delay="250"/>
                                  </p:stCondLst>
                                  <p:childTnLst>
                                    <p:set>
                                      <p:cBhvr>
                                        <p:cTn id="33" dur="1" fill="hold">
                                          <p:stCondLst>
                                            <p:cond delay="249"/>
                                          </p:stCondLst>
                                        </p:cTn>
                                        <p:tgtEl>
                                          <p:spTgt spid="17"/>
                                        </p:tgtEl>
                                        <p:attrNameLst>
                                          <p:attrName>style.visibility</p:attrName>
                                        </p:attrNameLst>
                                      </p:cBhvr>
                                      <p:to>
                                        <p:strVal val="visible"/>
                                      </p:to>
                                    </p:set>
                                  </p:childTnLst>
                                </p:cTn>
                              </p:par>
                            </p:childTnLst>
                          </p:cTn>
                        </p:par>
                        <p:par>
                          <p:cTn id="34" fill="hold">
                            <p:stCondLst>
                              <p:cond delay="4750"/>
                            </p:stCondLst>
                            <p:childTnLst>
                              <p:par>
                                <p:cTn id="35" presetID="1" presetClass="entr" presetSubtype="0" fill="hold" grpId="0" nodeType="afterEffect">
                                  <p:stCondLst>
                                    <p:cond delay="250"/>
                                  </p:stCondLst>
                                  <p:childTnLst>
                                    <p:set>
                                      <p:cBhvr>
                                        <p:cTn id="36" dur="1" fill="hold">
                                          <p:stCondLst>
                                            <p:cond delay="24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P spid="15" grpId="0"/>
      <p:bldP spid="16" grpId="0"/>
      <p:bldP spid="17"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There Is One Little Problem…</a:t>
            </a:r>
            <a:endParaRPr lang="en-US" dirty="0"/>
          </a:p>
        </p:txBody>
      </p:sp>
      <p:sp>
        <p:nvSpPr>
          <p:cNvPr id="12" name="Diamond 11"/>
          <p:cNvSpPr/>
          <p:nvPr/>
        </p:nvSpPr>
        <p:spPr>
          <a:xfrm>
            <a:off x="11811000" y="76962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6324600" y="3048000"/>
            <a:ext cx="5257800" cy="2862322"/>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void </a:t>
            </a:r>
            <a:r>
              <a:rPr lang="nn-NO" dirty="0" smtClean="0">
                <a:solidFill>
                  <a:srgbClr val="FFFF99"/>
                </a:solidFill>
                <a:latin typeface="Lucida Console" panose="020B0609040504020204" pitchFamily="49" charset="0"/>
                <a:cs typeface="Consolas" panose="020B0609020204030204" pitchFamily="49" charset="0"/>
              </a:rPr>
              <a:t>f(float* </a:t>
            </a:r>
            <a:r>
              <a:rPr lang="nn-NO" dirty="0">
                <a:solidFill>
                  <a:srgbClr val="FFFF99"/>
                </a:solidFill>
                <a:latin typeface="Lucida Console" panose="020B0609040504020204" pitchFamily="49" charset="0"/>
                <a:cs typeface="Consolas" panose="020B0609020204030204" pitchFamily="49" charset="0"/>
              </a:rPr>
              <a:t>a, float*b)</a:t>
            </a:r>
          </a:p>
          <a:p>
            <a:r>
              <a:rPr lang="nn-NO" dirty="0">
                <a:solidFill>
                  <a:srgbClr val="FFFF99"/>
                </a:solidFill>
                <a:latin typeface="Lucida Console" panose="020B0609040504020204" pitchFamily="49" charset="0"/>
                <a:cs typeface="Consolas" panose="020B0609020204030204" pitchFamily="49" charset="0"/>
              </a:rPr>
              <a:t>{</a:t>
            </a:r>
          </a:p>
          <a:p>
            <a:r>
              <a:rPr lang="en-US" dirty="0" smtClean="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for_each</a:t>
            </a:r>
            <a:r>
              <a:rPr lang="en-US" dirty="0">
                <a:solidFill>
                  <a:srgbClr val="FFFF99"/>
                </a:solidFill>
                <a:latin typeface="Lucida Console" panose="020B0609040504020204" pitchFamily="49" charset="0"/>
                <a:cs typeface="Consolas" panose="020B0609020204030204" pitchFamily="49" charset="0"/>
              </a:rPr>
              <a:t>(a, b, [&amp;](float f)</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a:t>
            </a:r>
          </a:p>
          <a:p>
            <a:r>
              <a:rPr lang="en-US" dirty="0" smtClean="0">
                <a:solidFill>
                  <a:srgbClr val="FFFF99"/>
                </a:solidFill>
                <a:latin typeface="Lucida Console" panose="020B0609040504020204" pitchFamily="49" charset="0"/>
                <a:cs typeface="Consolas" panose="020B0609020204030204" pitchFamily="49" charset="0"/>
              </a:rPr>
              <a:t>        // </a:t>
            </a:r>
            <a:r>
              <a:rPr lang="en-US" dirty="0">
                <a:solidFill>
                  <a:srgbClr val="FFFF99"/>
                </a:solidFill>
                <a:latin typeface="Lucida Console" panose="020B0609040504020204" pitchFamily="49" charset="0"/>
                <a:cs typeface="Consolas" panose="020B0609020204030204" pitchFamily="49" charset="0"/>
              </a:rPr>
              <a:t>Oops, no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a:t>
            </a:r>
          </a:p>
          <a:p>
            <a:r>
              <a:rPr lang="en-US" dirty="0" smtClean="0">
                <a:solidFill>
                  <a:srgbClr val="FFFF99"/>
                </a:solidFill>
                <a:latin typeface="Lucida Console" panose="020B0609040504020204" pitchFamily="49" charset="0"/>
                <a:cs typeface="Consolas" panose="020B0609020204030204" pitchFamily="49" charset="0"/>
              </a:rPr>
              <a:t>        a[</a:t>
            </a:r>
            <a:r>
              <a:rPr lang="en-US" dirty="0" err="1" smtClean="0">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 b[</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 c</a:t>
            </a:r>
            <a:r>
              <a:rPr lang="en-US" dirty="0" smtClean="0">
                <a:solidFill>
                  <a:srgbClr val="FFFF99"/>
                </a:solidFill>
                <a:latin typeface="Lucida Console" panose="020B0609040504020204" pitchFamily="49" charset="0"/>
                <a:cs typeface="Consolas" panose="020B0609020204030204" pitchFamily="49" charset="0"/>
              </a:rPr>
              <a:t>;  </a:t>
            </a:r>
          </a:p>
          <a:p>
            <a:endParaRPr lang="en-US" dirty="0">
              <a:solidFill>
                <a:srgbClr val="FFFF99"/>
              </a:solidFill>
              <a:latin typeface="Lucida Console" panose="020B0609040504020204" pitchFamily="49" charset="0"/>
              <a:cs typeface="Consolas" panose="020B0609020204030204" pitchFamily="49" charset="0"/>
            </a:endParaRPr>
          </a:p>
          <a:p>
            <a:r>
              <a:rPr lang="en-US" dirty="0" smtClean="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func</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8" name="TextBox 7"/>
          <p:cNvSpPr txBox="1"/>
          <p:nvPr/>
        </p:nvSpPr>
        <p:spPr>
          <a:xfrm>
            <a:off x="609600" y="3048000"/>
            <a:ext cx="3886200" cy="2862322"/>
          </a:xfrm>
          <a:prstGeom prst="rect">
            <a:avLst/>
          </a:prstGeom>
          <a:noFill/>
        </p:spPr>
        <p:txBody>
          <a:bodyPr wrap="square" rtlCol="0">
            <a:spAutoFit/>
          </a:bodyPr>
          <a:lstStyle/>
          <a:p>
            <a:r>
              <a:rPr lang="nn-NO" dirty="0">
                <a:solidFill>
                  <a:srgbClr val="FFFF99"/>
                </a:solidFill>
                <a:latin typeface="Lucida Console" panose="020B0609040504020204" pitchFamily="49" charset="0"/>
                <a:cs typeface="Consolas" panose="020B0609020204030204" pitchFamily="49" charset="0"/>
              </a:rPr>
              <a:t>void </a:t>
            </a:r>
            <a:r>
              <a:rPr lang="nn-NO" dirty="0" smtClean="0">
                <a:solidFill>
                  <a:srgbClr val="FFFF99"/>
                </a:solidFill>
                <a:latin typeface="Lucida Console" panose="020B0609040504020204" pitchFamily="49" charset="0"/>
                <a:cs typeface="Consolas" panose="020B0609020204030204" pitchFamily="49" charset="0"/>
              </a:rPr>
              <a:t>f(float* </a:t>
            </a:r>
            <a:r>
              <a:rPr lang="nn-NO" dirty="0">
                <a:solidFill>
                  <a:srgbClr val="FFFF99"/>
                </a:solidFill>
                <a:latin typeface="Lucida Console" panose="020B0609040504020204" pitchFamily="49" charset="0"/>
                <a:cs typeface="Consolas" panose="020B0609020204030204" pitchFamily="49" charset="0"/>
              </a:rPr>
              <a:t>a, float*b)</a:t>
            </a:r>
          </a:p>
          <a:p>
            <a:r>
              <a:rPr lang="nn-NO" dirty="0">
                <a:solidFill>
                  <a:srgbClr val="FFFF99"/>
                </a:solidFill>
                <a:latin typeface="Lucida Console" panose="020B0609040504020204" pitchFamily="49" charset="0"/>
                <a:cs typeface="Consolas" panose="020B0609020204030204" pitchFamily="49" charset="0"/>
              </a:rPr>
              <a:t>{</a:t>
            </a:r>
          </a:p>
          <a:p>
            <a:r>
              <a:rPr lang="nn-NO" dirty="0">
                <a:solidFill>
                  <a:srgbClr val="FFFF99"/>
                </a:solidFill>
                <a:latin typeface="Lucida Console" panose="020B0609040504020204" pitchFamily="49" charset="0"/>
                <a:cs typeface="Consolas" panose="020B0609020204030204" pitchFamily="49" charset="0"/>
              </a:rPr>
              <a:t>    for(int i=0; i&lt;n; ++i)</a:t>
            </a:r>
          </a:p>
          <a:p>
            <a:r>
              <a:rPr lang="nn-NO" dirty="0">
                <a:solidFill>
                  <a:srgbClr val="FFFF99"/>
                </a:solidFill>
                <a:latin typeface="Lucida Console" panose="020B0609040504020204" pitchFamily="49" charset="0"/>
                <a:cs typeface="Consolas" panose="020B0609020204030204" pitchFamily="49" charset="0"/>
              </a:rPr>
              <a:t>    </a:t>
            </a:r>
            <a:r>
              <a:rPr lang="nn-NO" dirty="0" smtClean="0">
                <a:solidFill>
                  <a:srgbClr val="FFFF99"/>
                </a:solidFill>
                <a:latin typeface="Lucida Console" panose="020B0609040504020204" pitchFamily="49" charset="0"/>
                <a:cs typeface="Consolas" panose="020B0609020204030204" pitchFamily="49" charset="0"/>
              </a:rPr>
              <a:t>{</a:t>
            </a:r>
          </a:p>
          <a:p>
            <a:r>
              <a:rPr lang="nn-NO">
                <a:solidFill>
                  <a:srgbClr val="FFFF99"/>
                </a:solidFill>
                <a:latin typeface="Lucida Console" panose="020B0609040504020204" pitchFamily="49" charset="0"/>
                <a:cs typeface="Consolas" panose="020B0609020204030204" pitchFamily="49" charset="0"/>
              </a:rPr>
              <a:t> </a:t>
            </a:r>
            <a:r>
              <a:rPr lang="nn-NO" smtClean="0">
                <a:solidFill>
                  <a:srgbClr val="FFFF99"/>
                </a:solidFill>
                <a:latin typeface="Lucida Console" panose="020B0609040504020204" pitchFamily="49" charset="0"/>
                <a:cs typeface="Consolas" panose="020B0609020204030204" pitchFamily="49" charset="0"/>
              </a:rPr>
              <a:t>       // OK:</a:t>
            </a:r>
            <a:endParaRPr lang="nn-NO" dirty="0" smtClean="0">
              <a:solidFill>
                <a:srgbClr val="FFFF99"/>
              </a:solidFill>
              <a:latin typeface="Lucida Console" panose="020B0609040504020204" pitchFamily="49" charset="0"/>
              <a:cs typeface="Consolas" panose="020B0609020204030204" pitchFamily="49" charset="0"/>
            </a:endParaRPr>
          </a:p>
          <a:p>
            <a:r>
              <a:rPr lang="nn-NO" dirty="0" smtClean="0">
                <a:solidFill>
                  <a:srgbClr val="FFFF99"/>
                </a:solidFill>
                <a:latin typeface="Lucida Console" panose="020B0609040504020204" pitchFamily="49" charset="0"/>
                <a:cs typeface="Consolas" panose="020B0609020204030204" pitchFamily="49" charset="0"/>
              </a:rPr>
              <a:t>        </a:t>
            </a:r>
            <a:r>
              <a:rPr lang="nn-NO" dirty="0">
                <a:solidFill>
                  <a:srgbClr val="FFFF99"/>
                </a:solidFill>
                <a:latin typeface="Lucida Console" panose="020B0609040504020204" pitchFamily="49" charset="0"/>
                <a:cs typeface="Consolas" panose="020B0609020204030204" pitchFamily="49" charset="0"/>
              </a:rPr>
              <a:t>a[i] = b[i] + </a:t>
            </a:r>
            <a:r>
              <a:rPr lang="nn-NO" dirty="0" smtClean="0">
                <a:solidFill>
                  <a:srgbClr val="FFFF99"/>
                </a:solidFill>
                <a:latin typeface="Lucida Console" panose="020B0609040504020204" pitchFamily="49" charset="0"/>
                <a:cs typeface="Consolas" panose="020B0609020204030204" pitchFamily="49" charset="0"/>
              </a:rPr>
              <a:t>c;</a:t>
            </a:r>
          </a:p>
          <a:p>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func</a:t>
            </a:r>
            <a:r>
              <a:rPr lang="nn-NO" dirty="0" smtClean="0">
                <a:solidFill>
                  <a:srgbClr val="FFFF99"/>
                </a:solidFill>
                <a:latin typeface="Lucida Console" panose="020B0609040504020204" pitchFamily="49" charset="0"/>
                <a:cs typeface="Consolas" panose="020B0609020204030204" pitchFamily="49" charset="0"/>
              </a:rPr>
              <a:t>();</a:t>
            </a:r>
            <a:endParaRPr lang="nn-NO" dirty="0">
              <a:solidFill>
                <a:srgbClr val="FFFF99"/>
              </a:solidFill>
              <a:latin typeface="Lucida Console" panose="020B0609040504020204" pitchFamily="49" charset="0"/>
              <a:cs typeface="Consolas" panose="020B0609020204030204" pitchFamily="49" charset="0"/>
            </a:endParaRPr>
          </a:p>
          <a:p>
            <a:r>
              <a:rPr lang="nn-NO" dirty="0">
                <a:solidFill>
                  <a:srgbClr val="FFFF99"/>
                </a:solidFill>
                <a:latin typeface="Lucida Console" panose="020B0609040504020204" pitchFamily="49" charset="0"/>
                <a:cs typeface="Consolas" panose="020B0609020204030204" pitchFamily="49" charset="0"/>
              </a:rPr>
              <a:t>    </a:t>
            </a:r>
            <a:r>
              <a:rPr lang="nn-NO" dirty="0" smtClean="0">
                <a:solidFill>
                  <a:srgbClr val="FFFF99"/>
                </a:solidFill>
                <a:latin typeface="Lucida Console" panose="020B0609040504020204" pitchFamily="49" charset="0"/>
                <a:cs typeface="Consolas" panose="020B0609020204030204" pitchFamily="49" charset="0"/>
              </a:rPr>
              <a:t>}</a:t>
            </a:r>
          </a:p>
          <a:p>
            <a:r>
              <a:rPr lang="nn-NO" dirty="0" smtClean="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p:txBody>
      </p:sp>
      <p:sp>
        <p:nvSpPr>
          <p:cNvPr id="9" name="Right Arrow 8"/>
          <p:cNvSpPr/>
          <p:nvPr/>
        </p:nvSpPr>
        <p:spPr>
          <a:xfrm>
            <a:off x="4724400" y="3941042"/>
            <a:ext cx="1219200" cy="799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457303" y="4147036"/>
            <a:ext cx="2448697" cy="72976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609600" y="2144677"/>
            <a:ext cx="3886200" cy="63587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smtClean="0"/>
              <a:t>Index-based algorithm:</a:t>
            </a:r>
            <a:endParaRPr lang="en-US" dirty="0"/>
          </a:p>
        </p:txBody>
      </p:sp>
      <p:sp>
        <p:nvSpPr>
          <p:cNvPr id="15" name="Content Placeholder 2"/>
          <p:cNvSpPr txBox="1">
            <a:spLocks/>
          </p:cNvSpPr>
          <p:nvPr/>
        </p:nvSpPr>
        <p:spPr>
          <a:xfrm>
            <a:off x="6324600" y="2148487"/>
            <a:ext cx="4133850" cy="63587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smtClean="0"/>
              <a:t>Element-based algorithm:</a:t>
            </a:r>
            <a:endParaRPr lang="en-US" dirty="0"/>
          </a:p>
        </p:txBody>
      </p:sp>
      <p:sp>
        <p:nvSpPr>
          <p:cNvPr id="16" name="Diamond 15"/>
          <p:cNvSpPr/>
          <p:nvPr/>
        </p:nvSpPr>
        <p:spPr>
          <a:xfrm>
            <a:off x="11811000" y="64770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Freeform 3"/>
          <p:cNvSpPr/>
          <p:nvPr/>
        </p:nvSpPr>
        <p:spPr>
          <a:xfrm>
            <a:off x="7543800" y="4740279"/>
            <a:ext cx="1981176" cy="160020"/>
          </a:xfrm>
          <a:custGeom>
            <a:avLst/>
            <a:gdLst>
              <a:gd name="connsiteX0" fmla="*/ 0 w 1981176"/>
              <a:gd name="connsiteY0" fmla="*/ 137160 h 160020"/>
              <a:gd name="connsiteX1" fmla="*/ 68580 w 1981176"/>
              <a:gd name="connsiteY1" fmla="*/ 91440 h 160020"/>
              <a:gd name="connsiteX2" fmla="*/ 80010 w 1981176"/>
              <a:gd name="connsiteY2" fmla="*/ 57150 h 160020"/>
              <a:gd name="connsiteX3" fmla="*/ 114300 w 1981176"/>
              <a:gd name="connsiteY3" fmla="*/ 45720 h 160020"/>
              <a:gd name="connsiteX4" fmla="*/ 182880 w 1981176"/>
              <a:gd name="connsiteY4" fmla="*/ 11430 h 160020"/>
              <a:gd name="connsiteX5" fmla="*/ 205740 w 1981176"/>
              <a:gd name="connsiteY5" fmla="*/ 45720 h 160020"/>
              <a:gd name="connsiteX6" fmla="*/ 228600 w 1981176"/>
              <a:gd name="connsiteY6" fmla="*/ 114300 h 160020"/>
              <a:gd name="connsiteX7" fmla="*/ 262890 w 1981176"/>
              <a:gd name="connsiteY7" fmla="*/ 125730 h 160020"/>
              <a:gd name="connsiteX8" fmla="*/ 297180 w 1981176"/>
              <a:gd name="connsiteY8" fmla="*/ 148590 h 160020"/>
              <a:gd name="connsiteX9" fmla="*/ 342900 w 1981176"/>
              <a:gd name="connsiteY9" fmla="*/ 137160 h 160020"/>
              <a:gd name="connsiteX10" fmla="*/ 388620 w 1981176"/>
              <a:gd name="connsiteY10" fmla="*/ 57150 h 160020"/>
              <a:gd name="connsiteX11" fmla="*/ 422910 w 1981176"/>
              <a:gd name="connsiteY11" fmla="*/ 22860 h 160020"/>
              <a:gd name="connsiteX12" fmla="*/ 537210 w 1981176"/>
              <a:gd name="connsiteY12" fmla="*/ 45720 h 160020"/>
              <a:gd name="connsiteX13" fmla="*/ 571500 w 1981176"/>
              <a:gd name="connsiteY13" fmla="*/ 80010 h 160020"/>
              <a:gd name="connsiteX14" fmla="*/ 605790 w 1981176"/>
              <a:gd name="connsiteY14" fmla="*/ 102870 h 160020"/>
              <a:gd name="connsiteX15" fmla="*/ 628650 w 1981176"/>
              <a:gd name="connsiteY15" fmla="*/ 57150 h 160020"/>
              <a:gd name="connsiteX16" fmla="*/ 742950 w 1981176"/>
              <a:gd name="connsiteY16" fmla="*/ 68580 h 160020"/>
              <a:gd name="connsiteX17" fmla="*/ 777240 w 1981176"/>
              <a:gd name="connsiteY17" fmla="*/ 102870 h 160020"/>
              <a:gd name="connsiteX18" fmla="*/ 811530 w 1981176"/>
              <a:gd name="connsiteY18" fmla="*/ 148590 h 160020"/>
              <a:gd name="connsiteX19" fmla="*/ 845820 w 1981176"/>
              <a:gd name="connsiteY19" fmla="*/ 160020 h 160020"/>
              <a:gd name="connsiteX20" fmla="*/ 891540 w 1981176"/>
              <a:gd name="connsiteY20" fmla="*/ 137160 h 160020"/>
              <a:gd name="connsiteX21" fmla="*/ 914400 w 1981176"/>
              <a:gd name="connsiteY21" fmla="*/ 91440 h 160020"/>
              <a:gd name="connsiteX22" fmla="*/ 960120 w 1981176"/>
              <a:gd name="connsiteY22" fmla="*/ 80010 h 160020"/>
              <a:gd name="connsiteX23" fmla="*/ 1028700 w 1981176"/>
              <a:gd name="connsiteY23" fmla="*/ 102870 h 160020"/>
              <a:gd name="connsiteX24" fmla="*/ 1108710 w 1981176"/>
              <a:gd name="connsiteY24" fmla="*/ 160020 h 160020"/>
              <a:gd name="connsiteX25" fmla="*/ 1188720 w 1981176"/>
              <a:gd name="connsiteY25" fmla="*/ 137160 h 160020"/>
              <a:gd name="connsiteX26" fmla="*/ 1223010 w 1981176"/>
              <a:gd name="connsiteY26" fmla="*/ 57150 h 160020"/>
              <a:gd name="connsiteX27" fmla="*/ 1257300 w 1981176"/>
              <a:gd name="connsiteY27" fmla="*/ 34290 h 160020"/>
              <a:gd name="connsiteX28" fmla="*/ 1337310 w 1981176"/>
              <a:gd name="connsiteY28" fmla="*/ 57150 h 160020"/>
              <a:gd name="connsiteX29" fmla="*/ 1348740 w 1981176"/>
              <a:gd name="connsiteY29" fmla="*/ 91440 h 160020"/>
              <a:gd name="connsiteX30" fmla="*/ 1383030 w 1981176"/>
              <a:gd name="connsiteY30" fmla="*/ 102870 h 160020"/>
              <a:gd name="connsiteX31" fmla="*/ 1451610 w 1981176"/>
              <a:gd name="connsiteY31" fmla="*/ 137160 h 160020"/>
              <a:gd name="connsiteX32" fmla="*/ 1485900 w 1981176"/>
              <a:gd name="connsiteY32" fmla="*/ 102870 h 160020"/>
              <a:gd name="connsiteX33" fmla="*/ 1497330 w 1981176"/>
              <a:gd name="connsiteY33" fmla="*/ 68580 h 160020"/>
              <a:gd name="connsiteX34" fmla="*/ 1565910 w 1981176"/>
              <a:gd name="connsiteY34" fmla="*/ 0 h 160020"/>
              <a:gd name="connsiteX35" fmla="*/ 1611630 w 1981176"/>
              <a:gd name="connsiteY35" fmla="*/ 22860 h 160020"/>
              <a:gd name="connsiteX36" fmla="*/ 1668780 w 1981176"/>
              <a:gd name="connsiteY36" fmla="*/ 91440 h 160020"/>
              <a:gd name="connsiteX37" fmla="*/ 1680210 w 1981176"/>
              <a:gd name="connsiteY37" fmla="*/ 125730 h 160020"/>
              <a:gd name="connsiteX38" fmla="*/ 1748790 w 1981176"/>
              <a:gd name="connsiteY38" fmla="*/ 114300 h 160020"/>
              <a:gd name="connsiteX39" fmla="*/ 1760220 w 1981176"/>
              <a:gd name="connsiteY39" fmla="*/ 80010 h 160020"/>
              <a:gd name="connsiteX40" fmla="*/ 1794510 w 1981176"/>
              <a:gd name="connsiteY40" fmla="*/ 68580 h 160020"/>
              <a:gd name="connsiteX41" fmla="*/ 1908810 w 1981176"/>
              <a:gd name="connsiteY41" fmla="*/ 45720 h 160020"/>
              <a:gd name="connsiteX42" fmla="*/ 1943100 w 1981176"/>
              <a:gd name="connsiteY42" fmla="*/ 91440 h 160020"/>
              <a:gd name="connsiteX43" fmla="*/ 1977390 w 1981176"/>
              <a:gd name="connsiteY43" fmla="*/ 102870 h 160020"/>
              <a:gd name="connsiteX44" fmla="*/ 1977390 w 1981176"/>
              <a:gd name="connsiteY44" fmla="*/ 160020 h 16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981176" h="160020">
                <a:moveTo>
                  <a:pt x="0" y="137160"/>
                </a:moveTo>
                <a:cubicBezTo>
                  <a:pt x="22860" y="121920"/>
                  <a:pt x="49153" y="110867"/>
                  <a:pt x="68580" y="91440"/>
                </a:cubicBezTo>
                <a:cubicBezTo>
                  <a:pt x="77099" y="82921"/>
                  <a:pt x="71491" y="65669"/>
                  <a:pt x="80010" y="57150"/>
                </a:cubicBezTo>
                <a:cubicBezTo>
                  <a:pt x="88529" y="48631"/>
                  <a:pt x="103524" y="51108"/>
                  <a:pt x="114300" y="45720"/>
                </a:cubicBezTo>
                <a:cubicBezTo>
                  <a:pt x="202930" y="1405"/>
                  <a:pt x="96691" y="40160"/>
                  <a:pt x="182880" y="11430"/>
                </a:cubicBezTo>
                <a:cubicBezTo>
                  <a:pt x="190500" y="22860"/>
                  <a:pt x="200161" y="33167"/>
                  <a:pt x="205740" y="45720"/>
                </a:cubicBezTo>
                <a:cubicBezTo>
                  <a:pt x="215527" y="67740"/>
                  <a:pt x="214594" y="94692"/>
                  <a:pt x="228600" y="114300"/>
                </a:cubicBezTo>
                <a:cubicBezTo>
                  <a:pt x="235603" y="124104"/>
                  <a:pt x="252114" y="120342"/>
                  <a:pt x="262890" y="125730"/>
                </a:cubicBezTo>
                <a:cubicBezTo>
                  <a:pt x="275177" y="131873"/>
                  <a:pt x="285750" y="140970"/>
                  <a:pt x="297180" y="148590"/>
                </a:cubicBezTo>
                <a:cubicBezTo>
                  <a:pt x="312420" y="144780"/>
                  <a:pt x="330117" y="146291"/>
                  <a:pt x="342900" y="137160"/>
                </a:cubicBezTo>
                <a:cubicBezTo>
                  <a:pt x="404393" y="93236"/>
                  <a:pt x="358533" y="102280"/>
                  <a:pt x="388620" y="57150"/>
                </a:cubicBezTo>
                <a:cubicBezTo>
                  <a:pt x="397586" y="43700"/>
                  <a:pt x="411480" y="34290"/>
                  <a:pt x="422910" y="22860"/>
                </a:cubicBezTo>
                <a:cubicBezTo>
                  <a:pt x="429686" y="23828"/>
                  <a:pt x="515447" y="31211"/>
                  <a:pt x="537210" y="45720"/>
                </a:cubicBezTo>
                <a:cubicBezTo>
                  <a:pt x="550660" y="54686"/>
                  <a:pt x="559082" y="69662"/>
                  <a:pt x="571500" y="80010"/>
                </a:cubicBezTo>
                <a:cubicBezTo>
                  <a:pt x="582053" y="88804"/>
                  <a:pt x="594360" y="95250"/>
                  <a:pt x="605790" y="102870"/>
                </a:cubicBezTo>
                <a:cubicBezTo>
                  <a:pt x="613410" y="87630"/>
                  <a:pt x="616602" y="69198"/>
                  <a:pt x="628650" y="57150"/>
                </a:cubicBezTo>
                <a:cubicBezTo>
                  <a:pt x="657830" y="27970"/>
                  <a:pt x="723699" y="63080"/>
                  <a:pt x="742950" y="68580"/>
                </a:cubicBezTo>
                <a:cubicBezTo>
                  <a:pt x="754380" y="80010"/>
                  <a:pt x="766720" y="90597"/>
                  <a:pt x="777240" y="102870"/>
                </a:cubicBezTo>
                <a:cubicBezTo>
                  <a:pt x="789638" y="117334"/>
                  <a:pt x="796895" y="136394"/>
                  <a:pt x="811530" y="148590"/>
                </a:cubicBezTo>
                <a:cubicBezTo>
                  <a:pt x="820786" y="156303"/>
                  <a:pt x="834390" y="156210"/>
                  <a:pt x="845820" y="160020"/>
                </a:cubicBezTo>
                <a:cubicBezTo>
                  <a:pt x="861060" y="152400"/>
                  <a:pt x="879492" y="149208"/>
                  <a:pt x="891540" y="137160"/>
                </a:cubicBezTo>
                <a:cubicBezTo>
                  <a:pt x="903588" y="125112"/>
                  <a:pt x="901310" y="102348"/>
                  <a:pt x="914400" y="91440"/>
                </a:cubicBezTo>
                <a:cubicBezTo>
                  <a:pt x="926468" y="81383"/>
                  <a:pt x="944880" y="83820"/>
                  <a:pt x="960120" y="80010"/>
                </a:cubicBezTo>
                <a:cubicBezTo>
                  <a:pt x="982980" y="87630"/>
                  <a:pt x="1009423" y="88412"/>
                  <a:pt x="1028700" y="102870"/>
                </a:cubicBezTo>
                <a:cubicBezTo>
                  <a:pt x="1131948" y="180306"/>
                  <a:pt x="953101" y="128898"/>
                  <a:pt x="1108710" y="160020"/>
                </a:cubicBezTo>
                <a:cubicBezTo>
                  <a:pt x="1135380" y="152400"/>
                  <a:pt x="1165641" y="152546"/>
                  <a:pt x="1188720" y="137160"/>
                </a:cubicBezTo>
                <a:cubicBezTo>
                  <a:pt x="1223754" y="113804"/>
                  <a:pt x="1201393" y="84171"/>
                  <a:pt x="1223010" y="57150"/>
                </a:cubicBezTo>
                <a:cubicBezTo>
                  <a:pt x="1231592" y="46423"/>
                  <a:pt x="1245870" y="41910"/>
                  <a:pt x="1257300" y="34290"/>
                </a:cubicBezTo>
                <a:cubicBezTo>
                  <a:pt x="1257695" y="34389"/>
                  <a:pt x="1331844" y="51684"/>
                  <a:pt x="1337310" y="57150"/>
                </a:cubicBezTo>
                <a:cubicBezTo>
                  <a:pt x="1345829" y="65669"/>
                  <a:pt x="1340221" y="82921"/>
                  <a:pt x="1348740" y="91440"/>
                </a:cubicBezTo>
                <a:cubicBezTo>
                  <a:pt x="1357259" y="99959"/>
                  <a:pt x="1372254" y="97482"/>
                  <a:pt x="1383030" y="102870"/>
                </a:cubicBezTo>
                <a:cubicBezTo>
                  <a:pt x="1471660" y="147185"/>
                  <a:pt x="1365421" y="108430"/>
                  <a:pt x="1451610" y="137160"/>
                </a:cubicBezTo>
                <a:cubicBezTo>
                  <a:pt x="1463040" y="125730"/>
                  <a:pt x="1476934" y="116320"/>
                  <a:pt x="1485900" y="102870"/>
                </a:cubicBezTo>
                <a:cubicBezTo>
                  <a:pt x="1492583" y="92845"/>
                  <a:pt x="1489933" y="78090"/>
                  <a:pt x="1497330" y="68580"/>
                </a:cubicBezTo>
                <a:cubicBezTo>
                  <a:pt x="1517178" y="43061"/>
                  <a:pt x="1565910" y="0"/>
                  <a:pt x="1565910" y="0"/>
                </a:cubicBezTo>
                <a:cubicBezTo>
                  <a:pt x="1581150" y="7620"/>
                  <a:pt x="1597765" y="12956"/>
                  <a:pt x="1611630" y="22860"/>
                </a:cubicBezTo>
                <a:cubicBezTo>
                  <a:pt x="1631291" y="36904"/>
                  <a:pt x="1657641" y="69161"/>
                  <a:pt x="1668780" y="91440"/>
                </a:cubicBezTo>
                <a:cubicBezTo>
                  <a:pt x="1674168" y="102216"/>
                  <a:pt x="1676400" y="114300"/>
                  <a:pt x="1680210" y="125730"/>
                </a:cubicBezTo>
                <a:cubicBezTo>
                  <a:pt x="1703070" y="121920"/>
                  <a:pt x="1728668" y="125798"/>
                  <a:pt x="1748790" y="114300"/>
                </a:cubicBezTo>
                <a:cubicBezTo>
                  <a:pt x="1759251" y="108322"/>
                  <a:pt x="1751701" y="88529"/>
                  <a:pt x="1760220" y="80010"/>
                </a:cubicBezTo>
                <a:cubicBezTo>
                  <a:pt x="1768739" y="71491"/>
                  <a:pt x="1783080" y="72390"/>
                  <a:pt x="1794510" y="68580"/>
                </a:cubicBezTo>
                <a:cubicBezTo>
                  <a:pt x="1834134" y="28956"/>
                  <a:pt x="1835658" y="9144"/>
                  <a:pt x="1908810" y="45720"/>
                </a:cubicBezTo>
                <a:cubicBezTo>
                  <a:pt x="1925849" y="54239"/>
                  <a:pt x="1928465" y="79244"/>
                  <a:pt x="1943100" y="91440"/>
                </a:cubicBezTo>
                <a:cubicBezTo>
                  <a:pt x="1952356" y="99153"/>
                  <a:pt x="1972002" y="92094"/>
                  <a:pt x="1977390" y="102870"/>
                </a:cubicBezTo>
                <a:cubicBezTo>
                  <a:pt x="1985909" y="119909"/>
                  <a:pt x="1977390" y="140970"/>
                  <a:pt x="1977390" y="1600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5" grpId="0"/>
      <p:bldP spid="4" grpId="0" animBg="1"/>
      <p:bldP spid="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Loop with Parallel STL</a:t>
            </a:r>
            <a:endParaRPr lang="en-US" dirty="0"/>
          </a:p>
        </p:txBody>
      </p:sp>
      <p:sp>
        <p:nvSpPr>
          <p:cNvPr id="5" name="TextBox 4"/>
          <p:cNvSpPr txBox="1"/>
          <p:nvPr/>
        </p:nvSpPr>
        <p:spPr>
          <a:xfrm>
            <a:off x="609600" y="2057400"/>
            <a:ext cx="8229600" cy="3416320"/>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void </a:t>
            </a:r>
            <a:r>
              <a:rPr lang="en-US" dirty="0" smtClean="0">
                <a:solidFill>
                  <a:srgbClr val="FFFF99"/>
                </a:solidFill>
                <a:latin typeface="Lucida Console" panose="020B0609040504020204" pitchFamily="49" charset="0"/>
                <a:cs typeface="Consolas" panose="020B0609020204030204" pitchFamily="49" charset="0"/>
              </a:rPr>
              <a:t>f(float* </a:t>
            </a:r>
            <a:r>
              <a:rPr lang="en-US" dirty="0">
                <a:solidFill>
                  <a:srgbClr val="FFFF99"/>
                </a:solidFill>
                <a:latin typeface="Lucida Console" panose="020B0609040504020204" pitchFamily="49" charset="0"/>
                <a:cs typeface="Consolas" panose="020B0609020204030204" pitchFamily="49" charset="0"/>
              </a:rPr>
              <a:t>a, </a:t>
            </a:r>
            <a:r>
              <a:rPr lang="en-US" dirty="0" smtClean="0">
                <a:solidFill>
                  <a:srgbClr val="FFFF99"/>
                </a:solidFill>
                <a:latin typeface="Lucida Console" panose="020B0609040504020204" pitchFamily="49" charset="0"/>
                <a:cs typeface="Consolas" panose="020B0609020204030204" pitchFamily="49" charset="0"/>
              </a:rPr>
              <a:t>float*b</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integer_iterator</a:t>
            </a:r>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begin {</a:t>
            </a:r>
            <a:r>
              <a:rPr lang="en-US" dirty="0">
                <a:solidFill>
                  <a:srgbClr val="FFFF99"/>
                </a:solidFill>
                <a:latin typeface="Lucida Console" panose="020B0609040504020204" pitchFamily="49" charset="0"/>
                <a:cs typeface="Consolas" panose="020B0609020204030204" pitchFamily="49" charset="0"/>
              </a:rPr>
              <a:t>0</a:t>
            </a:r>
            <a:r>
              <a:rPr lang="en-US" dirty="0" smtClean="0">
                <a:solidFill>
                  <a:srgbClr val="FFFF99"/>
                </a:solidFill>
                <a:latin typeface="Lucida Console" panose="020B0609040504020204" pitchFamily="49" charset="0"/>
                <a:cs typeface="Consolas" panose="020B0609020204030204" pitchFamily="49" charset="0"/>
              </a:rPr>
              <a:t>};    </a:t>
            </a:r>
            <a:r>
              <a:rPr lang="en-US" dirty="0">
                <a:solidFill>
                  <a:srgbClr val="FFFF99"/>
                </a:solidFill>
                <a:latin typeface="Lucida Console" panose="020B0609040504020204" pitchFamily="49" charset="0"/>
                <a:cs typeface="Consolas" panose="020B0609020204030204" pitchFamily="49" charset="0"/>
              </a:rPr>
              <a:t>// almost, see N3976</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integer_iterator</a:t>
            </a:r>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end {b-a};</a:t>
            </a:r>
            <a:endParaRPr lang="en-US" dirty="0">
              <a:solidFill>
                <a:srgbClr val="FFFF99"/>
              </a:solidFill>
              <a:latin typeface="Lucida Console" panose="020B0609040504020204" pitchFamily="49" charset="0"/>
              <a:cs typeface="Consolas" panose="020B0609020204030204" pitchFamily="49" charset="0"/>
            </a:endParaRP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endParaRPr lang="en-US" dirty="0" smtClean="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a:t>
            </a:r>
            <a:r>
              <a:rPr lang="en-US" dirty="0" err="1">
                <a:solidFill>
                  <a:srgbClr val="FFFF99"/>
                </a:solidFill>
                <a:latin typeface="Lucida Console" panose="020B0609040504020204" pitchFamily="49" charset="0"/>
                <a:cs typeface="Consolas" panose="020B0609020204030204" pitchFamily="49" charset="0"/>
              </a:rPr>
              <a:t>for_each</a:t>
            </a:r>
            <a:r>
              <a:rPr lang="en-US" dirty="0" smtClean="0">
                <a:solidFill>
                  <a:srgbClr val="FFFF99"/>
                </a:solidFill>
                <a:latin typeface="Lucida Console" panose="020B0609040504020204" pitchFamily="49" charset="0"/>
                <a:cs typeface="Consolas" panose="020B0609020204030204" pitchFamily="49" charset="0"/>
              </a:rPr>
              <a:t>( </a:t>
            </a:r>
            <a:r>
              <a:rPr lang="en-US" dirty="0" err="1" smtClean="0">
                <a:solidFill>
                  <a:srgbClr val="FFFF99"/>
                </a:solidFill>
                <a:latin typeface="Lucida Console" panose="020B0609040504020204" pitchFamily="49" charset="0"/>
                <a:cs typeface="Consolas" panose="020B0609020204030204" pitchFamily="49" charset="0"/>
              </a:rPr>
              <a:t>std</a:t>
            </a:r>
            <a:r>
              <a:rPr lang="en-US" dirty="0" smtClean="0">
                <a:solidFill>
                  <a:srgbClr val="FFFF99"/>
                </a:solidFill>
                <a:latin typeface="Lucida Console" panose="020B0609040504020204" pitchFamily="49" charset="0"/>
                <a:cs typeface="Consolas" panose="020B0609020204030204" pitchFamily="49" charset="0"/>
              </a:rPr>
              <a:t>::</a:t>
            </a:r>
            <a:r>
              <a:rPr lang="en-US" dirty="0" err="1" smtClean="0">
                <a:solidFill>
                  <a:srgbClr val="FFFF99"/>
                </a:solidFill>
                <a:latin typeface="Lucida Console" panose="020B0609040504020204" pitchFamily="49" charset="0"/>
                <a:cs typeface="Consolas" panose="020B0609020204030204" pitchFamily="49" charset="0"/>
              </a:rPr>
              <a:t>par_vec</a:t>
            </a:r>
            <a:r>
              <a:rPr lang="en-US" dirty="0">
                <a:solidFill>
                  <a:srgbClr val="FFFF99"/>
                </a:solidFill>
                <a:latin typeface="Lucida Console" panose="020B0609040504020204" pitchFamily="49" charset="0"/>
                <a:cs typeface="Consolas" panose="020B0609020204030204" pitchFamily="49" charset="0"/>
              </a:rPr>
              <a:t>, begin, end, [&amp;](</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        a[</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 b[</a:t>
            </a:r>
            <a:r>
              <a:rPr lang="en-US" dirty="0" err="1">
                <a:solidFill>
                  <a:srgbClr val="FFFF99"/>
                </a:solidFill>
                <a:latin typeface="Lucida Console" panose="020B0609040504020204" pitchFamily="49" charset="0"/>
                <a:cs typeface="Consolas" panose="020B0609020204030204" pitchFamily="49" charset="0"/>
              </a:rPr>
              <a:t>i</a:t>
            </a:r>
            <a:r>
              <a:rPr lang="en-US" dirty="0">
                <a:solidFill>
                  <a:srgbClr val="FFFF99"/>
                </a:solidFill>
                <a:latin typeface="Lucida Console" panose="020B0609040504020204" pitchFamily="49" charset="0"/>
                <a:cs typeface="Consolas" panose="020B0609020204030204" pitchFamily="49" charset="0"/>
              </a:rPr>
              <a:t>] + c;</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func</a:t>
            </a:r>
            <a:r>
              <a:rPr lang="en-US" dirty="0">
                <a:solidFill>
                  <a:srgbClr val="FFFF99"/>
                </a:solidFill>
                <a:latin typeface="Lucida Console" panose="020B0609040504020204" pitchFamily="49" charset="0"/>
                <a:cs typeface="Consolas" panose="020B0609020204030204" pitchFamily="49" charset="0"/>
              </a:rPr>
              <a:t>();</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a:t>
            </a:r>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a:t>
            </a:r>
          </a:p>
        </p:txBody>
      </p:sp>
      <p:sp>
        <p:nvSpPr>
          <p:cNvPr id="11" name="Rounded Rectangle 10"/>
          <p:cNvSpPr/>
          <p:nvPr/>
        </p:nvSpPr>
        <p:spPr>
          <a:xfrm>
            <a:off x="1143000" y="2590800"/>
            <a:ext cx="4038600" cy="76962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11811000" y="64770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3238500" y="3733800"/>
            <a:ext cx="1836420" cy="35814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8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Parallelization vs. </a:t>
            </a:r>
            <a:r>
              <a:rPr lang="en-US" dirty="0" err="1" smtClean="0"/>
              <a:t>Vectorization</a:t>
            </a:r>
            <a:endParaRPr lang="en-US" dirty="0"/>
          </a:p>
        </p:txBody>
      </p:sp>
      <p:sp>
        <p:nvSpPr>
          <p:cNvPr id="5" name="Text Placeholder 4"/>
          <p:cNvSpPr>
            <a:spLocks noGrp="1"/>
          </p:cNvSpPr>
          <p:nvPr>
            <p:ph type="body" idx="1"/>
          </p:nvPr>
        </p:nvSpPr>
        <p:spPr/>
        <p:txBody>
          <a:bodyPr/>
          <a:lstStyle/>
          <a:p>
            <a:r>
              <a:rPr lang="en-US" dirty="0" smtClean="0"/>
              <a:t>Parallelization</a:t>
            </a:r>
            <a:endParaRPr lang="en-US" dirty="0"/>
          </a:p>
        </p:txBody>
      </p:sp>
      <p:sp>
        <p:nvSpPr>
          <p:cNvPr id="6" name="Content Placeholder 5"/>
          <p:cNvSpPr>
            <a:spLocks noGrp="1"/>
          </p:cNvSpPr>
          <p:nvPr>
            <p:ph sz="half" idx="2"/>
          </p:nvPr>
        </p:nvSpPr>
        <p:spPr/>
        <p:txBody>
          <a:bodyPr>
            <a:normAutofit/>
          </a:bodyPr>
          <a:lstStyle/>
          <a:p>
            <a:r>
              <a:rPr lang="en-US" sz="2400" dirty="0" smtClean="0"/>
              <a:t>Threads</a:t>
            </a:r>
          </a:p>
          <a:p>
            <a:r>
              <a:rPr lang="en-US" sz="2400" dirty="0" smtClean="0"/>
              <a:t>Stack</a:t>
            </a:r>
          </a:p>
          <a:p>
            <a:r>
              <a:rPr lang="en-US" sz="2400" dirty="0" smtClean="0"/>
              <a:t>Good for divergent code</a:t>
            </a:r>
          </a:p>
          <a:p>
            <a:r>
              <a:rPr lang="en-US" sz="2400" dirty="0" smtClean="0"/>
              <a:t>Relatively heavy-weight</a:t>
            </a:r>
            <a:endParaRPr lang="en-US" sz="2400" dirty="0"/>
          </a:p>
        </p:txBody>
      </p:sp>
      <p:sp>
        <p:nvSpPr>
          <p:cNvPr id="7" name="Text Placeholder 6"/>
          <p:cNvSpPr>
            <a:spLocks noGrp="1"/>
          </p:cNvSpPr>
          <p:nvPr>
            <p:ph type="body" sz="quarter" idx="3"/>
          </p:nvPr>
        </p:nvSpPr>
        <p:spPr/>
        <p:txBody>
          <a:bodyPr/>
          <a:lstStyle/>
          <a:p>
            <a:r>
              <a:rPr lang="en-US" dirty="0" err="1" smtClean="0"/>
              <a:t>Vectorization</a:t>
            </a:r>
            <a:endParaRPr lang="en-US" dirty="0"/>
          </a:p>
        </p:txBody>
      </p:sp>
      <p:sp>
        <p:nvSpPr>
          <p:cNvPr id="8" name="Content Placeholder 7"/>
          <p:cNvSpPr>
            <a:spLocks noGrp="1"/>
          </p:cNvSpPr>
          <p:nvPr>
            <p:ph sz="quarter" idx="4"/>
          </p:nvPr>
        </p:nvSpPr>
        <p:spPr/>
        <p:txBody>
          <a:bodyPr>
            <a:normAutofit/>
          </a:bodyPr>
          <a:lstStyle/>
          <a:p>
            <a:r>
              <a:rPr lang="en-US" sz="2400" dirty="0" smtClean="0"/>
              <a:t>Vector Lanes</a:t>
            </a:r>
          </a:p>
          <a:p>
            <a:r>
              <a:rPr lang="en-US" sz="2400" dirty="0" smtClean="0"/>
              <a:t>No stack</a:t>
            </a:r>
          </a:p>
          <a:p>
            <a:r>
              <a:rPr lang="en-US" sz="2400" dirty="0" smtClean="0"/>
              <a:t>Lock-step execution</a:t>
            </a:r>
          </a:p>
          <a:p>
            <a:r>
              <a:rPr lang="en-US" sz="2400" dirty="0" smtClean="0"/>
              <a:t>Very light-weight</a:t>
            </a:r>
            <a:endParaRPr lang="en-US" sz="2400" dirty="0"/>
          </a:p>
        </p:txBody>
      </p:sp>
    </p:spTree>
    <p:extLst>
      <p:ext uri="{BB962C8B-B14F-4D97-AF65-F5344CB8AC3E}">
        <p14:creationId xmlns:p14="http://schemas.microsoft.com/office/powerpoint/2010/main" val="1319490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To </a:t>
            </a:r>
            <a:r>
              <a:rPr lang="en-US" dirty="0" err="1" smtClean="0"/>
              <a:t>Vectorize</a:t>
            </a:r>
            <a:endParaRPr lang="en-US" dirty="0"/>
          </a:p>
        </p:txBody>
      </p:sp>
      <p:sp>
        <p:nvSpPr>
          <p:cNvPr id="5" name="Text Placeholder 4"/>
          <p:cNvSpPr>
            <a:spLocks noGrp="1"/>
          </p:cNvSpPr>
          <p:nvPr>
            <p:ph type="body" idx="1"/>
          </p:nvPr>
        </p:nvSpPr>
        <p:spPr/>
        <p:txBody>
          <a:bodyPr/>
          <a:lstStyle/>
          <a:p>
            <a:r>
              <a:rPr lang="en-US" dirty="0" err="1">
                <a:latin typeface="Lucida Console" panose="020B0609040504020204" pitchFamily="49" charset="0"/>
              </a:rPr>
              <a:t>s</a:t>
            </a:r>
            <a:r>
              <a:rPr lang="en-US" dirty="0" err="1" smtClean="0">
                <a:latin typeface="Lucida Console" panose="020B0609040504020204" pitchFamily="49" charset="0"/>
              </a:rPr>
              <a:t>td</a:t>
            </a:r>
            <a:r>
              <a:rPr lang="en-US" dirty="0" smtClean="0">
                <a:latin typeface="Lucida Console" panose="020B0609040504020204" pitchFamily="49" charset="0"/>
              </a:rPr>
              <a:t>::par</a:t>
            </a:r>
            <a:endParaRPr lang="en-US" dirty="0">
              <a:latin typeface="Lucida Console" panose="020B0609040504020204" pitchFamily="49" charset="0"/>
            </a:endParaRPr>
          </a:p>
        </p:txBody>
      </p:sp>
      <p:sp>
        <p:nvSpPr>
          <p:cNvPr id="6" name="Content Placeholder 5"/>
          <p:cNvSpPr>
            <a:spLocks noGrp="1"/>
          </p:cNvSpPr>
          <p:nvPr>
            <p:ph sz="half" idx="2"/>
          </p:nvPr>
        </p:nvSpPr>
        <p:spPr/>
        <p:txBody>
          <a:bodyPr>
            <a:normAutofit/>
          </a:bodyPr>
          <a:lstStyle/>
          <a:p>
            <a:r>
              <a:rPr lang="en-US" sz="2400" dirty="0" smtClean="0"/>
              <a:t>No race conditions</a:t>
            </a:r>
          </a:p>
          <a:p>
            <a:r>
              <a:rPr lang="en-US" sz="2400" dirty="0" smtClean="0"/>
              <a:t>No aliasing</a:t>
            </a:r>
            <a:endParaRPr lang="en-US" sz="2400" dirty="0"/>
          </a:p>
        </p:txBody>
      </p:sp>
      <p:sp>
        <p:nvSpPr>
          <p:cNvPr id="7" name="Text Placeholder 6"/>
          <p:cNvSpPr>
            <a:spLocks noGrp="1"/>
          </p:cNvSpPr>
          <p:nvPr>
            <p:ph type="body" sz="quarter" idx="3"/>
          </p:nvPr>
        </p:nvSpPr>
        <p:spPr/>
        <p:txBody>
          <a:bodyPr/>
          <a:lstStyle/>
          <a:p>
            <a:r>
              <a:rPr lang="en-US" dirty="0" err="1" smtClean="0">
                <a:latin typeface="Lucida Console" panose="020B0609040504020204" pitchFamily="49" charset="0"/>
              </a:rPr>
              <a:t>std</a:t>
            </a:r>
            <a:r>
              <a:rPr lang="en-US" dirty="0" smtClean="0">
                <a:latin typeface="Lucida Console" panose="020B0609040504020204" pitchFamily="49" charset="0"/>
              </a:rPr>
              <a:t>::</a:t>
            </a:r>
            <a:r>
              <a:rPr lang="en-US" dirty="0" err="1" smtClean="0">
                <a:latin typeface="Lucida Console" panose="020B0609040504020204" pitchFamily="49" charset="0"/>
              </a:rPr>
              <a:t>par_vec</a:t>
            </a:r>
            <a:endParaRPr lang="en-US" dirty="0">
              <a:latin typeface="Lucida Console" panose="020B0609040504020204" pitchFamily="49" charset="0"/>
            </a:endParaRPr>
          </a:p>
        </p:txBody>
      </p:sp>
      <p:sp>
        <p:nvSpPr>
          <p:cNvPr id="8" name="Content Placeholder 7"/>
          <p:cNvSpPr>
            <a:spLocks noGrp="1"/>
          </p:cNvSpPr>
          <p:nvPr>
            <p:ph sz="quarter" idx="4"/>
          </p:nvPr>
        </p:nvSpPr>
        <p:spPr/>
        <p:txBody>
          <a:bodyPr>
            <a:normAutofit/>
          </a:bodyPr>
          <a:lstStyle/>
          <a:p>
            <a:r>
              <a:rPr lang="en-US" sz="2400" dirty="0" smtClean="0"/>
              <a:t>Same as </a:t>
            </a:r>
            <a:r>
              <a:rPr lang="en-US" sz="2000" dirty="0" err="1" smtClean="0">
                <a:latin typeface="Lucida Console" panose="020B0609040504020204" pitchFamily="49" charset="0"/>
              </a:rPr>
              <a:t>std</a:t>
            </a:r>
            <a:r>
              <a:rPr lang="en-US" sz="2000" dirty="0" smtClean="0">
                <a:latin typeface="Lucida Console" panose="020B0609040504020204" pitchFamily="49" charset="0"/>
              </a:rPr>
              <a:t>::par</a:t>
            </a:r>
            <a:r>
              <a:rPr lang="en-US" sz="2400" dirty="0" smtClean="0"/>
              <a:t>, plus:</a:t>
            </a:r>
          </a:p>
          <a:p>
            <a:r>
              <a:rPr lang="en-US" sz="2400" dirty="0" smtClean="0"/>
              <a:t>No Exceptions</a:t>
            </a:r>
          </a:p>
          <a:p>
            <a:r>
              <a:rPr lang="en-US" sz="2400" dirty="0" smtClean="0"/>
              <a:t>No Locks</a:t>
            </a:r>
          </a:p>
          <a:p>
            <a:r>
              <a:rPr lang="en-US" sz="2400" dirty="0" smtClean="0"/>
              <a:t>No/Little Divergence </a:t>
            </a:r>
          </a:p>
          <a:p>
            <a:endParaRPr lang="en-US" sz="2400" dirty="0"/>
          </a:p>
        </p:txBody>
      </p:sp>
    </p:spTree>
    <p:extLst>
      <p:ext uri="{BB962C8B-B14F-4D97-AF65-F5344CB8AC3E}">
        <p14:creationId xmlns:p14="http://schemas.microsoft.com/office/powerpoint/2010/main" val="3492936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913795" y="1732449"/>
            <a:ext cx="10353762" cy="4363551"/>
          </a:xfrm>
        </p:spPr>
        <p:txBody>
          <a:bodyPr>
            <a:normAutofit lnSpcReduction="10000"/>
          </a:bodyPr>
          <a:lstStyle/>
          <a:p>
            <a:r>
              <a:rPr lang="en-US" dirty="0" smtClean="0"/>
              <a:t>N3991: Task Region</a:t>
            </a:r>
            <a:endParaRPr lang="en-US" dirty="0"/>
          </a:p>
          <a:p>
            <a:r>
              <a:rPr lang="en-US" dirty="0" smtClean="0"/>
              <a:t>N3872</a:t>
            </a:r>
            <a:r>
              <a:rPr lang="en-US" dirty="0"/>
              <a:t>: A Primer on Scheduling Fork-Join Parallelism with Work </a:t>
            </a:r>
            <a:r>
              <a:rPr lang="en-US" dirty="0" smtClean="0"/>
              <a:t>Stealing</a:t>
            </a:r>
          </a:p>
          <a:p>
            <a:r>
              <a:rPr lang="en-US" dirty="0"/>
              <a:t>N3724: A Parallel Algorithms </a:t>
            </a:r>
            <a:r>
              <a:rPr lang="en-US" dirty="0" smtClean="0"/>
              <a:t>Library</a:t>
            </a:r>
          </a:p>
          <a:p>
            <a:r>
              <a:rPr lang="en-US" dirty="0" smtClean="0"/>
              <a:t>N3989: </a:t>
            </a:r>
            <a:r>
              <a:rPr lang="en-US" dirty="0"/>
              <a:t>Working Draft, </a:t>
            </a:r>
            <a:r>
              <a:rPr lang="en-US" dirty="0" smtClean="0"/>
              <a:t>Technical Specification </a:t>
            </a:r>
            <a:r>
              <a:rPr lang="en-US" dirty="0"/>
              <a:t>for C++ </a:t>
            </a:r>
            <a:r>
              <a:rPr lang="en-US" dirty="0" smtClean="0"/>
              <a:t>Extensions for Parallelism</a:t>
            </a:r>
          </a:p>
          <a:p>
            <a:r>
              <a:rPr lang="en-US" dirty="0"/>
              <a:t>N3976	: Multidimensional bounds, index and </a:t>
            </a:r>
            <a:r>
              <a:rPr lang="en-US" dirty="0" err="1"/>
              <a:t>array_view</a:t>
            </a:r>
            <a:endParaRPr lang="en-US" dirty="0" smtClean="0"/>
          </a:p>
          <a:p>
            <a:r>
              <a:rPr lang="en-US" b="1" dirty="0" smtClean="0">
                <a:solidFill>
                  <a:srgbClr val="FFFF99"/>
                </a:solidFill>
              </a:rPr>
              <a:t>parallelstl.codeplex.com</a:t>
            </a:r>
            <a:endParaRPr lang="en-US" b="1" dirty="0">
              <a:solidFill>
                <a:srgbClr val="FFFF99"/>
              </a:solidFill>
            </a:endParaRPr>
          </a:p>
          <a:p>
            <a:endParaRPr lang="en-US" dirty="0"/>
          </a:p>
        </p:txBody>
      </p:sp>
    </p:spTree>
    <p:extLst>
      <p:ext uri="{BB962C8B-B14F-4D97-AF65-F5344CB8AC3E}">
        <p14:creationId xmlns:p14="http://schemas.microsoft.com/office/powerpoint/2010/main" val="587151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8023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Parallelism in C++11/14</a:t>
            </a:r>
          </a:p>
        </p:txBody>
      </p:sp>
      <p:sp>
        <p:nvSpPr>
          <p:cNvPr id="5" name="Content Placeholder 4"/>
          <p:cNvSpPr>
            <a:spLocks noGrp="1"/>
          </p:cNvSpPr>
          <p:nvPr>
            <p:ph sz="half" idx="1"/>
          </p:nvPr>
        </p:nvSpPr>
        <p:spPr/>
        <p:txBody>
          <a:bodyPr/>
          <a:lstStyle/>
          <a:p>
            <a:r>
              <a:rPr lang="en-US" sz="3200" dirty="0"/>
              <a:t>Fundamentals:</a:t>
            </a:r>
          </a:p>
          <a:p>
            <a:pPr lvl="1"/>
            <a:r>
              <a:rPr lang="en-US" sz="2800" dirty="0"/>
              <a:t>Memory model</a:t>
            </a:r>
          </a:p>
          <a:p>
            <a:pPr lvl="1"/>
            <a:r>
              <a:rPr lang="en-US" sz="2800" dirty="0"/>
              <a:t>Atomics </a:t>
            </a:r>
          </a:p>
          <a:p>
            <a:endParaRPr lang="en-US" dirty="0"/>
          </a:p>
        </p:txBody>
      </p:sp>
      <p:sp>
        <p:nvSpPr>
          <p:cNvPr id="6" name="Content Placeholder 5"/>
          <p:cNvSpPr>
            <a:spLocks noGrp="1"/>
          </p:cNvSpPr>
          <p:nvPr>
            <p:ph sz="half" idx="2"/>
          </p:nvPr>
        </p:nvSpPr>
        <p:spPr/>
        <p:txBody>
          <a:bodyPr/>
          <a:lstStyle/>
          <a:p>
            <a:r>
              <a:rPr lang="en-US" sz="3200" dirty="0"/>
              <a:t>Basics:</a:t>
            </a:r>
          </a:p>
          <a:p>
            <a:pPr lvl="1"/>
            <a:r>
              <a:rPr lang="en-US" sz="2800" dirty="0"/>
              <a:t>thread</a:t>
            </a:r>
          </a:p>
          <a:p>
            <a:pPr lvl="1"/>
            <a:r>
              <a:rPr lang="en-US" sz="2800" dirty="0" err="1"/>
              <a:t>mutex</a:t>
            </a:r>
            <a:endParaRPr lang="en-US" sz="2800" dirty="0"/>
          </a:p>
          <a:p>
            <a:pPr lvl="1"/>
            <a:r>
              <a:rPr lang="en-US" sz="2800" dirty="0" err="1"/>
              <a:t>condition_variable</a:t>
            </a:r>
            <a:endParaRPr lang="en-US" sz="2800" dirty="0"/>
          </a:p>
          <a:p>
            <a:pPr lvl="1"/>
            <a:r>
              <a:rPr lang="en-US" sz="2800" dirty="0"/>
              <a:t>async</a:t>
            </a:r>
          </a:p>
          <a:p>
            <a:pPr lvl="1"/>
            <a:r>
              <a:rPr lang="en-US" sz="2800" dirty="0"/>
              <a:t>future</a:t>
            </a:r>
          </a:p>
          <a:p>
            <a:endParaRPr lang="en-US" dirty="0"/>
          </a:p>
        </p:txBody>
      </p:sp>
    </p:spTree>
    <p:extLst>
      <p:ext uri="{BB962C8B-B14F-4D97-AF65-F5344CB8AC3E}">
        <p14:creationId xmlns:p14="http://schemas.microsoft.com/office/powerpoint/2010/main" val="2610308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Serial</a:t>
            </a:r>
            <a:endParaRPr lang="en-US" dirty="0"/>
          </a:p>
        </p:txBody>
      </p:sp>
      <p:sp>
        <p:nvSpPr>
          <p:cNvPr id="4" name="TextBox 3"/>
          <p:cNvSpPr txBox="1"/>
          <p:nvPr/>
        </p:nvSpPr>
        <p:spPr>
          <a:xfrm>
            <a:off x="1051705" y="2520134"/>
            <a:ext cx="8229600" cy="2862322"/>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void quicksort(</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*v,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start,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end) {</a:t>
            </a:r>
          </a:p>
          <a:p>
            <a:r>
              <a:rPr lang="en-US" dirty="0">
                <a:solidFill>
                  <a:srgbClr val="FFFF99"/>
                </a:solidFill>
                <a:latin typeface="Lucida Console" panose="020B0609040504020204" pitchFamily="49" charset="0"/>
                <a:cs typeface="Consolas" panose="020B0609020204030204" pitchFamily="49" charset="0"/>
              </a:rPr>
              <a:t>    if (start &lt; end) {</a:t>
            </a: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pivot = partition(v, start, end</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quicksort(v, start, pivot - 1</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quicksort(v, pivot + 1, end</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a:t>
            </a:r>
          </a:p>
        </p:txBody>
      </p:sp>
      <p:sp>
        <p:nvSpPr>
          <p:cNvPr id="8" name="Rounded Rectangle 7"/>
          <p:cNvSpPr/>
          <p:nvPr/>
        </p:nvSpPr>
        <p:spPr>
          <a:xfrm>
            <a:off x="2086707" y="3520086"/>
            <a:ext cx="4583724" cy="483476"/>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086707" y="4125715"/>
            <a:ext cx="4583724" cy="483476"/>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iamond 2"/>
          <p:cNvSpPr/>
          <p:nvPr/>
        </p:nvSpPr>
        <p:spPr>
          <a:xfrm>
            <a:off x="11658600" y="64008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49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Use Threads</a:t>
            </a:r>
            <a:endParaRPr lang="en-US" dirty="0"/>
          </a:p>
        </p:txBody>
      </p:sp>
      <p:sp>
        <p:nvSpPr>
          <p:cNvPr id="4" name="TextBox 3"/>
          <p:cNvSpPr txBox="1"/>
          <p:nvPr/>
        </p:nvSpPr>
        <p:spPr>
          <a:xfrm>
            <a:off x="1051705" y="1847472"/>
            <a:ext cx="8229600" cy="4801314"/>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void quicksort(</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*v,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start,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end) {</a:t>
            </a:r>
          </a:p>
          <a:p>
            <a:r>
              <a:rPr lang="en-US" dirty="0">
                <a:solidFill>
                  <a:srgbClr val="FFFF99"/>
                </a:solidFill>
                <a:latin typeface="Lucida Console" panose="020B0609040504020204" pitchFamily="49" charset="0"/>
                <a:cs typeface="Consolas" panose="020B0609020204030204" pitchFamily="49" charset="0"/>
              </a:rPr>
              <a:t>    if (start &lt; end)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pivot = partition(v, start, end</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::thread t1([&amp;] {</a:t>
            </a:r>
          </a:p>
          <a:p>
            <a:r>
              <a:rPr lang="en-US" dirty="0">
                <a:solidFill>
                  <a:srgbClr val="FFFF99"/>
                </a:solidFill>
                <a:latin typeface="Lucida Console" panose="020B0609040504020204" pitchFamily="49" charset="0"/>
                <a:cs typeface="Consolas" panose="020B0609020204030204" pitchFamily="49" charset="0"/>
              </a:rPr>
              <a:t>            quicksort(v, start, pivot - 1);</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std</a:t>
            </a:r>
            <a:r>
              <a:rPr lang="en-US" dirty="0">
                <a:solidFill>
                  <a:srgbClr val="FFFF99"/>
                </a:solidFill>
                <a:latin typeface="Lucida Console" panose="020B0609040504020204" pitchFamily="49" charset="0"/>
                <a:cs typeface="Consolas" panose="020B0609020204030204" pitchFamily="49" charset="0"/>
              </a:rPr>
              <a:t>::thread t2([&amp;] {</a:t>
            </a:r>
          </a:p>
          <a:p>
            <a:r>
              <a:rPr lang="en-US" dirty="0">
                <a:solidFill>
                  <a:srgbClr val="FFFF99"/>
                </a:solidFill>
                <a:latin typeface="Lucida Console" panose="020B0609040504020204" pitchFamily="49" charset="0"/>
                <a:cs typeface="Consolas" panose="020B0609020204030204" pitchFamily="49" charset="0"/>
              </a:rPr>
              <a:t>            quicksort(v, pivot + 1, end);</a:t>
            </a:r>
          </a:p>
          <a:p>
            <a:r>
              <a:rPr lang="en-US" dirty="0">
                <a:solidFill>
                  <a:srgbClr val="FFFF99"/>
                </a:solidFill>
                <a:latin typeface="Lucida Console" panose="020B0609040504020204" pitchFamily="49" charset="0"/>
                <a:cs typeface="Consolas" panose="020B0609020204030204" pitchFamily="49" charset="0"/>
              </a:rPr>
              <a:t>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t1.join();</a:t>
            </a:r>
          </a:p>
          <a:p>
            <a:r>
              <a:rPr lang="en-US" dirty="0">
                <a:solidFill>
                  <a:srgbClr val="FFFF99"/>
                </a:solidFill>
                <a:latin typeface="Lucida Console" panose="020B0609040504020204" pitchFamily="49" charset="0"/>
                <a:cs typeface="Consolas" panose="020B0609020204030204" pitchFamily="49" charset="0"/>
              </a:rPr>
              <a:t>        t2.join();</a:t>
            </a: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a:t>
            </a:r>
          </a:p>
        </p:txBody>
      </p:sp>
      <p:sp>
        <p:nvSpPr>
          <p:cNvPr id="11" name="Rounded Rectangle 10"/>
          <p:cNvSpPr/>
          <p:nvPr/>
        </p:nvSpPr>
        <p:spPr>
          <a:xfrm>
            <a:off x="2086705" y="4318191"/>
            <a:ext cx="5165431" cy="952181"/>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091965" y="3198839"/>
            <a:ext cx="5165431" cy="952181"/>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8055910" y="1786759"/>
            <a:ext cx="3736698" cy="683172"/>
          </a:xfrm>
          <a:prstGeom prst="wedgeRoundRectCallout">
            <a:avLst>
              <a:gd name="adj1" fmla="val -69299"/>
              <a:gd name="adj2" fmla="val 1942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Problem 1:</a:t>
            </a:r>
          </a:p>
          <a:p>
            <a:r>
              <a:rPr lang="en-US" sz="2000" dirty="0" smtClean="0">
                <a:solidFill>
                  <a:srgbClr val="FFFF99"/>
                </a:solidFill>
                <a:latin typeface="Lucida Console" panose="020B0609040504020204" pitchFamily="49" charset="0"/>
              </a:rPr>
              <a:t>expensive</a:t>
            </a:r>
            <a:endParaRPr lang="en-US" sz="2000" dirty="0">
              <a:solidFill>
                <a:srgbClr val="FFFF99"/>
              </a:solidFill>
              <a:latin typeface="Lucida Console" panose="020B0609040504020204" pitchFamily="49" charset="0"/>
            </a:endParaRPr>
          </a:p>
        </p:txBody>
      </p:sp>
      <p:sp>
        <p:nvSpPr>
          <p:cNvPr id="14" name="Rounded Rectangular Callout 13"/>
          <p:cNvSpPr/>
          <p:nvPr/>
        </p:nvSpPr>
        <p:spPr>
          <a:xfrm>
            <a:off x="8055909" y="5270372"/>
            <a:ext cx="3736698" cy="683172"/>
          </a:xfrm>
          <a:prstGeom prst="wedgeRoundRectCallout">
            <a:avLst>
              <a:gd name="adj1" fmla="val -166620"/>
              <a:gd name="adj2" fmla="val 35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Problem 2:</a:t>
            </a:r>
          </a:p>
          <a:p>
            <a:r>
              <a:rPr lang="en-US" sz="2000" dirty="0" smtClean="0">
                <a:solidFill>
                  <a:srgbClr val="FFFF99"/>
                </a:solidFill>
                <a:latin typeface="Lucida Console" panose="020B0609040504020204" pitchFamily="49" charset="0"/>
              </a:rPr>
              <a:t>Fork-join not enforced</a:t>
            </a:r>
            <a:endParaRPr lang="en-US" sz="2000" dirty="0">
              <a:solidFill>
                <a:srgbClr val="FFFF99"/>
              </a:solidFill>
              <a:latin typeface="Lucida Console" panose="020B0609040504020204" pitchFamily="49" charset="0"/>
            </a:endParaRPr>
          </a:p>
        </p:txBody>
      </p:sp>
      <p:sp>
        <p:nvSpPr>
          <p:cNvPr id="15" name="Rounded Rectangular Callout 14"/>
          <p:cNvSpPr/>
          <p:nvPr/>
        </p:nvSpPr>
        <p:spPr>
          <a:xfrm>
            <a:off x="8055909" y="3809434"/>
            <a:ext cx="3736698" cy="683172"/>
          </a:xfrm>
          <a:prstGeom prst="wedgeRoundRectCallout">
            <a:avLst>
              <a:gd name="adj1" fmla="val -30484"/>
              <a:gd name="adj2" fmla="val 127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99"/>
                </a:solidFill>
                <a:latin typeface="Lucida Console" panose="020B0609040504020204" pitchFamily="49" charset="0"/>
              </a:rPr>
              <a:t>Problem 3:</a:t>
            </a:r>
          </a:p>
          <a:p>
            <a:r>
              <a:rPr lang="en-US" sz="2000" dirty="0" smtClean="0">
                <a:solidFill>
                  <a:srgbClr val="FFFF99"/>
                </a:solidFill>
                <a:latin typeface="Lucida Console" panose="020B0609040504020204" pitchFamily="49" charset="0"/>
              </a:rPr>
              <a:t>Exceptions??</a:t>
            </a:r>
            <a:endParaRPr lang="en-US" sz="2000" dirty="0">
              <a:solidFill>
                <a:srgbClr val="FFFF99"/>
              </a:solidFill>
              <a:latin typeface="Lucida Console" panose="020B0609040504020204" pitchFamily="49" charset="0"/>
            </a:endParaRPr>
          </a:p>
        </p:txBody>
      </p:sp>
      <p:sp>
        <p:nvSpPr>
          <p:cNvPr id="9" name="Diamond 8"/>
          <p:cNvSpPr/>
          <p:nvPr/>
        </p:nvSpPr>
        <p:spPr>
          <a:xfrm>
            <a:off x="11795985" y="6491824"/>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0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752600"/>
          </a:xfrm>
        </p:spPr>
        <p:txBody>
          <a:bodyPr>
            <a:normAutofit fontScale="90000"/>
          </a:bodyPr>
          <a:lstStyle/>
          <a:p>
            <a:r>
              <a:rPr lang="en-US" dirty="0"/>
              <a:t>Andrzej </a:t>
            </a:r>
            <a:r>
              <a:rPr lang="en-US" dirty="0" err="1" smtClean="0"/>
              <a:t>Krzemieński</a:t>
            </a:r>
            <a:r>
              <a:rPr lang="en-US" dirty="0"/>
              <a:t>:</a:t>
            </a:r>
            <a:br>
              <a:rPr lang="en-US" dirty="0"/>
            </a:br>
            <a:r>
              <a:rPr lang="en-US" dirty="0" smtClean="0"/>
              <a:t>“Do </a:t>
            </a:r>
            <a:r>
              <a:rPr lang="en-US" dirty="0"/>
              <a:t>not use naked threads in the program: use RAII-like wrappers instead”</a:t>
            </a:r>
          </a:p>
        </p:txBody>
      </p:sp>
      <p:pic>
        <p:nvPicPr>
          <p:cNvPr id="4" name="Picture 3"/>
          <p:cNvPicPr>
            <a:picLocks noChangeAspect="1"/>
          </p:cNvPicPr>
          <p:nvPr/>
        </p:nvPicPr>
        <p:blipFill>
          <a:blip r:embed="rId3"/>
          <a:stretch>
            <a:fillRect/>
          </a:stretch>
        </p:blipFill>
        <p:spPr>
          <a:xfrm>
            <a:off x="1461526" y="2395151"/>
            <a:ext cx="9258300" cy="4295775"/>
          </a:xfrm>
          <a:prstGeom prst="rect">
            <a:avLst/>
          </a:prstGeom>
        </p:spPr>
      </p:pic>
    </p:spTree>
    <p:extLst>
      <p:ext uri="{BB962C8B-B14F-4D97-AF65-F5344CB8AC3E}">
        <p14:creationId xmlns:p14="http://schemas.microsoft.com/office/powerpoint/2010/main" val="4165991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Fork-Join Parallelism</a:t>
            </a:r>
            <a:endParaRPr lang="en-US" dirty="0"/>
          </a:p>
        </p:txBody>
      </p:sp>
      <p:sp>
        <p:nvSpPr>
          <p:cNvPr id="6" name="TextBox 5"/>
          <p:cNvSpPr txBox="1"/>
          <p:nvPr/>
        </p:nvSpPr>
        <p:spPr>
          <a:xfrm>
            <a:off x="1188340" y="2173293"/>
            <a:ext cx="8229600" cy="3693319"/>
          </a:xfrm>
          <a:prstGeom prst="rect">
            <a:avLst/>
          </a:prstGeom>
          <a:noFill/>
        </p:spPr>
        <p:txBody>
          <a:bodyPr wrap="square" rtlCol="0">
            <a:spAutoFit/>
          </a:bodyPr>
          <a:lstStyle/>
          <a:p>
            <a:r>
              <a:rPr lang="en-US" dirty="0">
                <a:solidFill>
                  <a:srgbClr val="FFFF99"/>
                </a:solidFill>
                <a:latin typeface="Lucida Console" panose="020B0609040504020204" pitchFamily="49" charset="0"/>
                <a:cs typeface="Consolas" panose="020B0609020204030204" pitchFamily="49" charset="0"/>
              </a:rPr>
              <a:t>void quicksort(</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*v,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start,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end) {</a:t>
            </a:r>
          </a:p>
          <a:p>
            <a:r>
              <a:rPr lang="en-US" dirty="0">
                <a:solidFill>
                  <a:srgbClr val="FFFF99"/>
                </a:solidFill>
                <a:latin typeface="Lucida Console" panose="020B0609040504020204" pitchFamily="49" charset="0"/>
                <a:cs typeface="Consolas" panose="020B0609020204030204" pitchFamily="49" charset="0"/>
              </a:rPr>
              <a:t>    if (start &lt; end) </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r>
              <a:rPr lang="en-US" dirty="0" err="1">
                <a:solidFill>
                  <a:srgbClr val="FFFF99"/>
                </a:solidFill>
                <a:latin typeface="Lucida Console" panose="020B0609040504020204" pitchFamily="49" charset="0"/>
                <a:cs typeface="Consolas" panose="020B0609020204030204" pitchFamily="49" charset="0"/>
              </a:rPr>
              <a:t>int</a:t>
            </a:r>
            <a:r>
              <a:rPr lang="en-US" dirty="0">
                <a:solidFill>
                  <a:srgbClr val="FFFF99"/>
                </a:solidFill>
                <a:latin typeface="Lucida Console" panose="020B0609040504020204" pitchFamily="49" charset="0"/>
                <a:cs typeface="Consolas" panose="020B0609020204030204" pitchFamily="49" charset="0"/>
              </a:rPr>
              <a:t> pivot = partition(v, start, end</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quicksort(v, start, pivot - 1</a:t>
            </a:r>
            <a:r>
              <a:rPr lang="en-US" dirty="0" smtClean="0">
                <a:solidFill>
                  <a:srgbClr val="FFFF99"/>
                </a:solidFill>
                <a:latin typeface="Lucida Console" panose="020B0609040504020204" pitchFamily="49" charset="0"/>
                <a:cs typeface="Consolas" panose="020B0609020204030204" pitchFamily="49" charset="0"/>
              </a:rPr>
              <a:t>);</a:t>
            </a: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quicksort(v, pivot + 1, end</a:t>
            </a:r>
            <a:r>
              <a:rPr lang="en-US" dirty="0" smtClean="0">
                <a:solidFill>
                  <a:srgbClr val="FFFF99"/>
                </a:solidFill>
                <a:latin typeface="Lucida Console" panose="020B0609040504020204" pitchFamily="49" charset="0"/>
                <a:cs typeface="Consolas" panose="020B0609020204030204" pitchFamily="49" charset="0"/>
              </a:rPr>
              <a:t>);</a:t>
            </a:r>
          </a:p>
          <a:p>
            <a:endParaRPr lang="en-US" dirty="0" smtClean="0">
              <a:solidFill>
                <a:srgbClr val="FFFF99"/>
              </a:solidFill>
              <a:latin typeface="Lucida Console" panose="020B0609040504020204" pitchFamily="49" charset="0"/>
              <a:cs typeface="Consolas" panose="020B0609020204030204" pitchFamily="49" charset="0"/>
            </a:endParaRPr>
          </a:p>
          <a:p>
            <a:endParaRPr lang="en-US" dirty="0">
              <a:solidFill>
                <a:srgbClr val="FFFF99"/>
              </a:solidFill>
              <a:latin typeface="Lucida Console" panose="020B0609040504020204" pitchFamily="49" charset="0"/>
              <a:cs typeface="Consolas" panose="020B0609020204030204" pitchFamily="49" charset="0"/>
            </a:endParaRPr>
          </a:p>
          <a:p>
            <a:r>
              <a:rPr lang="en-US" dirty="0">
                <a:solidFill>
                  <a:srgbClr val="FFFF99"/>
                </a:solidFill>
                <a:latin typeface="Lucida Console" panose="020B0609040504020204" pitchFamily="49" charset="0"/>
                <a:cs typeface="Consolas" panose="020B0609020204030204" pitchFamily="49" charset="0"/>
              </a:rPr>
              <a:t>    }</a:t>
            </a:r>
          </a:p>
          <a:p>
            <a:r>
              <a:rPr lang="en-US" dirty="0">
                <a:solidFill>
                  <a:srgbClr val="FFFF99"/>
                </a:solidFill>
                <a:latin typeface="Lucida Console" panose="020B0609040504020204" pitchFamily="49" charset="0"/>
                <a:cs typeface="Consolas" panose="020B0609020204030204" pitchFamily="49" charset="0"/>
              </a:rPr>
              <a:t>}</a:t>
            </a:r>
          </a:p>
        </p:txBody>
      </p:sp>
      <p:sp>
        <p:nvSpPr>
          <p:cNvPr id="7" name="Rounded Rectangle 6"/>
          <p:cNvSpPr/>
          <p:nvPr/>
        </p:nvSpPr>
        <p:spPr>
          <a:xfrm>
            <a:off x="1839716" y="2925570"/>
            <a:ext cx="8702160" cy="2203478"/>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8597461" y="1786759"/>
            <a:ext cx="3121573" cy="683172"/>
          </a:xfrm>
          <a:prstGeom prst="wedgeRoundRectCallout">
            <a:avLst>
              <a:gd name="adj1" fmla="val -75691"/>
              <a:gd name="adj2" fmla="val 115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99"/>
                </a:solidFill>
                <a:latin typeface="Lucida Console" panose="020B0609040504020204" pitchFamily="49" charset="0"/>
              </a:rPr>
              <a:t>parallel region</a:t>
            </a:r>
            <a:endParaRPr lang="en-US" sz="2400" dirty="0">
              <a:solidFill>
                <a:srgbClr val="FFFF99"/>
              </a:solidFill>
              <a:latin typeface="Lucida Console" panose="020B0609040504020204" pitchFamily="49" charset="0"/>
            </a:endParaRPr>
          </a:p>
        </p:txBody>
      </p:sp>
      <p:sp>
        <p:nvSpPr>
          <p:cNvPr id="9" name="Rounded Rectangle 8"/>
          <p:cNvSpPr/>
          <p:nvPr/>
        </p:nvSpPr>
        <p:spPr>
          <a:xfrm>
            <a:off x="2149772" y="3740648"/>
            <a:ext cx="4955221" cy="505532"/>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149771" y="4333891"/>
            <a:ext cx="4955221" cy="505532"/>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8318937" y="3202337"/>
            <a:ext cx="1865587" cy="683172"/>
          </a:xfrm>
          <a:prstGeom prst="wedgeRoundRectCallout">
            <a:avLst>
              <a:gd name="adj1" fmla="val -111631"/>
              <a:gd name="adj2" fmla="val 55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99"/>
                </a:solidFill>
                <a:latin typeface="Lucida Console" panose="020B0609040504020204" pitchFamily="49" charset="0"/>
              </a:rPr>
              <a:t>task</a:t>
            </a:r>
            <a:endParaRPr lang="en-US" sz="2400" dirty="0">
              <a:solidFill>
                <a:srgbClr val="FFFF99"/>
              </a:solidFill>
              <a:latin typeface="Lucida Console" panose="020B0609040504020204" pitchFamily="49" charset="0"/>
            </a:endParaRPr>
          </a:p>
        </p:txBody>
      </p:sp>
      <p:sp>
        <p:nvSpPr>
          <p:cNvPr id="14" name="Rounded Rectangular Callout 13"/>
          <p:cNvSpPr/>
          <p:nvPr/>
        </p:nvSpPr>
        <p:spPr>
          <a:xfrm>
            <a:off x="8318936" y="4183476"/>
            <a:ext cx="1865587" cy="683172"/>
          </a:xfrm>
          <a:prstGeom prst="wedgeRoundRectCallout">
            <a:avLst>
              <a:gd name="adj1" fmla="val -112194"/>
              <a:gd name="adj2" fmla="val 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FF99"/>
                </a:solidFill>
                <a:latin typeface="Lucida Console" panose="020B0609040504020204" pitchFamily="49" charset="0"/>
              </a:rPr>
              <a:t>task</a:t>
            </a:r>
            <a:endParaRPr lang="en-US" sz="2400" dirty="0">
              <a:solidFill>
                <a:srgbClr val="FFFF99"/>
              </a:solidFill>
              <a:latin typeface="Lucida Console" panose="020B0609040504020204" pitchFamily="49" charset="0"/>
            </a:endParaRPr>
          </a:p>
        </p:txBody>
      </p:sp>
      <p:sp>
        <p:nvSpPr>
          <p:cNvPr id="11" name="Diamond 10"/>
          <p:cNvSpPr/>
          <p:nvPr/>
        </p:nvSpPr>
        <p:spPr>
          <a:xfrm>
            <a:off x="11811000" y="6553200"/>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1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9" grpId="0" animBg="1"/>
      <p:bldP spid="10" grpId="0" animBg="1"/>
      <p:bldP spid="13"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TC104033929[[fn=Slate]]</Template>
  <TotalTime>74549</TotalTime>
  <Words>2777</Words>
  <Application>Microsoft Office PowerPoint</Application>
  <PresentationFormat>Widescreen</PresentationFormat>
  <Paragraphs>530</Paragraphs>
  <Slides>45</Slides>
  <Notes>33</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Calibri</vt:lpstr>
      <vt:lpstr>Calisto MT</vt:lpstr>
      <vt:lpstr>Consolas</vt:lpstr>
      <vt:lpstr>Courier New</vt:lpstr>
      <vt:lpstr>Lucida Console</vt:lpstr>
      <vt:lpstr>Trebuchet MS</vt:lpstr>
      <vt:lpstr>Wingdings 2</vt:lpstr>
      <vt:lpstr>Slate</vt:lpstr>
      <vt:lpstr>Parallelism in the Standard C++: What to Expect in C++ 17</vt:lpstr>
      <vt:lpstr>Agenda</vt:lpstr>
      <vt:lpstr>Part 1: The Fundamentals</vt:lpstr>
      <vt:lpstr>PowerPoint Presentation</vt:lpstr>
      <vt:lpstr>Parallelism in C++11/14</vt:lpstr>
      <vt:lpstr>Quicksort: Serial</vt:lpstr>
      <vt:lpstr>Quicksort: Use Threads</vt:lpstr>
      <vt:lpstr>Andrzej Krzemieński: “Do not use naked threads in the program: use RAII-like wrappers instead”</vt:lpstr>
      <vt:lpstr>Quicksort: Fork-Join Parallelism</vt:lpstr>
      <vt:lpstr>Quicksort: Using Task Regions (N3832)</vt:lpstr>
      <vt:lpstr>Under The Hood…</vt:lpstr>
      <vt:lpstr>Work Stealing Scheduling</vt:lpstr>
      <vt:lpstr>Work Stealing Scheduling</vt:lpstr>
      <vt:lpstr>Work Stealing Scheduling</vt:lpstr>
      <vt:lpstr>Work Stealing Scheduling</vt:lpstr>
      <vt:lpstr>Work Stealing Scheduling</vt:lpstr>
      <vt:lpstr>Fork-Join Parallelism and Work Stealing</vt:lpstr>
      <vt:lpstr>Work Stealing Design Choices</vt:lpstr>
      <vt:lpstr>Thread Switching</vt:lpstr>
      <vt:lpstr>Part 2: The Algorithms</vt:lpstr>
      <vt:lpstr>PowerPoint Presentation</vt:lpstr>
      <vt:lpstr>Inspiration</vt:lpstr>
      <vt:lpstr>Parallel STL</vt:lpstr>
      <vt:lpstr>Parallelization: What’s a Big Deal?</vt:lpstr>
      <vt:lpstr>It’s a Contract</vt:lpstr>
      <vt:lpstr>Chaos Sort</vt:lpstr>
      <vt:lpstr>Execution Policies</vt:lpstr>
      <vt:lpstr>Using Execution Policy To Write Paralel Code</vt:lpstr>
      <vt:lpstr>Picking Execution Policy Dynamically</vt:lpstr>
      <vt:lpstr>Exception Handling</vt:lpstr>
      <vt:lpstr>Vectorization: A Tale From Agriculture</vt:lpstr>
      <vt:lpstr>A Tale From Agriculture</vt:lpstr>
      <vt:lpstr>A Tale From Agriculture</vt:lpstr>
      <vt:lpstr>Idea: Fewer Tractors, Wider Plows</vt:lpstr>
      <vt:lpstr>Vectorization: What’s a Big Deal?</vt:lpstr>
      <vt:lpstr>Vector Lane is not a Thread!</vt:lpstr>
      <vt:lpstr>Vectorization: Not So Easy Any More…</vt:lpstr>
      <vt:lpstr>How Do We Get This?</vt:lpstr>
      <vt:lpstr>Vectorization Hazard: Locks</vt:lpstr>
      <vt:lpstr>But Wait, There Is One Little Problem…</vt:lpstr>
      <vt:lpstr>Vector Loop with Parallel STL</vt:lpstr>
      <vt:lpstr>Parallelization vs. Vectorization</vt:lpstr>
      <vt:lpstr>When To Vectorize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Parallelism in the Standard C++: What to Expect in C++ 17</dc:title>
  <dc:creator>Artur Laksberg</dc:creator>
  <cp:lastModifiedBy>Artur Laksberg</cp:lastModifiedBy>
  <cp:revision>164</cp:revision>
  <cp:lastPrinted>2014-05-01T19:21:13Z</cp:lastPrinted>
  <dcterms:created xsi:type="dcterms:W3CDTF">2014-03-29T20:12:18Z</dcterms:created>
  <dcterms:modified xsi:type="dcterms:W3CDTF">2014-09-18T18:08:55Z</dcterms:modified>
</cp:coreProperties>
</file>