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  <p:sldMasterId id="2147483660" r:id="rId3"/>
  </p:sldMasterIdLst>
  <p:notesMasterIdLst>
    <p:notesMasterId r:id="rId75"/>
  </p:notesMasterIdLst>
  <p:handoutMasterIdLst>
    <p:handoutMasterId r:id="rId76"/>
  </p:handoutMasterIdLst>
  <p:sldIdLst>
    <p:sldId id="256" r:id="rId4"/>
    <p:sldId id="280" r:id="rId5"/>
    <p:sldId id="281" r:id="rId6"/>
    <p:sldId id="266" r:id="rId7"/>
    <p:sldId id="279" r:id="rId8"/>
    <p:sldId id="283" r:id="rId9"/>
    <p:sldId id="284" r:id="rId10"/>
    <p:sldId id="267" r:id="rId11"/>
    <p:sldId id="285" r:id="rId12"/>
    <p:sldId id="286" r:id="rId13"/>
    <p:sldId id="292" r:id="rId14"/>
    <p:sldId id="348" r:id="rId15"/>
    <p:sldId id="293" r:id="rId16"/>
    <p:sldId id="300" r:id="rId17"/>
    <p:sldId id="288" r:id="rId18"/>
    <p:sldId id="294" r:id="rId19"/>
    <p:sldId id="295" r:id="rId20"/>
    <p:sldId id="297" r:id="rId21"/>
    <p:sldId id="291" r:id="rId22"/>
    <p:sldId id="298" r:id="rId23"/>
    <p:sldId id="299" r:id="rId24"/>
    <p:sldId id="361" r:id="rId25"/>
    <p:sldId id="301" r:id="rId26"/>
    <p:sldId id="302" r:id="rId27"/>
    <p:sldId id="303" r:id="rId28"/>
    <p:sldId id="308" r:id="rId29"/>
    <p:sldId id="306" r:id="rId30"/>
    <p:sldId id="304" r:id="rId31"/>
    <p:sldId id="305" r:id="rId32"/>
    <p:sldId id="307" r:id="rId33"/>
    <p:sldId id="313" r:id="rId34"/>
    <p:sldId id="363" r:id="rId35"/>
    <p:sldId id="362" r:id="rId36"/>
    <p:sldId id="315" r:id="rId37"/>
    <p:sldId id="314" r:id="rId38"/>
    <p:sldId id="316" r:id="rId39"/>
    <p:sldId id="317" r:id="rId40"/>
    <p:sldId id="354" r:id="rId41"/>
    <p:sldId id="318" r:id="rId42"/>
    <p:sldId id="326" r:id="rId43"/>
    <p:sldId id="327" r:id="rId44"/>
    <p:sldId id="349" r:id="rId45"/>
    <p:sldId id="330" r:id="rId46"/>
    <p:sldId id="329" r:id="rId47"/>
    <p:sldId id="331" r:id="rId48"/>
    <p:sldId id="350" r:id="rId49"/>
    <p:sldId id="332" r:id="rId50"/>
    <p:sldId id="333" r:id="rId51"/>
    <p:sldId id="336" r:id="rId52"/>
    <p:sldId id="334" r:id="rId53"/>
    <p:sldId id="351" r:id="rId54"/>
    <p:sldId id="335" r:id="rId55"/>
    <p:sldId id="337" r:id="rId56"/>
    <p:sldId id="338" r:id="rId57"/>
    <p:sldId id="352" r:id="rId58"/>
    <p:sldId id="339" r:id="rId59"/>
    <p:sldId id="342" r:id="rId60"/>
    <p:sldId id="353" r:id="rId61"/>
    <p:sldId id="343" r:id="rId62"/>
    <p:sldId id="340" r:id="rId63"/>
    <p:sldId id="355" r:id="rId64"/>
    <p:sldId id="341" r:id="rId65"/>
    <p:sldId id="344" r:id="rId66"/>
    <p:sldId id="345" r:id="rId67"/>
    <p:sldId id="346" r:id="rId68"/>
    <p:sldId id="309" r:id="rId69"/>
    <p:sldId id="290" r:id="rId70"/>
    <p:sldId id="359" r:id="rId71"/>
    <p:sldId id="356" r:id="rId72"/>
    <p:sldId id="357" r:id="rId73"/>
    <p:sldId id="35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000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3" autoAdjust="0"/>
    <p:restoredTop sz="94660"/>
  </p:normalViewPr>
  <p:slideViewPr>
    <p:cSldViewPr>
      <p:cViewPr varScale="1">
        <p:scale>
          <a:sx n="80" d="100"/>
          <a:sy n="80" d="100"/>
        </p:scale>
        <p:origin x="42" y="-1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1/20/2016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1/20/2016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28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6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5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CD545-06B1-4177-98AF-A3DFD8E81B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4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76DE-F674-42A8-BB51-D89609AF03B4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CC15-E76C-4DB9-BF0C-E572B3E13A05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1677-588E-44C0-8F2D-79B8D6901977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4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E4DB-8065-4F3C-919C-43B075DA88C8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3E24-54E0-407D-852D-E1ADDCED9F76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1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C5CC-BFD9-4985-B944-CB4232137112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5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225A-5ACC-4361-99FA-AC1D51C4E8BA}" type="datetime1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1D76-5804-42FA-9839-371B78E224C3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9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2FA-EC62-407F-B2E1-F56B3DEE3541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3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216B-B4E3-499D-86EE-EDCC2645CE57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24F7-1014-40BB-84F2-76A3BDED51E2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BFD8-3378-4619-A77E-9CDEC2379824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82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CE2E8-6448-42AB-94F8-78452CCB6CAC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2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2857-0EC8-426F-9CF3-4A7A6C9A1FC7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D714-E0EB-4C27-AA74-BA544220652D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6672-BBC9-49F2-906C-134E16A010A8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2DE7-8BCB-42EF-9949-1737D9E89A69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DF28-B518-438F-B909-67787C0BDE1F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021D-937B-4A6C-A6A7-9DCC0B209497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304C-5264-4FCD-BD23-269575CF8C94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94926C0-29FF-4DA9-A2DE-70FE41ED7E7F}" type="datetime1">
              <a:rPr lang="en-US" smtClean="0"/>
              <a:t>1/20/2016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NWCPP 2016 C++ Coroutines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F84B-86D9-4BC3-8503-FFF3F5B58E11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836C-37F1-4430-BAAA-B0FAAFEAF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5/p0057r1.pdf" TargetMode="External"/><Relationship Id="rId2" Type="http://schemas.openxmlformats.org/officeDocument/2006/relationships/hyperlink" Target="http://github.com/cppcon" TargetMode="External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5/p0057r1.pdf" TargetMode="External"/><Relationship Id="rId2" Type="http://schemas.openxmlformats.org/officeDocument/2006/relationships/hyperlink" Target="http://github.com/cppcon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Coroutines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negative overhead abstraction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0590279" y="5447940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</a:schemeClr>
                </a:solidFill>
              </a:rPr>
              <a:t>gorn@microsoft.com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4384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100 cards per minute!</a:t>
            </a:r>
            <a:endParaRPr lang="en-US" sz="8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D042-29EA-4D29-848A-1736E32AE09A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95F4-71AC-48C9-8762-5369E4FACF1F}" type="datetime1">
              <a:rPr lang="en-US" smtClean="0"/>
              <a:t>1/20/2016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76200" y="-152400"/>
            <a:ext cx="12344400" cy="7162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/>
              <a:t>1958</a:t>
            </a:r>
            <a:endParaRPr lang="en-US" sz="23900" dirty="0"/>
          </a:p>
        </p:txBody>
      </p:sp>
      <p:sp>
        <p:nvSpPr>
          <p:cNvPr id="26" name="Rectangle 25"/>
          <p:cNvSpPr/>
          <p:nvPr/>
        </p:nvSpPr>
        <p:spPr>
          <a:xfrm>
            <a:off x="-76200" y="-152400"/>
            <a:ext cx="12344400" cy="7162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/>
              <a:t>1965</a:t>
            </a:r>
            <a:endParaRPr lang="en-US" sz="23900" dirty="0"/>
          </a:p>
        </p:txBody>
      </p:sp>
      <p:sp>
        <p:nvSpPr>
          <p:cNvPr id="27" name="Rectangle 26"/>
          <p:cNvSpPr/>
          <p:nvPr/>
        </p:nvSpPr>
        <p:spPr>
          <a:xfrm>
            <a:off x="-76200" y="-152400"/>
            <a:ext cx="12344400" cy="7162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/>
              <a:t>1975</a:t>
            </a:r>
            <a:endParaRPr lang="en-US" sz="23900" dirty="0"/>
          </a:p>
        </p:txBody>
      </p:sp>
      <p:sp>
        <p:nvSpPr>
          <p:cNvPr id="28" name="Rectangle 27"/>
          <p:cNvSpPr/>
          <p:nvPr/>
        </p:nvSpPr>
        <p:spPr>
          <a:xfrm>
            <a:off x="-76200" y="-152400"/>
            <a:ext cx="12344400" cy="7162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/>
              <a:t>1985</a:t>
            </a:r>
            <a:endParaRPr lang="en-US" sz="23900" dirty="0"/>
          </a:p>
        </p:txBody>
      </p:sp>
      <p:sp>
        <p:nvSpPr>
          <p:cNvPr id="29" name="Rectangle 28"/>
          <p:cNvSpPr/>
          <p:nvPr/>
        </p:nvSpPr>
        <p:spPr>
          <a:xfrm>
            <a:off x="-76200" y="-152400"/>
            <a:ext cx="12344400" cy="7162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/>
              <a:t>1995</a:t>
            </a:r>
            <a:endParaRPr lang="en-US" sz="23900" dirty="0"/>
          </a:p>
        </p:txBody>
      </p:sp>
      <p:sp>
        <p:nvSpPr>
          <p:cNvPr id="30" name="Rectangle 29"/>
          <p:cNvSpPr/>
          <p:nvPr/>
        </p:nvSpPr>
        <p:spPr>
          <a:xfrm>
            <a:off x="-76200" y="-152400"/>
            <a:ext cx="12344400" cy="7162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/>
              <a:t>2005</a:t>
            </a:r>
            <a:endParaRPr lang="en-US" sz="23900" dirty="0"/>
          </a:p>
        </p:txBody>
      </p:sp>
      <p:sp>
        <p:nvSpPr>
          <p:cNvPr id="31" name="Rectangle 30"/>
          <p:cNvSpPr/>
          <p:nvPr/>
        </p:nvSpPr>
        <p:spPr>
          <a:xfrm>
            <a:off x="-76200" y="-152400"/>
            <a:ext cx="12344400" cy="716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>
                <a:solidFill>
                  <a:schemeClr val="tx1"/>
                </a:solidFill>
              </a:rPr>
              <a:t>2015</a:t>
            </a:r>
            <a:endParaRPr lang="en-US" sz="23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794019" y="1903665"/>
            <a:ext cx="4398149" cy="1395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1"/>
            <a:ext cx="8689474" cy="1109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Async state machine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12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1426" y="2534650"/>
            <a:ext cx="181811" cy="181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61922" y="3871668"/>
            <a:ext cx="1438443" cy="511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Failed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26559" y="2358191"/>
            <a:ext cx="1935747" cy="5169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Connecting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30580" y="3863407"/>
            <a:ext cx="2071944" cy="504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Completed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66197" y="2358192"/>
            <a:ext cx="1430267" cy="516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Reading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0" idx="6"/>
            <a:endCxn id="12" idx="1"/>
          </p:cNvCxnSpPr>
          <p:nvPr/>
        </p:nvCxnSpPr>
        <p:spPr>
          <a:xfrm flipV="1">
            <a:off x="3493236" y="2616683"/>
            <a:ext cx="533322" cy="8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5962306" y="2616683"/>
            <a:ext cx="4038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0"/>
            <a:endCxn id="14" idx="3"/>
          </p:cNvCxnSpPr>
          <p:nvPr/>
        </p:nvCxnSpPr>
        <p:spPr>
          <a:xfrm rot="16200000" flipH="1">
            <a:off x="7309651" y="2129872"/>
            <a:ext cx="258491" cy="715133"/>
          </a:xfrm>
          <a:prstGeom prst="curvedConnector4">
            <a:avLst>
              <a:gd name="adj1" fmla="val -88436"/>
              <a:gd name="adj2" fmla="val 1319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944892" y="5314256"/>
            <a:ext cx="243322" cy="237656"/>
            <a:chOff x="1949099" y="3544818"/>
            <a:chExt cx="243322" cy="237656"/>
          </a:xfrm>
        </p:grpSpPr>
        <p:sp>
          <p:nvSpPr>
            <p:cNvPr id="59" name="Oval 58"/>
            <p:cNvSpPr/>
            <p:nvPr/>
          </p:nvSpPr>
          <p:spPr>
            <a:xfrm>
              <a:off x="1949099" y="3544818"/>
              <a:ext cx="243322" cy="2376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78017" y="3572042"/>
              <a:ext cx="181811" cy="1818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/>
          <p:cNvCxnSpPr>
            <a:stCxn id="13" idx="2"/>
            <a:endCxn id="59" idx="0"/>
          </p:cNvCxnSpPr>
          <p:nvPr/>
        </p:nvCxnSpPr>
        <p:spPr>
          <a:xfrm>
            <a:off x="7066553" y="4367616"/>
            <a:ext cx="1" cy="946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1" idx="0"/>
          </p:cNvCxnSpPr>
          <p:nvPr/>
        </p:nvCxnSpPr>
        <p:spPr>
          <a:xfrm flipH="1">
            <a:off x="4881144" y="3299325"/>
            <a:ext cx="11699" cy="5723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4" idx="2"/>
            <a:endCxn id="13" idx="0"/>
          </p:cNvCxnSpPr>
          <p:nvPr/>
        </p:nvCxnSpPr>
        <p:spPr>
          <a:xfrm flipH="1">
            <a:off x="7066552" y="2875175"/>
            <a:ext cx="14778" cy="988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2"/>
            <a:endCxn id="59" idx="2"/>
          </p:cNvCxnSpPr>
          <p:nvPr/>
        </p:nvCxnSpPr>
        <p:spPr>
          <a:xfrm rot="16200000" flipH="1">
            <a:off x="5388065" y="3876258"/>
            <a:ext cx="1049904" cy="206374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BC4F-63B8-460F-BB49-CD160DF8D493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0463" y="1"/>
            <a:ext cx="8689474" cy="1109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Trivial if synchronous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3600" y="1447800"/>
            <a:ext cx="1036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1024];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7122-8C2F-4393-81DD-2C051AA5BC8A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std</a:t>
            </a:r>
            <a:r>
              <a:rPr lang="en-US" dirty="0" smtClean="0"/>
              <a:t>::future&lt;T&gt; and </a:t>
            </a:r>
            <a:r>
              <a:rPr lang="en-US" dirty="0" err="1" smtClean="0"/>
              <a:t>std</a:t>
            </a:r>
            <a:r>
              <a:rPr lang="en-US" dirty="0" smtClean="0"/>
              <a:t>::promise&lt;T&gt;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1828799"/>
            <a:ext cx="4267200" cy="1705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1828800"/>
            <a:ext cx="426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shared_state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233353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atomic&lt;long&gt; </a:t>
            </a:r>
            <a:r>
              <a:rPr lang="en-US" dirty="0" err="1"/>
              <a:t>refCnt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mutex</a:t>
            </a:r>
            <a:r>
              <a:rPr lang="en-US" dirty="0" smtClean="0"/>
              <a:t> lock;</a:t>
            </a:r>
          </a:p>
          <a:p>
            <a:r>
              <a:rPr lang="en-US" dirty="0" smtClean="0"/>
              <a:t>variant&lt;empty, T,  </a:t>
            </a:r>
            <a:r>
              <a:rPr lang="en-US" dirty="0" err="1" smtClean="0"/>
              <a:t>exception_ptr</a:t>
            </a:r>
            <a:r>
              <a:rPr lang="en-US" dirty="0" smtClean="0"/>
              <a:t>&gt; value;</a:t>
            </a:r>
          </a:p>
          <a:p>
            <a:r>
              <a:rPr lang="en-US" dirty="0" err="1" smtClean="0"/>
              <a:t>conditional_variable</a:t>
            </a:r>
            <a:r>
              <a:rPr lang="en-US" dirty="0" smtClean="0"/>
              <a:t> ready;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495800"/>
            <a:ext cx="32004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4495800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future&lt;T&gt;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500053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intrusive_ptr</a:t>
            </a:r>
            <a:r>
              <a:rPr lang="en-US" dirty="0" smtClean="0"/>
              <a:t>&lt;</a:t>
            </a:r>
            <a:r>
              <a:rPr lang="en-US" dirty="0" err="1" smtClean="0"/>
              <a:t>shared_state</a:t>
            </a:r>
            <a:r>
              <a:rPr lang="en-US" dirty="0" smtClean="0"/>
              <a:t>&lt;T&gt;&gt;</a:t>
            </a:r>
          </a:p>
          <a:p>
            <a:endParaRPr lang="en-US" dirty="0"/>
          </a:p>
          <a:p>
            <a:r>
              <a:rPr lang="en-US" dirty="0" smtClean="0"/>
              <a:t>wait()</a:t>
            </a:r>
          </a:p>
          <a:p>
            <a:r>
              <a:rPr lang="en-US" dirty="0" smtClean="0"/>
              <a:t>T get()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05800" y="4114800"/>
            <a:ext cx="3200400" cy="175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05800" y="4114800"/>
            <a:ext cx="3200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promise&lt;T&gt;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461953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intrusive_ptr</a:t>
            </a:r>
            <a:r>
              <a:rPr lang="en-US" dirty="0" smtClean="0"/>
              <a:t>&lt;</a:t>
            </a:r>
            <a:r>
              <a:rPr lang="en-US" dirty="0" err="1" smtClean="0"/>
              <a:t>shared_state</a:t>
            </a:r>
            <a:r>
              <a:rPr lang="en-US" dirty="0" smtClean="0"/>
              <a:t>&lt;T&gt;&gt;</a:t>
            </a:r>
          </a:p>
          <a:p>
            <a:endParaRPr lang="en-US" dirty="0"/>
          </a:p>
          <a:p>
            <a:r>
              <a:rPr lang="en-US" dirty="0" err="1" smtClean="0"/>
              <a:t>set_value</a:t>
            </a:r>
            <a:r>
              <a:rPr lang="en-US" dirty="0" smtClean="0"/>
              <a:t>(T)</a:t>
            </a:r>
          </a:p>
          <a:p>
            <a:r>
              <a:rPr lang="en-US" dirty="0" err="1" smtClean="0"/>
              <a:t>set_exception</a:t>
            </a:r>
            <a:r>
              <a:rPr lang="en-US" dirty="0" smtClean="0"/>
              <a:t>(</a:t>
            </a:r>
            <a:r>
              <a:rPr lang="en-US" dirty="0" err="1" smtClean="0"/>
              <a:t>exception_ptr</a:t>
            </a:r>
            <a:r>
              <a:rPr lang="en-US" dirty="0" smtClean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33800" y="3533864"/>
            <a:ext cx="990600" cy="1723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flipH="1" flipV="1">
            <a:off x="7543800" y="3533864"/>
            <a:ext cx="762000" cy="1685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97F9-7B11-4846-B107-0D9D163C5E90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31490"/>
            <a:ext cx="10363200" cy="646330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int64_t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 * 1024];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int64_t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::Connection conn;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explicit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int64_t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total(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1337).then(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[state](future&lt;Tcp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state-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&gt;conn = std::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</a:t>
            </a:r>
            <a:r>
              <a:rPr lang="en-US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([state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(state-&gt;total &lt;=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state-&gt;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)).then(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nBytesFut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nBytesFut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state-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&gt;total -=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});                 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5400" y="147265"/>
            <a:ext cx="2133600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N4399 </a:t>
            </a:r>
            <a:r>
              <a:rPr lang="en-US" sz="1100" dirty="0"/>
              <a:t>Working Draft, Technical Specification for C++ Extensions for Concurrency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79544" y="1066800"/>
            <a:ext cx="396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/>
              <a:t>.then</a:t>
            </a:r>
            <a:endParaRPr lang="en-US" sz="11500" dirty="0"/>
          </a:p>
        </p:txBody>
      </p:sp>
      <p:sp>
        <p:nvSpPr>
          <p:cNvPr id="8" name="Rectangle 7"/>
          <p:cNvSpPr/>
          <p:nvPr/>
        </p:nvSpPr>
        <p:spPr>
          <a:xfrm>
            <a:off x="2895600" y="5486400"/>
            <a:ext cx="9227344" cy="1200329"/>
          </a:xfrm>
          <a:prstGeom prst="rect">
            <a:avLst/>
          </a:prstGeom>
          <a:solidFill>
            <a:schemeClr val="l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(function&lt;future&lt;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&gt;()&gt; body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body().then([=](future&lt;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notDone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notDone.get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?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(body) 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FA60-86D9-4978-870E-E7567DC171C2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0463" y="1"/>
            <a:ext cx="8689474" cy="1109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Forgot something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3600" y="1447800"/>
            <a:ext cx="1036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1024];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9220200" y="4800600"/>
            <a:ext cx="8382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63CF-287E-4AB7-AB5B-A8D23745706D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31490"/>
            <a:ext cx="10363200" cy="6463308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int64_t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 * 1024];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int64_t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::Connection conn;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explicit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int64_t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total(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1337).then(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[state](future&lt;Tcp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state-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&gt;conn = std::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</a:t>
            </a:r>
            <a:r>
              <a:rPr lang="en-US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([state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(state-&gt;total &lt;=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state-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)).then(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nBytesFut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nBytesFut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state-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&gt;total -=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});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do_while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524000"/>
            <a:ext cx="396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.then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799C-C0F5-428F-896A-D8E610E275D5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31490"/>
            <a:ext cx="10363200" cy="6463308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int64_t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char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 * 1024];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int64_t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::Connection conn;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explicit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int64_t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total(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1337).then(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[state](future&lt;Tcp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state-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&gt;conn = std::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</a:t>
            </a:r>
            <a:r>
              <a:rPr lang="en-US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([state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(state-&gt;total &lt;=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state-&gt;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)).then(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nBytesFut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nBytesFut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state-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&gt;total -=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});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do_while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}).then([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state](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&gt;){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make_ready_future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(state-&gt;total)});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2400" y="1524000"/>
            <a:ext cx="396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.then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5867400"/>
            <a:ext cx="15240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8DC6-833C-4A41-83C1-F919A8338AC6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73476"/>
            <a:ext cx="8689975" cy="5508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Hand-crafted async state machine (1/3)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42694" y="918046"/>
            <a:ext cx="84167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tcp_reader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[64 * 1024];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Tcp::Connection conn;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promise&lt;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done;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total): total(total) {}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Tcp::Connection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start(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9642" y="5697853"/>
            <a:ext cx="8155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cout &lt;&lt; tcp_reader::start(1000 * 1000 * 1000).get(); }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137278" y="951829"/>
            <a:ext cx="3976933" cy="2001329"/>
            <a:chOff x="4538417" y="550779"/>
            <a:chExt cx="3976933" cy="2001329"/>
          </a:xfrm>
        </p:grpSpPr>
        <p:sp>
          <p:nvSpPr>
            <p:cNvPr id="24" name="Rounded Rectangle 23"/>
            <p:cNvSpPr/>
            <p:nvPr/>
          </p:nvSpPr>
          <p:spPr>
            <a:xfrm>
              <a:off x="5252961" y="550779"/>
              <a:ext cx="3262389" cy="8900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38417" y="952799"/>
              <a:ext cx="181811" cy="1818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89150" y="1804218"/>
              <a:ext cx="1112253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Failed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389150" y="880612"/>
              <a:ext cx="1156034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Connecting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884911" y="1798928"/>
              <a:ext cx="1234908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Completed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949075" y="880611"/>
              <a:ext cx="1112253" cy="326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Reading</a:t>
              </a:r>
            </a:p>
          </p:txBody>
        </p:sp>
        <p:cxnSp>
          <p:nvCxnSpPr>
            <p:cNvPr id="16" name="Straight Arrow Connector 15"/>
            <p:cNvCxnSpPr>
              <a:stCxn id="10" idx="6"/>
              <a:endCxn id="12" idx="1"/>
            </p:cNvCxnSpPr>
            <p:nvPr/>
          </p:nvCxnSpPr>
          <p:spPr>
            <a:xfrm>
              <a:off x="4720228" y="1043705"/>
              <a:ext cx="66892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4" idx="1"/>
            </p:cNvCxnSpPr>
            <p:nvPr/>
          </p:nvCxnSpPr>
          <p:spPr>
            <a:xfrm flipV="1">
              <a:off x="6545184" y="1043706"/>
              <a:ext cx="4038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4" idx="0"/>
              <a:endCxn id="14" idx="3"/>
            </p:cNvCxnSpPr>
            <p:nvPr/>
          </p:nvCxnSpPr>
          <p:spPr>
            <a:xfrm rot="16200000" flipH="1">
              <a:off x="7701717" y="684095"/>
              <a:ext cx="163095" cy="556126"/>
            </a:xfrm>
            <a:prstGeom prst="curvedConnector4">
              <a:avLst>
                <a:gd name="adj1" fmla="val -140164"/>
                <a:gd name="adj2" fmla="val 14110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1" idx="0"/>
            </p:cNvCxnSpPr>
            <p:nvPr/>
          </p:nvCxnSpPr>
          <p:spPr>
            <a:xfrm>
              <a:off x="5945276" y="1429067"/>
              <a:ext cx="1" cy="3751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2"/>
              <a:endCxn id="13" idx="0"/>
            </p:cNvCxnSpPr>
            <p:nvPr/>
          </p:nvCxnSpPr>
          <p:spPr>
            <a:xfrm flipH="1">
              <a:off x="7502365" y="1206800"/>
              <a:ext cx="2837" cy="59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7386377" y="2314452"/>
              <a:ext cx="243322" cy="237656"/>
              <a:chOff x="1949099" y="3544818"/>
              <a:chExt cx="243322" cy="23765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949099" y="3544818"/>
                <a:ext cx="243322" cy="2376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978017" y="3572042"/>
                <a:ext cx="181811" cy="18181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/>
            <p:cNvCxnSpPr>
              <a:stCxn id="13" idx="2"/>
              <a:endCxn id="30" idx="0"/>
            </p:cNvCxnSpPr>
            <p:nvPr/>
          </p:nvCxnSpPr>
          <p:spPr>
            <a:xfrm>
              <a:off x="7502365" y="2125117"/>
              <a:ext cx="5673" cy="1893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11" idx="2"/>
              <a:endCxn id="30" idx="2"/>
            </p:cNvCxnSpPr>
            <p:nvPr/>
          </p:nvCxnSpPr>
          <p:spPr>
            <a:xfrm rot="16200000" flipH="1">
              <a:off x="6514391" y="1561293"/>
              <a:ext cx="302873" cy="144110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380482" y="1167755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①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67444" y="5095214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①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267443" y="3432806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②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25783" y="1167755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②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730979" y="951815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③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71793" y="3721973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③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67443" y="3994827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④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79672" y="1841909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④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67442" y="4282246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⑤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047682" y="1854077"/>
            <a:ext cx="3312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410-DB0B-42E7-83EF-AA464FDE5075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0"/>
            <a:ext cx="10058400" cy="494051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AFC0-D2E9-4CCD-B3F8-0D14AE03B36D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101594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Hand-crafted async state machine (2/3)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96674" y="728309"/>
            <a:ext cx="68232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tcp_reader::start(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&lt;tcp_reader&gt;(total);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p-&gt;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Tcp::Connect(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[raw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raw-&gt;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p.release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tcp_reader::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Tcp::Connection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conn =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19C3-2DD7-4400-9ACC-E6DBD84B1A7D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101599"/>
            <a:ext cx="8689474" cy="550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Hand-crafted async state machine (3/3)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2650" y="980723"/>
            <a:ext cx="85183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tcp_reader::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total -= bytesRead;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{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cleanMe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&lt;tcp_reader&gt;(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done.set_exception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cleanMe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&lt;tcp_reader&gt;(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done.set_value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62C2-883B-4A75-93A8-4E6608F7C89B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794019" y="1903665"/>
            <a:ext cx="4398149" cy="1395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463" y="1"/>
            <a:ext cx="8689474" cy="1109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Async state machine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22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1426" y="2534650"/>
            <a:ext cx="181811" cy="1818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61922" y="3871668"/>
            <a:ext cx="1438443" cy="511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Failed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26559" y="2358191"/>
            <a:ext cx="1935747" cy="5169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Connecting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30580" y="3863407"/>
            <a:ext cx="2071944" cy="5042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Completed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66197" y="2358192"/>
            <a:ext cx="1430267" cy="516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Reading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0" idx="6"/>
            <a:endCxn id="12" idx="1"/>
          </p:cNvCxnSpPr>
          <p:nvPr/>
        </p:nvCxnSpPr>
        <p:spPr>
          <a:xfrm flipV="1">
            <a:off x="3493236" y="2616683"/>
            <a:ext cx="533322" cy="88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5962306" y="2616683"/>
            <a:ext cx="4038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4" idx="0"/>
            <a:endCxn id="14" idx="3"/>
          </p:cNvCxnSpPr>
          <p:nvPr/>
        </p:nvCxnSpPr>
        <p:spPr>
          <a:xfrm rot="16200000" flipH="1">
            <a:off x="7309651" y="2129872"/>
            <a:ext cx="258491" cy="715133"/>
          </a:xfrm>
          <a:prstGeom prst="curvedConnector4">
            <a:avLst>
              <a:gd name="adj1" fmla="val -88436"/>
              <a:gd name="adj2" fmla="val 1319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944892" y="5314256"/>
            <a:ext cx="243322" cy="237656"/>
            <a:chOff x="1949099" y="3544818"/>
            <a:chExt cx="243322" cy="237656"/>
          </a:xfrm>
        </p:grpSpPr>
        <p:sp>
          <p:nvSpPr>
            <p:cNvPr id="59" name="Oval 58"/>
            <p:cNvSpPr/>
            <p:nvPr/>
          </p:nvSpPr>
          <p:spPr>
            <a:xfrm>
              <a:off x="1949099" y="3544818"/>
              <a:ext cx="243322" cy="2376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978017" y="3572042"/>
              <a:ext cx="181811" cy="1818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Arrow Connector 61"/>
          <p:cNvCxnSpPr>
            <a:stCxn id="13" idx="2"/>
            <a:endCxn id="59" idx="0"/>
          </p:cNvCxnSpPr>
          <p:nvPr/>
        </p:nvCxnSpPr>
        <p:spPr>
          <a:xfrm>
            <a:off x="7066553" y="4367616"/>
            <a:ext cx="1" cy="946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1" idx="0"/>
          </p:cNvCxnSpPr>
          <p:nvPr/>
        </p:nvCxnSpPr>
        <p:spPr>
          <a:xfrm flipH="1">
            <a:off x="4881144" y="3299325"/>
            <a:ext cx="11699" cy="5723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14" idx="2"/>
            <a:endCxn id="13" idx="0"/>
          </p:cNvCxnSpPr>
          <p:nvPr/>
        </p:nvCxnSpPr>
        <p:spPr>
          <a:xfrm flipH="1">
            <a:off x="7066552" y="2875175"/>
            <a:ext cx="14778" cy="988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11" idx="2"/>
            <a:endCxn id="59" idx="2"/>
          </p:cNvCxnSpPr>
          <p:nvPr/>
        </p:nvCxnSpPr>
        <p:spPr>
          <a:xfrm rot="16200000" flipH="1">
            <a:off x="5388065" y="3876258"/>
            <a:ext cx="1049904" cy="2063749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CBB6-6BA1-4632-9A71-747744635BD7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8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0463" y="1"/>
            <a:ext cx="8689474" cy="1109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Trivial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3600" y="1447800"/>
            <a:ext cx="1036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1024];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6AED-8151-45EB-8994-37AA9326F38D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0463" y="1"/>
            <a:ext cx="8689474" cy="1109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Trivial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3600" y="1447800"/>
            <a:ext cx="1036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future&lt;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1024];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B9F8-4759-4C91-8064-B90C97C1AF93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884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about perf?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49106"/>
              </p:ext>
            </p:extLst>
          </p:nvPr>
        </p:nvGraphicFramePr>
        <p:xfrm>
          <a:off x="2130924" y="2514600"/>
          <a:ext cx="7775076" cy="309308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4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769">
                  <a:extLst>
                    <a:ext uri="{9D8B030D-6E8A-4147-A177-3AD203B41FA5}">
                      <a16:colId xmlns:a16="http://schemas.microsoft.com/office/drawing/2014/main" val="2635867978"/>
                    </a:ext>
                  </a:extLst>
                </a:gridCol>
              </a:tblGrid>
              <a:tr h="598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MB/s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Binary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size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(Kbytes)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21205" y="6113059"/>
            <a:ext cx="1064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C++ 2015 RTM. Measured on Lenovo W540 laptop. Transmitting &amp; Receiving 1GB over loopback IP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265E-3EE5-4A0E-90C0-0AB6DCAF03EE}" type="datetime1">
              <a:rPr lang="en-US" smtClean="0"/>
              <a:t>1/20/2016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25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343400" y="3469622"/>
            <a:ext cx="4683558" cy="507440"/>
            <a:chOff x="4343400" y="2843992"/>
            <a:chExt cx="4683558" cy="507440"/>
          </a:xfrm>
        </p:grpSpPr>
        <p:grpSp>
          <p:nvGrpSpPr>
            <p:cNvPr id="15" name="Group 14"/>
            <p:cNvGrpSpPr/>
            <p:nvPr/>
          </p:nvGrpSpPr>
          <p:grpSpPr>
            <a:xfrm>
              <a:off x="4343400" y="2850774"/>
              <a:ext cx="2916738" cy="500658"/>
              <a:chOff x="5341552" y="2910404"/>
              <a:chExt cx="2916738" cy="50065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341552" y="2949397"/>
                <a:ext cx="14269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00B050"/>
                    </a:solidFill>
                  </a:rPr>
                  <a:t>495 (1.3x)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07150" y="2910404"/>
                <a:ext cx="6511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380</a:t>
                </a:r>
                <a:endParaRPr lang="en-US" sz="2400" dirty="0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8686800" y="2843992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28899" y="4757447"/>
            <a:ext cx="4598059" cy="461667"/>
            <a:chOff x="4428899" y="4131817"/>
            <a:chExt cx="4598059" cy="461667"/>
          </a:xfrm>
        </p:grpSpPr>
        <p:grpSp>
          <p:nvGrpSpPr>
            <p:cNvPr id="17" name="Group 16"/>
            <p:cNvGrpSpPr/>
            <p:nvPr/>
          </p:nvGrpSpPr>
          <p:grpSpPr>
            <a:xfrm>
              <a:off x="4428899" y="4131818"/>
              <a:ext cx="3135322" cy="461666"/>
              <a:chOff x="5282306" y="4130305"/>
              <a:chExt cx="3135322" cy="46166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82306" y="4130306"/>
                <a:ext cx="14269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"/>
                <a:r>
                  <a:rPr lang="en-US" sz="2400" dirty="0" smtClean="0">
                    <a:solidFill>
                      <a:srgbClr val="00B050"/>
                    </a:solidFill>
                  </a:rPr>
                  <a:t>25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(0.85x)</a:t>
                </a:r>
                <a:endParaRPr lang="en-US" sz="2400" dirty="0">
                  <a:solidFill>
                    <a:srgbClr val="00B05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158323" y="4130305"/>
                <a:ext cx="12593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"/>
                <a:r>
                  <a:rPr lang="en-US" sz="2400" dirty="0" smtClean="0"/>
                  <a:t>30</a:t>
                </a:r>
                <a:endParaRPr lang="en-US" sz="2400" dirty="0">
                  <a:solidFill>
                    <a:srgbClr val="00B050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8686800" y="4131817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11873" y="753619"/>
            <a:ext cx="3202314" cy="2295811"/>
            <a:chOff x="4711873" y="753619"/>
            <a:chExt cx="3202314" cy="2295811"/>
          </a:xfrm>
        </p:grpSpPr>
        <p:sp>
          <p:nvSpPr>
            <p:cNvPr id="8" name="TextBox 7"/>
            <p:cNvSpPr txBox="1"/>
            <p:nvPr/>
          </p:nvSpPr>
          <p:spPr>
            <a:xfrm>
              <a:off x="6051369" y="2587765"/>
              <a:ext cx="1862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Hand-Crafted</a:t>
              </a:r>
              <a:endParaRPr lang="en-US" sz="2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711873" y="753619"/>
              <a:ext cx="2823286" cy="1834146"/>
              <a:chOff x="4711873" y="753619"/>
              <a:chExt cx="2823286" cy="1834146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711873" y="753619"/>
                <a:ext cx="2823286" cy="1620323"/>
                <a:chOff x="4711873" y="753619"/>
                <a:chExt cx="2823286" cy="1620323"/>
              </a:xfrm>
            </p:grpSpPr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1873" y="753619"/>
                  <a:ext cx="1339496" cy="798782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0397" y="789319"/>
                  <a:ext cx="1104762" cy="952381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3784" y="1521870"/>
                  <a:ext cx="1304325" cy="852072"/>
                </a:xfrm>
                <a:prstGeom prst="rect">
                  <a:avLst/>
                </a:prstGeom>
              </p:spPr>
            </p:pic>
          </p:grpSp>
          <p:cxnSp>
            <p:nvCxnSpPr>
              <p:cNvPr id="38" name="Straight Arrow Connector 37"/>
              <p:cNvCxnSpPr>
                <a:endCxn id="8" idx="0"/>
              </p:cNvCxnSpPr>
              <p:nvPr/>
            </p:nvCxnSpPr>
            <p:spPr>
              <a:xfrm>
                <a:off x="6818851" y="2082395"/>
                <a:ext cx="163927" cy="50537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1066800" y="1080657"/>
            <a:ext cx="4745888" cy="1979712"/>
            <a:chOff x="1066800" y="1080657"/>
            <a:chExt cx="4745888" cy="1979712"/>
          </a:xfrm>
        </p:grpSpPr>
        <p:sp>
          <p:nvSpPr>
            <p:cNvPr id="7" name="TextBox 6"/>
            <p:cNvSpPr txBox="1"/>
            <p:nvPr/>
          </p:nvSpPr>
          <p:spPr>
            <a:xfrm>
              <a:off x="4267200" y="2598704"/>
              <a:ext cx="1545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Coroutines</a:t>
              </a:r>
              <a:endParaRPr lang="en-US" sz="240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66800" y="1080657"/>
              <a:ext cx="3433591" cy="1532549"/>
              <a:chOff x="1066800" y="1080657"/>
              <a:chExt cx="3433591" cy="1532549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080657"/>
                <a:ext cx="3396214" cy="1391891"/>
              </a:xfrm>
              <a:prstGeom prst="rect">
                <a:avLst/>
              </a:prstGeom>
            </p:spPr>
          </p:pic>
          <p:cxnSp>
            <p:nvCxnSpPr>
              <p:cNvPr id="42" name="Straight Arrow Connector 41"/>
              <p:cNvCxnSpPr/>
              <p:nvPr/>
            </p:nvCxnSpPr>
            <p:spPr>
              <a:xfrm>
                <a:off x="3461515" y="2313227"/>
                <a:ext cx="1038876" cy="2999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8264136" y="984921"/>
            <a:ext cx="3857146" cy="2047590"/>
            <a:chOff x="8264136" y="984921"/>
            <a:chExt cx="3857146" cy="2047590"/>
          </a:xfrm>
        </p:grpSpPr>
        <p:grpSp>
          <p:nvGrpSpPr>
            <p:cNvPr id="30" name="Group 29"/>
            <p:cNvGrpSpPr/>
            <p:nvPr/>
          </p:nvGrpSpPr>
          <p:grpSpPr>
            <a:xfrm>
              <a:off x="8264136" y="984921"/>
              <a:ext cx="3857146" cy="1459350"/>
              <a:chOff x="8334854" y="674250"/>
              <a:chExt cx="3857146" cy="145935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334854" y="674250"/>
                <a:ext cx="3857146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int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main() { </a:t>
                </a:r>
                <a:endPara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  printf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dirty="0">
                    <a:solidFill>
                      <a:srgbClr val="A31515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"Hello, world\n"</a:t>
                </a:r>
                <a:r>
                  <a:rPr lang="en-US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); </a:t>
                </a:r>
                <a:endPara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endParaRPr>
              </a:p>
              <a:p>
                <a:r>
                  <a:rPr lang="en-US" dirty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}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8915400" y="1597580"/>
                <a:ext cx="457200" cy="5360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8495743" y="2570846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Hello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4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93" y="114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What about perf?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36482"/>
              </p:ext>
            </p:extLst>
          </p:nvPr>
        </p:nvGraphicFramePr>
        <p:xfrm>
          <a:off x="2740524" y="1371600"/>
          <a:ext cx="6555876" cy="42192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8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5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Mbps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Binary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size</a:t>
                      </a:r>
                    </a:p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(Kbytes)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Allocations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296582" y="1414866"/>
            <a:ext cx="3878760" cy="478932"/>
            <a:chOff x="5296582" y="1643466"/>
            <a:chExt cx="3878760" cy="478932"/>
          </a:xfrm>
        </p:grpSpPr>
        <p:sp>
          <p:nvSpPr>
            <p:cNvPr id="7" name="TextBox 6"/>
            <p:cNvSpPr txBox="1"/>
            <p:nvPr/>
          </p:nvSpPr>
          <p:spPr>
            <a:xfrm>
              <a:off x="5296582" y="1643466"/>
              <a:ext cx="1545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Coroutines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12524" y="1660733"/>
              <a:ext cx="1862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Hand-Crafted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15076" y="2415997"/>
            <a:ext cx="3054508" cy="461665"/>
            <a:chOff x="5341552" y="2949397"/>
            <a:chExt cx="3054508" cy="461665"/>
          </a:xfrm>
        </p:grpSpPr>
        <p:sp>
          <p:nvSpPr>
            <p:cNvPr id="9" name="Rectangle 8"/>
            <p:cNvSpPr/>
            <p:nvPr/>
          </p:nvSpPr>
          <p:spPr>
            <a:xfrm>
              <a:off x="5341552" y="2949397"/>
              <a:ext cx="1426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495 (1.3x)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44920" y="2949397"/>
              <a:ext cx="6511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380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75314" y="4737305"/>
            <a:ext cx="2874419" cy="507456"/>
            <a:chOff x="5825724" y="4084515"/>
            <a:chExt cx="2874419" cy="507456"/>
          </a:xfrm>
        </p:grpSpPr>
        <p:sp>
          <p:nvSpPr>
            <p:cNvPr id="11" name="Rectangle 10"/>
            <p:cNvSpPr/>
            <p:nvPr/>
          </p:nvSpPr>
          <p:spPr>
            <a:xfrm>
              <a:off x="5825724" y="4130306"/>
              <a:ext cx="3401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US" sz="2400" dirty="0" smtClean="0"/>
                <a:t>1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40838" y="4084515"/>
              <a:ext cx="12593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sz="2400" b="1" dirty="0">
                  <a:solidFill>
                    <a:srgbClr val="FF0000"/>
                  </a:solidFill>
                </a:rPr>
                <a:t>488307</a:t>
              </a:r>
              <a:endParaRPr lang="en-US" sz="2400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12695" y="3618350"/>
            <a:ext cx="3411560" cy="461666"/>
            <a:chOff x="5166089" y="4130305"/>
            <a:chExt cx="3411560" cy="461666"/>
          </a:xfrm>
        </p:grpSpPr>
        <p:sp>
          <p:nvSpPr>
            <p:cNvPr id="18" name="Rectangle 17"/>
            <p:cNvSpPr/>
            <p:nvPr/>
          </p:nvSpPr>
          <p:spPr>
            <a:xfrm>
              <a:off x="5166089" y="4130306"/>
              <a:ext cx="16594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US" sz="2400" dirty="0" smtClean="0">
                  <a:solidFill>
                    <a:srgbClr val="00B050"/>
                  </a:solidFill>
                </a:rPr>
                <a:t>25.5 (0.85x)</a:t>
              </a:r>
              <a:endParaRPr lang="en-US" sz="2400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18344" y="4130305"/>
              <a:ext cx="12593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sz="2400" dirty="0" smtClean="0"/>
                <a:t>30</a:t>
              </a:r>
              <a:endParaRPr lang="en-US" sz="2400" dirty="0">
                <a:solidFill>
                  <a:srgbClr val="00B05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21205" y="6113059"/>
            <a:ext cx="1064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C++ 2015 RTM. Measured on Lenovo W540 laptop. Transmitting &amp; Receiving 1GB over loopback IP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4A04-AFC4-4C90-B58D-271CBC66F7B4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Coroutines are closer to the metal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27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78378" y="4323579"/>
            <a:ext cx="5666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78378" y="4963132"/>
            <a:ext cx="5666109" cy="3118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2190" y="4447360"/>
            <a:ext cx="24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/ Low Level Libraries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84935" y="1484927"/>
            <a:ext cx="2214648" cy="1368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Handcrafted</a:t>
            </a:r>
          </a:p>
          <a:p>
            <a:pPr algn="ctr"/>
            <a:r>
              <a:rPr lang="en-US" dirty="0"/>
              <a:t>State</a:t>
            </a:r>
          </a:p>
          <a:p>
            <a:pPr algn="ctr"/>
            <a:r>
              <a:rPr lang="en-US" dirty="0"/>
              <a:t>Machines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4935" y="2846921"/>
            <a:ext cx="2214649" cy="1352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Abstractions</a:t>
            </a:r>
          </a:p>
          <a:p>
            <a:pPr algn="ctr"/>
            <a:r>
              <a:rPr lang="en-US" sz="1200" dirty="0"/>
              <a:t>(Callback based)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994" y="3313417"/>
            <a:ext cx="2214649" cy="863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Abstraction</a:t>
            </a:r>
          </a:p>
          <a:p>
            <a:pPr algn="ctr"/>
            <a:r>
              <a:rPr lang="en-US" sz="1400" dirty="0"/>
              <a:t>(Awaitable based)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02993" y="2837030"/>
            <a:ext cx="2214649" cy="47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Coroutines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744953" y="2103335"/>
            <a:ext cx="317133" cy="2061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9102588" y="2973131"/>
            <a:ext cx="317133" cy="2061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28E9-563A-46F1-9AE3-BE104EAF53C6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0121 0.161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5.55556E-7 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09028"/>
            <a:ext cx="8499304" cy="757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map high level call to OS API?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6078" y="2719608"/>
            <a:ext cx="6547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11153" y="1675173"/>
            <a:ext cx="6215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15800" y="3644203"/>
            <a:ext cx="418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Windows: </a:t>
            </a:r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WSARecv(fd</a:t>
            </a:r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..., OVERLAPPED*)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25102" y="3633477"/>
            <a:ext cx="3405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Posix aio: aio_read(fd, </a:t>
            </a:r>
            <a:r>
              <a:rPr lang="it-IT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..., aiocbp</a:t>
            </a:r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455116" y="4173330"/>
            <a:ext cx="1462175" cy="1530944"/>
            <a:chOff x="917403" y="3807326"/>
            <a:chExt cx="1462175" cy="1530944"/>
          </a:xfrm>
        </p:grpSpPr>
        <p:sp>
          <p:nvSpPr>
            <p:cNvPr id="15" name="Rectangle 14"/>
            <p:cNvSpPr/>
            <p:nvPr/>
          </p:nvSpPr>
          <p:spPr>
            <a:xfrm>
              <a:off x="917403" y="3807326"/>
              <a:ext cx="1462175" cy="8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aiocbp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7403" y="4624641"/>
              <a:ext cx="1462175" cy="7136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 Object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2979" y="4180090"/>
            <a:ext cx="1462175" cy="1534910"/>
            <a:chOff x="917403" y="3807326"/>
            <a:chExt cx="1462175" cy="1534910"/>
          </a:xfrm>
        </p:grpSpPr>
        <p:sp>
          <p:nvSpPr>
            <p:cNvPr id="19" name="Rectangle 18"/>
            <p:cNvSpPr/>
            <p:nvPr/>
          </p:nvSpPr>
          <p:spPr>
            <a:xfrm>
              <a:off x="917403" y="3807326"/>
              <a:ext cx="1462175" cy="8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OVERLAPPED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7403" y="4624641"/>
              <a:ext cx="1462175" cy="71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</a:p>
            <a:p>
              <a:pPr algn="ctr"/>
              <a:r>
                <a:rPr lang="en-US" dirty="0" smtClean="0"/>
                <a:t>Object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D310-FCFA-451A-8107-09E3AB723C14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55687"/>
            <a:ext cx="1150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os_async_context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Invoke(std::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bytes) = 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static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CompletionPacket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.overlapped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.byteTransferred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331353"/>
            <a:ext cx="1127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make_handler_with_count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CompletionWithCount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std::forward&lt;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01200" y="255543"/>
            <a:ext cx="1981200" cy="1219200"/>
            <a:chOff x="917403" y="3807326"/>
            <a:chExt cx="1462175" cy="1534910"/>
          </a:xfrm>
        </p:grpSpPr>
        <p:sp>
          <p:nvSpPr>
            <p:cNvPr id="8" name="Rectangle 7"/>
            <p:cNvSpPr/>
            <p:nvPr/>
          </p:nvSpPr>
          <p:spPr>
            <a:xfrm>
              <a:off x="917403" y="3807326"/>
              <a:ext cx="1462175" cy="8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err="1" smtClean="0"/>
                <a:t>os_async_ctx</a:t>
              </a:r>
              <a:endParaRPr lang="en-US" dirty="0" smtClean="0"/>
            </a:p>
            <a:p>
              <a:pPr algn="ctr"/>
              <a:r>
                <a:rPr lang="en-US" sz="800" dirty="0" smtClean="0"/>
                <a:t>OVERLAPPED</a:t>
              </a:r>
              <a:r>
                <a:rPr lang="en-US" sz="1400" dirty="0" smtClean="0"/>
                <a:t>/</a:t>
              </a:r>
              <a:r>
                <a:rPr lang="en-US" sz="1200" dirty="0" err="1" smtClean="0"/>
                <a:t>aiocbp</a:t>
              </a:r>
              <a:endParaRPr lang="en-US" sz="1400" dirty="0" smtClean="0"/>
            </a:p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7403" y="4624641"/>
              <a:ext cx="1462175" cy="7175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</a:p>
            <a:p>
              <a:pPr algn="ctr"/>
              <a:r>
                <a:rPr lang="en-US" dirty="0" smtClean="0"/>
                <a:t>Object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81000" y="2732544"/>
            <a:ext cx="1173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After open associate a socket handle with a threadpool and a callback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ThreadPool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AssociateHandle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sock.native_handle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&amp;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3550365"/>
            <a:ext cx="1150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CompletionWithCount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CompletionWithCount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(std::move(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F10-CEB5-4C2A-82DD-455AF143AB4E}" type="datetime1">
              <a:rPr lang="en-US" smtClean="0"/>
              <a:t>1/20/2016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7543800"/>
            <a:ext cx="4219575" cy="345136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EAEF-789F-4880-A255-317F8B081CF9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8757" y="1107818"/>
            <a:ext cx="6096000" cy="5016758"/>
          </a:xfrm>
          <a:prstGeom prst="rect">
            <a:avLst/>
          </a:prstGeom>
          <a:solidFill>
            <a:srgbClr val="CCFF99">
              <a:alpha val="3098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696969"/>
                </a:solidFill>
                <a:latin typeface="Arial" panose="020B0604020202020204" pitchFamily="34" charset="0"/>
              </a:rPr>
              <a:t>000100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IDENTIFICATION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DIVISION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000200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PROGRAM-ID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HELLOWORLD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000300</a:t>
            </a:r>
            <a:r>
              <a:rPr lang="en-US" sz="1600" dirty="0">
                <a:solidFill>
                  <a:srgbClr val="808030"/>
                </a:solidFill>
                <a:latin typeface="Arial" panose="020B0604020202020204" pitchFamily="34" charset="0"/>
              </a:rPr>
              <a:t>*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000400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ENVIRONMENT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DIVISION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000500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CONFIGURATION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SECTION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000600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SOURCE-COMPUTER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RM-COBOL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000700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OBJECT-COMPUTER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RM-COBOL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000800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001000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DATA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DIVISION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001100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FILE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SECTION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001200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100000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PROCEDURE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DIVISION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100100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100200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MAIN-LOGIC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4A43"/>
                </a:solidFill>
                <a:latin typeface="Arial" panose="020B0604020202020204" pitchFamily="34" charset="0"/>
              </a:rPr>
              <a:t>SECTION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100300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</a:rPr>
              <a:t>BEGIN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100400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DISPLAY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E6"/>
                </a:solidFill>
                <a:latin typeface="Arial" panose="020B0604020202020204" pitchFamily="34" charset="0"/>
              </a:rPr>
              <a:t>" "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LINE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POSITION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</a:rPr>
              <a:t> ERASE EOS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100500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DISPLAY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E6"/>
                </a:solidFill>
                <a:latin typeface="Arial" panose="020B0604020202020204" pitchFamily="34" charset="0"/>
              </a:rPr>
              <a:t>"Hello world!"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LINE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Arial" panose="020B0604020202020204" pitchFamily="34" charset="0"/>
              </a:rPr>
              <a:t>15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POSITION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Arial" panose="020B0604020202020204" pitchFamily="34" charset="0"/>
              </a:rPr>
              <a:t>10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100600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STOP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RUN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100700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</a:rPr>
              <a:t>MAIN-LOGIC-EXIT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696969"/>
                </a:solidFill>
                <a:latin typeface="Arial" panose="020B0604020202020204" pitchFamily="34" charset="0"/>
              </a:rPr>
              <a:t>100800</a:t>
            </a:r>
            <a:r>
              <a:rPr lang="en-US" sz="1600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Arial" panose="020B0604020202020204" pitchFamily="34" charset="0"/>
              </a:rPr>
              <a:t>EXIT</a:t>
            </a:r>
            <a:r>
              <a:rPr lang="en-US" sz="1600" dirty="0">
                <a:solidFill>
                  <a:srgbClr val="800080"/>
                </a:solidFill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635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1537" y="1524000"/>
            <a:ext cx="1082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make_handler_with_count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1536" y="2970679"/>
            <a:ext cx="1005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&lt;detail::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sock.Receive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kIoPending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	</a:t>
            </a:r>
          </a:p>
          <a:p>
            <a:pPr lvl="1"/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o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Invoke(error, 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.release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94626" y="304800"/>
            <a:ext cx="6215974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bytesRead); });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161-6262-4E33-B98A-0BA6D6A0258E}" type="datetime1">
              <a:rPr lang="en-US" smtClean="0"/>
              <a:t>1/20/2016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0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1447800"/>
            <a:ext cx="9777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304800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E3E7-E7FA-4B90-850E-CCF345F657F5}" type="datetime1">
              <a:rPr lang="en-US" smtClean="0"/>
              <a:t>1/20/2016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5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340" y="243990"/>
            <a:ext cx="7886700" cy="677963"/>
          </a:xfrm>
        </p:spPr>
        <p:txBody>
          <a:bodyPr>
            <a:normAutofit/>
          </a:bodyPr>
          <a:lstStyle/>
          <a:p>
            <a:r>
              <a:rPr lang="en-US" sz="3600" dirty="0"/>
              <a:t>Awaitable – Concept of the Future&lt;T&gt;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32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77276" y="2033502"/>
            <a:ext cx="15400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.await_ready()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bool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77275" y="3090660"/>
            <a:ext cx="201273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.await_suspend(</a:t>
            </a:r>
            <a:r>
              <a:rPr lang="en-US" dirty="0" err="1"/>
              <a:t>cb</a:t>
            </a:r>
            <a:r>
              <a:rPr lang="en-US" dirty="0"/>
              <a:t>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x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→ void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77276" y="4203419"/>
            <a:ext cx="171476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.await_resume()</a:t>
            </a:r>
            <a:br>
              <a:rPr lang="en-US" dirty="0"/>
            </a:b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F&lt;T&gt; → 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13462" y="1739878"/>
            <a:ext cx="5831378" cy="617821"/>
            <a:chOff x="1185949" y="1176835"/>
            <a:chExt cx="7775171" cy="823761"/>
          </a:xfrm>
        </p:grpSpPr>
        <p:grpSp>
          <p:nvGrpSpPr>
            <p:cNvPr id="10" name="Group 9"/>
            <p:cNvGrpSpPr/>
            <p:nvPr/>
          </p:nvGrpSpPr>
          <p:grpSpPr>
            <a:xfrm>
              <a:off x="1185949" y="1176835"/>
              <a:ext cx="7775171" cy="823761"/>
              <a:chOff x="1185949" y="1176835"/>
              <a:chExt cx="7775171" cy="823761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Oval 4"/>
              <p:cNvSpPr/>
              <p:nvPr/>
            </p:nvSpPr>
            <p:spPr>
              <a:xfrm>
                <a:off x="2754283" y="1856509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675118" y="1518460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13462" y="2772733"/>
            <a:ext cx="5831378" cy="599117"/>
            <a:chOff x="1185949" y="2553976"/>
            <a:chExt cx="7775171" cy="798822"/>
          </a:xfrm>
        </p:grpSpPr>
        <p:grpSp>
          <p:nvGrpSpPr>
            <p:cNvPr id="12" name="Group 11"/>
            <p:cNvGrpSpPr/>
            <p:nvPr/>
          </p:nvGrpSpPr>
          <p:grpSpPr>
            <a:xfrm>
              <a:off x="1185949" y="2553976"/>
              <a:ext cx="7775171" cy="798822"/>
              <a:chOff x="1185949" y="1176835"/>
              <a:chExt cx="7775171" cy="798822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4677295" y="154616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228454" y="117683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759140" y="2833836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13462" y="3831461"/>
            <a:ext cx="5831378" cy="1017459"/>
            <a:chOff x="1185949" y="4124635"/>
            <a:chExt cx="7775171" cy="1356611"/>
          </a:xfrm>
        </p:grpSpPr>
        <p:grpSp>
          <p:nvGrpSpPr>
            <p:cNvPr id="17" name="Group 16"/>
            <p:cNvGrpSpPr/>
            <p:nvPr/>
          </p:nvGrpSpPr>
          <p:grpSpPr>
            <a:xfrm>
              <a:off x="1185949" y="4124635"/>
              <a:ext cx="7775171" cy="881952"/>
              <a:chOff x="1185949" y="1093705"/>
              <a:chExt cx="7775171" cy="88195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185949" y="1878676"/>
                <a:ext cx="7775171" cy="49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5852159" y="1831570"/>
                <a:ext cx="138546" cy="1440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5907578" y="1463037"/>
                <a:ext cx="5541" cy="35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58737" y="1093705"/>
                <a:ext cx="96128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Present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759140" y="5081137"/>
              <a:ext cx="3595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955456" y="5391925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-of-awaitable-type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368A-2A41-4CD0-BF71-59193A25FB2A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-119904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&lt;expr&gt;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48786" y="1205659"/>
            <a:ext cx="8404528" cy="49966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/>
              <a:t> &amp;&amp; tmp = &lt;</a:t>
            </a:r>
            <a:r>
              <a:rPr lang="en-US" dirty="0" err="1"/>
              <a:t>expr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smtClean="0"/>
              <a:t>(!</a:t>
            </a:r>
            <a:r>
              <a:rPr lang="en-US" b="1" dirty="0" smtClean="0"/>
              <a:t>await_ready</a:t>
            </a:r>
            <a:r>
              <a:rPr lang="en-US" dirty="0" smtClean="0"/>
              <a:t>(tmp))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/>
              <a:t>       await_suspend</a:t>
            </a:r>
            <a:r>
              <a:rPr lang="en-US" dirty="0"/>
              <a:t>(tmp, </a:t>
            </a:r>
            <a:r>
              <a:rPr lang="en-US" dirty="0" smtClean="0">
                <a:solidFill>
                  <a:srgbClr val="0070C0"/>
                </a:solidFill>
              </a:rPr>
              <a:t>&lt;coroutine-handle&gt;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/>
              <a:t>await_resume</a:t>
            </a:r>
            <a:r>
              <a:rPr lang="en-US" dirty="0"/>
              <a:t>(tmp);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16829" y="3919792"/>
            <a:ext cx="7605422" cy="634715"/>
            <a:chOff x="1240403" y="3919791"/>
            <a:chExt cx="7605422" cy="63471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6246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85174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B905-6450-4B61-92BD-DF942F1F9C97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Overlapped Base from before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9812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os_async_context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Invoke(std::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bytes) = 0;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virtual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static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CompletionPacket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.overlapped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cleanMe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&gt;(me);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.byteTransferred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 rot="19262412">
            <a:off x="264995" y="988396"/>
            <a:ext cx="1880072" cy="5384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 THIS?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1BEE-7F18-4F2E-A0E0-CDF9D8A950D8}" type="datetime1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5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Overlapped Base </a:t>
            </a:r>
            <a:r>
              <a:rPr lang="en-US" dirty="0" smtClean="0"/>
              <a:t>for awaitable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9812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os_async_context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resume;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CompletionPacket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.overlapped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&gt;err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&gt;bytes 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.byteTransferred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&gt;resume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43400" y="4648200"/>
            <a:ext cx="5404678" cy="646331"/>
            <a:chOff x="3403894" y="5401847"/>
            <a:chExt cx="5404678" cy="646331"/>
          </a:xfrm>
        </p:grpSpPr>
        <p:sp>
          <p:nvSpPr>
            <p:cNvPr id="6" name="Rectangle 5"/>
            <p:cNvSpPr/>
            <p:nvPr/>
          </p:nvSpPr>
          <p:spPr>
            <a:xfrm>
              <a:off x="6850985" y="5401847"/>
              <a:ext cx="1957587" cy="646331"/>
            </a:xfrm>
            <a:prstGeom prst="rect">
              <a:avLst/>
            </a:prstGeom>
            <a:ln>
              <a:solidFill>
                <a:schemeClr val="accent6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mov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rcx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[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rcx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</a:t>
              </a:r>
            </a:p>
            <a:p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jmp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[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rcx</a:t>
              </a:r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403894" y="5697516"/>
              <a:ext cx="338275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410200" y="2438400"/>
            <a:ext cx="5278041" cy="646331"/>
            <a:chOff x="3403894" y="5401847"/>
            <a:chExt cx="5278041" cy="646331"/>
          </a:xfrm>
        </p:grpSpPr>
        <p:sp>
          <p:nvSpPr>
            <p:cNvPr id="9" name="Rectangle 8"/>
            <p:cNvSpPr/>
            <p:nvPr/>
          </p:nvSpPr>
          <p:spPr>
            <a:xfrm>
              <a:off x="6850985" y="5401847"/>
              <a:ext cx="1830950" cy="646331"/>
            </a:xfrm>
            <a:prstGeom prst="rect">
              <a:avLst/>
            </a:prstGeom>
            <a:ln>
              <a:solidFill>
                <a:schemeClr val="accent6"/>
              </a:solidFill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sizeof(void*)</a:t>
              </a:r>
            </a:p>
            <a:p>
              <a:r>
                <a:rPr lang="en-US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 </a:t>
              </a:r>
              <a:r>
                <a:rPr lang="en-US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dtor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403894" y="5697516"/>
              <a:ext cx="338275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1BF1-927E-454E-B432-49268EC120BB}" type="datetime1">
              <a:rPr lang="en-US" smtClean="0"/>
              <a:t>1/20/2016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1447800"/>
            <a:ext cx="9777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304800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3B17-C2C4-48FF-99C8-1DD9AE9C26E1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8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1165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awaiter(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me(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bytes 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&gt;resume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me-&gt;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sock.Receive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kIoPending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(this-&gt;err)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(err);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8EFD-433F-492D-9D5A-6D9F7B4BD6ED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6569" y="3741460"/>
            <a:ext cx="5105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os_async_context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resume;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err;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 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CompletionPacket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.overlapped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&gt;err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&gt;bytes =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.byteTransferred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&gt;resume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0463" y="1"/>
            <a:ext cx="8689474" cy="11099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Trivial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3600" y="1447800"/>
            <a:ext cx="1036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future&lt;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1024];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::Connect(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"127.0.0.1"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1337);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bytesRead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total -= bytesRead;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(total &lt;= 0 || bytesRead == 0)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C4A1-3652-4027-BAAA-00D43AA7837B}" type="datetime1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38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105400" y="4038600"/>
            <a:ext cx="5638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60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Can we make it better?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066800"/>
            <a:ext cx="7391400" cy="2179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93" y="3505200"/>
            <a:ext cx="620927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4800" y="3810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 I/O completes synchronously</a:t>
            </a:r>
          </a:p>
          <a:p>
            <a:r>
              <a:rPr lang="en-US" dirty="0" smtClean="0"/>
              <a:t>50% I/O with I/O pending error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F885-AA54-49CE-A4E7-A3A762924149}" type="datetime1">
              <a:rPr lang="en-US" smtClean="0"/>
              <a:t>1/20/2016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39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4624387"/>
            <a:ext cx="48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SetFileCompletionNotificationModes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FILE_SKIP_COMPLETION_PORT_ON_SUCCESS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8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12001076" cy="419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397760"/>
            <a:ext cx="3155622" cy="11843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072" y="6172200"/>
            <a:ext cx="2405063" cy="49816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1FB1-6308-4A52-A4B9-99EE2C114922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advantage of synchronous completions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768C-39A9-4C3E-B753-60A11994CB0A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133600"/>
            <a:ext cx="9677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&lt;detail::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sock.Receive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{	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kIoPending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	</a:t>
            </a:r>
          </a:p>
          <a:p>
            <a:pPr lvl="1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Invoke(error, 0);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.release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214312"/>
            <a:ext cx="4800600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SetFileCompletionNotificationModes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FILE_SKIP_COMPLETION_PORT_ON_SUCCESS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65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advantage of synchronous completions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F39C-DFD9-4D54-A7FE-BE32E75498DF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133600"/>
            <a:ext cx="9677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&lt;detail::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sock.Receive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kIoPending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	</a:t>
            </a:r>
          </a:p>
          <a:p>
            <a:pPr lvl="1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Invoke(error,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.release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214312"/>
            <a:ext cx="4800600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SetFileCompletionNotificationModes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FILE_SKIP_COMPLETION_PORT_ON_SUCCESS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9554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advantage of synchronous completions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427-6139-42AA-AB27-81FD84E279D1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133600"/>
            <a:ext cx="9677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&lt;detail::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sock.Receive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kIoPending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	</a:t>
            </a:r>
          </a:p>
          <a:p>
            <a:pPr lvl="1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 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Invoke(error,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.release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214312"/>
            <a:ext cx="4800600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SetFileCompletionNotificationModes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FILE_SKIP_COMPLETION_PORT_ON_SUCCESS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028700" y="1214377"/>
            <a:ext cx="1051560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lambda_ee38b7a750c7f550b4ee1dd60c2450c1&gt;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lambda_ee38b7a750c7f550b4ee1dd60c2450c1&gt;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count) Line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::tcp_reader::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OnRead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(std::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bytesRead) Line 254	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CompletionWithSizeT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&lt;&lt;lambda_ee38b7a750c7f550b4ee1dd60c2450c1&gt; &gt;::Invoke(std::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error_code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int count) Line 31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SuperLean.exe!improved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::detail::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io_complete_callback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CompletionPacket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p) Line 22	</a:t>
            </a:r>
          </a:p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SuperLean.exe!CompletionQueue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ThreadProc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(void *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lpParameter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Line 112	C++</a:t>
            </a:r>
          </a:p>
        </p:txBody>
      </p:sp>
      <p:sp>
        <p:nvSpPr>
          <p:cNvPr id="7" name="Explosion 1 6"/>
          <p:cNvSpPr/>
          <p:nvPr/>
        </p:nvSpPr>
        <p:spPr>
          <a:xfrm>
            <a:off x="7086600" y="3200400"/>
            <a:ext cx="4267200" cy="36576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Stack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Overflow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implement it on </a:t>
            </a:r>
            <a:r>
              <a:rPr lang="en-US" dirty="0" smtClean="0"/>
              <a:t>the use </a:t>
            </a:r>
            <a:r>
              <a:rPr lang="en-US" dirty="0"/>
              <a:t>side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A391-1B47-4E0B-AA37-3F3A40EC2242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286000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total -= 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 &lt;= 0 ||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 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5772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handling synchronous completion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076B-A828-4736-A515-23B8B65A145A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286000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total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 &lt;= 0 ||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}));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3412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28600"/>
            <a:ext cx="10744200" cy="1325563"/>
          </a:xfrm>
        </p:spPr>
        <p:txBody>
          <a:bodyPr/>
          <a:lstStyle/>
          <a:p>
            <a:r>
              <a:rPr lang="en-US" dirty="0" smtClean="0"/>
              <a:t>Let’s measure the improvement (handwritten)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CA0-902F-4A75-BA95-A81F532117BE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31082"/>
              </p:ext>
            </p:extLst>
          </p:nvPr>
        </p:nvGraphicFramePr>
        <p:xfrm>
          <a:off x="990600" y="2667000"/>
          <a:ext cx="10058402" cy="2819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51736">
                  <a:extLst>
                    <a:ext uri="{9D8B030D-6E8A-4147-A177-3AD203B41FA5}">
                      <a16:colId xmlns:a16="http://schemas.microsoft.com/office/drawing/2014/main" val="1333686114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4049364050"/>
                    </a:ext>
                  </a:extLst>
                </a:gridCol>
                <a:gridCol w="1767842">
                  <a:extLst>
                    <a:ext uri="{9D8B030D-6E8A-4147-A177-3AD203B41FA5}">
                      <a16:colId xmlns:a16="http://schemas.microsoft.com/office/drawing/2014/main" val="1781795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3762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14308125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Handcrafted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Coroutine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Handcrafted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Coroutine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4918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380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30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16561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Synchr</a:t>
                      </a:r>
                      <a:r>
                        <a:rPr lang="en-US" sz="1800" dirty="0" smtClean="0"/>
                        <a:t> Completion. Opt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8447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9861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70072"/>
              </p:ext>
            </p:extLst>
          </p:nvPr>
        </p:nvGraphicFramePr>
        <p:xfrm>
          <a:off x="996597" y="2300497"/>
          <a:ext cx="1006792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132374007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451174864"/>
                    </a:ext>
                  </a:extLst>
                </a:gridCol>
                <a:gridCol w="4038603">
                  <a:extLst>
                    <a:ext uri="{9D8B030D-6E8A-4147-A177-3AD203B41FA5}">
                      <a16:colId xmlns:a16="http://schemas.microsoft.com/office/drawing/2014/main" val="266412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2446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95477" y="413202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485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9772848" y="3048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96200" y="407806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30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8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dirty="0" smtClean="0"/>
              <a:t>Let’s measure the improvement (handwritten)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EACC-FC15-4A24-98D0-0CB49224DA8F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2438400"/>
            <a:ext cx="4261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Before: 380 </a:t>
            </a:r>
            <a:r>
              <a:rPr lang="en-US" sz="4400" dirty="0" err="1" smtClean="0"/>
              <a:t>MBps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219" y="3429000"/>
            <a:ext cx="3978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After: 485 </a:t>
            </a:r>
            <a:r>
              <a:rPr lang="en-US" sz="4400" b="1" dirty="0" err="1" smtClean="0">
                <a:solidFill>
                  <a:srgbClr val="00B050"/>
                </a:solidFill>
              </a:rPr>
              <a:t>MBps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0251" y="4419600"/>
            <a:ext cx="361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(nearly as good as coroutine version)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80594" y="4654531"/>
            <a:ext cx="32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(without the same optimization)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11658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awaiter(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me(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bytes 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&gt;resume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me-&gt;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sock.Receive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kIoPending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error)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(this-&gt;err)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(err);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C0E1-EEB1-423B-96F9-C4231AE97BE0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47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6569" y="3741460"/>
            <a:ext cx="5105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os_async_context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resume;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err;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 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CompletionPacket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.overlapped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&gt;err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&gt;bytes =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.byteTransferred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&gt;resume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154365"/>
            <a:ext cx="4800600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SetFileCompletionNotificationModes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FILE_SKIP_COMPLETION_PORT_ON_SUCCESS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5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11658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::Read(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awaiter(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me(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bytes = 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bool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&gt;resume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auto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 = me-&gt;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sock.Receive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error.value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kIoPending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error)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await_resume() 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(this-&gt;err)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system_error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(err);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bytes;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1850-953D-4EE2-B4A8-1E30795E4E5E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48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36569" y="3741460"/>
            <a:ext cx="5105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os_async_context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resume;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err;</a:t>
            </a: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static 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io_complete_callback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CompletionPacket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AwaiterBase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*&gt;(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.overlapped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&gt;err 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.error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&gt;bytes =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.byteTransferred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me-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&gt;resume</a:t>
            </a:r>
            <a:r>
              <a:rPr lang="en-US" sz="1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52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-119904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&lt;expr&gt;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48786" y="1205659"/>
            <a:ext cx="8404528" cy="49966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/>
              <a:t> &amp;&amp; tmp = &lt;</a:t>
            </a:r>
            <a:r>
              <a:rPr lang="en-US" dirty="0" err="1"/>
              <a:t>expr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smtClean="0"/>
              <a:t>(!</a:t>
            </a:r>
            <a:r>
              <a:rPr lang="en-US" b="1" dirty="0" smtClean="0"/>
              <a:t>await_ready</a:t>
            </a:r>
            <a:r>
              <a:rPr lang="en-US" dirty="0" smtClean="0"/>
              <a:t>(tmp))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/>
              <a:t>       await_suspend</a:t>
            </a:r>
            <a:r>
              <a:rPr lang="en-US" dirty="0"/>
              <a:t>(tmp, </a:t>
            </a:r>
            <a:r>
              <a:rPr lang="en-US" dirty="0" smtClean="0">
                <a:solidFill>
                  <a:srgbClr val="0070C0"/>
                </a:solidFill>
              </a:rPr>
              <a:t>&lt;coroutine-handle&gt;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/>
              <a:t>await_resume</a:t>
            </a:r>
            <a:r>
              <a:rPr lang="en-US" dirty="0"/>
              <a:t>(tmp);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16829" y="3919792"/>
            <a:ext cx="7605422" cy="634715"/>
            <a:chOff x="1240403" y="3919791"/>
            <a:chExt cx="7605422" cy="63471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6246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85174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9E3-7E9C-4280-BB8D-9FD4CAE99247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12001076" cy="4191000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>
            <a:off x="1890874" y="1096684"/>
            <a:ext cx="304800" cy="45720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397760"/>
            <a:ext cx="3155622" cy="118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3227" y="929799"/>
            <a:ext cx="781953" cy="437392"/>
          </a:xfrm>
          <a:prstGeom prst="rect">
            <a:avLst/>
          </a:prstGeom>
        </p:spPr>
      </p:pic>
      <p:sp>
        <p:nvSpPr>
          <p:cNvPr id="28" name="Up Arrow 27"/>
          <p:cNvSpPr/>
          <p:nvPr/>
        </p:nvSpPr>
        <p:spPr>
          <a:xfrm>
            <a:off x="1201760" y="2401783"/>
            <a:ext cx="231244" cy="3067511"/>
          </a:xfrm>
          <a:prstGeom prst="up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1695653">
            <a:off x="1726463" y="2371355"/>
            <a:ext cx="222356" cy="3150789"/>
          </a:xfrm>
          <a:prstGeom prst="up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 rot="5400000">
            <a:off x="519873" y="5689757"/>
            <a:ext cx="479538" cy="614316"/>
          </a:xfrm>
          <a:prstGeom prst="up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6EE2-7F5E-4719-A9EA-DABEDDD1233F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8" grpId="0" animBg="1"/>
      <p:bldP spid="38" grpId="0" animBg="1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-119904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 smtClean="0"/>
              <a:t> &lt;expr&gt;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48786" y="1205659"/>
            <a:ext cx="8404528" cy="49966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Expands into an expression equivalent 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/>
              <a:t> &amp;&amp; tmp = &lt;</a:t>
            </a:r>
            <a:r>
              <a:rPr lang="en-US" dirty="0" err="1"/>
              <a:t>expr</a:t>
            </a:r>
            <a:r>
              <a:rPr lang="en-US" dirty="0"/>
              <a:t>&gt;;</a:t>
            </a:r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en-US" dirty="0" smtClean="0"/>
              <a:t>(!</a:t>
            </a:r>
            <a:r>
              <a:rPr lang="en-US" b="1" dirty="0" smtClean="0"/>
              <a:t>await_ready</a:t>
            </a:r>
            <a:r>
              <a:rPr lang="en-US" dirty="0" smtClean="0"/>
              <a:t>(tmp) &amp;&amp;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await_suspend</a:t>
            </a:r>
            <a:r>
              <a:rPr lang="en-US" dirty="0"/>
              <a:t>(tmp, </a:t>
            </a:r>
            <a:r>
              <a:rPr lang="en-US" dirty="0" smtClean="0">
                <a:solidFill>
                  <a:srgbClr val="0070C0"/>
                </a:solidFill>
              </a:rPr>
              <a:t>&lt;coroutine-handle&gt;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/>
              <a:t>await_resume</a:t>
            </a:r>
            <a:r>
              <a:rPr lang="en-US" dirty="0"/>
              <a:t>(tmp);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16829" y="3919792"/>
            <a:ext cx="7605422" cy="634715"/>
            <a:chOff x="1240403" y="3919791"/>
            <a:chExt cx="7605422" cy="63471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40403" y="4248606"/>
              <a:ext cx="756246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2864" y="3919791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suspend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05824" y="4185174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resume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240403" y="4167105"/>
              <a:ext cx="164750" cy="163001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5D13-C4DE-4363-8CD8-C724D1AE98BC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6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28600"/>
            <a:ext cx="10744200" cy="1325563"/>
          </a:xfrm>
        </p:spPr>
        <p:txBody>
          <a:bodyPr/>
          <a:lstStyle/>
          <a:p>
            <a:r>
              <a:rPr lang="en-US" dirty="0" smtClean="0"/>
              <a:t>Let’s measure the improvement (coroutine)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EF35-8A55-40B0-A3A4-91E1D675CB02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66866"/>
              </p:ext>
            </p:extLst>
          </p:nvPr>
        </p:nvGraphicFramePr>
        <p:xfrm>
          <a:off x="990600" y="2667000"/>
          <a:ext cx="10058402" cy="2819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51736">
                  <a:extLst>
                    <a:ext uri="{9D8B030D-6E8A-4147-A177-3AD203B41FA5}">
                      <a16:colId xmlns:a16="http://schemas.microsoft.com/office/drawing/2014/main" val="1333686114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4049364050"/>
                    </a:ext>
                  </a:extLst>
                </a:gridCol>
                <a:gridCol w="1767842">
                  <a:extLst>
                    <a:ext uri="{9D8B030D-6E8A-4147-A177-3AD203B41FA5}">
                      <a16:colId xmlns:a16="http://schemas.microsoft.com/office/drawing/2014/main" val="1781795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3762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14308125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Handcrafted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Coroutine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Handcrafted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Coroutine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4918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380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30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16561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Synchr</a:t>
                      </a:r>
                      <a:r>
                        <a:rPr lang="en-US" sz="1800" dirty="0" smtClean="0"/>
                        <a:t> Completion. Opt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30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8447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9861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96597" y="2300497"/>
          <a:ext cx="1006792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132374007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451174864"/>
                    </a:ext>
                  </a:extLst>
                </a:gridCol>
                <a:gridCol w="4038603">
                  <a:extLst>
                    <a:ext uri="{9D8B030D-6E8A-4147-A177-3AD203B41FA5}">
                      <a16:colId xmlns:a16="http://schemas.microsoft.com/office/drawing/2014/main" val="266412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2446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62600" y="41148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1028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72848" y="3048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21796" y="407806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06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measure the improvement (awaitable)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FB6B-6ABF-4007-82E0-F90E8375929E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2438400"/>
            <a:ext cx="4261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Before: 495 </a:t>
            </a:r>
            <a:r>
              <a:rPr lang="en-US" sz="4400" dirty="0" err="1" smtClean="0"/>
              <a:t>MBps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655219" y="3429000"/>
            <a:ext cx="4264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After: 1028 </a:t>
            </a:r>
            <a:r>
              <a:rPr lang="en-US" sz="4400" b="1" dirty="0" err="1" smtClean="0">
                <a:solidFill>
                  <a:srgbClr val="00B050"/>
                </a:solidFill>
              </a:rPr>
              <a:t>MBps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Can we make it better?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AD80-AE95-4902-ADB8-80208EE579C4}" type="datetime1">
              <a:rPr lang="en-US" smtClean="0"/>
              <a:t>1/20/2016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53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6772275" cy="2179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581400"/>
            <a:ext cx="5800725" cy="2155382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2819400" y="4474368"/>
            <a:ext cx="6096000" cy="214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Getting rid of the allocations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F2F-BD76-4954-A27C-2C28455C1FB8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11836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&lt;detail::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OverlappedBase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…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tcp_reader(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int64_t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total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wo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detail::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make_handler_with_count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nBytes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…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error_code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OnError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do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total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(total &lt;= 0 ||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OnComplete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bytesRead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conn.Read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bytesRead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010400" y="5943600"/>
            <a:ext cx="914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28600"/>
            <a:ext cx="10744200" cy="1325563"/>
          </a:xfrm>
        </p:spPr>
        <p:txBody>
          <a:bodyPr/>
          <a:lstStyle/>
          <a:p>
            <a:r>
              <a:rPr lang="en-US" dirty="0" smtClean="0"/>
              <a:t>Let’s measure the improvement (handcrafted)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EBB0-9DC5-4371-8806-6B9742415AE6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99195"/>
              </p:ext>
            </p:extLst>
          </p:nvPr>
        </p:nvGraphicFramePr>
        <p:xfrm>
          <a:off x="990600" y="2667000"/>
          <a:ext cx="10058402" cy="28194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51736">
                  <a:extLst>
                    <a:ext uri="{9D8B030D-6E8A-4147-A177-3AD203B41FA5}">
                      <a16:colId xmlns:a16="http://schemas.microsoft.com/office/drawing/2014/main" val="1333686114"/>
                    </a:ext>
                  </a:extLst>
                </a:gridCol>
                <a:gridCol w="1815464">
                  <a:extLst>
                    <a:ext uri="{9D8B030D-6E8A-4147-A177-3AD203B41FA5}">
                      <a16:colId xmlns:a16="http://schemas.microsoft.com/office/drawing/2014/main" val="4049364050"/>
                    </a:ext>
                  </a:extLst>
                </a:gridCol>
                <a:gridCol w="1767842">
                  <a:extLst>
                    <a:ext uri="{9D8B030D-6E8A-4147-A177-3AD203B41FA5}">
                      <a16:colId xmlns:a16="http://schemas.microsoft.com/office/drawing/2014/main" val="1781795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3762939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14308125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Handcrafted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Coroutine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Handcrafted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Coroutine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4918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Original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380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30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16561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Synchr</a:t>
                      </a:r>
                      <a:r>
                        <a:rPr lang="en-US" sz="1800" dirty="0" smtClean="0"/>
                        <a:t> Completion. Opt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485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1028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30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8447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Prealloc</a:t>
                      </a:r>
                      <a:r>
                        <a:rPr lang="en-US" sz="2000" baseline="0" dirty="0" smtClean="0"/>
                        <a:t> handler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1028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9861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96597" y="2300497"/>
          <a:ext cx="1006792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132374007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451174864"/>
                    </a:ext>
                  </a:extLst>
                </a:gridCol>
                <a:gridCol w="4038603">
                  <a:extLst>
                    <a:ext uri="{9D8B030D-6E8A-4147-A177-3AD203B41FA5}">
                      <a16:colId xmlns:a16="http://schemas.microsoft.com/office/drawing/2014/main" val="266412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2446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13819" y="484006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690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9772848" y="3048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12102" y="4791700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44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measure the improvement (no </a:t>
            </a:r>
            <a:r>
              <a:rPr lang="en-US" dirty="0" err="1" smtClean="0"/>
              <a:t>allocs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58E7E-D730-4965-90F8-F63258E441AD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2438400"/>
            <a:ext cx="4261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Before: 485 </a:t>
            </a:r>
            <a:r>
              <a:rPr lang="en-US" sz="4400" dirty="0" err="1" smtClean="0"/>
              <a:t>MBps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3429000"/>
            <a:ext cx="3978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After: 690 </a:t>
            </a:r>
            <a:r>
              <a:rPr lang="en-US" sz="4400" b="1" dirty="0" err="1" smtClean="0">
                <a:solidFill>
                  <a:srgbClr val="00B050"/>
                </a:solidFill>
              </a:rPr>
              <a:t>MBps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0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2666109" y="381000"/>
            <a:ext cx="685978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Coroutines are popular!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4600" y="1421659"/>
            <a:ext cx="4572000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alibri" panose="020F0502020204030204" pitchFamily="34" charset="0"/>
              </a:rPr>
              <a:t>Python: PEP </a:t>
            </a:r>
            <a:r>
              <a:rPr lang="en-US" dirty="0" smtClean="0">
                <a:solidFill>
                  <a:schemeClr val="accent5"/>
                </a:solidFill>
                <a:latin typeface="Calibri" panose="020F0502020204030204" pitchFamily="34" charset="0"/>
              </a:rPr>
              <a:t>0492</a:t>
            </a:r>
            <a:br>
              <a:rPr lang="en-US" dirty="0" smtClean="0">
                <a:solidFill>
                  <a:schemeClr val="accent5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async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44444"/>
                </a:solidFill>
                <a:latin typeface="Consolas" panose="020B0609020204030204" pitchFamily="49" charset="0"/>
              </a:rPr>
              <a:t>abinary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(n):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if n &lt;= 0: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    return 1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l = </a:t>
            </a:r>
            <a:r>
              <a:rPr lang="en-US" dirty="0" smtClean="0">
                <a:solidFill>
                  <a:srgbClr val="0000FF"/>
                </a:solidFill>
              </a:rPr>
              <a:t>await </a:t>
            </a:r>
            <a:r>
              <a:rPr lang="en-US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abinary</a:t>
            </a:r>
            <a:r>
              <a:rPr lang="en-US" dirty="0" smtClean="0">
                <a:solidFill>
                  <a:srgbClr val="444444"/>
                </a:solidFill>
                <a:latin typeface="Consolas" panose="020B0609020204030204" pitchFamily="49" charset="0"/>
              </a:rPr>
              <a:t>(n 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- 1)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   r = </a:t>
            </a:r>
            <a:r>
              <a:rPr lang="en-US" dirty="0">
                <a:solidFill>
                  <a:srgbClr val="0000FF"/>
                </a:solidFill>
              </a:rPr>
              <a:t>await </a:t>
            </a:r>
            <a:r>
              <a:rPr lang="en-US" dirty="0" err="1" smtClean="0">
                <a:solidFill>
                  <a:srgbClr val="444444"/>
                </a:solidFill>
                <a:latin typeface="Consolas" panose="020B0609020204030204" pitchFamily="49" charset="0"/>
              </a:rPr>
              <a:t>abinary</a:t>
            </a:r>
            <a:r>
              <a:rPr lang="en-US" dirty="0" smtClean="0">
                <a:solidFill>
                  <a:srgbClr val="444444"/>
                </a:solidFill>
                <a:latin typeface="Consolas" panose="020B0609020204030204" pitchFamily="49" charset="0"/>
              </a:rPr>
              <a:t>(n 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- 1)</a:t>
            </a:r>
            <a:b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444444"/>
                </a:solidFill>
                <a:latin typeface="Consolas" panose="020B0609020204030204" pitchFamily="49" charset="0"/>
              </a:rPr>
              <a:t>l 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+ 1 + r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2299" y="4026505"/>
            <a:ext cx="38862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BB"/>
                </a:solidFill>
              </a:rPr>
              <a:t>HACK (programming language)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async function gen1(): Awaitable&lt;int&gt; 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$x = 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await</a:t>
            </a:r>
            <a:r>
              <a:rPr lang="en-US" dirty="0">
                <a:solidFill>
                  <a:schemeClr val="tx1"/>
                </a:solidFill>
              </a:rPr>
              <a:t> Batcher::fetch(1);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$y = 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await</a:t>
            </a:r>
            <a:r>
              <a:rPr lang="en-US" dirty="0">
                <a:solidFill>
                  <a:schemeClr val="tx1"/>
                </a:solidFill>
              </a:rPr>
              <a:t> Batcher::fetch(2);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x + $y;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1" y="1752600"/>
            <a:ext cx="4419600" cy="2831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DART 1.9</a:t>
            </a:r>
          </a:p>
          <a:p>
            <a:r>
              <a:rPr lang="en-US" sz="1600" dirty="0" smtClean="0"/>
              <a:t>Future&lt;</a:t>
            </a:r>
            <a:r>
              <a:rPr lang="en-US" sz="1600" dirty="0" smtClean="0">
                <a:solidFill>
                  <a:srgbClr val="0000FF"/>
                </a:solidFill>
              </a:rPr>
              <a:t>int</a:t>
            </a:r>
            <a:r>
              <a:rPr lang="en-US" sz="1600" dirty="0" smtClean="0"/>
              <a:t>&gt; </a:t>
            </a:r>
            <a:r>
              <a:rPr lang="en-US" sz="1600" dirty="0" err="1"/>
              <a:t>getPage</a:t>
            </a:r>
            <a:r>
              <a:rPr lang="en-US" sz="1600" dirty="0"/>
              <a:t>(t) async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var</a:t>
            </a:r>
            <a:r>
              <a:rPr lang="en-US" sz="1600" dirty="0"/>
              <a:t> c = new </a:t>
            </a:r>
            <a:r>
              <a:rPr lang="en-US" sz="1600" dirty="0" err="1"/>
              <a:t>http.Client</a:t>
            </a:r>
            <a:r>
              <a:rPr lang="en-US" sz="1600" dirty="0"/>
              <a:t>();</a:t>
            </a:r>
          </a:p>
          <a:p>
            <a:r>
              <a:rPr lang="en-US" sz="1600" dirty="0"/>
              <a:t>  try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r = </a:t>
            </a:r>
            <a:r>
              <a:rPr lang="en-US" sz="1600" dirty="0">
                <a:solidFill>
                  <a:srgbClr val="0000FF"/>
                </a:solidFill>
              </a:rPr>
              <a:t>await</a:t>
            </a:r>
            <a:r>
              <a:rPr lang="en-US" sz="1600" dirty="0" smtClean="0"/>
              <a:t> </a:t>
            </a:r>
            <a:r>
              <a:rPr lang="en-US" sz="1600" dirty="0" err="1"/>
              <a:t>c.get</a:t>
            </a:r>
            <a:r>
              <a:rPr lang="en-US" sz="1600" dirty="0"/>
              <a:t>('http://url/search?q=$t');</a:t>
            </a:r>
          </a:p>
          <a:p>
            <a:r>
              <a:rPr lang="en-US" sz="1600" dirty="0"/>
              <a:t>    print(r);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return </a:t>
            </a:r>
            <a:r>
              <a:rPr lang="en-US" sz="1600" dirty="0" err="1" smtClean="0"/>
              <a:t>r.length</a:t>
            </a:r>
            <a:r>
              <a:rPr lang="en-US" sz="1600" dirty="0"/>
              <a:t>();</a:t>
            </a:r>
          </a:p>
          <a:p>
            <a:r>
              <a:rPr lang="en-US" sz="1600" dirty="0"/>
              <a:t>  } finally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smtClean="0">
                <a:solidFill>
                  <a:srgbClr val="0000FF"/>
                </a:solidFill>
              </a:rPr>
              <a:t>await </a:t>
            </a:r>
            <a:r>
              <a:rPr lang="en-US" sz="1600" dirty="0" err="1" smtClean="0"/>
              <a:t>c.close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3257719"/>
            <a:ext cx="419100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C#</a:t>
            </a:r>
          </a:p>
          <a:p>
            <a:r>
              <a:rPr lang="en-US" sz="1600" dirty="0">
                <a:solidFill>
                  <a:srgbClr val="0000FF"/>
                </a:solidFill>
              </a:rPr>
              <a:t>async</a:t>
            </a:r>
            <a:r>
              <a:rPr lang="en-US" sz="1600" dirty="0">
                <a:solidFill>
                  <a:srgbClr val="000000"/>
                </a:solidFill>
              </a:rPr>
              <a:t> Task&lt;</a:t>
            </a:r>
            <a:r>
              <a:rPr lang="en-US" sz="1600" dirty="0">
                <a:solidFill>
                  <a:srgbClr val="0000FF"/>
                </a:solidFill>
              </a:rPr>
              <a:t>string</a:t>
            </a:r>
            <a:r>
              <a:rPr lang="en-US" sz="1600" dirty="0">
                <a:solidFill>
                  <a:srgbClr val="000000"/>
                </a:solidFill>
              </a:rPr>
              <a:t>&gt; </a:t>
            </a:r>
            <a:r>
              <a:rPr lang="en-US" sz="1600" dirty="0" err="1">
                <a:solidFill>
                  <a:srgbClr val="000000"/>
                </a:solidFill>
              </a:rPr>
              <a:t>WaitAsynchronouslyAsync</a:t>
            </a:r>
            <a:r>
              <a:rPr lang="en-US" sz="1600" dirty="0">
                <a:solidFill>
                  <a:srgbClr val="000000"/>
                </a:solidFill>
              </a:rPr>
              <a:t>()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{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await</a:t>
            </a:r>
            <a:r>
              <a:rPr lang="en-US" sz="1600" dirty="0">
                <a:solidFill>
                  <a:srgbClr val="000000"/>
                </a:solidFill>
              </a:rPr>
              <a:t>   </a:t>
            </a:r>
            <a:r>
              <a:rPr lang="en-US" sz="1600" dirty="0" err="1">
                <a:solidFill>
                  <a:srgbClr val="000000"/>
                </a:solidFill>
              </a:rPr>
              <a:t>Task.Delay</a:t>
            </a:r>
            <a:r>
              <a:rPr lang="en-US" sz="1600" dirty="0">
                <a:solidFill>
                  <a:srgbClr val="000000"/>
                </a:solidFill>
              </a:rPr>
              <a:t>(10000);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"Finished"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}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943100" y="4751474"/>
            <a:ext cx="4191000" cy="1569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C++17</a:t>
            </a:r>
          </a:p>
          <a:p>
            <a:r>
              <a:rPr lang="en-US" sz="1600" dirty="0">
                <a:solidFill>
                  <a:srgbClr val="000000"/>
                </a:solidFill>
              </a:rPr>
              <a:t>future&lt;string&gt; </a:t>
            </a:r>
            <a:r>
              <a:rPr lang="en-US" sz="1600" dirty="0" err="1">
                <a:solidFill>
                  <a:srgbClr val="000000"/>
                </a:solidFill>
              </a:rPr>
              <a:t>WaitAsynchronouslyAsync</a:t>
            </a:r>
            <a:r>
              <a:rPr lang="en-US" sz="1600" dirty="0">
                <a:solidFill>
                  <a:srgbClr val="000000"/>
                </a:solidFill>
              </a:rPr>
              <a:t>()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{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await</a:t>
            </a:r>
            <a:r>
              <a:rPr lang="en-US" sz="1600" dirty="0">
                <a:solidFill>
                  <a:srgbClr val="000000"/>
                </a:solidFill>
              </a:rPr>
              <a:t>   sleep_for(10ms);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return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Finished“</a:t>
            </a:r>
            <a:r>
              <a:rPr lang="en-US" sz="1600" dirty="0" err="1">
                <a:solidFill>
                  <a:srgbClr val="000000"/>
                </a:solidFill>
              </a:rPr>
              <a:t>s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}</a:t>
            </a:r>
            <a:endParaRPr lang="en-US" sz="1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57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B03F-45F2-4287-8E20-8605F87F59BF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63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Generalized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AE6B-29F0-4A2B-AD1B-74B7A794C0B7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58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441552" y="3703641"/>
            <a:ext cx="2941831" cy="2330418"/>
            <a:chOff x="4441552" y="3703641"/>
            <a:chExt cx="2941831" cy="233041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952" y="3703641"/>
              <a:ext cx="1684087" cy="168408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441552" y="5387728"/>
              <a:ext cx="2941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  <a:latin typeface="OCR A Std" panose="020F0609000104060307" pitchFamily="49" charset="0"/>
                </a:rPr>
                <a:t>Compiler</a:t>
              </a:r>
              <a:endParaRPr lang="en-US" sz="3600" b="1" dirty="0">
                <a:solidFill>
                  <a:srgbClr val="FF0000"/>
                </a:solidFill>
                <a:latin typeface="OCR A Std" panose="020F0609000104060307" pitchFamily="49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38966" y="2550357"/>
            <a:ext cx="3850468" cy="2501171"/>
            <a:chOff x="438966" y="2550357"/>
            <a:chExt cx="3850468" cy="2501171"/>
          </a:xfrm>
        </p:grpSpPr>
        <p:sp>
          <p:nvSpPr>
            <p:cNvPr id="7" name="TextBox 6"/>
            <p:cNvSpPr txBox="1"/>
            <p:nvPr/>
          </p:nvSpPr>
          <p:spPr>
            <a:xfrm>
              <a:off x="438966" y="2550357"/>
              <a:ext cx="1066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User</a:t>
              </a:r>
              <a:endParaRPr lang="en-US" sz="3600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55843" y="3518979"/>
              <a:ext cx="3433591" cy="1532549"/>
              <a:chOff x="1066800" y="1080657"/>
              <a:chExt cx="3433591" cy="1532549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080657"/>
                <a:ext cx="3396214" cy="1391891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461515" y="2313227"/>
                <a:ext cx="1038876" cy="2999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4648200" y="848326"/>
            <a:ext cx="2146143" cy="2784059"/>
            <a:chOff x="4648200" y="848326"/>
            <a:chExt cx="2146143" cy="2784059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848326"/>
              <a:ext cx="2133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Coroutine</a:t>
              </a:r>
            </a:p>
            <a:p>
              <a:r>
                <a:rPr lang="en-US" sz="3600" b="1" dirty="0" smtClean="0"/>
                <a:t>Designer</a:t>
              </a:r>
              <a:endParaRPr lang="en-US" sz="3600" b="1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892" y="2048655"/>
              <a:ext cx="1936451" cy="1232754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 flipH="1">
              <a:off x="5816995" y="3210153"/>
              <a:ext cx="9122" cy="422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794343" y="4761131"/>
            <a:ext cx="4865119" cy="1508105"/>
            <a:chOff x="6794343" y="4761131"/>
            <a:chExt cx="4865119" cy="1508105"/>
          </a:xfrm>
        </p:grpSpPr>
        <p:sp>
          <p:nvSpPr>
            <p:cNvPr id="14" name="TextBox 13"/>
            <p:cNvSpPr txBox="1"/>
            <p:nvPr/>
          </p:nvSpPr>
          <p:spPr>
            <a:xfrm>
              <a:off x="9522017" y="4761131"/>
              <a:ext cx="213744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Async</a:t>
              </a:r>
            </a:p>
            <a:p>
              <a:r>
                <a:rPr lang="en-US" sz="3600" b="1" dirty="0" smtClean="0"/>
                <a:t>Generator</a:t>
              </a:r>
              <a:br>
                <a:rPr lang="en-US" sz="3600" b="1" dirty="0" smtClean="0"/>
              </a:br>
              <a:r>
                <a:rPr lang="en-US" b="1" dirty="0" smtClean="0"/>
                <a:t>await + yield</a:t>
              </a:r>
              <a:endParaRPr lang="en-US" sz="3600" b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94343" y="4901538"/>
              <a:ext cx="2654457" cy="8896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801990" y="3591578"/>
            <a:ext cx="4876870" cy="1118920"/>
            <a:chOff x="6801990" y="3591578"/>
            <a:chExt cx="4876870" cy="1118920"/>
          </a:xfrm>
        </p:grpSpPr>
        <p:sp>
          <p:nvSpPr>
            <p:cNvPr id="11" name="TextBox 10"/>
            <p:cNvSpPr txBox="1"/>
            <p:nvPr/>
          </p:nvSpPr>
          <p:spPr>
            <a:xfrm>
              <a:off x="9541415" y="3591578"/>
              <a:ext cx="21374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Generator</a:t>
              </a:r>
              <a:br>
                <a:rPr lang="en-US" sz="3600" b="1" dirty="0" smtClean="0"/>
              </a:br>
              <a:r>
                <a:rPr lang="en-US" b="1" dirty="0" smtClean="0"/>
                <a:t>yield</a:t>
              </a:r>
              <a:endParaRPr lang="en-US" sz="36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6801990" y="4154975"/>
              <a:ext cx="2646810" cy="5555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827854" y="2550357"/>
            <a:ext cx="3718051" cy="1914075"/>
            <a:chOff x="6827854" y="2550357"/>
            <a:chExt cx="3718051" cy="1914075"/>
          </a:xfrm>
        </p:grpSpPr>
        <p:sp>
          <p:nvSpPr>
            <p:cNvPr id="13" name="TextBox 12"/>
            <p:cNvSpPr txBox="1"/>
            <p:nvPr/>
          </p:nvSpPr>
          <p:spPr>
            <a:xfrm>
              <a:off x="9533768" y="2550357"/>
              <a:ext cx="101213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Task</a:t>
              </a:r>
              <a:br>
                <a:rPr lang="en-US" sz="3600" b="1" dirty="0" smtClean="0"/>
              </a:br>
              <a:r>
                <a:rPr lang="en-US" b="1" dirty="0" smtClean="0"/>
                <a:t>await</a:t>
              </a:r>
              <a:endParaRPr lang="en-US" sz="3600" b="1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827854" y="3114398"/>
              <a:ext cx="2544746" cy="13500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801990" y="1418491"/>
            <a:ext cx="4851691" cy="2803082"/>
            <a:chOff x="6801990" y="1418491"/>
            <a:chExt cx="4851691" cy="2803082"/>
          </a:xfrm>
        </p:grpSpPr>
        <p:sp>
          <p:nvSpPr>
            <p:cNvPr id="15" name="TextBox 14"/>
            <p:cNvSpPr txBox="1"/>
            <p:nvPr/>
          </p:nvSpPr>
          <p:spPr>
            <a:xfrm>
              <a:off x="9555030" y="1418491"/>
              <a:ext cx="209865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Monadic*</a:t>
              </a:r>
              <a:br>
                <a:rPr lang="en-US" sz="3600" b="1" dirty="0" smtClean="0"/>
              </a:br>
              <a:r>
                <a:rPr lang="en-US" b="1" dirty="0" smtClean="0"/>
                <a:t>await - suspend</a:t>
              </a:r>
              <a:endParaRPr lang="en-US" sz="3600" b="1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6801990" y="2048656"/>
              <a:ext cx="2596474" cy="2172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827854" y="496669"/>
            <a:ext cx="3660021" cy="3467266"/>
            <a:chOff x="6827854" y="496669"/>
            <a:chExt cx="3660021" cy="3467266"/>
          </a:xfrm>
        </p:grpSpPr>
        <p:sp>
          <p:nvSpPr>
            <p:cNvPr id="12" name="TextBox 11"/>
            <p:cNvSpPr txBox="1"/>
            <p:nvPr/>
          </p:nvSpPr>
          <p:spPr>
            <a:xfrm>
              <a:off x="9533768" y="496669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POF</a:t>
              </a:r>
              <a:endParaRPr lang="en-US" sz="3600" b="1" dirty="0"/>
            </a:p>
          </p:txBody>
        </p:sp>
        <p:cxnSp>
          <p:nvCxnSpPr>
            <p:cNvPr id="43" name="Straight Arrow Connector 42"/>
            <p:cNvCxnSpPr>
              <a:endCxn id="12" idx="1"/>
            </p:cNvCxnSpPr>
            <p:nvPr/>
          </p:nvCxnSpPr>
          <p:spPr>
            <a:xfrm flipV="1">
              <a:off x="6827854" y="819835"/>
              <a:ext cx="2705914" cy="3144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787640" y="5827643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does not care</a:t>
            </a:r>
            <a:endParaRPr lang="en-US" sz="3600" b="1" dirty="0">
              <a:solidFill>
                <a:srgbClr val="FF0000"/>
              </a:solidFill>
              <a:latin typeface="OCR A Std" panose="020F0609000104060307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785" y="6130822"/>
            <a:ext cx="2707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image </a:t>
            </a:r>
            <a:r>
              <a:rPr lang="fr-FR" sz="1050" dirty="0" err="1" smtClean="0"/>
              <a:t>credits</a:t>
            </a:r>
            <a:r>
              <a:rPr lang="fr-FR" sz="1050" dirty="0" smtClean="0"/>
              <a:t>: </a:t>
            </a:r>
            <a:r>
              <a:rPr lang="ru-RU" sz="1050" dirty="0" smtClean="0"/>
              <a:t>Три </a:t>
            </a:r>
            <a:r>
              <a:rPr lang="ru-RU" sz="1050" dirty="0"/>
              <a:t>богатыря и змей </a:t>
            </a:r>
            <a:r>
              <a:rPr lang="ru-RU" sz="1050" dirty="0" smtClean="0"/>
              <a:t>горыныч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158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09" y="381000"/>
            <a:ext cx="6859787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012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Scalable</a:t>
            </a:r>
            <a:r>
              <a:rPr lang="en-US" dirty="0"/>
              <a:t> (to </a:t>
            </a:r>
            <a:r>
              <a:rPr lang="en-US" b="1" dirty="0" smtClean="0"/>
              <a:t>b</a:t>
            </a:r>
            <a:r>
              <a:rPr lang="en-US" dirty="0" smtClean="0"/>
              <a:t>illions </a:t>
            </a:r>
            <a:r>
              <a:rPr lang="en-US" dirty="0"/>
              <a:t>of concurrent coroutines)</a:t>
            </a:r>
          </a:p>
          <a:p>
            <a:pPr lvl="0"/>
            <a:r>
              <a:rPr lang="en-US" b="1" dirty="0"/>
              <a:t>Efficient</a:t>
            </a:r>
            <a:r>
              <a:rPr lang="en-US" dirty="0"/>
              <a:t> (resume and suspend operations comparable in cost to a function call overhead)</a:t>
            </a:r>
          </a:p>
          <a:p>
            <a:pPr lvl="0"/>
            <a:r>
              <a:rPr lang="en-US" dirty="0"/>
              <a:t>Seamless interaction with existing facilities </a:t>
            </a:r>
            <a:r>
              <a:rPr lang="en-US" b="1" u="sng" dirty="0"/>
              <a:t>with no overhead</a:t>
            </a:r>
          </a:p>
          <a:p>
            <a:pPr lvl="0"/>
            <a:r>
              <a:rPr lang="en-US" b="1" dirty="0"/>
              <a:t>Open ended</a:t>
            </a:r>
            <a:r>
              <a:rPr lang="en-US" dirty="0"/>
              <a:t>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b="1" dirty="0"/>
              <a:t>Usable</a:t>
            </a:r>
            <a:r>
              <a:rPr lang="en-US" dirty="0"/>
              <a:t> in environments where </a:t>
            </a:r>
            <a:r>
              <a:rPr lang="en-US" b="1" dirty="0" smtClean="0"/>
              <a:t>exceptions</a:t>
            </a:r>
            <a:r>
              <a:rPr lang="en-US" dirty="0" smtClean="0"/>
              <a:t> </a:t>
            </a:r>
            <a:r>
              <a:rPr lang="en-US" dirty="0"/>
              <a:t>are forbidden or </a:t>
            </a:r>
            <a:r>
              <a:rPr lang="en-US" b="1" dirty="0"/>
              <a:t>not available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811C-C237-4A63-A89B-D8C14E110EB5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12001076" cy="4191000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>
            <a:off x="3404036" y="1115061"/>
            <a:ext cx="304800" cy="45720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397760"/>
            <a:ext cx="3155622" cy="118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3227" y="929799"/>
            <a:ext cx="781953" cy="437392"/>
          </a:xfrm>
          <a:prstGeom prst="rect">
            <a:avLst/>
          </a:prstGeom>
        </p:spPr>
      </p:pic>
      <p:sp>
        <p:nvSpPr>
          <p:cNvPr id="25" name="Bent Arrow 24"/>
          <p:cNvSpPr/>
          <p:nvPr/>
        </p:nvSpPr>
        <p:spPr>
          <a:xfrm rot="5400000">
            <a:off x="2575196" y="1191261"/>
            <a:ext cx="422835" cy="30480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2608482" y="2424498"/>
            <a:ext cx="231244" cy="3067511"/>
          </a:xfrm>
          <a:prstGeom prst="up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 rot="11695653">
            <a:off x="3214712" y="2382858"/>
            <a:ext cx="222356" cy="3150789"/>
          </a:xfrm>
          <a:prstGeom prst="up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 rot="5400000">
            <a:off x="519873" y="5689757"/>
            <a:ext cx="479538" cy="614316"/>
          </a:xfrm>
          <a:prstGeom prst="up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100000">
                <a:schemeClr val="tx1">
                  <a:lumMod val="75000"/>
                </a:schemeClr>
              </a:gs>
            </a:gsLst>
            <a:lin ang="5400000" scaled="1"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4068" y="936591"/>
            <a:ext cx="781953" cy="43739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D2B8-403B-4DB2-9EAE-551F9931071B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5" grpId="0" animBg="1"/>
      <p:bldP spid="25" grpId="1" animBg="1"/>
      <p:bldP spid="28" grpId="0" animBg="1"/>
      <p:bldP spid="3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 – a negative overhead abstraction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69E5-87ED-4563-A998-77986F3584B3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524000"/>
            <a:ext cx="11125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Proposal is working through C++ standardization committee (C++17?)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 smtClean="0"/>
              <a:t>Experimental</a:t>
            </a:r>
            <a:r>
              <a:rPr lang="en-US" sz="3200" dirty="0" smtClean="0"/>
              <a:t> implementation in VS 2015 RTM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Clang implementation is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more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CppCon 2014 presentation </a:t>
            </a:r>
            <a:r>
              <a:rPr lang="en-US" sz="3200" dirty="0"/>
              <a:t>on coroutines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github.com/cppcon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http</a:t>
            </a:r>
            <a:r>
              <a:rPr lang="en-US" sz="3200" dirty="0">
                <a:hlinkClick r:id="rId3"/>
              </a:rPr>
              <a:t>://www.open-std.org/jtc1/sc22/wg21/docs/papers/2015/p0057r1.pdf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85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7646-4615-4184-88A0-AC0C80A380EA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23622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Kavya Kotacherry, Daveed Vandevoorde, Richard Smith, Jens Maurer, Lewis Baker, </a:t>
            </a:r>
            <a:r>
              <a:rPr lang="en-US" dirty="0" smtClean="0"/>
              <a:t>Kirk </a:t>
            </a:r>
            <a:r>
              <a:rPr lang="en-US" dirty="0"/>
              <a:t>Shoop, Hartmut Kaiser, Kenny Kerr, Artur Laksberg, Jim Radigan, Chandler </a:t>
            </a:r>
            <a:r>
              <a:rPr lang="en-US" dirty="0" err="1"/>
              <a:t>Carruth</a:t>
            </a:r>
            <a:r>
              <a:rPr lang="en-US" dirty="0"/>
              <a:t>, Gabriel Dos Reis, Deon Brewis, Jonathan Caves, James McNellis, Stephan T. </a:t>
            </a:r>
            <a:r>
              <a:rPr lang="en-US" dirty="0" err="1"/>
              <a:t>Lavavej</a:t>
            </a:r>
            <a:r>
              <a:rPr lang="en-US" dirty="0"/>
              <a:t>, Herb Sutter, Pablo Halpern, Robert Schumacher, Viktor Tong, Geoffrey </a:t>
            </a:r>
            <a:r>
              <a:rPr lang="en-US" dirty="0" err="1" smtClean="0"/>
              <a:t>Romer</a:t>
            </a:r>
            <a:r>
              <a:rPr lang="en-US" dirty="0" smtClean="0"/>
              <a:t>, Michael </a:t>
            </a:r>
            <a:r>
              <a:rPr lang="en-US" dirty="0"/>
              <a:t>Wong, Niklas Gustafsson, Nick Maliwacki, Vladimir Petter, </a:t>
            </a:r>
            <a:r>
              <a:rPr lang="en-US" dirty="0" err="1"/>
              <a:t>Shahms</a:t>
            </a:r>
            <a:r>
              <a:rPr lang="en-US" dirty="0"/>
              <a:t> King, Slava Kuznetsov, </a:t>
            </a:r>
            <a:r>
              <a:rPr lang="en-US" dirty="0" err="1"/>
              <a:t>Tongari</a:t>
            </a:r>
            <a:r>
              <a:rPr lang="en-US" dirty="0"/>
              <a:t> J, Lawrence </a:t>
            </a:r>
            <a:r>
              <a:rPr lang="en-US" dirty="0" err="1"/>
              <a:t>Crowl</a:t>
            </a:r>
            <a:r>
              <a:rPr lang="en-US" dirty="0"/>
              <a:t>, Valentin Isac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many more who contributed</a:t>
            </a:r>
          </a:p>
        </p:txBody>
      </p:sp>
    </p:spTree>
    <p:extLst>
      <p:ext uri="{BB962C8B-B14F-4D97-AF65-F5344CB8AC3E}">
        <p14:creationId xmlns:p14="http://schemas.microsoft.com/office/powerpoint/2010/main" val="17189839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2037" y="2667000"/>
            <a:ext cx="3733800" cy="1325563"/>
          </a:xfrm>
        </p:spPr>
        <p:txBody>
          <a:bodyPr>
            <a:noAutofit/>
          </a:bodyPr>
          <a:lstStyle/>
          <a:p>
            <a:r>
              <a:rPr lang="en-US" sz="5400" dirty="0" smtClean="0"/>
              <a:t>Questions?</a:t>
            </a:r>
            <a:endParaRPr lang="en-US" sz="5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C184-AEC6-4311-8F6D-E3CDFBC2719F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5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10490"/>
            <a:ext cx="6324600" cy="907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Coroutine Promise for boost::future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1170087"/>
            <a:ext cx="8534400" cy="5355312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 anything&gt;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coroutine_traits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&lt;future&lt;T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 anything…&gt;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promise&lt;T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promise;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 &amp;&amp; value)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promise.set_value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::forward&lt;U&gt;(value));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 {            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promise.set_exception(std::move(e));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initial_suspend()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final_suspend()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7677-4CDE-4C39-90AC-E8D1A4E31001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3940" y="1167901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81053" y="1203946"/>
            <a:ext cx="3029739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future&lt;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tcp_reader(</a:t>
            </a:r>
            <a:r>
              <a:rPr lang="en-US" sz="13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1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2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1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3752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1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2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</a:t>
            </a:r>
            <a:r>
              <a:rPr lang="en-US" sz="1200" dirty="0" err="1">
                <a:solidFill>
                  <a:schemeClr val="tx1"/>
                </a:solidFill>
              </a:rPr>
              <a:t>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1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52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51931" y="1999879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2548" y="1999879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51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52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2080168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651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1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52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65838" y="1638225"/>
            <a:ext cx="21967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tcp_reader(</a:t>
            </a:r>
            <a:r>
              <a:rPr lang="en-US" sz="1350" dirty="0"/>
              <a:t>1’000’000’000</a:t>
            </a:r>
            <a:r>
              <a:rPr lang="en-US" sz="1350" dirty="0" smtClean="0"/>
              <a:t>);</a:t>
            </a:r>
            <a:endParaRPr lang="en-US" sz="1350" dirty="0"/>
          </a:p>
        </p:txBody>
      </p:sp>
      <p:sp>
        <p:nvSpPr>
          <p:cNvPr id="27" name="TextBox 26"/>
          <p:cNvSpPr txBox="1"/>
          <p:nvPr/>
        </p:nvSpPr>
        <p:spPr>
          <a:xfrm>
            <a:off x="5067032" y="2162620"/>
            <a:ext cx="23437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</a:t>
            </a:r>
            <a:r>
              <a:rPr lang="en-US" sz="1350" dirty="0" smtClean="0"/>
              <a:t>&amp;__</a:t>
            </a:r>
            <a:r>
              <a:rPr lang="en-US" sz="1350" dirty="0" err="1" smtClean="0"/>
              <a:t>fut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5009867" y="2914516"/>
            <a:ext cx="91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/>
              <a:t>RBX = b</a:t>
            </a:r>
          </a:p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3751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51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52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</a:t>
            </a:r>
            <a:r>
              <a:rPr lang="en-US" sz="1200" dirty="0" err="1">
                <a:solidFill>
                  <a:schemeClr val="tx1"/>
                </a:solidFill>
              </a:rPr>
              <a:t>X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124968" y="3028847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RBX 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 flipV="1">
            <a:off x="5924506" y="3028847"/>
            <a:ext cx="1142106" cy="62881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93604" y="2662111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124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24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4968" y="4168590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RBX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24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76223" y="1942713"/>
            <a:ext cx="556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sp>
        <p:nvSpPr>
          <p:cNvPr id="51" name="Explosion 1 50"/>
          <p:cNvSpPr/>
          <p:nvPr/>
        </p:nvSpPr>
        <p:spPr>
          <a:xfrm>
            <a:off x="7696617" y="1203946"/>
            <a:ext cx="2172266" cy="2110724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Suspend!!!!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67032" y="4286473"/>
            <a:ext cx="140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RAX = </a:t>
            </a:r>
            <a:r>
              <a:rPr lang="en-US" sz="1350" dirty="0" smtClean="0"/>
              <a:t>&amp;__</a:t>
            </a:r>
            <a:r>
              <a:rPr lang="en-US" sz="1350" dirty="0" err="1" smtClean="0"/>
              <a:t>fut</a:t>
            </a:r>
            <a:endParaRPr lang="en-US" sz="13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65838" y="2392367"/>
            <a:ext cx="841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RDX = 35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51931" y="2519199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&amp;__</a:t>
            </a:r>
            <a:r>
              <a:rPr lang="en-US" sz="1200" dirty="0" err="1" smtClean="0">
                <a:solidFill>
                  <a:schemeClr val="tx1"/>
                </a:solidFill>
              </a:rPr>
              <a:t>fut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229600" y="3028846"/>
            <a:ext cx="640944" cy="1795684"/>
            <a:chOff x="6705600" y="3028846"/>
            <a:chExt cx="640944" cy="1795684"/>
          </a:xfrm>
        </p:grpSpPr>
        <p:sp>
          <p:nvSpPr>
            <p:cNvPr id="53" name="Right Brace 52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Frame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42878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x86_x64 Windows ABI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65675" y="1626613"/>
            <a:ext cx="2746474" cy="5078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 smtClean="0"/>
              <a:t>future&lt;int</a:t>
            </a:r>
            <a:r>
              <a:rPr lang="en-US" sz="1350" dirty="0"/>
              <a:t>&gt;  </a:t>
            </a:r>
            <a:r>
              <a:rPr lang="en-US" sz="1350" dirty="0" smtClean="0"/>
              <a:t>__</a:t>
            </a:r>
            <a:r>
              <a:rPr lang="en-US" sz="1350" dirty="0" err="1" smtClean="0"/>
              <a:t>fut</a:t>
            </a:r>
            <a:r>
              <a:rPr lang="en-US" sz="1350" dirty="0" smtClean="0"/>
              <a:t>; </a:t>
            </a:r>
            <a:r>
              <a:rPr lang="en-US" sz="1350" dirty="0"/>
              <a:t>// raw </a:t>
            </a:r>
            <a:r>
              <a:rPr lang="en-US" sz="1350" dirty="0" smtClean="0"/>
              <a:t>tcp_reader(&amp;__</a:t>
            </a:r>
            <a:r>
              <a:rPr lang="en-US" sz="1350" dirty="0" err="1" smtClean="0"/>
              <a:t>fut</a:t>
            </a:r>
            <a:r>
              <a:rPr lang="en-US" sz="1350" dirty="0" smtClean="0"/>
              <a:t>, 1’000’000’000);</a:t>
            </a:r>
            <a:endParaRPr lang="en-US" sz="1350" dirty="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50E-3F46-4853-9C2B-EA2DB28E46BE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29184 0.2638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0479E-6 0 L 0.1998 0.053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90" y="26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5465E-6 4.44444E-6 L 0.29383 0.0555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277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4.44444E-6 L 0.21256 0.1041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520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4704E-6 -1.11111E-6 L 0.21881 0.0958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0" y="4792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27" grpId="0"/>
      <p:bldP spid="28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3" grpId="0"/>
      <p:bldP spid="45" grpId="0" animBg="1"/>
      <p:bldP spid="46" grpId="0" animBg="1"/>
      <p:bldP spid="47" grpId="0" animBg="1"/>
      <p:bldP spid="48" grpId="0" animBg="1"/>
      <p:bldP spid="51" grpId="0" animBg="1"/>
      <p:bldP spid="52" grpId="0"/>
      <p:bldP spid="19" grpId="0"/>
      <p:bldP spid="29" grpId="0" animBg="1"/>
      <p:bldP spid="29" grpId="1" animBg="1"/>
      <p:bldP spid="5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09" y="1142405"/>
            <a:ext cx="6859787" cy="400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81054" y="1203946"/>
            <a:ext cx="3944377" cy="300082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generator&lt;</a:t>
            </a:r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&gt;::iterator::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1931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2240" y="2514362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1931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8" name="Rectangle 7"/>
          <p:cNvSpPr/>
          <p:nvPr/>
        </p:nvSpPr>
        <p:spPr>
          <a:xfrm>
            <a:off x="3752240" y="2800186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1931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ret-main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52240" y="3086011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1931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52240" y="3371835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51931" y="1999879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52548" y="1999879"/>
            <a:ext cx="0" cy="33155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951931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52240" y="3657660"/>
            <a:ext cx="800308" cy="2858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slot4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963" y="1885548"/>
            <a:ext cx="5144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RSP</a:t>
            </a: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rot="16200000" flipH="1">
            <a:off x="2080168" y="2357159"/>
            <a:ext cx="943221" cy="800308"/>
          </a:xfrm>
          <a:prstGeom prst="bentConnector2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651429" y="2785895"/>
            <a:ext cx="1800694" cy="800308"/>
          </a:xfrm>
          <a:prstGeom prst="bentConnector3">
            <a:avLst>
              <a:gd name="adj1" fmla="val 10011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1931" y="2224580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ret-</a:t>
            </a:r>
            <a:r>
              <a:rPr lang="en-US" sz="1350" dirty="0" err="1">
                <a:solidFill>
                  <a:schemeClr val="tx1"/>
                </a:solidFill>
              </a:rPr>
              <a:t>addr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52240" y="2228538"/>
            <a:ext cx="800308" cy="2858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54489" y="1758088"/>
            <a:ext cx="1673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for(…;…; ++__begin)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67033" y="2162619"/>
            <a:ext cx="18870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RCX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5009868" y="2914517"/>
            <a:ext cx="8574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RDI = n</a:t>
            </a:r>
          </a:p>
          <a:p>
            <a:r>
              <a:rPr lang="en-US" sz="1350" dirty="0"/>
              <a:t>RSI = a</a:t>
            </a:r>
          </a:p>
          <a:p>
            <a:r>
              <a:rPr lang="en-US" sz="1350" dirty="0"/>
              <a:t>RBX =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51046" y="2514362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savedRDI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51931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savedRSI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52240" y="2800186"/>
            <a:ext cx="800308" cy="2858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savedRBX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124968" y="3028847"/>
            <a:ext cx="1028968" cy="1714947"/>
            <a:chOff x="7466012" y="2895600"/>
            <a:chExt cx="1371600" cy="2286000"/>
          </a:xfrm>
        </p:grpSpPr>
        <p:sp>
          <p:nvSpPr>
            <p:cNvPr id="33" name="Rectangle 32"/>
            <p:cNvSpPr/>
            <p:nvPr/>
          </p:nvSpPr>
          <p:spPr>
            <a:xfrm>
              <a:off x="7466012" y="28956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Coroutine</a:t>
              </a:r>
            </a:p>
            <a:p>
              <a:pPr algn="ctr"/>
              <a:r>
                <a:rPr lang="en-US" sz="1350" dirty="0"/>
                <a:t>Promise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66012" y="3657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RDI slot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466012" y="4038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RSI slot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66012" y="4419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RBX slot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6012" y="4800600"/>
              <a:ext cx="1371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RIP slot</a:t>
              </a:r>
            </a:p>
          </p:txBody>
        </p:sp>
      </p:grpSp>
      <p:cxnSp>
        <p:nvCxnSpPr>
          <p:cNvPr id="39" name="Elbow Connector 38"/>
          <p:cNvCxnSpPr/>
          <p:nvPr/>
        </p:nvCxnSpPr>
        <p:spPr>
          <a:xfrm>
            <a:off x="5924506" y="2285703"/>
            <a:ext cx="1142106" cy="74314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47388" y="2743200"/>
            <a:ext cx="5629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124968" y="3886319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RSI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124968" y="3600495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RDI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5495" y="4179050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RBX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124968" y="4457968"/>
            <a:ext cx="1028968" cy="2858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saved RIP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61219" y="1942713"/>
            <a:ext cx="5560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Stack</a:t>
            </a:r>
          </a:p>
        </p:txBody>
      </p:sp>
      <p:cxnSp>
        <p:nvCxnSpPr>
          <p:cNvPr id="44" name="Elbow Connector 43"/>
          <p:cNvCxnSpPr>
            <a:stCxn id="22" idx="3"/>
          </p:cNvCxnSpPr>
          <p:nvPr/>
        </p:nvCxnSpPr>
        <p:spPr>
          <a:xfrm flipV="1">
            <a:off x="5884708" y="3028850"/>
            <a:ext cx="1181905" cy="72168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2735" y="3600495"/>
            <a:ext cx="88197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RBP = $</a:t>
            </a:r>
            <a:r>
              <a:rPr lang="en-US" sz="1350" dirty="0" err="1"/>
              <a:t>fp</a:t>
            </a:r>
            <a:endParaRPr lang="en-US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6741000" y="1600200"/>
            <a:ext cx="3514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struct</a:t>
            </a:r>
            <a:r>
              <a:rPr lang="en-US" sz="1350" dirty="0"/>
              <a:t> iterator {</a:t>
            </a:r>
          </a:p>
          <a:p>
            <a:r>
              <a:rPr lang="en-US" sz="1350" dirty="0"/>
              <a:t>   iterator&amp; operator ++() { </a:t>
            </a:r>
          </a:p>
          <a:p>
            <a:r>
              <a:rPr lang="en-US" sz="1350" dirty="0"/>
              <a:t>                              </a:t>
            </a:r>
            <a:r>
              <a:rPr lang="en-US" sz="1350" dirty="0" err="1"/>
              <a:t>coro.resume</a:t>
            </a:r>
            <a:r>
              <a:rPr lang="en-US" sz="1350" dirty="0"/>
              <a:t>();  return *this; }</a:t>
            </a:r>
          </a:p>
          <a:p>
            <a:r>
              <a:rPr lang="en-US" sz="1350" dirty="0"/>
              <a:t>   …</a:t>
            </a:r>
          </a:p>
          <a:p>
            <a:r>
              <a:rPr lang="en-US" sz="1350" dirty="0"/>
              <a:t>  </a:t>
            </a:r>
            <a:r>
              <a:rPr lang="en-US" sz="1350" dirty="0" err="1"/>
              <a:t>coroutine_handle</a:t>
            </a:r>
            <a:r>
              <a:rPr lang="en-US" sz="1350" dirty="0"/>
              <a:t>&lt;Promise&gt; </a:t>
            </a:r>
            <a:r>
              <a:rPr lang="en-US" sz="1350" dirty="0" err="1"/>
              <a:t>coro</a:t>
            </a:r>
            <a:r>
              <a:rPr lang="en-US" sz="1350" dirty="0"/>
              <a:t>;</a:t>
            </a:r>
          </a:p>
          <a:p>
            <a:r>
              <a:rPr lang="en-US" sz="1350" dirty="0"/>
              <a:t>  };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229600" y="3028846"/>
            <a:ext cx="640944" cy="1795684"/>
            <a:chOff x="6705600" y="3028846"/>
            <a:chExt cx="640944" cy="1795684"/>
          </a:xfrm>
        </p:grpSpPr>
        <p:sp>
          <p:nvSpPr>
            <p:cNvPr id="19" name="Right Brace 18"/>
            <p:cNvSpPr/>
            <p:nvPr/>
          </p:nvSpPr>
          <p:spPr>
            <a:xfrm>
              <a:off x="6705600" y="3028846"/>
              <a:ext cx="227526" cy="17149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6264036" y="3742022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Coroutine Frame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542878" y="153012"/>
            <a:ext cx="228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x86_x64 Windows ABI</a:t>
            </a: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56BB-1F5C-480E-83FD-93091A4C22E2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-1.11111E-6 L -0.2188 -0.142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0" y="-713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676E-6 3.33333E-6 L -0.19692 -0.1398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6" y="-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0.175 -0.1388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7" grpId="0"/>
      <p:bldP spid="28" grpId="0"/>
      <p:bldP spid="30" grpId="0" animBg="1"/>
      <p:bldP spid="31" grpId="0" animBg="1"/>
      <p:bldP spid="32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22" grpId="0"/>
      <p:bldP spid="5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-58631"/>
            <a:ext cx="7886700" cy="994172"/>
          </a:xfrm>
        </p:spPr>
        <p:txBody>
          <a:bodyPr/>
          <a:lstStyle/>
          <a:p>
            <a:pPr algn="ctr"/>
            <a:r>
              <a:rPr lang="en-US" dirty="0" smtClean="0"/>
              <a:t>Coroutines are closer to the metal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78378" y="4323579"/>
            <a:ext cx="5666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178378" y="4963132"/>
            <a:ext cx="5666109" cy="31184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22190" y="4447360"/>
            <a:ext cx="24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 / Low Level Libraries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84935" y="1484927"/>
            <a:ext cx="2214648" cy="1368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Handcrafted</a:t>
            </a:r>
          </a:p>
          <a:p>
            <a:pPr algn="ctr"/>
            <a:r>
              <a:rPr lang="en-US" dirty="0"/>
              <a:t>State</a:t>
            </a:r>
          </a:p>
          <a:p>
            <a:pPr algn="ctr"/>
            <a:r>
              <a:rPr lang="en-US" dirty="0"/>
              <a:t>Machines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84935" y="2846920"/>
            <a:ext cx="2214649" cy="1295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Abstractions</a:t>
            </a:r>
          </a:p>
          <a:p>
            <a:pPr algn="ctr"/>
            <a:r>
              <a:rPr lang="en-US" sz="1200" dirty="0"/>
              <a:t>(Callback based)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994" y="3313417"/>
            <a:ext cx="2214649" cy="82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Abstraction</a:t>
            </a:r>
          </a:p>
          <a:p>
            <a:pPr algn="ctr"/>
            <a:r>
              <a:rPr lang="en-US" sz="1400" dirty="0"/>
              <a:t>(Awaitable based)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02993" y="2837030"/>
            <a:ext cx="2214649" cy="478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Coroutines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9203920" y="3542878"/>
            <a:ext cx="317133" cy="20613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086669" y="2881041"/>
            <a:ext cx="259307" cy="1261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98023" y="3136804"/>
            <a:ext cx="98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  <a:p>
            <a:r>
              <a:rPr lang="en-US" dirty="0"/>
              <a:t>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2B47A-AB8C-4425-BBE2-2EEFC41D3BFC}" type="slidenum">
              <a:rPr lang="en-US" smtClean="0"/>
              <a:t>66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04DE-55D2-4F01-917B-157D2020A4E9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7223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Why SG14 should care about coroutines?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31587"/>
            <a:ext cx="10515600" cy="4351338"/>
          </a:xfrm>
        </p:spPr>
        <p:txBody>
          <a:bodyPr/>
          <a:lstStyle/>
          <a:p>
            <a:r>
              <a:rPr lang="en-US" dirty="0" smtClean="0"/>
              <a:t>It might not mean what you think it means.</a:t>
            </a:r>
          </a:p>
          <a:p>
            <a:r>
              <a:rPr lang="en-US" dirty="0" smtClean="0"/>
              <a:t>Keep clean happy path while enabling error propagation </a:t>
            </a:r>
            <a:r>
              <a:rPr lang="en-US" u="sng" dirty="0" smtClean="0"/>
              <a:t>WITHOUT</a:t>
            </a:r>
            <a:r>
              <a:rPr lang="en-US" dirty="0" smtClean="0"/>
              <a:t> exceptions </a:t>
            </a:r>
          </a:p>
          <a:p>
            <a:r>
              <a:rPr lang="en-US" dirty="0" smtClean="0"/>
              <a:t>Explicit support for </a:t>
            </a:r>
            <a:r>
              <a:rPr lang="en-US" dirty="0" err="1" smtClean="0"/>
              <a:t>preallocate</a:t>
            </a:r>
            <a:r>
              <a:rPr lang="en-US" dirty="0" smtClean="0"/>
              <a:t> (can fail) and do work (cannot fail)</a:t>
            </a:r>
          </a:p>
          <a:p>
            <a:r>
              <a:rPr lang="en-US" dirty="0" smtClean="0"/>
              <a:t>Avoids allocations altogether</a:t>
            </a:r>
          </a:p>
          <a:p>
            <a:r>
              <a:rPr lang="en-US" dirty="0" smtClean="0"/>
              <a:t>Enables no fail operations</a:t>
            </a:r>
          </a:p>
          <a:p>
            <a:r>
              <a:rPr lang="en-US" dirty="0" smtClean="0"/>
              <a:t>Can control allocation of coroutine frames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3628-FD65-41D4-AB61-C98368ECCE64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5676" y="1068511"/>
            <a:ext cx="7694217" cy="2506866"/>
            <a:chOff x="281675" y="1068511"/>
            <a:chExt cx="7694217" cy="2506866"/>
          </a:xfrm>
        </p:grpSpPr>
        <p:sp>
          <p:nvSpPr>
            <p:cNvPr id="4" name="Rectangle 3"/>
            <p:cNvSpPr/>
            <p:nvPr/>
          </p:nvSpPr>
          <p:spPr>
            <a:xfrm>
              <a:off x="986356" y="1113164"/>
              <a:ext cx="6989536" cy="246221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future&lt;</a:t>
              </a:r>
              <a:r>
                <a:rPr lang="en-US" sz="14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tcp_reader(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[64 * 1024];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 =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Tcp::Connect(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"127.0.0.1"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1337);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(;;)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bytesRead =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conn.read(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total -= bytesRead;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(total &lt;= 0 || bytesRead == 0)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1675" y="1068511"/>
              <a:ext cx="7046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async</a:t>
              </a:r>
              <a:endParaRPr lang="en-US" dirty="0"/>
            </a:p>
          </p:txBody>
        </p:sp>
      </p:grpSp>
      <p:sp>
        <p:nvSpPr>
          <p:cNvPr id="6" name="Subtitle 3"/>
          <p:cNvSpPr txBox="1">
            <a:spLocks/>
          </p:cNvSpPr>
          <p:nvPr/>
        </p:nvSpPr>
        <p:spPr>
          <a:xfrm>
            <a:off x="1783080" y="176197"/>
            <a:ext cx="872259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Look. No exceptions. Honest!</a:t>
            </a:r>
            <a:endParaRPr lang="it-IT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8652" y="9167625"/>
            <a:ext cx="62484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e-mail: </a:t>
            </a:r>
            <a:r>
              <a:rPr lang="en-US" sz="1050" dirty="0" err="1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gorn</a:t>
            </a:r>
            <a:r>
              <a:rPr lang="en-US" sz="1050" dirty="0"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answers, complaints, corrections, suggestions and new material</a:t>
            </a:r>
          </a:p>
        </p:txBody>
      </p:sp>
      <p:sp>
        <p:nvSpPr>
          <p:cNvPr id="17" name="Subtitle 3"/>
          <p:cNvSpPr txBox="1">
            <a:spLocks/>
          </p:cNvSpPr>
          <p:nvPr/>
        </p:nvSpPr>
        <p:spPr>
          <a:xfrm>
            <a:off x="1812664" y="675843"/>
            <a:ext cx="7924800" cy="39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 cap="all" spc="15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91" indent="0" algn="ctr" defTabSz="685983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983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974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966" indent="0" algn="ctr" defTabSz="685983" rtl="0" eaLnBrk="1" latinLnBrk="0" hangingPunct="1">
              <a:lnSpc>
                <a:spcPct val="90000"/>
              </a:lnSpc>
              <a:spcBef>
                <a:spcPts val="45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957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685983" rtl="0" eaLnBrk="1" latinLnBrk="0" hangingPunct="1">
              <a:spcBef>
                <a:spcPts val="45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Common pattern for Async and sync i/o</a:t>
            </a:r>
          </a:p>
        </p:txBody>
      </p:sp>
      <p:sp>
        <p:nvSpPr>
          <p:cNvPr id="25" name="TextBox 24"/>
          <p:cNvSpPr txBox="1"/>
          <p:nvPr/>
        </p:nvSpPr>
        <p:spPr>
          <a:xfrm rot="891792">
            <a:off x="8212183" y="1166713"/>
            <a:ext cx="2191998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SNEAK PEEK</a:t>
            </a:r>
          </a:p>
          <a:p>
            <a:pPr algn="ctr"/>
            <a:r>
              <a:rPr lang="en-US" sz="32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(more later)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0816" y="3819949"/>
            <a:ext cx="7599076" cy="2546788"/>
            <a:chOff x="376816" y="3819949"/>
            <a:chExt cx="7599076" cy="2546788"/>
          </a:xfrm>
        </p:grpSpPr>
        <p:sp>
          <p:nvSpPr>
            <p:cNvPr id="26" name="Rectangle 25"/>
            <p:cNvSpPr/>
            <p:nvPr/>
          </p:nvSpPr>
          <p:spPr>
            <a:xfrm>
              <a:off x="986355" y="3904524"/>
              <a:ext cx="6989537" cy="246221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expected&lt;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&gt; tcp_reader(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[64 * 1024];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 =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Tcp::Connect(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"127.0.0.1"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1337, </a:t>
              </a:r>
              <a:r>
                <a:rPr lang="en-US" sz="14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for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(;;)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auto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bytesRead =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await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conn.read(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), </a:t>
              </a:r>
              <a:r>
                <a:rPr lang="en-US" sz="14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block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total -= bytesRead;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if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(total &lt;= 0 || bytesRead == 0) </a:t>
              </a:r>
              <a:r>
                <a:rPr lang="en-US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total;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816" y="3819949"/>
              <a:ext cx="5940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sync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3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63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Generalized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B83D-2BB1-45CA-8E1D-4B230A7E027B}" type="datetime1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69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441552" y="3703641"/>
            <a:ext cx="2941831" cy="2330418"/>
            <a:chOff x="4441552" y="3703641"/>
            <a:chExt cx="2941831" cy="233041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952" y="3703641"/>
              <a:ext cx="1684087" cy="168408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441552" y="5387728"/>
              <a:ext cx="2941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  <a:latin typeface="OCR A Std" panose="020F0609000104060307" pitchFamily="49" charset="0"/>
                </a:rPr>
                <a:t>Compiler</a:t>
              </a:r>
              <a:endParaRPr lang="en-US" sz="3600" b="1" dirty="0">
                <a:solidFill>
                  <a:srgbClr val="FF0000"/>
                </a:solidFill>
                <a:latin typeface="OCR A Std" panose="020F0609000104060307" pitchFamily="49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38966" y="2550357"/>
            <a:ext cx="3850468" cy="2501171"/>
            <a:chOff x="438966" y="2550357"/>
            <a:chExt cx="3850468" cy="2501171"/>
          </a:xfrm>
        </p:grpSpPr>
        <p:sp>
          <p:nvSpPr>
            <p:cNvPr id="7" name="TextBox 6"/>
            <p:cNvSpPr txBox="1"/>
            <p:nvPr/>
          </p:nvSpPr>
          <p:spPr>
            <a:xfrm>
              <a:off x="438966" y="2550357"/>
              <a:ext cx="10663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User</a:t>
              </a:r>
              <a:endParaRPr lang="en-US" sz="3600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55843" y="3518979"/>
              <a:ext cx="3433591" cy="1532549"/>
              <a:chOff x="1066800" y="1080657"/>
              <a:chExt cx="3433591" cy="1532549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" y="1080657"/>
                <a:ext cx="3396214" cy="1391891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461515" y="2313227"/>
                <a:ext cx="1038876" cy="29997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4648200" y="848326"/>
            <a:ext cx="2146143" cy="2784059"/>
            <a:chOff x="4648200" y="848326"/>
            <a:chExt cx="2146143" cy="2784059"/>
          </a:xfrm>
        </p:grpSpPr>
        <p:sp>
          <p:nvSpPr>
            <p:cNvPr id="8" name="TextBox 7"/>
            <p:cNvSpPr txBox="1"/>
            <p:nvPr/>
          </p:nvSpPr>
          <p:spPr>
            <a:xfrm>
              <a:off x="4648200" y="848326"/>
              <a:ext cx="2133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Coroutine</a:t>
              </a:r>
            </a:p>
            <a:p>
              <a:r>
                <a:rPr lang="en-US" sz="3600" b="1" dirty="0" smtClean="0"/>
                <a:t>Designer</a:t>
              </a:r>
              <a:endParaRPr lang="en-US" sz="3600" b="1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892" y="2048655"/>
              <a:ext cx="1936451" cy="1232754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 flipH="1">
              <a:off x="5816995" y="3210153"/>
              <a:ext cx="9122" cy="422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794343" y="4761131"/>
            <a:ext cx="4865119" cy="1508105"/>
            <a:chOff x="6794343" y="4761131"/>
            <a:chExt cx="4865119" cy="1508105"/>
          </a:xfrm>
        </p:grpSpPr>
        <p:sp>
          <p:nvSpPr>
            <p:cNvPr id="14" name="TextBox 13"/>
            <p:cNvSpPr txBox="1"/>
            <p:nvPr/>
          </p:nvSpPr>
          <p:spPr>
            <a:xfrm>
              <a:off x="9522017" y="4761131"/>
              <a:ext cx="213744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Async</a:t>
              </a:r>
            </a:p>
            <a:p>
              <a:r>
                <a:rPr lang="en-US" sz="3600" b="1" dirty="0" smtClean="0"/>
                <a:t>Generator</a:t>
              </a:r>
              <a:br>
                <a:rPr lang="en-US" sz="3600" b="1" dirty="0" smtClean="0"/>
              </a:br>
              <a:r>
                <a:rPr lang="en-US" b="1" dirty="0" smtClean="0"/>
                <a:t>await + yield</a:t>
              </a:r>
              <a:endParaRPr lang="en-US" sz="3600" b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794343" y="4901538"/>
              <a:ext cx="2654457" cy="8896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801990" y="3591578"/>
            <a:ext cx="4876870" cy="1118920"/>
            <a:chOff x="6801990" y="3591578"/>
            <a:chExt cx="4876870" cy="1118920"/>
          </a:xfrm>
        </p:grpSpPr>
        <p:sp>
          <p:nvSpPr>
            <p:cNvPr id="11" name="TextBox 10"/>
            <p:cNvSpPr txBox="1"/>
            <p:nvPr/>
          </p:nvSpPr>
          <p:spPr>
            <a:xfrm>
              <a:off x="9541415" y="3591578"/>
              <a:ext cx="21374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Generator</a:t>
              </a:r>
              <a:br>
                <a:rPr lang="en-US" sz="3600" b="1" dirty="0" smtClean="0"/>
              </a:br>
              <a:r>
                <a:rPr lang="en-US" b="1" dirty="0" smtClean="0"/>
                <a:t>yield</a:t>
              </a:r>
              <a:endParaRPr lang="en-US" sz="36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6801990" y="4154975"/>
              <a:ext cx="2646810" cy="5555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827854" y="2550357"/>
            <a:ext cx="3718051" cy="1914075"/>
            <a:chOff x="6827854" y="2550357"/>
            <a:chExt cx="3718051" cy="1914075"/>
          </a:xfrm>
        </p:grpSpPr>
        <p:sp>
          <p:nvSpPr>
            <p:cNvPr id="13" name="TextBox 12"/>
            <p:cNvSpPr txBox="1"/>
            <p:nvPr/>
          </p:nvSpPr>
          <p:spPr>
            <a:xfrm>
              <a:off x="9533768" y="2550357"/>
              <a:ext cx="101213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Task</a:t>
              </a:r>
              <a:br>
                <a:rPr lang="en-US" sz="3600" b="1" dirty="0" smtClean="0"/>
              </a:br>
              <a:r>
                <a:rPr lang="en-US" b="1" dirty="0" smtClean="0"/>
                <a:t>await</a:t>
              </a:r>
              <a:endParaRPr lang="en-US" sz="3600" b="1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827854" y="3114398"/>
              <a:ext cx="2544746" cy="13500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801990" y="1418491"/>
            <a:ext cx="4851691" cy="2803082"/>
            <a:chOff x="6801990" y="1418491"/>
            <a:chExt cx="4851691" cy="2803082"/>
          </a:xfrm>
        </p:grpSpPr>
        <p:sp>
          <p:nvSpPr>
            <p:cNvPr id="15" name="TextBox 14"/>
            <p:cNvSpPr txBox="1"/>
            <p:nvPr/>
          </p:nvSpPr>
          <p:spPr>
            <a:xfrm>
              <a:off x="9555030" y="1418491"/>
              <a:ext cx="209865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Monadic*</a:t>
              </a:r>
              <a:br>
                <a:rPr lang="en-US" sz="3600" b="1" dirty="0" smtClean="0"/>
              </a:br>
              <a:r>
                <a:rPr lang="en-US" b="1" dirty="0" smtClean="0"/>
                <a:t>await - suspend</a:t>
              </a:r>
              <a:endParaRPr lang="en-US" sz="3600" b="1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6801990" y="2048656"/>
              <a:ext cx="2596474" cy="2172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827854" y="496669"/>
            <a:ext cx="3660021" cy="3467266"/>
            <a:chOff x="6827854" y="496669"/>
            <a:chExt cx="3660021" cy="3467266"/>
          </a:xfrm>
        </p:grpSpPr>
        <p:sp>
          <p:nvSpPr>
            <p:cNvPr id="12" name="TextBox 11"/>
            <p:cNvSpPr txBox="1"/>
            <p:nvPr/>
          </p:nvSpPr>
          <p:spPr>
            <a:xfrm>
              <a:off x="9533768" y="496669"/>
              <a:ext cx="9541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POF</a:t>
              </a:r>
              <a:endParaRPr lang="en-US" sz="3600" b="1" dirty="0"/>
            </a:p>
          </p:txBody>
        </p:sp>
        <p:cxnSp>
          <p:nvCxnSpPr>
            <p:cNvPr id="43" name="Straight Arrow Connector 42"/>
            <p:cNvCxnSpPr>
              <a:endCxn id="12" idx="1"/>
            </p:cNvCxnSpPr>
            <p:nvPr/>
          </p:nvCxnSpPr>
          <p:spPr>
            <a:xfrm flipV="1">
              <a:off x="6827854" y="819835"/>
              <a:ext cx="2705914" cy="3144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787640" y="5827643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OCR A Std" panose="020F0609000104060307" pitchFamily="49" charset="0"/>
              </a:rPr>
              <a:t>does not care</a:t>
            </a:r>
            <a:endParaRPr lang="en-US" sz="3600" b="1" dirty="0">
              <a:solidFill>
                <a:srgbClr val="FF0000"/>
              </a:solidFill>
              <a:latin typeface="OCR A Std" panose="020F0609000104060307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12001076" cy="419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397760"/>
            <a:ext cx="3155622" cy="11843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48081" y="1681109"/>
            <a:ext cx="781953" cy="92493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753600" y="3924002"/>
            <a:ext cx="2413219" cy="2305050"/>
            <a:chOff x="9753600" y="3924002"/>
            <a:chExt cx="2413219" cy="23050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600" y="5029200"/>
              <a:ext cx="1634730" cy="9144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800" y="4800600"/>
              <a:ext cx="163473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2089" y="5314652"/>
              <a:ext cx="1634730" cy="9144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1466" y="4324350"/>
              <a:ext cx="1634730" cy="9144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420" y="4543425"/>
              <a:ext cx="1634730" cy="914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751" y="3924002"/>
              <a:ext cx="1668787" cy="933450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981F-0624-468F-B6C1-E8E7AE67EADD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4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109" y="381000"/>
            <a:ext cx="6859787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6012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/>
              <a:t>Scalable</a:t>
            </a:r>
            <a:r>
              <a:rPr lang="en-US" dirty="0"/>
              <a:t> (to </a:t>
            </a:r>
            <a:r>
              <a:rPr lang="en-US" b="1" dirty="0" smtClean="0"/>
              <a:t>b</a:t>
            </a:r>
            <a:r>
              <a:rPr lang="en-US" dirty="0" smtClean="0"/>
              <a:t>illions </a:t>
            </a:r>
            <a:r>
              <a:rPr lang="en-US" dirty="0"/>
              <a:t>of concurrent coroutines)</a:t>
            </a:r>
          </a:p>
          <a:p>
            <a:pPr lvl="0"/>
            <a:r>
              <a:rPr lang="en-US" b="1" dirty="0"/>
              <a:t>Efficient</a:t>
            </a:r>
            <a:r>
              <a:rPr lang="en-US" dirty="0"/>
              <a:t> (resume and suspend operations comparable in cost to a function call overhead)</a:t>
            </a:r>
          </a:p>
          <a:p>
            <a:pPr lvl="0"/>
            <a:r>
              <a:rPr lang="en-US" dirty="0"/>
              <a:t>Seamless interaction with existing facilities </a:t>
            </a:r>
            <a:r>
              <a:rPr lang="en-US" b="1" u="sng" dirty="0"/>
              <a:t>with no overhead</a:t>
            </a:r>
          </a:p>
          <a:p>
            <a:pPr lvl="0"/>
            <a:r>
              <a:rPr lang="en-US" b="1" dirty="0"/>
              <a:t>Open ended</a:t>
            </a:r>
            <a:r>
              <a:rPr lang="en-US" dirty="0"/>
              <a:t> coroutine machinery allowing library designers to develop coroutine libraries exposing various high-level semantics, such as generators, goroutines, tasks and more.</a:t>
            </a:r>
          </a:p>
          <a:p>
            <a:pPr lvl="0"/>
            <a:r>
              <a:rPr lang="en-US" b="1" dirty="0"/>
              <a:t>Usable</a:t>
            </a:r>
            <a:r>
              <a:rPr lang="en-US" dirty="0"/>
              <a:t> in environments where </a:t>
            </a:r>
            <a:r>
              <a:rPr lang="en-US" b="1" dirty="0" smtClean="0"/>
              <a:t>exceptions</a:t>
            </a:r>
            <a:r>
              <a:rPr lang="en-US" dirty="0" smtClean="0"/>
              <a:t> </a:t>
            </a:r>
            <a:r>
              <a:rPr lang="en-US" dirty="0"/>
              <a:t>are forbidden or </a:t>
            </a:r>
            <a:r>
              <a:rPr lang="en-US" b="1" dirty="0"/>
              <a:t>not available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BB4-8AE6-4A82-8297-D33926792EDE}" type="datetime1">
              <a:rPr lang="en-US" smtClean="0"/>
              <a:t>1/20/2016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 – a negative overhead abstraction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048E-DB3A-486C-9D63-D53962384BB3}" type="datetime1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836C-37F1-4430-BAAA-B0FAAFEAF40D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524000"/>
            <a:ext cx="11125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Proposal is working through C++ standardization committee (C++17?)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 smtClean="0"/>
              <a:t>Experimental</a:t>
            </a:r>
            <a:r>
              <a:rPr lang="en-US" sz="3200" dirty="0" smtClean="0"/>
              <a:t> implementation in VS 2015 RTM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Clang implementation is 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more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CppCon 2014 presentation </a:t>
            </a:r>
            <a:r>
              <a:rPr lang="en-US" sz="3200" dirty="0"/>
              <a:t>on coroutines</a:t>
            </a:r>
            <a:br>
              <a:rPr lang="en-US" sz="3200" dirty="0"/>
            </a:br>
            <a:r>
              <a:rPr lang="en-US" sz="3200" dirty="0" smtClean="0">
                <a:hlinkClick r:id="rId2"/>
              </a:rPr>
              <a:t>http://github.com/cppcon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3"/>
              </a:rPr>
              <a:t>http://www.open-std.org/jtc1/sc22/wg21/docs/papers/2015/p0057r1.pdf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23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95400" y="228600"/>
            <a:ext cx="10134600" cy="3470313"/>
            <a:chOff x="1295400" y="304800"/>
            <a:chExt cx="10134600" cy="3470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304800"/>
              <a:ext cx="10134600" cy="2133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0" y="2590800"/>
              <a:ext cx="3155622" cy="1184313"/>
            </a:xfrm>
            <a:prstGeom prst="rect">
              <a:avLst/>
            </a:prstGeom>
          </p:spPr>
        </p:pic>
        <p:cxnSp>
          <p:nvCxnSpPr>
            <p:cNvPr id="9" name="Elbow Connector 8"/>
            <p:cNvCxnSpPr>
              <a:stCxn id="5" idx="1"/>
            </p:cNvCxnSpPr>
            <p:nvPr/>
          </p:nvCxnSpPr>
          <p:spPr>
            <a:xfrm rot="10800000">
              <a:off x="1981200" y="1676401"/>
              <a:ext cx="2667000" cy="1506557"/>
            </a:xfrm>
            <a:prstGeom prst="bentConnector3">
              <a:avLst>
                <a:gd name="adj1" fmla="val 100196"/>
              </a:avLst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5" idx="3"/>
            </p:cNvCxnSpPr>
            <p:nvPr/>
          </p:nvCxnSpPr>
          <p:spPr>
            <a:xfrm flipV="1">
              <a:off x="7803822" y="1676401"/>
              <a:ext cx="2864178" cy="1506556"/>
            </a:xfrm>
            <a:prstGeom prst="bentConnector3">
              <a:avLst>
                <a:gd name="adj1" fmla="val 100288"/>
              </a:avLst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148" y="4267200"/>
            <a:ext cx="3895725" cy="23050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62600" y="325904"/>
            <a:ext cx="155542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0" dirty="0" smtClean="0">
                <a:sym typeface="Wingdings" panose="05000000000000000000" pitchFamily="2" charset="2"/>
              </a:rPr>
              <a:t></a:t>
            </a:r>
            <a:endParaRPr lang="en-US" sz="12000" dirty="0"/>
          </a:p>
        </p:txBody>
      </p:sp>
      <p:sp>
        <p:nvSpPr>
          <p:cNvPr id="21" name="Rectangle 20"/>
          <p:cNvSpPr/>
          <p:nvPr/>
        </p:nvSpPr>
        <p:spPr>
          <a:xfrm>
            <a:off x="8610600" y="4096286"/>
            <a:ext cx="198002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1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56260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Joel </a:t>
            </a:r>
            <a:r>
              <a:rPr lang="en-US" dirty="0" err="1" smtClean="0"/>
              <a:t>Erdwinn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0958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Melvin Conway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B09B-BD07-46E0-BB0A-F2BCB22542A4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671" y="44941"/>
            <a:ext cx="4070680" cy="24696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8148" y="6527720"/>
            <a:ext cx="37914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image </a:t>
            </a:r>
            <a:r>
              <a:rPr lang="fr-FR" sz="800" dirty="0" err="1" smtClean="0"/>
              <a:t>credits</a:t>
            </a:r>
            <a:r>
              <a:rPr lang="fr-FR" sz="800" dirty="0" smtClean="0"/>
              <a:t>: </a:t>
            </a:r>
            <a:r>
              <a:rPr lang="fr-FR" sz="800" dirty="0" err="1" smtClean="0"/>
              <a:t>wikipedia</a:t>
            </a:r>
            <a:r>
              <a:rPr lang="fr-FR" sz="800" dirty="0" smtClean="0"/>
              <a:t> </a:t>
            </a:r>
            <a:r>
              <a:rPr lang="fr-FR" sz="800" dirty="0" err="1" smtClean="0"/>
              <a:t>commons</a:t>
            </a:r>
            <a:r>
              <a:rPr lang="en-US" sz="800" dirty="0" smtClean="0"/>
              <a:t>, Communication of the ACM vol.6 No.7 July 1963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505200" y="2133600"/>
            <a:ext cx="1792100" cy="3223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059851" y="3296977"/>
            <a:ext cx="22753" cy="923081"/>
          </a:xfrm>
          <a:prstGeom prst="line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08300" y="990600"/>
            <a:ext cx="1792100" cy="51357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209800" y="2034783"/>
            <a:ext cx="0" cy="2931309"/>
          </a:xfrm>
          <a:prstGeom prst="line">
            <a:avLst/>
          </a:prstGeom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878562" y="4607709"/>
            <a:ext cx="662476" cy="697792"/>
          </a:xfrm>
          <a:prstGeom prst="ellipse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931438" y="2921227"/>
            <a:ext cx="609600" cy="625401"/>
          </a:xfrm>
          <a:prstGeom prst="ellips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438" y="4643792"/>
            <a:ext cx="635388" cy="625626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5000" y="1752600"/>
            <a:ext cx="609600" cy="609600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8849" y="4917850"/>
            <a:ext cx="241493" cy="9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6151" y="2929127"/>
            <a:ext cx="609600" cy="609600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693438" y="3048000"/>
            <a:ext cx="98147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555436" y="2457309"/>
            <a:ext cx="4321836" cy="1082026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1217595" y="1911943"/>
            <a:ext cx="673574" cy="298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733800" y="3909917"/>
            <a:ext cx="1450264" cy="697792"/>
            <a:chOff x="2030962" y="4760109"/>
            <a:chExt cx="1450264" cy="697792"/>
          </a:xfrm>
        </p:grpSpPr>
        <p:sp>
          <p:nvSpPr>
            <p:cNvPr id="33" name="Oval 32"/>
            <p:cNvSpPr/>
            <p:nvPr/>
          </p:nvSpPr>
          <p:spPr>
            <a:xfrm>
              <a:off x="2030962" y="4760109"/>
              <a:ext cx="662476" cy="697792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845838" y="4796192"/>
              <a:ext cx="635388" cy="625626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Y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41249" y="5070250"/>
              <a:ext cx="241493" cy="96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Bent Arrow 36"/>
          <p:cNvSpPr/>
          <p:nvPr/>
        </p:nvSpPr>
        <p:spPr>
          <a:xfrm rot="12714216">
            <a:off x="2121348" y="3953839"/>
            <a:ext cx="2672661" cy="730889"/>
          </a:xfrm>
          <a:prstGeom prst="bentArrow">
            <a:avLst>
              <a:gd name="adj1" fmla="val 17110"/>
              <a:gd name="adj2" fmla="val 26323"/>
              <a:gd name="adj3" fmla="val 28416"/>
              <a:gd name="adj4" fmla="val 38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6200" y="2133600"/>
            <a:ext cx="981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to</a:t>
            </a:r>
          </a:p>
          <a:p>
            <a:r>
              <a:rPr lang="en-US" dirty="0" smtClean="0"/>
              <a:t>Tape</a:t>
            </a:r>
            <a:endParaRPr lang="en-US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3506694" y="508169"/>
            <a:ext cx="1369597" cy="584775"/>
            <a:chOff x="3506694" y="508169"/>
            <a:chExt cx="1369597" cy="584775"/>
          </a:xfrm>
        </p:grpSpPr>
        <p:sp>
          <p:nvSpPr>
            <p:cNvPr id="43" name="Oval 42"/>
            <p:cNvSpPr/>
            <p:nvPr/>
          </p:nvSpPr>
          <p:spPr>
            <a:xfrm>
              <a:off x="3876289" y="629352"/>
              <a:ext cx="464321" cy="456121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405405" y="622014"/>
              <a:ext cx="470886" cy="448844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6694" y="508169"/>
              <a:ext cx="304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05200" y="1167825"/>
            <a:ext cx="1371091" cy="584775"/>
            <a:chOff x="3505200" y="1167825"/>
            <a:chExt cx="1371091" cy="584775"/>
          </a:xfrm>
        </p:grpSpPr>
        <p:sp>
          <p:nvSpPr>
            <p:cNvPr id="47" name="Oval 46"/>
            <p:cNvSpPr/>
            <p:nvPr/>
          </p:nvSpPr>
          <p:spPr>
            <a:xfrm>
              <a:off x="3876289" y="1266192"/>
              <a:ext cx="486981" cy="444170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</a:rPr>
                <a:t>C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384909" y="1266192"/>
              <a:ext cx="491382" cy="444170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Y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05200" y="1167825"/>
              <a:ext cx="304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830509" y="153519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08325" y="1314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Coroutine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486400" y="698212"/>
            <a:ext cx="0" cy="5569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7052178" y="846927"/>
            <a:ext cx="1666281" cy="5135796"/>
            <a:chOff x="6886270" y="846927"/>
            <a:chExt cx="1792100" cy="5135796"/>
          </a:xfrm>
        </p:grpSpPr>
        <p:sp>
          <p:nvSpPr>
            <p:cNvPr id="65" name="Rectangle 64"/>
            <p:cNvSpPr/>
            <p:nvPr/>
          </p:nvSpPr>
          <p:spPr>
            <a:xfrm>
              <a:off x="6886270" y="846927"/>
              <a:ext cx="1792100" cy="51357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7800670" y="2306372"/>
              <a:ext cx="0" cy="2931309"/>
            </a:xfrm>
            <a:prstGeom prst="line">
              <a:avLst/>
            </a:prstGeom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012990" y="990600"/>
              <a:ext cx="1473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u="sng" dirty="0" smtClean="0"/>
                <a:t>Basic </a:t>
              </a:r>
              <a:r>
                <a:rPr lang="en-US" b="1" u="sng" dirty="0" smtClean="0"/>
                <a:t>Symbol</a:t>
              </a:r>
            </a:p>
            <a:p>
              <a:pPr algn="ctr"/>
              <a:r>
                <a:rPr lang="en-US" u="sng" dirty="0" smtClean="0"/>
                <a:t>Reducer</a:t>
              </a:r>
              <a:endParaRPr lang="en-US" u="sng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7495870" y="1696772"/>
              <a:ext cx="609600" cy="609600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u="sng" dirty="0" smtClean="0">
                  <a:solidFill>
                    <a:schemeClr val="bg1"/>
                  </a:solidFill>
                </a:rPr>
                <a:t>A</a:t>
              </a:r>
              <a:endParaRPr lang="en-US" sz="4000" u="sng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7250142" y="5123248"/>
              <a:ext cx="539336" cy="518483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u="sng" dirty="0" smtClean="0">
                  <a:solidFill>
                    <a:schemeClr val="bg1"/>
                  </a:solidFill>
                </a:rPr>
                <a:t>C</a:t>
              </a:r>
              <a:endParaRPr lang="en-US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174098" y="796579"/>
            <a:ext cx="1713101" cy="5135796"/>
            <a:chOff x="10047170" y="796579"/>
            <a:chExt cx="1792100" cy="5135796"/>
          </a:xfrm>
        </p:grpSpPr>
        <p:sp>
          <p:nvSpPr>
            <p:cNvPr id="66" name="Rectangle 65"/>
            <p:cNvSpPr/>
            <p:nvPr/>
          </p:nvSpPr>
          <p:spPr>
            <a:xfrm>
              <a:off x="10047170" y="796579"/>
              <a:ext cx="1792100" cy="51357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0972800" y="2195098"/>
              <a:ext cx="0" cy="2931309"/>
            </a:xfrm>
            <a:prstGeom prst="line">
              <a:avLst/>
            </a:prstGeom>
            <a:ln w="3810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288233" y="981278"/>
              <a:ext cx="13099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Basic </a:t>
              </a:r>
              <a:r>
                <a:rPr lang="en-US" b="1" u="sng" dirty="0" smtClean="0"/>
                <a:t>Name</a:t>
              </a:r>
            </a:p>
            <a:p>
              <a:r>
                <a:rPr lang="en-US" u="sng" dirty="0" smtClean="0"/>
                <a:t>Reducer</a:t>
              </a:r>
              <a:endParaRPr lang="en-US" u="sng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0662591" y="1663941"/>
              <a:ext cx="609600" cy="609600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u="sng" dirty="0" smtClean="0">
                  <a:solidFill>
                    <a:schemeClr val="bg1"/>
                  </a:solidFill>
                </a:rPr>
                <a:t>A</a:t>
              </a:r>
              <a:endParaRPr lang="en-US" sz="4000" u="sng" dirty="0">
                <a:solidFill>
                  <a:schemeClr val="bg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10636153" y="5126407"/>
              <a:ext cx="662476" cy="697792"/>
            </a:xfrm>
            <a:prstGeom prst="ellipse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u="sng" dirty="0" smtClean="0">
                  <a:solidFill>
                    <a:schemeClr val="bg1"/>
                  </a:solidFill>
                </a:rPr>
                <a:t>C</a:t>
              </a:r>
              <a:endParaRPr lang="en-US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0532770" y="2717547"/>
            <a:ext cx="965820" cy="456121"/>
            <a:chOff x="10532770" y="2717547"/>
            <a:chExt cx="965820" cy="456121"/>
          </a:xfrm>
        </p:grpSpPr>
        <p:sp>
          <p:nvSpPr>
            <p:cNvPr id="76" name="Oval 75"/>
            <p:cNvSpPr/>
            <p:nvPr/>
          </p:nvSpPr>
          <p:spPr>
            <a:xfrm>
              <a:off x="10532770" y="2717547"/>
              <a:ext cx="464321" cy="456121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1045791" y="2717547"/>
              <a:ext cx="452799" cy="444170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7384279" y="2824462"/>
            <a:ext cx="997721" cy="456121"/>
            <a:chOff x="7384279" y="2824462"/>
            <a:chExt cx="997721" cy="456121"/>
          </a:xfrm>
        </p:grpSpPr>
        <p:sp>
          <p:nvSpPr>
            <p:cNvPr id="74" name="Oval 73"/>
            <p:cNvSpPr/>
            <p:nvPr/>
          </p:nvSpPr>
          <p:spPr>
            <a:xfrm>
              <a:off x="7384279" y="2824462"/>
              <a:ext cx="464321" cy="456121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7929201" y="2824462"/>
              <a:ext cx="452799" cy="444170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Y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472194" y="2728028"/>
            <a:ext cx="2066007" cy="307777"/>
            <a:chOff x="8472194" y="2728028"/>
            <a:chExt cx="2066007" cy="307777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8472194" y="3010425"/>
              <a:ext cx="2011876" cy="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862115" y="2728028"/>
              <a:ext cx="1676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output token</a:t>
              </a:r>
              <a:endParaRPr lang="en-US" sz="14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540380" y="3549562"/>
            <a:ext cx="965820" cy="456121"/>
            <a:chOff x="10540380" y="3549562"/>
            <a:chExt cx="965820" cy="456121"/>
          </a:xfrm>
        </p:grpSpPr>
        <p:sp>
          <p:nvSpPr>
            <p:cNvPr id="88" name="Oval 87"/>
            <p:cNvSpPr/>
            <p:nvPr/>
          </p:nvSpPr>
          <p:spPr>
            <a:xfrm>
              <a:off x="10540380" y="3549562"/>
              <a:ext cx="464321" cy="456121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1053401" y="3549562"/>
              <a:ext cx="452799" cy="444170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574520" y="1006013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Basic </a:t>
            </a:r>
            <a:r>
              <a:rPr lang="en-US" b="1" u="sng" dirty="0" smtClean="0"/>
              <a:t>Symbol</a:t>
            </a:r>
          </a:p>
          <a:p>
            <a:pPr algn="ctr"/>
            <a:r>
              <a:rPr lang="en-US" dirty="0" smtClean="0"/>
              <a:t>Reducer</a:t>
            </a:r>
            <a:endParaRPr lang="en-US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7382520" y="3810000"/>
            <a:ext cx="965820" cy="456121"/>
            <a:chOff x="7382520" y="3810000"/>
            <a:chExt cx="965820" cy="456121"/>
          </a:xfrm>
        </p:grpSpPr>
        <p:sp>
          <p:nvSpPr>
            <p:cNvPr id="90" name="Oval 89"/>
            <p:cNvSpPr/>
            <p:nvPr/>
          </p:nvSpPr>
          <p:spPr>
            <a:xfrm>
              <a:off x="7382520" y="3810000"/>
              <a:ext cx="464321" cy="456121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895541" y="3810000"/>
              <a:ext cx="452799" cy="444170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Y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8348340" y="3699042"/>
            <a:ext cx="2110670" cy="333043"/>
            <a:chOff x="8348340" y="3699042"/>
            <a:chExt cx="2110670" cy="333043"/>
          </a:xfrm>
        </p:grpSpPr>
        <p:cxnSp>
          <p:nvCxnSpPr>
            <p:cNvPr id="99" name="Straight Arrow Connector 98"/>
            <p:cNvCxnSpPr>
              <a:stCxn id="91" idx="6"/>
            </p:cNvCxnSpPr>
            <p:nvPr/>
          </p:nvCxnSpPr>
          <p:spPr>
            <a:xfrm flipV="1">
              <a:off x="8348340" y="3894626"/>
              <a:ext cx="2110670" cy="13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 rot="21382781">
              <a:off x="8727686" y="3699042"/>
              <a:ext cx="132231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output token</a:t>
              </a:r>
              <a:endParaRPr lang="en-US" sz="1400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690734" y="1773530"/>
            <a:ext cx="609600" cy="625401"/>
          </a:xfrm>
          <a:prstGeom prst="ellips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endCxn id="25" idx="4"/>
          </p:cNvCxnSpPr>
          <p:nvPr/>
        </p:nvCxnSpPr>
        <p:spPr>
          <a:xfrm rot="16200000" flipV="1">
            <a:off x="524283" y="2870182"/>
            <a:ext cx="2958100" cy="2015598"/>
          </a:xfrm>
          <a:prstGeom prst="curvedConnector3">
            <a:avLst>
              <a:gd name="adj1" fmla="val -1202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930694" y="5140564"/>
            <a:ext cx="452799" cy="444170"/>
          </a:xfrm>
          <a:prstGeom prst="ellips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3" name="Right Arrow 92"/>
          <p:cNvSpPr/>
          <p:nvPr/>
        </p:nvSpPr>
        <p:spPr>
          <a:xfrm rot="10800000">
            <a:off x="11465320" y="1767905"/>
            <a:ext cx="673574" cy="298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/>
          <p:cNvSpPr/>
          <p:nvPr/>
        </p:nvSpPr>
        <p:spPr>
          <a:xfrm>
            <a:off x="11460700" y="5269418"/>
            <a:ext cx="673574" cy="298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5486909" y="469948"/>
            <a:ext cx="1371091" cy="1244431"/>
            <a:chOff x="4048512" y="38556"/>
            <a:chExt cx="1371091" cy="1244431"/>
          </a:xfrm>
        </p:grpSpPr>
        <p:grpSp>
          <p:nvGrpSpPr>
            <p:cNvPr id="98" name="Group 97"/>
            <p:cNvGrpSpPr/>
            <p:nvPr/>
          </p:nvGrpSpPr>
          <p:grpSpPr>
            <a:xfrm>
              <a:off x="4419601" y="152401"/>
              <a:ext cx="1000002" cy="1088348"/>
              <a:chOff x="4419600" y="152400"/>
              <a:chExt cx="1137993" cy="1298177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4419600" y="161153"/>
                <a:ext cx="528393" cy="544059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S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021729" y="152400"/>
                <a:ext cx="535864" cy="535379"/>
              </a:xfrm>
              <a:prstGeom prst="ellipse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A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419600" y="920773"/>
                <a:ext cx="554180" cy="529804"/>
              </a:xfrm>
              <a:prstGeom prst="ellipse">
                <a:avLst/>
              </a:prstGeom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bg1"/>
                    </a:solidFill>
                  </a:rPr>
                  <a:t>C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998405" y="920773"/>
                <a:ext cx="559188" cy="529804"/>
              </a:xfrm>
              <a:prstGeom prst="ellipse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Y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4050006" y="38556"/>
              <a:ext cx="304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sz="3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48512" y="698212"/>
              <a:ext cx="304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2</a:t>
              </a:r>
              <a:endParaRPr lang="en-US" sz="32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86909" y="1766614"/>
            <a:ext cx="1371090" cy="595586"/>
            <a:chOff x="4048512" y="1335222"/>
            <a:chExt cx="1371090" cy="595586"/>
          </a:xfrm>
        </p:grpSpPr>
        <p:grpSp>
          <p:nvGrpSpPr>
            <p:cNvPr id="115" name="Group 114"/>
            <p:cNvGrpSpPr/>
            <p:nvPr/>
          </p:nvGrpSpPr>
          <p:grpSpPr>
            <a:xfrm>
              <a:off x="4453782" y="1474687"/>
              <a:ext cx="965820" cy="456121"/>
              <a:chOff x="4453782" y="1474687"/>
              <a:chExt cx="965820" cy="456121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4453782" y="1474687"/>
                <a:ext cx="464321" cy="456121"/>
              </a:xfrm>
              <a:prstGeom prst="ellipse">
                <a:avLst/>
              </a:prstGeom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S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966803" y="1474687"/>
                <a:ext cx="452799" cy="444170"/>
              </a:xfrm>
              <a:prstGeom prst="ellipse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Y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4048512" y="1335222"/>
              <a:ext cx="304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3</a:t>
              </a:r>
              <a:endParaRPr lang="en-US" sz="32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0521576" y="4344479"/>
            <a:ext cx="965820" cy="456121"/>
            <a:chOff x="10521576" y="4344479"/>
            <a:chExt cx="965820" cy="456121"/>
          </a:xfrm>
        </p:grpSpPr>
        <p:sp>
          <p:nvSpPr>
            <p:cNvPr id="119" name="Oval 118"/>
            <p:cNvSpPr/>
            <p:nvPr/>
          </p:nvSpPr>
          <p:spPr>
            <a:xfrm>
              <a:off x="10521576" y="4344479"/>
              <a:ext cx="464321" cy="456121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11034597" y="4344479"/>
              <a:ext cx="452799" cy="444170"/>
            </a:xfrm>
            <a:prstGeom prst="ellips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A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229603" y="1777659"/>
            <a:ext cx="3202677" cy="1004935"/>
            <a:chOff x="8229603" y="1777659"/>
            <a:chExt cx="3202677" cy="1004935"/>
          </a:xfrm>
        </p:grpSpPr>
        <p:sp>
          <p:nvSpPr>
            <p:cNvPr id="81" name="TextBox 80"/>
            <p:cNvSpPr txBox="1"/>
            <p:nvPr/>
          </p:nvSpPr>
          <p:spPr>
            <a:xfrm rot="396840">
              <a:off x="8975086" y="1777659"/>
              <a:ext cx="1245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read token</a:t>
              </a:r>
              <a:endParaRPr lang="en-US" sz="1400" dirty="0"/>
            </a:p>
          </p:txBody>
        </p:sp>
        <p:cxnSp>
          <p:nvCxnSpPr>
            <p:cNvPr id="42" name="Curved Connector 41"/>
            <p:cNvCxnSpPr>
              <a:stCxn id="77" idx="7"/>
            </p:cNvCxnSpPr>
            <p:nvPr/>
          </p:nvCxnSpPr>
          <p:spPr>
            <a:xfrm rot="16200000" flipV="1">
              <a:off x="9416152" y="766466"/>
              <a:ext cx="829579" cy="320267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7780603" y="3105376"/>
            <a:ext cx="3659287" cy="509233"/>
            <a:chOff x="7780603" y="3105376"/>
            <a:chExt cx="3659287" cy="509233"/>
          </a:xfrm>
        </p:grpSpPr>
        <p:sp>
          <p:nvSpPr>
            <p:cNvPr id="95" name="TextBox 94"/>
            <p:cNvSpPr txBox="1"/>
            <p:nvPr/>
          </p:nvSpPr>
          <p:spPr>
            <a:xfrm>
              <a:off x="9074672" y="3105376"/>
              <a:ext cx="1404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read</a:t>
              </a:r>
              <a:r>
                <a:rPr lang="en-US" sz="1400" dirty="0"/>
                <a:t> </a:t>
              </a:r>
              <a:r>
                <a:rPr lang="en-US" sz="1400" dirty="0" smtClean="0"/>
                <a:t>token</a:t>
              </a:r>
              <a:endParaRPr lang="en-US" sz="1400" dirty="0"/>
            </a:p>
          </p:txBody>
        </p:sp>
        <p:cxnSp>
          <p:nvCxnSpPr>
            <p:cNvPr id="126" name="Curved Connector 125"/>
            <p:cNvCxnSpPr>
              <a:stCxn id="89" idx="7"/>
              <a:endCxn id="74" idx="5"/>
            </p:cNvCxnSpPr>
            <p:nvPr/>
          </p:nvCxnSpPr>
          <p:spPr>
            <a:xfrm rot="16200000" flipV="1">
              <a:off x="9409835" y="1584554"/>
              <a:ext cx="400823" cy="36592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614682" y="4064770"/>
            <a:ext cx="3806404" cy="344756"/>
            <a:chOff x="7614682" y="4064770"/>
            <a:chExt cx="3806404" cy="344756"/>
          </a:xfrm>
        </p:grpSpPr>
        <p:cxnSp>
          <p:nvCxnSpPr>
            <p:cNvPr id="127" name="Curved Connector 126"/>
            <p:cNvCxnSpPr>
              <a:stCxn id="120" idx="7"/>
              <a:endCxn id="90" idx="4"/>
            </p:cNvCxnSpPr>
            <p:nvPr/>
          </p:nvCxnSpPr>
          <p:spPr>
            <a:xfrm rot="16200000" flipV="1">
              <a:off x="9446181" y="2434622"/>
              <a:ext cx="143405" cy="3806404"/>
            </a:xfrm>
            <a:prstGeom prst="curvedConnector3">
              <a:avLst>
                <a:gd name="adj1" fmla="val 1166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9029925" y="4064770"/>
              <a:ext cx="1404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read</a:t>
              </a:r>
              <a:r>
                <a:rPr lang="en-US" sz="1400" dirty="0"/>
                <a:t> </a:t>
              </a:r>
              <a:r>
                <a:rPr lang="en-US" sz="1400" dirty="0" smtClean="0"/>
                <a:t>token</a:t>
              </a:r>
              <a:endParaRPr lang="en-US" sz="14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382000" y="4741656"/>
            <a:ext cx="2267250" cy="615375"/>
            <a:chOff x="8382000" y="4741656"/>
            <a:chExt cx="2267250" cy="615375"/>
          </a:xfrm>
        </p:grpSpPr>
        <p:cxnSp>
          <p:nvCxnSpPr>
            <p:cNvPr id="129" name="Straight Arrow Connector 128"/>
            <p:cNvCxnSpPr/>
            <p:nvPr/>
          </p:nvCxnSpPr>
          <p:spPr>
            <a:xfrm flipV="1">
              <a:off x="8382000" y="4741656"/>
              <a:ext cx="2267250" cy="615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/>
            <p:cNvSpPr/>
            <p:nvPr/>
          </p:nvSpPr>
          <p:spPr>
            <a:xfrm rot="20645920">
              <a:off x="8620695" y="4775968"/>
              <a:ext cx="16760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output token (EOF)</a:t>
              </a:r>
              <a:endParaRPr lang="en-US" sz="1400" dirty="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5646" y="502668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1783539" y="609333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3917139" y="533400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Subroutine</a:t>
            </a:r>
            <a:endParaRPr lang="en-US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7272020" y="5944264"/>
            <a:ext cx="4472230" cy="418516"/>
            <a:chOff x="7272020" y="5944264"/>
            <a:chExt cx="4472230" cy="418516"/>
          </a:xfrm>
        </p:grpSpPr>
        <p:sp>
          <p:nvSpPr>
            <p:cNvPr id="145" name="TextBox 144"/>
            <p:cNvSpPr txBox="1"/>
            <p:nvPr/>
          </p:nvSpPr>
          <p:spPr>
            <a:xfrm>
              <a:off x="10479160" y="5944264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Subroutine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2020" y="5993448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Coroutine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DA5D-213D-458C-8D1F-0A634D064950}" type="datetime1">
              <a:rPr lang="en-US" smtClean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NWCPP 2016 C++ Coroutines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82" grpId="0" animBg="1"/>
      <p:bldP spid="93" grpId="0" animBg="1"/>
      <p:bldP spid="94" grpId="0" animBg="1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4163</Words>
  <Application>Microsoft Office PowerPoint</Application>
  <PresentationFormat>Widescreen</PresentationFormat>
  <Paragraphs>1252</Paragraphs>
  <Slides>71</Slides>
  <Notes>12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Candara</vt:lpstr>
      <vt:lpstr>Consolas</vt:lpstr>
      <vt:lpstr>OCR A Std</vt:lpstr>
      <vt:lpstr>Wingdings</vt:lpstr>
      <vt:lpstr>Tech Computer 16x9</vt:lpstr>
      <vt:lpstr>Custom Design</vt:lpstr>
      <vt:lpstr>C++ Coroutines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 state machine</vt:lpstr>
      <vt:lpstr>Trivial if synchronous</vt:lpstr>
      <vt:lpstr>std::future&lt;T&gt; and std::promise&lt;T&gt;</vt:lpstr>
      <vt:lpstr>PowerPoint Presentation</vt:lpstr>
      <vt:lpstr>Forgot something</vt:lpstr>
      <vt:lpstr>PowerPoint Presentation</vt:lpstr>
      <vt:lpstr>PowerPoint Presentation</vt:lpstr>
      <vt:lpstr>Hand-crafted async state machine (1/3)</vt:lpstr>
      <vt:lpstr>Hand-crafted async state machine (2/3)</vt:lpstr>
      <vt:lpstr>Hand-crafted async state machine (3/3)</vt:lpstr>
      <vt:lpstr>Async state machine</vt:lpstr>
      <vt:lpstr>Trivial</vt:lpstr>
      <vt:lpstr>Trivial</vt:lpstr>
      <vt:lpstr>What about perf?</vt:lpstr>
      <vt:lpstr>What about perf?</vt:lpstr>
      <vt:lpstr>Coroutines are closer to the metal</vt:lpstr>
      <vt:lpstr>How to map high level call to OS API?</vt:lpstr>
      <vt:lpstr>PowerPoint Presentation</vt:lpstr>
      <vt:lpstr>PowerPoint Presentation</vt:lpstr>
      <vt:lpstr>PowerPoint Presentation</vt:lpstr>
      <vt:lpstr>Awaitable – Concept of the Future&lt;T&gt;</vt:lpstr>
      <vt:lpstr>await &lt;expr&gt;</vt:lpstr>
      <vt:lpstr>Overlapped Base from before</vt:lpstr>
      <vt:lpstr>Overlapped Base for awaitable</vt:lpstr>
      <vt:lpstr>PowerPoint Presentation</vt:lpstr>
      <vt:lpstr>PowerPoint Presentation</vt:lpstr>
      <vt:lpstr>Trivial</vt:lpstr>
      <vt:lpstr>Can we make it better?</vt:lpstr>
      <vt:lpstr>Take advantage of synchronous completions</vt:lpstr>
      <vt:lpstr>Take advantage of synchronous completions</vt:lpstr>
      <vt:lpstr>Take advantage of synchronous completions</vt:lpstr>
      <vt:lpstr>Need to implement it on the use side</vt:lpstr>
      <vt:lpstr>Now handling synchronous completion</vt:lpstr>
      <vt:lpstr>Let’s measure the improvement (handwritten)</vt:lpstr>
      <vt:lpstr>Let’s measure the improvement (handwritten)</vt:lpstr>
      <vt:lpstr>PowerPoint Presentation</vt:lpstr>
      <vt:lpstr>PowerPoint Presentation</vt:lpstr>
      <vt:lpstr>await &lt;expr&gt;</vt:lpstr>
      <vt:lpstr>await &lt;expr&gt;</vt:lpstr>
      <vt:lpstr>Let’s measure the improvement (coroutine)</vt:lpstr>
      <vt:lpstr>Let’s measure the improvement (awaitable)</vt:lpstr>
      <vt:lpstr>Can we make it better?</vt:lpstr>
      <vt:lpstr>Getting rid of the allocations</vt:lpstr>
      <vt:lpstr>Let’s measure the improvement (handcrafted)</vt:lpstr>
      <vt:lpstr>Let’s measure the improvement (no allocs)</vt:lpstr>
      <vt:lpstr>PowerPoint Presentation</vt:lpstr>
      <vt:lpstr>Generalized Function</vt:lpstr>
      <vt:lpstr>Design Principles</vt:lpstr>
      <vt:lpstr>Coroutines – a negative overhead abstraction</vt:lpstr>
      <vt:lpstr>Thank you!</vt:lpstr>
      <vt:lpstr>Questions?</vt:lpstr>
      <vt:lpstr>Defining Coroutine Promise for boost::future</vt:lpstr>
      <vt:lpstr>Call</vt:lpstr>
      <vt:lpstr>Resume</vt:lpstr>
      <vt:lpstr>Coroutines are closer to the metal</vt:lpstr>
      <vt:lpstr>Why SG14 should care about coroutines?</vt:lpstr>
      <vt:lpstr>PowerPoint Presentation</vt:lpstr>
      <vt:lpstr>Generalized Function</vt:lpstr>
      <vt:lpstr>Design Principles</vt:lpstr>
      <vt:lpstr>Coroutines – a negative overhead abstraction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2015-09-05T19:19:26Z</dcterms:created>
  <dcterms:modified xsi:type="dcterms:W3CDTF">2016-01-20T20:39:02Z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