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5" r:id="rId2"/>
    <p:sldId id="264" r:id="rId3"/>
    <p:sldId id="265" r:id="rId4"/>
    <p:sldId id="266" r:id="rId5"/>
    <p:sldId id="267" r:id="rId6"/>
    <p:sldId id="271" r:id="rId7"/>
    <p:sldId id="272" r:id="rId8"/>
    <p:sldId id="268" r:id="rId9"/>
    <p:sldId id="273" r:id="rId10"/>
    <p:sldId id="275" r:id="rId11"/>
    <p:sldId id="276" r:id="rId12"/>
    <p:sldId id="280" r:id="rId13"/>
    <p:sldId id="282" r:id="rId14"/>
    <p:sldId id="286" r:id="rId15"/>
    <p:sldId id="287" r:id="rId16"/>
    <p:sldId id="279" r:id="rId17"/>
    <p:sldId id="281" r:id="rId18"/>
    <p:sldId id="278" r:id="rId19"/>
    <p:sldId id="289" r:id="rId20"/>
    <p:sldId id="29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6" autoAdjust="0"/>
    <p:restoredTop sz="86384" autoAdjust="0"/>
  </p:normalViewPr>
  <p:slideViewPr>
    <p:cSldViewPr>
      <p:cViewPr>
        <p:scale>
          <a:sx n="100" d="100"/>
          <a:sy n="100" d="100"/>
        </p:scale>
        <p:origin x="-19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63C1A-4D25-4E61-A09B-9D55D9BFBA73}" type="datetimeFigureOut">
              <a:rPr lang="en-US" smtClean="0"/>
              <a:t>9/27/2011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69760-0BBB-4BFB-AE1A-46576D042F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28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969760-0BBB-4BFB-AE1A-46576D042F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47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75DF-E034-42AB-A2DC-AF622134EE3C}" type="datetimeFigureOut">
              <a:rPr lang="en-US" smtClean="0"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C93E-9BC2-4D2E-AFD6-61956531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79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75DF-E034-42AB-A2DC-AF622134EE3C}" type="datetimeFigureOut">
              <a:rPr lang="en-US" smtClean="0"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C93E-9BC2-4D2E-AFD6-61956531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1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75DF-E034-42AB-A2DC-AF622134EE3C}" type="datetimeFigureOut">
              <a:rPr lang="en-US" smtClean="0"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C93E-9BC2-4D2E-AFD6-61956531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50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23850"/>
            <a:ext cx="8382000" cy="55399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210826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471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75DF-E034-42AB-A2DC-AF622134EE3C}" type="datetimeFigureOut">
              <a:rPr lang="en-US" smtClean="0"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C93E-9BC2-4D2E-AFD6-61956531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5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75DF-E034-42AB-A2DC-AF622134EE3C}" type="datetimeFigureOut">
              <a:rPr lang="en-US" smtClean="0"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C93E-9BC2-4D2E-AFD6-61956531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1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75DF-E034-42AB-A2DC-AF622134EE3C}" type="datetimeFigureOut">
              <a:rPr lang="en-US" smtClean="0"/>
              <a:t>9/27/2011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C93E-9BC2-4D2E-AFD6-61956531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9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75DF-E034-42AB-A2DC-AF622134EE3C}" type="datetimeFigureOut">
              <a:rPr lang="en-US" smtClean="0"/>
              <a:t>9/27/2011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C93E-9BC2-4D2E-AFD6-61956531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7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75DF-E034-42AB-A2DC-AF622134EE3C}" type="datetimeFigureOut">
              <a:rPr lang="en-US" smtClean="0"/>
              <a:t>9/27/2011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C93E-9BC2-4D2E-AFD6-61956531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5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75DF-E034-42AB-A2DC-AF622134EE3C}" type="datetimeFigureOut">
              <a:rPr lang="en-US" smtClean="0"/>
              <a:t>9/27/2011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C93E-9BC2-4D2E-AFD6-61956531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3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75DF-E034-42AB-A2DC-AF622134EE3C}" type="datetimeFigureOut">
              <a:rPr lang="en-US" smtClean="0"/>
              <a:t>9/27/2011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C93E-9BC2-4D2E-AFD6-61956531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50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075DF-E034-42AB-A2DC-AF622134EE3C}" type="datetimeFigureOut">
              <a:rPr lang="en-US" smtClean="0"/>
              <a:t>9/27/2011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7C93E-9BC2-4D2E-AFD6-61956531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6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075DF-E034-42AB-A2DC-AF622134EE3C}" type="datetimeFigureOut">
              <a:rPr lang="en-US" smtClean="0"/>
              <a:t>9/27/2011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7C93E-9BC2-4D2E-AFD6-6195653185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6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Thread_safe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beyond threads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Rick Molloy</a:t>
            </a:r>
          </a:p>
          <a:p>
            <a:pPr algn="r"/>
            <a:r>
              <a:rPr lang="en-US" dirty="0" smtClean="0"/>
              <a:t>Senior Developer</a:t>
            </a:r>
          </a:p>
          <a:p>
            <a:pPr algn="r"/>
            <a:r>
              <a:rPr lang="en-US" dirty="0" smtClean="0"/>
              <a:t>Microsoft Startup Business Group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atomicity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iki says: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concurrent programming, an operation (or set of operations) is atomic,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linearizable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indivisible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or uninterruptible if it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appears to the rest of the system to occur </a:t>
            </a:r>
            <a:r>
              <a:rPr lang="en-US" b="1" dirty="0" smtClean="0">
                <a:solidFill>
                  <a:schemeClr val="bg1">
                    <a:lumMod val="75000"/>
                  </a:schemeClr>
                </a:solidFill>
              </a:rPr>
              <a:t>instantaneously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…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Atomicity is commonly enforced by mutual exclusion, whether at the hardware level building on a cache coherency protocol, or the software level using semaphores or locks. Thus, an </a:t>
            </a:r>
            <a:r>
              <a:rPr lang="en-US" b="1" dirty="0"/>
              <a:t>atomic operation does not actually occur instantaneously</a:t>
            </a:r>
            <a:r>
              <a:rPr lang="en-US" dirty="0"/>
              <a:t>.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The </a:t>
            </a:r>
            <a:r>
              <a:rPr lang="en-US" b="1" dirty="0"/>
              <a:t>benefit comes from the appearance</a:t>
            </a:r>
            <a:r>
              <a:rPr lang="en-US" dirty="0"/>
              <a:t>: the system behaves as if each operation occurred instantly, separated by pauses. </a:t>
            </a:r>
            <a:endParaRPr lang="en-US" dirty="0" smtClean="0"/>
          </a:p>
          <a:p>
            <a:pPr marL="0" indent="0">
              <a:lnSpc>
                <a:spcPct val="110000"/>
              </a:lnSpc>
              <a:buNone/>
            </a:pPr>
            <a:r>
              <a:rPr lang="en-US" sz="3400" dirty="0"/>
              <a:t/>
            </a:r>
            <a:br>
              <a:rPr lang="en-US" sz="3400" dirty="0"/>
            </a:br>
            <a:r>
              <a:rPr lang="en-US" sz="3400" dirty="0"/>
              <a:t>http://</a:t>
            </a:r>
            <a:r>
              <a:rPr lang="en-US" sz="3400" dirty="0" smtClean="0"/>
              <a:t>en.wikipedia.org/wiki/Atomic_operation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3514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synchronizing widgets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think about the interface…</a:t>
            </a:r>
          </a:p>
          <a:p>
            <a:pPr marL="0" indent="0">
              <a:buNone/>
            </a:pPr>
            <a:r>
              <a:rPr lang="en-US" dirty="0" smtClean="0"/>
              <a:t>- Who owns the widget</a:t>
            </a:r>
          </a:p>
          <a:p>
            <a:pPr marL="0" indent="0">
              <a:buNone/>
            </a:pPr>
            <a:r>
              <a:rPr lang="en-US" dirty="0" smtClean="0"/>
              <a:t>- Are there ordering issues</a:t>
            </a:r>
          </a:p>
          <a:p>
            <a:pPr marL="0" indent="0">
              <a:buNone/>
            </a:pPr>
            <a:r>
              <a:rPr lang="en-US" dirty="0" smtClean="0"/>
              <a:t>- How do you want to protect the data?</a:t>
            </a:r>
          </a:p>
          <a:p>
            <a:pPr marL="0" indent="0">
              <a:buNone/>
            </a:pPr>
            <a:r>
              <a:rPr lang="en-US" dirty="0" smtClean="0"/>
              <a:t>- Is there a need for synchronous?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6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structure of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System.Threading.Tasks.Task</a:t>
            </a:r>
            <a:endParaRPr lang="en-US" dirty="0" smtClean="0"/>
          </a:p>
          <a:p>
            <a:r>
              <a:rPr lang="en-US" dirty="0" smtClean="0"/>
              <a:t>task&lt;t&gt;</a:t>
            </a:r>
          </a:p>
          <a:p>
            <a:r>
              <a:rPr lang="en-US" dirty="0"/>
              <a:t>a</a:t>
            </a:r>
            <a:r>
              <a:rPr lang="en-US" dirty="0" smtClean="0"/>
              <a:t>gent</a:t>
            </a:r>
          </a:p>
          <a:p>
            <a:r>
              <a:rPr lang="en-US" dirty="0" err="1"/>
              <a:t>t</a:t>
            </a:r>
            <a:r>
              <a:rPr lang="en-US" dirty="0" err="1" smtClean="0"/>
              <a:t>ask_group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8006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structure of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System.Threading.Tasks.Task</a:t>
            </a:r>
            <a:endParaRPr lang="en-US" dirty="0" smtClean="0"/>
          </a:p>
          <a:p>
            <a:r>
              <a:rPr lang="en-US" dirty="0" smtClean="0"/>
              <a:t>task&lt;t&gt;</a:t>
            </a:r>
          </a:p>
          <a:p>
            <a:r>
              <a:rPr lang="en-US" dirty="0"/>
              <a:t>a</a:t>
            </a:r>
            <a:r>
              <a:rPr lang="en-US" dirty="0" smtClean="0"/>
              <a:t>gents &amp; messages</a:t>
            </a:r>
          </a:p>
          <a:p>
            <a:r>
              <a:rPr lang="en-US" dirty="0" err="1" smtClean="0"/>
              <a:t>task_group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pipelines &amp; tasks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526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</a:t>
            </a:r>
            <a:r>
              <a:rPr lang="en-US" b="1" dirty="0" smtClean="0"/>
              <a:t>tructure of parallelism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</a:t>
            </a:r>
            <a:r>
              <a:rPr lang="en-US" b="1" dirty="0" smtClean="0"/>
              <a:t>ontrol flow &amp; data flow</a:t>
            </a:r>
            <a:endParaRPr lang="en-US" b="1" dirty="0"/>
          </a:p>
          <a:p>
            <a:endParaRPr lang="en-US" dirty="0"/>
          </a:p>
        </p:txBody>
      </p:sp>
      <p:pic>
        <p:nvPicPr>
          <p:cNvPr id="2050" name="Picture 2" descr="http://blogs.msdn.com/cfs-file.ashx/__key/CommunityServer-Blogs-Components-WeblogFiles/00-00-01-04-99-metablogapi/6574.projects_5F00_6E4B3B7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09800"/>
            <a:ext cx="7229475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4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structure of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what </a:t>
            </a:r>
            <a:r>
              <a:rPr lang="en-US" b="1" dirty="0"/>
              <a:t>is the control flow</a:t>
            </a:r>
            <a:r>
              <a:rPr lang="en-US" b="1" dirty="0" smtClean="0"/>
              <a:t>?</a:t>
            </a:r>
          </a:p>
          <a:p>
            <a:r>
              <a:rPr lang="en-US" dirty="0" smtClean="0"/>
              <a:t>nested parallelism (loops)</a:t>
            </a:r>
          </a:p>
          <a:p>
            <a:r>
              <a:rPr lang="en-US" dirty="0" smtClean="0"/>
              <a:t>continuations &amp; dependencies</a:t>
            </a:r>
          </a:p>
          <a:p>
            <a:r>
              <a:rPr lang="en-US" dirty="0" smtClean="0"/>
              <a:t>pipeline or a directed graph</a:t>
            </a:r>
          </a:p>
          <a:p>
            <a:pPr marL="0" indent="0">
              <a:buNone/>
            </a:pPr>
            <a:r>
              <a:rPr lang="en-US" b="1" dirty="0" smtClean="0"/>
              <a:t>when do you know the structure?</a:t>
            </a:r>
          </a:p>
          <a:p>
            <a:r>
              <a:rPr lang="en-US" dirty="0" smtClean="0"/>
              <a:t>design time / compile time</a:t>
            </a:r>
          </a:p>
          <a:p>
            <a:r>
              <a:rPr lang="en-US" dirty="0"/>
              <a:t>a</a:t>
            </a:r>
            <a:r>
              <a:rPr lang="en-US" dirty="0" smtClean="0"/>
              <a:t>t construction time</a:t>
            </a:r>
          </a:p>
          <a:p>
            <a:r>
              <a:rPr lang="en-US" dirty="0"/>
              <a:t>i</a:t>
            </a:r>
            <a:r>
              <a:rPr lang="en-US" dirty="0" smtClean="0"/>
              <a:t>s it truly dynamic</a:t>
            </a:r>
          </a:p>
        </p:txBody>
      </p:sp>
    </p:spTree>
    <p:extLst>
      <p:ext uri="{BB962C8B-B14F-4D97-AF65-F5344CB8AC3E}">
        <p14:creationId xmlns:p14="http://schemas.microsoft.com/office/powerpoint/2010/main" val="60258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actor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iki says:</a:t>
            </a:r>
          </a:p>
          <a:p>
            <a:pPr marL="0" indent="0">
              <a:buNone/>
            </a:pPr>
            <a:r>
              <a:rPr lang="en-US" sz="2400" dirty="0" smtClean="0"/>
              <a:t>..the </a:t>
            </a:r>
            <a:r>
              <a:rPr lang="en-US" sz="2400" dirty="0"/>
              <a:t>Actor model is a mathematical model of concurrent computation that treats "actors" as the universal primitives of concurrent digital computation: </a:t>
            </a:r>
            <a:r>
              <a:rPr lang="en-US" sz="2400" b="1" dirty="0"/>
              <a:t>in response to a message </a:t>
            </a:r>
            <a:r>
              <a:rPr lang="en-US" sz="2400" dirty="0"/>
              <a:t>that it receives, an actor can make local decisions, create more actors, send more messages, and determine how to respond to the next message </a:t>
            </a:r>
            <a:r>
              <a:rPr lang="en-US" sz="2400" dirty="0" smtClean="0"/>
              <a:t>received.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http://en.wikipedia.org/wiki/Actor_(programming)</a:t>
            </a:r>
          </a:p>
        </p:txBody>
      </p:sp>
    </p:spTree>
    <p:extLst>
      <p:ext uri="{BB962C8B-B14F-4D97-AF65-F5344CB8AC3E}">
        <p14:creationId xmlns:p14="http://schemas.microsoft.com/office/powerpoint/2010/main" val="13078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actors &amp;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799"/>
            <a:ext cx="8534400" cy="45720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actor-based programming model</a:t>
            </a:r>
          </a:p>
          <a:p>
            <a:pPr lvl="1"/>
            <a:r>
              <a:rPr lang="en-US" dirty="0" smtClean="0"/>
              <a:t>Receive messages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erform local work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ends messages</a:t>
            </a:r>
          </a:p>
          <a:p>
            <a:pPr lvl="1"/>
            <a:endParaRPr lang="en-US" dirty="0"/>
          </a:p>
          <a:p>
            <a:r>
              <a:rPr lang="en-US" dirty="0" smtClean="0"/>
              <a:t>agents are isolated</a:t>
            </a:r>
          </a:p>
          <a:p>
            <a:pPr lvl="1"/>
            <a:r>
              <a:rPr lang="en-US" dirty="0" smtClean="0"/>
              <a:t>can have state</a:t>
            </a:r>
          </a:p>
          <a:p>
            <a:pPr lvl="1"/>
            <a:r>
              <a:rPr lang="en-US" dirty="0" smtClean="0"/>
              <a:t>but not share it with others</a:t>
            </a:r>
          </a:p>
          <a:p>
            <a:pPr lvl="1"/>
            <a:r>
              <a:rPr lang="en-US" dirty="0" smtClean="0"/>
              <a:t>communication explicitly through message-passing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228600" y="6483350"/>
            <a:ext cx="2133600" cy="365125"/>
          </a:xfrm>
          <a:prstGeom prst="rect">
            <a:avLst/>
          </a:prstGeom>
        </p:spPr>
        <p:txBody>
          <a:bodyPr/>
          <a:lstStyle/>
          <a:p>
            <a:fld id="{A7E98BAA-FCB5-4EF3-832D-DD56799B8FBD}" type="datetime1">
              <a:rPr lang="en-US" smtClean="0"/>
              <a:pPr/>
              <a:t>9/27/2011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>
          <a:xfrm>
            <a:off x="3124200" y="6483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2533" y="2328496"/>
            <a:ext cx="2378322" cy="1672004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itchFamily="34" charset="0"/>
              </a:rPr>
              <a:t>Agent</a:t>
            </a:r>
            <a:endParaRPr lang="en-US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6699" y="2787162"/>
            <a:ext cx="923193" cy="298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 Narrow" pitchFamily="34" charset="0"/>
              </a:rPr>
              <a:t>input port</a:t>
            </a:r>
            <a:endParaRPr lang="en-US" sz="1200" b="1" dirty="0">
              <a:latin typeface="Arial Narrow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80161" y="2787162"/>
            <a:ext cx="923193" cy="2989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Arial Narrow" pitchFamily="34" charset="0"/>
              </a:rPr>
              <a:t>output port</a:t>
            </a:r>
            <a:endParaRPr lang="en-US" sz="1200" b="1" dirty="0">
              <a:latin typeface="Arial Narrow" pitchFamily="34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6204361" y="3188810"/>
            <a:ext cx="631619" cy="632199"/>
          </a:xfrm>
          <a:custGeom>
            <a:avLst/>
            <a:gdLst>
              <a:gd name="connsiteX0" fmla="*/ 311174 w 631619"/>
              <a:gd name="connsiteY0" fmla="*/ 632199 h 632199"/>
              <a:gd name="connsiteX1" fmla="*/ 231207 w 631619"/>
              <a:gd name="connsiteY1" fmla="*/ 621769 h 632199"/>
              <a:gd name="connsiteX2" fmla="*/ 119949 w 631619"/>
              <a:gd name="connsiteY2" fmla="*/ 569617 h 632199"/>
              <a:gd name="connsiteX3" fmla="*/ 36506 w 631619"/>
              <a:gd name="connsiteY3" fmla="*/ 465313 h 632199"/>
              <a:gd name="connsiteX4" fmla="*/ 1738 w 631619"/>
              <a:gd name="connsiteY4" fmla="*/ 340148 h 632199"/>
              <a:gd name="connsiteX5" fmla="*/ 26076 w 631619"/>
              <a:gd name="connsiteY5" fmla="*/ 190645 h 632199"/>
              <a:gd name="connsiteX6" fmla="*/ 126903 w 631619"/>
              <a:gd name="connsiteY6" fmla="*/ 68957 h 632199"/>
              <a:gd name="connsiteX7" fmla="*/ 248591 w 631619"/>
              <a:gd name="connsiteY7" fmla="*/ 16805 h 632199"/>
              <a:gd name="connsiteX8" fmla="*/ 391140 w 631619"/>
              <a:gd name="connsiteY8" fmla="*/ 9851 h 632199"/>
              <a:gd name="connsiteX9" fmla="*/ 509352 w 631619"/>
              <a:gd name="connsiteY9" fmla="*/ 75910 h 632199"/>
              <a:gd name="connsiteX10" fmla="*/ 592795 w 631619"/>
              <a:gd name="connsiteY10" fmla="*/ 166307 h 632199"/>
              <a:gd name="connsiteX11" fmla="*/ 631040 w 631619"/>
              <a:gd name="connsiteY11" fmla="*/ 305380 h 632199"/>
              <a:gd name="connsiteX12" fmla="*/ 596272 w 631619"/>
              <a:gd name="connsiteY12" fmla="*/ 461836 h 632199"/>
              <a:gd name="connsiteX13" fmla="*/ 537166 w 631619"/>
              <a:gd name="connsiteY13" fmla="*/ 541802 h 632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1619" h="632199">
                <a:moveTo>
                  <a:pt x="311174" y="632199"/>
                </a:moveTo>
                <a:cubicBezTo>
                  <a:pt x="287126" y="632199"/>
                  <a:pt x="263078" y="632199"/>
                  <a:pt x="231207" y="621769"/>
                </a:cubicBezTo>
                <a:cubicBezTo>
                  <a:pt x="199336" y="611339"/>
                  <a:pt x="152399" y="595693"/>
                  <a:pt x="119949" y="569617"/>
                </a:cubicBezTo>
                <a:cubicBezTo>
                  <a:pt x="87499" y="543541"/>
                  <a:pt x="56208" y="503558"/>
                  <a:pt x="36506" y="465313"/>
                </a:cubicBezTo>
                <a:cubicBezTo>
                  <a:pt x="16804" y="427068"/>
                  <a:pt x="3476" y="385926"/>
                  <a:pt x="1738" y="340148"/>
                </a:cubicBezTo>
                <a:cubicBezTo>
                  <a:pt x="0" y="294370"/>
                  <a:pt x="5215" y="235844"/>
                  <a:pt x="26076" y="190645"/>
                </a:cubicBezTo>
                <a:cubicBezTo>
                  <a:pt x="46937" y="145447"/>
                  <a:pt x="89817" y="97930"/>
                  <a:pt x="126903" y="68957"/>
                </a:cubicBezTo>
                <a:cubicBezTo>
                  <a:pt x="163989" y="39984"/>
                  <a:pt x="204552" y="26656"/>
                  <a:pt x="248591" y="16805"/>
                </a:cubicBezTo>
                <a:cubicBezTo>
                  <a:pt x="292630" y="6954"/>
                  <a:pt x="347680" y="0"/>
                  <a:pt x="391140" y="9851"/>
                </a:cubicBezTo>
                <a:cubicBezTo>
                  <a:pt x="434600" y="19702"/>
                  <a:pt x="475743" y="49834"/>
                  <a:pt x="509352" y="75910"/>
                </a:cubicBezTo>
                <a:cubicBezTo>
                  <a:pt x="542961" y="101986"/>
                  <a:pt x="572514" y="128062"/>
                  <a:pt x="592795" y="166307"/>
                </a:cubicBezTo>
                <a:cubicBezTo>
                  <a:pt x="613076" y="204552"/>
                  <a:pt x="630461" y="256125"/>
                  <a:pt x="631040" y="305380"/>
                </a:cubicBezTo>
                <a:cubicBezTo>
                  <a:pt x="631619" y="354635"/>
                  <a:pt x="611918" y="422432"/>
                  <a:pt x="596272" y="461836"/>
                </a:cubicBezTo>
                <a:cubicBezTo>
                  <a:pt x="580626" y="501240"/>
                  <a:pt x="558896" y="521521"/>
                  <a:pt x="537166" y="541802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293019" y="329948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 Narrow" pitchFamily="34" charset="0"/>
              </a:rPr>
              <a:t>run</a:t>
            </a:r>
            <a:endParaRPr lang="en-US" b="1" dirty="0">
              <a:latin typeface="Arial Narrow" pitchFamily="34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470395" y="2930860"/>
            <a:ext cx="82884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724275" y="2930860"/>
            <a:ext cx="828842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66893" y="2609678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 Narrow" pitchFamily="34" charset="0"/>
              </a:rPr>
              <a:t>message</a:t>
            </a:r>
            <a:endParaRPr lang="en-US" sz="1200" b="1" dirty="0">
              <a:latin typeface="Arial Narrow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00978" y="2609678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latin typeface="Arial Narrow" pitchFamily="34" charset="0"/>
              </a:rPr>
              <a:t>message</a:t>
            </a:r>
            <a:endParaRPr lang="en-US" sz="1200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7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/>
              <a:t>actors &amp; agents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518618"/>
            <a:ext cx="8040688" cy="49859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class Actor: public agent {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overwrite_buffer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 out;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transformer&lt;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int,int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 trans;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public: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ISource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&gt;*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output_buf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ITarget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&gt;*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input_buf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      …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void run(){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//initialize source and target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trans.link_target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(&amp;out);</a:t>
            </a:r>
          </a:p>
          <a:p>
            <a:pPr marL="0" indent="0">
              <a:buNone/>
            </a:pPr>
            <a:r>
              <a:rPr lang="en-US" sz="2400" dirty="0">
                <a:latin typeface="Consolas" pitchFamily="49" charset="0"/>
                <a:cs typeface="Consolas" pitchFamily="49" charset="0"/>
              </a:rPr>
              <a:t>	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…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	}</a:t>
            </a:r>
            <a:br>
              <a:rPr lang="en-US" sz="2400" dirty="0" smtClean="0">
                <a:latin typeface="Consolas" pitchFamily="49" charset="0"/>
                <a:cs typeface="Consolas" pitchFamily="49" charset="0"/>
              </a:rPr>
            </a:b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697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actors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98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</a:t>
            </a:r>
            <a:r>
              <a:rPr lang="en-US" b="1" dirty="0" smtClean="0"/>
              <a:t>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hread safety &amp; documentation</a:t>
            </a:r>
          </a:p>
          <a:p>
            <a:r>
              <a:rPr lang="en-US" dirty="0"/>
              <a:t>s</a:t>
            </a:r>
            <a:r>
              <a:rPr lang="en-US" dirty="0" smtClean="0"/>
              <a:t>ynchronization examples</a:t>
            </a:r>
          </a:p>
          <a:p>
            <a:r>
              <a:rPr lang="en-US" dirty="0"/>
              <a:t>s</a:t>
            </a:r>
            <a:r>
              <a:rPr lang="en-US" dirty="0" smtClean="0"/>
              <a:t>tructure of parallelism</a:t>
            </a:r>
          </a:p>
          <a:p>
            <a:r>
              <a:rPr lang="en-US" dirty="0" smtClean="0"/>
              <a:t>actors &amp; state machine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91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9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hread-safety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w</a:t>
            </a:r>
            <a:r>
              <a:rPr lang="en-US" dirty="0" smtClean="0"/>
              <a:t>iki says:</a:t>
            </a:r>
          </a:p>
          <a:p>
            <a:pPr marL="0" lvl="0" indent="0">
              <a:buNone/>
            </a:pPr>
            <a:endParaRPr lang="en-US" dirty="0" smtClean="0"/>
          </a:p>
          <a:p>
            <a:pPr marL="0" lvl="0" indent="0">
              <a:buNone/>
            </a:pPr>
            <a:r>
              <a:rPr lang="en-US" dirty="0" smtClean="0"/>
              <a:t>“A piece </a:t>
            </a:r>
            <a:r>
              <a:rPr lang="en-US" dirty="0"/>
              <a:t>of code is thread-safe if it only manipulates shared </a:t>
            </a:r>
            <a:r>
              <a:rPr lang="en-US" dirty="0" err="1"/>
              <a:t>datastructures</a:t>
            </a:r>
            <a:r>
              <a:rPr lang="en-US" dirty="0"/>
              <a:t> in a thread-safe manner, which enables safe execution by multiple threads at the same time. </a:t>
            </a:r>
            <a:r>
              <a:rPr lang="en-US" b="1" dirty="0"/>
              <a:t>There are various strategies for making thread-safe </a:t>
            </a:r>
            <a:r>
              <a:rPr lang="en-US" b="1" dirty="0" err="1"/>
              <a:t>datastructures</a:t>
            </a:r>
            <a:r>
              <a:rPr lang="en-US" dirty="0" smtClean="0"/>
              <a:t>.”</a:t>
            </a:r>
          </a:p>
          <a:p>
            <a:pPr marL="0" lvl="0" indent="0">
              <a:buNone/>
            </a:pPr>
            <a:endParaRPr lang="en-US" i="1" dirty="0" smtClean="0">
              <a:hlinkClick r:id="rId2"/>
            </a:endParaRPr>
          </a:p>
          <a:p>
            <a:pPr marL="0" lvl="0" indent="0">
              <a:buNone/>
            </a:pPr>
            <a:r>
              <a:rPr lang="en-US" i="1" dirty="0" smtClean="0">
                <a:hlinkClick r:id="rId2"/>
              </a:rPr>
              <a:t>http</a:t>
            </a:r>
            <a:r>
              <a:rPr lang="en-US" i="1" dirty="0">
                <a:hlinkClick r:id="rId2"/>
              </a:rPr>
              <a:t>://</a:t>
            </a:r>
            <a:r>
              <a:rPr lang="en-US" i="1" dirty="0" smtClean="0">
                <a:hlinkClick r:id="rId2"/>
              </a:rPr>
              <a:t>en.wikipedia.org/wiki/Thread_safety</a:t>
            </a:r>
            <a:r>
              <a:rPr lang="en-US" i="1" dirty="0" smtClean="0"/>
              <a:t> 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1048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thread safety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Thread Ownership &amp; Object Lifetimes</a:t>
            </a:r>
            <a:endParaRPr lang="en-US" sz="3600" dirty="0"/>
          </a:p>
          <a:p>
            <a:r>
              <a:rPr lang="en-US" sz="3600" dirty="0" smtClean="0"/>
              <a:t>Synchronization</a:t>
            </a:r>
          </a:p>
          <a:p>
            <a:r>
              <a:rPr lang="en-US" sz="3600" dirty="0" smtClean="0"/>
              <a:t>Atomicity &amp; Order dependencies</a:t>
            </a:r>
          </a:p>
          <a:p>
            <a:r>
              <a:rPr lang="en-US" sz="3600" dirty="0" smtClean="0"/>
              <a:t>Synchronicity &amp; Blocking</a:t>
            </a:r>
          </a:p>
        </p:txBody>
      </p:sp>
    </p:spTree>
    <p:extLst>
      <p:ext uri="{BB962C8B-B14F-4D97-AF65-F5344CB8AC3E}">
        <p14:creationId xmlns:p14="http://schemas.microsoft.com/office/powerpoint/2010/main" val="4036248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</a:t>
            </a:r>
            <a:r>
              <a:rPr lang="en-US" b="1" dirty="0" smtClean="0"/>
              <a:t>hread safety: </a:t>
            </a:r>
            <a:r>
              <a:rPr lang="en-US" b="1" dirty="0" err="1" smtClean="0"/>
              <a:t>xmllite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err="1"/>
              <a:t>XmlLite</a:t>
            </a:r>
            <a:r>
              <a:rPr lang="en-US" sz="3000" b="1" dirty="0"/>
              <a:t> is not thread-safe</a:t>
            </a:r>
            <a:r>
              <a:rPr lang="en-US" sz="3000" dirty="0"/>
              <a:t>. If you are writing a multi-threaded application, </a:t>
            </a:r>
            <a:r>
              <a:rPr lang="en-US" sz="3000" b="1" dirty="0"/>
              <a:t>it is up to you to make sure that you use </a:t>
            </a:r>
            <a:r>
              <a:rPr lang="en-US" sz="3000" b="1" dirty="0" err="1"/>
              <a:t>XmlLite</a:t>
            </a:r>
            <a:r>
              <a:rPr lang="en-US" sz="3000" b="1" dirty="0"/>
              <a:t> in a thread-safe manner</a:t>
            </a:r>
            <a:r>
              <a:rPr lang="en-US" sz="3000" dirty="0" smtClean="0"/>
              <a:t>.</a:t>
            </a:r>
          </a:p>
          <a:p>
            <a:pPr marL="0" indent="0">
              <a:buNone/>
            </a:pPr>
            <a:r>
              <a:rPr lang="en-US" sz="3000" dirty="0" smtClean="0"/>
              <a:t>For </a:t>
            </a:r>
            <a:r>
              <a:rPr lang="en-US" sz="3000" dirty="0"/>
              <a:t>example, if one of your threads has called the method to retrieve the next node, and that method has not returned, you must </a:t>
            </a:r>
            <a:r>
              <a:rPr lang="en-US" sz="3000" dirty="0" smtClean="0"/>
              <a:t>… </a:t>
            </a:r>
            <a:r>
              <a:rPr lang="en-US" sz="3000" dirty="0"/>
              <a:t>prevent another thread from attempting to retrieve a node</a:t>
            </a:r>
            <a:r>
              <a:rPr lang="en-US" sz="3000" dirty="0" smtClean="0"/>
              <a:t>.</a:t>
            </a:r>
          </a:p>
          <a:p>
            <a:pPr marL="0" indent="0">
              <a:buNone/>
            </a:pPr>
            <a:endParaRPr lang="en-US" sz="3000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http://msdn.microsoft.com/en-us/library/ms753140.aspx </a:t>
            </a:r>
          </a:p>
        </p:txBody>
      </p:sp>
    </p:spTree>
    <p:extLst>
      <p:ext uri="{BB962C8B-B14F-4D97-AF65-F5344CB8AC3E}">
        <p14:creationId xmlns:p14="http://schemas.microsoft.com/office/powerpoint/2010/main" val="330576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thread safety: </a:t>
            </a:r>
            <a:r>
              <a:rPr lang="en-US" b="1" dirty="0" err="1" smtClean="0"/>
              <a:t>SendMessage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Sends </a:t>
            </a:r>
            <a:r>
              <a:rPr lang="en-US" dirty="0"/>
              <a:t>the specified message to a window or windows. The </a:t>
            </a:r>
            <a:r>
              <a:rPr lang="en-US" dirty="0" err="1"/>
              <a:t>SendMessage</a:t>
            </a:r>
            <a:r>
              <a:rPr lang="en-US" dirty="0"/>
              <a:t> function calls the window procedure for the specified window and does not return until the window procedure has processed the message.</a:t>
            </a:r>
          </a:p>
          <a:p>
            <a:pPr marL="0" indent="0">
              <a:buNone/>
            </a:pPr>
            <a:r>
              <a:rPr lang="en-US" dirty="0"/>
              <a:t>To send a message and return immediately, use the </a:t>
            </a:r>
            <a:r>
              <a:rPr lang="en-US" dirty="0" err="1"/>
              <a:t>SendMessageCallback</a:t>
            </a:r>
            <a:r>
              <a:rPr lang="en-US" dirty="0"/>
              <a:t> or </a:t>
            </a:r>
            <a:r>
              <a:rPr lang="en-US" dirty="0" err="1"/>
              <a:t>SendNotifyMessage</a:t>
            </a:r>
            <a:r>
              <a:rPr lang="en-US" dirty="0"/>
              <a:t> function. </a:t>
            </a:r>
            <a:r>
              <a:rPr lang="en-US" b="1" dirty="0"/>
              <a:t>To post a message to a thread's message queue and return immediately, use </a:t>
            </a:r>
            <a:r>
              <a:rPr lang="en-US" b="1" dirty="0" err="1" smtClean="0"/>
              <a:t>PostMessage</a:t>
            </a:r>
            <a:r>
              <a:rPr lang="en-US" b="1" dirty="0" smtClean="0"/>
              <a:t> </a:t>
            </a:r>
            <a:r>
              <a:rPr lang="en-US" b="1" dirty="0"/>
              <a:t>or </a:t>
            </a:r>
            <a:r>
              <a:rPr lang="en-US" b="1" dirty="0" err="1" smtClean="0"/>
              <a:t>PostThreadMessage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dirty="0"/>
              <a:t>http://msdn.microsoft.com/en-us/library/ms644950.aspx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thread </a:t>
            </a:r>
            <a:r>
              <a:rPr lang="en-US" b="1" dirty="0" smtClean="0"/>
              <a:t>safety: </a:t>
            </a:r>
            <a:r>
              <a:rPr lang="en-US" b="1" dirty="0" err="1" smtClean="0"/>
              <a:t>GetLastError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Retrieves the calling thread's last-error code </a:t>
            </a:r>
            <a:r>
              <a:rPr lang="en-US" dirty="0" err="1" smtClean="0"/>
              <a:t>value.The</a:t>
            </a:r>
            <a:r>
              <a:rPr lang="en-US" dirty="0" smtClean="0"/>
              <a:t> </a:t>
            </a:r>
            <a:r>
              <a:rPr lang="en-US" dirty="0"/>
              <a:t>last-error code is maintained on a per-thread </a:t>
            </a:r>
            <a:r>
              <a:rPr lang="en-US" dirty="0" err="1" smtClean="0"/>
              <a:t>basis.Multiple</a:t>
            </a:r>
            <a:r>
              <a:rPr lang="en-US" dirty="0" smtClean="0"/>
              <a:t> </a:t>
            </a:r>
            <a:r>
              <a:rPr lang="en-US" dirty="0"/>
              <a:t>threads do not overwrite each other's last-error code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http</a:t>
            </a:r>
            <a:r>
              <a:rPr lang="en-US" sz="2400" dirty="0"/>
              <a:t>://msdn.microsoft.com/en-us/library/ms679360.aspx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470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thread </a:t>
            </a:r>
            <a:r>
              <a:rPr lang="en-US" b="1" dirty="0" smtClean="0"/>
              <a:t>safety: </a:t>
            </a:r>
            <a:r>
              <a:rPr lang="en-US" b="1" dirty="0" err="1"/>
              <a:t>concurrent_vector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concurrent_vector</a:t>
            </a:r>
            <a:r>
              <a:rPr lang="en-US" b="1" dirty="0"/>
              <a:t>::</a:t>
            </a:r>
            <a:r>
              <a:rPr lang="en-US" b="1" dirty="0" err="1"/>
              <a:t>push_back</a:t>
            </a:r>
            <a:r>
              <a:rPr lang="en-US" b="1" dirty="0"/>
              <a:t> </a:t>
            </a:r>
            <a:r>
              <a:rPr lang="en-US" b="1" dirty="0" smtClean="0"/>
              <a:t>Method</a:t>
            </a:r>
          </a:p>
          <a:p>
            <a:pPr marL="0" indent="0">
              <a:buNone/>
            </a:pPr>
            <a:r>
              <a:rPr lang="en-US" dirty="0"/>
              <a:t>Appends the given item to the end of the concurrent vector. </a:t>
            </a:r>
            <a:r>
              <a:rPr lang="en-US" b="1" dirty="0"/>
              <a:t>This method is concurrency-safe.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err="1"/>
              <a:t>concurrent_vector</a:t>
            </a:r>
            <a:r>
              <a:rPr lang="en-US" b="1" dirty="0"/>
              <a:t>::resize Method </a:t>
            </a:r>
          </a:p>
          <a:p>
            <a:pPr marL="0" indent="0">
              <a:buNone/>
            </a:pPr>
            <a:r>
              <a:rPr lang="en-US" dirty="0"/>
              <a:t>Overloaded. Changes the size of the concurrent vector to the requested size, deleting or adding elements as necessary.</a:t>
            </a:r>
            <a:r>
              <a:rPr lang="en-US" b="1" dirty="0"/>
              <a:t> This method is not concurrency-safe. </a:t>
            </a:r>
            <a:endParaRPr lang="en-US" b="1" dirty="0" smtClean="0"/>
          </a:p>
          <a:p>
            <a:pPr marL="0" indent="0">
              <a:buNone/>
            </a:pPr>
            <a:r>
              <a:rPr lang="en-US" sz="2600" dirty="0"/>
              <a:t>http://msdn.microsoft.com/en-us/library/ee355343.aspx</a:t>
            </a:r>
          </a:p>
          <a:p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6886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Synchronizing objects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widget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6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2637</TotalTime>
  <Words>653</Words>
  <Application>Microsoft Office PowerPoint</Application>
  <PresentationFormat>On-screen Show (4:3)</PresentationFormat>
  <Paragraphs>116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beyond threads</vt:lpstr>
      <vt:lpstr>agenda</vt:lpstr>
      <vt:lpstr>thread-safety</vt:lpstr>
      <vt:lpstr>thread safety</vt:lpstr>
      <vt:lpstr>thread safety: xmllite</vt:lpstr>
      <vt:lpstr>thread safety: SendMessage</vt:lpstr>
      <vt:lpstr>thread safety: GetLastError</vt:lpstr>
      <vt:lpstr>thread safety: concurrent_vector</vt:lpstr>
      <vt:lpstr>Synchronizing objects</vt:lpstr>
      <vt:lpstr>atomicity</vt:lpstr>
      <vt:lpstr>synchronizing widgets</vt:lpstr>
      <vt:lpstr>structure of parallelism</vt:lpstr>
      <vt:lpstr>structure of parallelism</vt:lpstr>
      <vt:lpstr>structure of parallelism</vt:lpstr>
      <vt:lpstr>structure of parallelism</vt:lpstr>
      <vt:lpstr>actor model</vt:lpstr>
      <vt:lpstr>actors &amp; agents</vt:lpstr>
      <vt:lpstr>actors &amp; agents</vt:lpstr>
      <vt:lpstr>actors</vt:lpstr>
      <vt:lpstr>THANK YOU!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Structural Patterns</dc:title>
  <dc:creator>Rick Molloy</dc:creator>
  <cp:lastModifiedBy>Rick Molloy</cp:lastModifiedBy>
  <cp:revision>43</cp:revision>
  <dcterms:created xsi:type="dcterms:W3CDTF">2011-09-15T05:39:33Z</dcterms:created>
  <dcterms:modified xsi:type="dcterms:W3CDTF">2011-09-27T18:26:30Z</dcterms:modified>
</cp:coreProperties>
</file>