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5" r:id="rId4"/>
    <p:sldId id="286" r:id="rId5"/>
    <p:sldId id="301" r:id="rId6"/>
    <p:sldId id="287" r:id="rId7"/>
    <p:sldId id="288" r:id="rId8"/>
    <p:sldId id="289" r:id="rId9"/>
    <p:sldId id="291" r:id="rId10"/>
    <p:sldId id="290" r:id="rId11"/>
    <p:sldId id="292" r:id="rId12"/>
    <p:sldId id="293" r:id="rId13"/>
    <p:sldId id="294" r:id="rId14"/>
    <p:sldId id="295" r:id="rId15"/>
    <p:sldId id="297" r:id="rId16"/>
    <p:sldId id="299" r:id="rId17"/>
    <p:sldId id="302" r:id="rId18"/>
    <p:sldId id="298" r:id="rId19"/>
    <p:sldId id="296" r:id="rId20"/>
    <p:sldId id="300"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C174A233-56B9-47BA-89E7-6660999F66A2}" type="datetimeFigureOut">
              <a:rPr lang="en-US" smtClean="0"/>
              <a:t>5/31/2014</a:t>
            </a:fld>
            <a:endParaRPr lang="en-US"/>
          </a:p>
        </p:txBody>
      </p:sp>
      <p:sp>
        <p:nvSpPr>
          <p:cNvPr id="23" name="Slide Number Placeholder 22"/>
          <p:cNvSpPr>
            <a:spLocks noGrp="1"/>
          </p:cNvSpPr>
          <p:nvPr>
            <p:ph type="sldNum" sz="quarter" idx="11"/>
          </p:nvPr>
        </p:nvSpPr>
        <p:spPr/>
        <p:txBody>
          <a:bodyPr/>
          <a:lstStyle/>
          <a:p>
            <a:fld id="{20CBD3A7-DCE2-44B0-B008-9217C15AB831}"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74A233-56B9-47BA-89E7-6660999F66A2}" type="datetimeFigureOut">
              <a:rPr lang="en-US" smtClean="0"/>
              <a:t>5/31/2014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BD3A7-DCE2-44B0-B008-9217C15AB8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74A233-56B9-47BA-89E7-6660999F66A2}" type="datetimeFigureOut">
              <a:rPr lang="en-US" smtClean="0"/>
              <a:t>5/31/2014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BD3A7-DCE2-44B0-B008-9217C15AB8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C174A233-56B9-47BA-89E7-6660999F66A2}" type="datetimeFigureOut">
              <a:rPr lang="en-US" smtClean="0"/>
              <a:t>5/31/2014</a:t>
            </a:fld>
            <a:endParaRPr lang="en-US"/>
          </a:p>
        </p:txBody>
      </p:sp>
      <p:sp>
        <p:nvSpPr>
          <p:cNvPr id="19" name="Slide Number Placeholder 18"/>
          <p:cNvSpPr>
            <a:spLocks noGrp="1"/>
          </p:cNvSpPr>
          <p:nvPr>
            <p:ph type="sldNum" sz="quarter" idx="15"/>
          </p:nvPr>
        </p:nvSpPr>
        <p:spPr/>
        <p:txBody>
          <a:bodyPr/>
          <a:lstStyle/>
          <a:p>
            <a:fld id="{20CBD3A7-DCE2-44B0-B008-9217C15AB8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C174A233-56B9-47BA-89E7-6660999F66A2}" type="datetimeFigureOut">
              <a:rPr lang="en-US" smtClean="0"/>
              <a:t>5/31/2014</a:t>
            </a:fld>
            <a:endParaRPr lang="en-US"/>
          </a:p>
        </p:txBody>
      </p:sp>
      <p:sp>
        <p:nvSpPr>
          <p:cNvPr id="20" name="Slide Number Placeholder 19"/>
          <p:cNvSpPr>
            <a:spLocks noGrp="1"/>
          </p:cNvSpPr>
          <p:nvPr>
            <p:ph type="sldNum" sz="quarter" idx="11"/>
          </p:nvPr>
        </p:nvSpPr>
        <p:spPr/>
        <p:txBody>
          <a:bodyPr/>
          <a:lstStyle/>
          <a:p>
            <a:fld id="{20CBD3A7-DCE2-44B0-B008-9217C15AB831}"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C174A233-56B9-47BA-89E7-6660999F66A2}" type="datetimeFigureOut">
              <a:rPr lang="en-US" smtClean="0"/>
              <a:t>5/31/2014</a:t>
            </a:fld>
            <a:endParaRPr lang="en-US"/>
          </a:p>
        </p:txBody>
      </p:sp>
      <p:sp>
        <p:nvSpPr>
          <p:cNvPr id="25" name="Slide Number Placeholder 24"/>
          <p:cNvSpPr>
            <a:spLocks noGrp="1"/>
          </p:cNvSpPr>
          <p:nvPr>
            <p:ph type="sldNum" sz="quarter" idx="16"/>
          </p:nvPr>
        </p:nvSpPr>
        <p:spPr/>
        <p:txBody>
          <a:bodyPr/>
          <a:lstStyle/>
          <a:p>
            <a:fld id="{20CBD3A7-DCE2-44B0-B008-9217C15AB831}"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C174A233-56B9-47BA-89E7-6660999F66A2}" type="datetimeFigureOut">
              <a:rPr lang="en-US" smtClean="0"/>
              <a:t>5/31/2014</a:t>
            </a:fld>
            <a:endParaRPr lang="en-US"/>
          </a:p>
        </p:txBody>
      </p:sp>
      <p:sp>
        <p:nvSpPr>
          <p:cNvPr id="24" name="Slide Number Placeholder 23"/>
          <p:cNvSpPr>
            <a:spLocks noGrp="1"/>
          </p:cNvSpPr>
          <p:nvPr>
            <p:ph type="sldNum" sz="quarter" idx="17"/>
          </p:nvPr>
        </p:nvSpPr>
        <p:spPr/>
        <p:txBody>
          <a:bodyPr/>
          <a:lstStyle/>
          <a:p>
            <a:fld id="{20CBD3A7-DCE2-44B0-B008-9217C15AB831}"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C174A233-56B9-47BA-89E7-6660999F66A2}" type="datetimeFigureOut">
              <a:rPr lang="en-US" smtClean="0"/>
              <a:t>5/31/2014</a:t>
            </a:fld>
            <a:endParaRPr lang="en-US"/>
          </a:p>
        </p:txBody>
      </p:sp>
      <p:sp>
        <p:nvSpPr>
          <p:cNvPr id="14" name="Slide Number Placeholder 13"/>
          <p:cNvSpPr>
            <a:spLocks noGrp="1"/>
          </p:cNvSpPr>
          <p:nvPr>
            <p:ph type="sldNum" sz="quarter" idx="11"/>
          </p:nvPr>
        </p:nvSpPr>
        <p:spPr/>
        <p:txBody>
          <a:bodyPr/>
          <a:lstStyle/>
          <a:p>
            <a:fld id="{20CBD3A7-DCE2-44B0-B008-9217C15AB831}"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C174A233-56B9-47BA-89E7-6660999F66A2}" type="datetimeFigureOut">
              <a:rPr lang="en-US" smtClean="0"/>
              <a:t>5/31/2014</a:t>
            </a:fld>
            <a:endParaRPr lang="en-US"/>
          </a:p>
        </p:txBody>
      </p:sp>
      <p:sp>
        <p:nvSpPr>
          <p:cNvPr id="12" name="Slide Number Placeholder 11"/>
          <p:cNvSpPr>
            <a:spLocks noGrp="1"/>
          </p:cNvSpPr>
          <p:nvPr>
            <p:ph type="sldNum" sz="quarter" idx="11"/>
          </p:nvPr>
        </p:nvSpPr>
        <p:spPr/>
        <p:txBody>
          <a:bodyPr/>
          <a:lstStyle/>
          <a:p>
            <a:fld id="{20CBD3A7-DCE2-44B0-B008-9217C15AB831}"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C174A233-56B9-47BA-89E7-6660999F66A2}" type="datetimeFigureOut">
              <a:rPr lang="en-US" smtClean="0"/>
              <a:t>5/31/2014</a:t>
            </a:fld>
            <a:endParaRPr lang="en-US"/>
          </a:p>
        </p:txBody>
      </p:sp>
      <p:sp>
        <p:nvSpPr>
          <p:cNvPr id="18" name="Slide Number Placeholder 17"/>
          <p:cNvSpPr>
            <a:spLocks noGrp="1"/>
          </p:cNvSpPr>
          <p:nvPr>
            <p:ph type="sldNum" sz="quarter" idx="16"/>
          </p:nvPr>
        </p:nvSpPr>
        <p:spPr/>
        <p:txBody>
          <a:bodyPr/>
          <a:lstStyle/>
          <a:p>
            <a:fld id="{20CBD3A7-DCE2-44B0-B008-9217C15AB831}"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C174A233-56B9-47BA-89E7-6660999F66A2}" type="datetimeFigureOut">
              <a:rPr lang="en-US" smtClean="0"/>
              <a:t>5/31/2014</a:t>
            </a:fld>
            <a:endParaRPr lang="en-US"/>
          </a:p>
        </p:txBody>
      </p:sp>
      <p:sp>
        <p:nvSpPr>
          <p:cNvPr id="20" name="Slide Number Placeholder 19"/>
          <p:cNvSpPr>
            <a:spLocks noGrp="1"/>
          </p:cNvSpPr>
          <p:nvPr>
            <p:ph type="sldNum" sz="quarter" idx="15"/>
          </p:nvPr>
        </p:nvSpPr>
        <p:spPr/>
        <p:txBody>
          <a:bodyPr/>
          <a:lstStyle/>
          <a:p>
            <a:fld id="{20CBD3A7-DCE2-44B0-B008-9217C15AB8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C174A233-56B9-47BA-89E7-6660999F66A2}" type="datetimeFigureOut">
              <a:rPr lang="en-US" smtClean="0"/>
              <a:t>5/31/2014</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20CBD3A7-DCE2-44B0-B008-9217C15AB8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7000" y="5701323"/>
            <a:ext cx="3124200" cy="838200"/>
          </a:xfrm>
        </p:spPr>
        <p:txBody>
          <a:bodyPr>
            <a:normAutofit fontScale="25000" lnSpcReduction="20000"/>
          </a:bodyPr>
          <a:lstStyle/>
          <a:p>
            <a:pPr algn="ctr">
              <a:lnSpc>
                <a:spcPct val="80000"/>
              </a:lnSpc>
            </a:pPr>
            <a:r>
              <a:rPr lang="en-US" sz="5600" dirty="0" smtClean="0"/>
              <a:t>Lloyd Moore, President</a:t>
            </a:r>
          </a:p>
          <a:p>
            <a:pPr algn="ctr">
              <a:lnSpc>
                <a:spcPct val="80000"/>
              </a:lnSpc>
            </a:pPr>
            <a:r>
              <a:rPr lang="en-US" sz="5600" dirty="0" smtClean="0"/>
              <a:t>Lloyd@CyberData-Robotics.com</a:t>
            </a:r>
          </a:p>
          <a:p>
            <a:pPr algn="ctr">
              <a:lnSpc>
                <a:spcPct val="80000"/>
              </a:lnSpc>
            </a:pPr>
            <a:r>
              <a:rPr lang="en-US" sz="5600" dirty="0" smtClean="0"/>
              <a:t>www.CyberData-Robotics.com</a:t>
            </a:r>
          </a:p>
          <a:p>
            <a:endParaRPr lang="en-US" dirty="0"/>
          </a:p>
        </p:txBody>
      </p:sp>
      <p:sp>
        <p:nvSpPr>
          <p:cNvPr id="2" name="Title 1"/>
          <p:cNvSpPr>
            <a:spLocks noGrp="1"/>
          </p:cNvSpPr>
          <p:nvPr>
            <p:ph type="title"/>
          </p:nvPr>
        </p:nvSpPr>
        <p:spPr/>
        <p:txBody>
          <a:bodyPr/>
          <a:lstStyle/>
          <a:p>
            <a:pPr algn="ctr"/>
            <a:r>
              <a:rPr lang="en-US" dirty="0" smtClean="0"/>
              <a:t>High Reliability Systems</a:t>
            </a:r>
            <a:endParaRPr lang="en-US" sz="2400" dirty="0"/>
          </a:p>
        </p:txBody>
      </p:sp>
      <p:pic>
        <p:nvPicPr>
          <p:cNvPr id="4" name="Picture 4" descr="Simpl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023" y="4953000"/>
            <a:ext cx="345477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
          <p:cNvSpPr txBox="1">
            <a:spLocks noChangeArrowheads="1"/>
          </p:cNvSpPr>
          <p:nvPr/>
        </p:nvSpPr>
        <p:spPr bwMode="auto">
          <a:xfrm>
            <a:off x="1828800" y="6488390"/>
            <a:ext cx="502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smtClean="0"/>
              <a:t>Northwest C++ Users Group, </a:t>
            </a:r>
            <a:r>
              <a:rPr lang="en-US" dirty="0" smtClean="0"/>
              <a:t>June 18, 2014</a:t>
            </a:r>
            <a:endParaRPr lang="en-US" dirty="0"/>
          </a:p>
        </p:txBody>
      </p:sp>
    </p:spTree>
    <p:extLst>
      <p:ext uri="{BB962C8B-B14F-4D97-AF65-F5344CB8AC3E}">
        <p14:creationId xmlns:p14="http://schemas.microsoft.com/office/powerpoint/2010/main" val="2107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dirty="0" smtClean="0"/>
              <a:t>Specific regions in memory that are protected by some form of “lockout”. These are typically assisted by dedicated hardware but can also be emulated with a MMU.</a:t>
            </a:r>
          </a:p>
          <a:p>
            <a:endParaRPr lang="en-US" dirty="0"/>
          </a:p>
          <a:p>
            <a:r>
              <a:rPr lang="en-US" dirty="0" smtClean="0"/>
              <a:t>Goal is to prevent accidental writes to some type of critical control.</a:t>
            </a:r>
          </a:p>
          <a:p>
            <a:endParaRPr lang="en-US" dirty="0"/>
          </a:p>
          <a:p>
            <a:r>
              <a:rPr lang="en-US" dirty="0" smtClean="0"/>
              <a:t>Various forms of this:</a:t>
            </a:r>
          </a:p>
          <a:p>
            <a:pPr marL="285750" indent="-285750">
              <a:buFont typeface="Arial" panose="020B0604020202020204" pitchFamily="34" charset="0"/>
              <a:buChar char="•"/>
            </a:pPr>
            <a:r>
              <a:rPr lang="en-US" dirty="0" smtClean="0"/>
              <a:t>Location can only been written X clock cycles after reset</a:t>
            </a:r>
          </a:p>
          <a:p>
            <a:pPr marL="285750" indent="-285750">
              <a:buFont typeface="Arial" panose="020B0604020202020204" pitchFamily="34" charset="0"/>
              <a:buChar char="•"/>
            </a:pPr>
            <a:r>
              <a:rPr lang="en-US" dirty="0" smtClean="0"/>
              <a:t>Location can only been written once after reset</a:t>
            </a:r>
          </a:p>
          <a:p>
            <a:pPr marL="285750" indent="-285750">
              <a:buFont typeface="Arial" panose="020B0604020202020204" pitchFamily="34" charset="0"/>
              <a:buChar char="•"/>
            </a:pPr>
            <a:r>
              <a:rPr lang="en-US" dirty="0" smtClean="0"/>
              <a:t>Location is protected by some other location which must have a “key value” currently written to it</a:t>
            </a:r>
          </a:p>
          <a:p>
            <a:pPr marL="457200" lvl="1" indent="-285750"/>
            <a:r>
              <a:rPr lang="en-US" dirty="0" smtClean="0"/>
              <a:t>Note in this case you may NOT want to have the “key access” and “protected value” access in a common routine!</a:t>
            </a:r>
          </a:p>
          <a:p>
            <a:pPr marL="457200" lvl="1" indent="-285750"/>
            <a:r>
              <a:rPr lang="en-US" dirty="0" smtClean="0"/>
              <a:t>Remember to always clear the “key value” when you are done updating!</a:t>
            </a:r>
            <a:endParaRPr lang="en-US" dirty="0"/>
          </a:p>
          <a:p>
            <a:r>
              <a:rPr lang="en-US" dirty="0" smtClean="0"/>
              <a:t>Very commonly used to protect the on-chip watchdog timer, both in terms of configuring the timer and writing to the reset location.</a:t>
            </a:r>
          </a:p>
          <a:p>
            <a:endParaRPr lang="en-US" dirty="0"/>
          </a:p>
          <a:p>
            <a:r>
              <a:rPr lang="en-US" dirty="0" smtClean="0"/>
              <a:t>On chips with FPGA style resources you can also build your own protection to do specifically what is needed. </a:t>
            </a:r>
          </a:p>
        </p:txBody>
      </p:sp>
      <p:sp>
        <p:nvSpPr>
          <p:cNvPr id="3" name="Title 2"/>
          <p:cNvSpPr>
            <a:spLocks noGrp="1"/>
          </p:cNvSpPr>
          <p:nvPr>
            <p:ph type="title"/>
          </p:nvPr>
        </p:nvSpPr>
        <p:spPr/>
        <p:txBody>
          <a:bodyPr/>
          <a:lstStyle/>
          <a:p>
            <a:r>
              <a:rPr lang="en-US" dirty="0" smtClean="0"/>
              <a:t>Memory (I/O) Lockout Regions</a:t>
            </a:r>
            <a:endParaRPr lang="en-US" dirty="0"/>
          </a:p>
        </p:txBody>
      </p:sp>
    </p:spTree>
    <p:extLst>
      <p:ext uri="{BB962C8B-B14F-4D97-AF65-F5344CB8AC3E}">
        <p14:creationId xmlns:p14="http://schemas.microsoft.com/office/powerpoint/2010/main" val="203999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In long running systems memory fragmentation becomes a big issue. </a:t>
            </a:r>
            <a:endParaRPr lang="en-US" dirty="0"/>
          </a:p>
          <a:p>
            <a:r>
              <a:rPr lang="en-US" dirty="0" smtClean="0"/>
              <a:t>Many embedded systems run for years without a reboot and don’t have any virtual memory system to “hide” fragmentation. </a:t>
            </a:r>
          </a:p>
          <a:p>
            <a:r>
              <a:rPr lang="en-US" dirty="0" smtClean="0"/>
              <a:t>In these cases dynamic memory allocation becomes a source of instability!</a:t>
            </a:r>
          </a:p>
          <a:p>
            <a:r>
              <a:rPr lang="en-US" dirty="0" smtClean="0"/>
              <a:t>Potential solutions:</a:t>
            </a:r>
          </a:p>
          <a:p>
            <a:pPr marL="285750" indent="-285750">
              <a:buFont typeface="Arial" panose="020B0604020202020204" pitchFamily="34" charset="0"/>
              <a:buChar char="•"/>
            </a:pPr>
            <a:r>
              <a:rPr lang="en-US" dirty="0" smtClean="0"/>
              <a:t>Use only static allocations – memory usage known at compile time</a:t>
            </a:r>
          </a:p>
          <a:p>
            <a:pPr marL="457200" lvl="1" indent="-285750"/>
            <a:r>
              <a:rPr lang="en-US" dirty="0" smtClean="0"/>
              <a:t>For embedded microcontrollers actually a very desirable solution</a:t>
            </a:r>
          </a:p>
          <a:p>
            <a:pPr marL="285750" indent="-285750">
              <a:buFont typeface="Arial" panose="020B0604020202020204" pitchFamily="34" charset="0"/>
              <a:buChar char="•"/>
            </a:pPr>
            <a:r>
              <a:rPr lang="en-US" dirty="0" smtClean="0"/>
              <a:t>Use only automatic allocations – everything will end up on the stack</a:t>
            </a:r>
          </a:p>
          <a:p>
            <a:pPr marL="457200" lvl="1" indent="-285750"/>
            <a:r>
              <a:rPr lang="en-US" dirty="0" smtClean="0"/>
              <a:t>Watch your stack space here – trades fragmentation for stack overflow</a:t>
            </a:r>
          </a:p>
          <a:p>
            <a:pPr marL="285750" indent="-285750">
              <a:buFont typeface="Arial" panose="020B0604020202020204" pitchFamily="34" charset="0"/>
              <a:buChar char="•"/>
            </a:pPr>
            <a:r>
              <a:rPr lang="en-US" dirty="0" smtClean="0"/>
              <a:t>Use dynamic memory allocation but only once at system startup</a:t>
            </a:r>
          </a:p>
          <a:p>
            <a:pPr marL="457200" lvl="1" indent="-285750"/>
            <a:r>
              <a:rPr lang="en-US" dirty="0" smtClean="0"/>
              <a:t>If using C++ may want to disable new() and delete() to prevent “hidden” allocations</a:t>
            </a:r>
          </a:p>
          <a:p>
            <a:pPr marL="457200" lvl="1" indent="-285750"/>
            <a:r>
              <a:rPr lang="en-US" dirty="0" smtClean="0"/>
              <a:t>Will also preclude using portions of the standard library!</a:t>
            </a:r>
          </a:p>
          <a:p>
            <a:pPr marL="285750" indent="-285750">
              <a:buFont typeface="Arial" panose="020B0604020202020204" pitchFamily="34" charset="0"/>
              <a:buChar char="•"/>
            </a:pPr>
            <a:r>
              <a:rPr lang="en-US" dirty="0" smtClean="0"/>
              <a:t>Use dedicated heap(s) and re-initialize it every so often</a:t>
            </a:r>
            <a:endParaRPr lang="en-US" dirty="0"/>
          </a:p>
        </p:txBody>
      </p:sp>
      <p:sp>
        <p:nvSpPr>
          <p:cNvPr id="3" name="Title 2"/>
          <p:cNvSpPr>
            <a:spLocks noGrp="1"/>
          </p:cNvSpPr>
          <p:nvPr>
            <p:ph type="title"/>
          </p:nvPr>
        </p:nvSpPr>
        <p:spPr/>
        <p:txBody>
          <a:bodyPr/>
          <a:lstStyle/>
          <a:p>
            <a:r>
              <a:rPr lang="en-US" dirty="0" smtClean="0"/>
              <a:t>Memory Allocation Patterns</a:t>
            </a:r>
            <a:endParaRPr lang="en-US" dirty="0"/>
          </a:p>
        </p:txBody>
      </p:sp>
    </p:spTree>
    <p:extLst>
      <p:ext uri="{BB962C8B-B14F-4D97-AF65-F5344CB8AC3E}">
        <p14:creationId xmlns:p14="http://schemas.microsoft.com/office/powerpoint/2010/main" val="258368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Data values themselves can change OUTSIDE OF program control!</a:t>
            </a:r>
          </a:p>
          <a:p>
            <a:r>
              <a:rPr lang="en-US" dirty="0" smtClean="0"/>
              <a:t>Most of us are familiar with “overwrite” type problems, however in some systems this isn’t the only issue. Memory can also be affected by:</a:t>
            </a:r>
          </a:p>
          <a:p>
            <a:pPr marL="285750" indent="-285750">
              <a:buFont typeface="Arial" panose="020B0604020202020204" pitchFamily="34" charset="0"/>
              <a:buChar char="•"/>
            </a:pPr>
            <a:r>
              <a:rPr lang="en-US" dirty="0" smtClean="0"/>
              <a:t>Bad memory locations</a:t>
            </a:r>
          </a:p>
          <a:p>
            <a:pPr marL="285750" indent="-285750">
              <a:buFont typeface="Arial" panose="020B0604020202020204" pitchFamily="34" charset="0"/>
              <a:buChar char="•"/>
            </a:pPr>
            <a:r>
              <a:rPr lang="en-US" dirty="0" smtClean="0"/>
              <a:t>Electrical noise</a:t>
            </a:r>
          </a:p>
          <a:p>
            <a:pPr marL="285750" indent="-285750">
              <a:buFont typeface="Arial" panose="020B0604020202020204" pitchFamily="34" charset="0"/>
              <a:buChar char="•"/>
            </a:pPr>
            <a:r>
              <a:rPr lang="en-US" dirty="0" smtClean="0"/>
              <a:t>Electrostatic discharge (special form of electrical noise)</a:t>
            </a:r>
          </a:p>
          <a:p>
            <a:pPr marL="285750" indent="-285750">
              <a:buFont typeface="Arial" panose="020B0604020202020204" pitchFamily="34" charset="0"/>
              <a:buChar char="•"/>
            </a:pPr>
            <a:r>
              <a:rPr lang="en-US" dirty="0" smtClean="0"/>
              <a:t>Environmental radiation</a:t>
            </a:r>
          </a:p>
          <a:p>
            <a:pPr marL="285750" indent="-285750">
              <a:buFont typeface="Arial" panose="020B0604020202020204" pitchFamily="34" charset="0"/>
              <a:buChar char="•"/>
            </a:pPr>
            <a:endParaRPr lang="en-US" dirty="0"/>
          </a:p>
          <a:p>
            <a:r>
              <a:rPr lang="en-US" dirty="0" smtClean="0"/>
              <a:t>Note that this may not happen very often but it does happen! Electrostatic discharge is a particularly common event in many areas, particularly in low humidity conditions.</a:t>
            </a:r>
          </a:p>
          <a:p>
            <a:r>
              <a:rPr lang="en-US" dirty="0" smtClean="0"/>
              <a:t>Some systems address this issue with ECC memory.</a:t>
            </a:r>
            <a:endParaRPr lang="en-US" dirty="0"/>
          </a:p>
        </p:txBody>
      </p:sp>
      <p:sp>
        <p:nvSpPr>
          <p:cNvPr id="3" name="Title 2"/>
          <p:cNvSpPr>
            <a:spLocks noGrp="1"/>
          </p:cNvSpPr>
          <p:nvPr>
            <p:ph type="title"/>
          </p:nvPr>
        </p:nvSpPr>
        <p:spPr/>
        <p:txBody>
          <a:bodyPr/>
          <a:lstStyle/>
          <a:p>
            <a:r>
              <a:rPr lang="en-US" dirty="0" smtClean="0"/>
              <a:t>Data Integrity Issues</a:t>
            </a:r>
            <a:endParaRPr lang="en-US" dirty="0"/>
          </a:p>
        </p:txBody>
      </p:sp>
    </p:spTree>
    <p:extLst>
      <p:ext uri="{BB962C8B-B14F-4D97-AF65-F5344CB8AC3E}">
        <p14:creationId xmlns:p14="http://schemas.microsoft.com/office/powerpoint/2010/main" val="105711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General principle is to keep critical data in a common data structure. Now you can operate on the data as a set and this gives you some advantages:</a:t>
            </a:r>
          </a:p>
          <a:p>
            <a:pPr marL="285750" indent="-285750">
              <a:buFont typeface="Arial" panose="020B0604020202020204" pitchFamily="34" charset="0"/>
              <a:buChar char="•"/>
            </a:pPr>
            <a:r>
              <a:rPr lang="en-US" dirty="0" smtClean="0"/>
              <a:t>Data can be </a:t>
            </a:r>
            <a:r>
              <a:rPr lang="en-US" dirty="0" smtClean="0"/>
              <a:t>checked easily</a:t>
            </a:r>
            <a:endParaRPr lang="en-US" dirty="0" smtClean="0"/>
          </a:p>
          <a:p>
            <a:pPr marL="285750" indent="-285750">
              <a:buFont typeface="Arial" panose="020B0604020202020204" pitchFamily="34" charset="0"/>
              <a:buChar char="•"/>
            </a:pPr>
            <a:r>
              <a:rPr lang="en-US" dirty="0" smtClean="0"/>
              <a:t>Sentinel values can be placed into the data structure and tested at regular intervals – these are constant values through the life of the program</a:t>
            </a:r>
          </a:p>
          <a:p>
            <a:pPr marL="285750" indent="-285750">
              <a:buFont typeface="Arial" panose="020B0604020202020204" pitchFamily="34" charset="0"/>
              <a:buChar char="•"/>
            </a:pPr>
            <a:r>
              <a:rPr lang="en-US" dirty="0" smtClean="0"/>
              <a:t>Whole data structure can be checksum / CRC validated at key points</a:t>
            </a:r>
          </a:p>
          <a:p>
            <a:pPr marL="285750" indent="-285750">
              <a:buFont typeface="Arial" panose="020B0604020202020204" pitchFamily="34" charset="0"/>
              <a:buChar char="•"/>
            </a:pPr>
            <a:r>
              <a:rPr lang="en-US" dirty="0" smtClean="0"/>
              <a:t>Data structure can be “mirrored” and again validated at key points</a:t>
            </a:r>
          </a:p>
          <a:p>
            <a:pPr marL="285750" indent="-285750">
              <a:buFont typeface="Arial" panose="020B0604020202020204" pitchFamily="34" charset="0"/>
              <a:buChar char="•"/>
            </a:pPr>
            <a:endParaRPr lang="en-US" dirty="0"/>
          </a:p>
          <a:p>
            <a:r>
              <a:rPr lang="en-US" dirty="0" smtClean="0"/>
              <a:t>These techniques work best when the program duty cycle is low, and checking is done during the idle times. </a:t>
            </a:r>
          </a:p>
          <a:p>
            <a:endParaRPr lang="en-US" dirty="0"/>
          </a:p>
          <a:p>
            <a:r>
              <a:rPr lang="en-US" dirty="0" smtClean="0"/>
              <a:t>Can also incorporate this into the watchdog reset routine such that the watchdog is only reset if the data validation tests pass.</a:t>
            </a:r>
            <a:endParaRPr lang="en-US" dirty="0"/>
          </a:p>
        </p:txBody>
      </p:sp>
      <p:sp>
        <p:nvSpPr>
          <p:cNvPr id="3" name="Title 2"/>
          <p:cNvSpPr>
            <a:spLocks noGrp="1"/>
          </p:cNvSpPr>
          <p:nvPr>
            <p:ph type="title"/>
          </p:nvPr>
        </p:nvSpPr>
        <p:spPr/>
        <p:txBody>
          <a:bodyPr/>
          <a:lstStyle/>
          <a:p>
            <a:r>
              <a:rPr lang="en-US" dirty="0" smtClean="0"/>
              <a:t>Data Validation Methods</a:t>
            </a:r>
            <a:endParaRPr lang="en-US" dirty="0"/>
          </a:p>
        </p:txBody>
      </p:sp>
    </p:spTree>
    <p:extLst>
      <p:ext uri="{BB962C8B-B14F-4D97-AF65-F5344CB8AC3E}">
        <p14:creationId xmlns:p14="http://schemas.microsoft.com/office/powerpoint/2010/main" val="164402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smtClean="0"/>
              <a:t>Embedded microcontrollers will typically have extra memory which is not used by the application. System reliability can be improved by properly filling the memory with specific data:</a:t>
            </a:r>
          </a:p>
          <a:p>
            <a:pPr marL="285750" indent="-285750">
              <a:buFont typeface="Arial" panose="020B0604020202020204" pitchFamily="34" charset="0"/>
              <a:buChar char="•"/>
            </a:pPr>
            <a:r>
              <a:rPr lang="en-US" dirty="0" smtClean="0"/>
              <a:t>Unused RAM can be filled with a given pattern, and that pattern verified as described in the data validation slide</a:t>
            </a:r>
          </a:p>
          <a:p>
            <a:pPr marL="457200" lvl="1" indent="-285750"/>
            <a:r>
              <a:rPr lang="en-US" dirty="0" smtClean="0"/>
              <a:t>Particularly useful to do this just beyond the maximum expected stack</a:t>
            </a:r>
          </a:p>
          <a:p>
            <a:pPr marL="285750" indent="-285750">
              <a:buFont typeface="Arial" panose="020B0604020202020204" pitchFamily="34" charset="0"/>
              <a:buChar char="•"/>
            </a:pPr>
            <a:r>
              <a:rPr lang="en-US" dirty="0" smtClean="0"/>
              <a:t>Unused flash/ROM memory can be filled to trigger a reset or halt if the program ever jumps out of the defined program region</a:t>
            </a:r>
          </a:p>
          <a:p>
            <a:pPr marL="457200" lvl="1" indent="-285750"/>
            <a:r>
              <a:rPr lang="en-US" dirty="0" smtClean="0"/>
              <a:t>This is a processor dependent technique</a:t>
            </a:r>
          </a:p>
          <a:p>
            <a:pPr marL="457200" lvl="1" indent="-285750"/>
            <a:r>
              <a:rPr lang="en-US" dirty="0" smtClean="0"/>
              <a:t>Fill memory with NOP instructions – will cause most processors to loop around to start of memory just like a reset (beware of memory lockouts!)</a:t>
            </a:r>
          </a:p>
          <a:p>
            <a:pPr marL="457200" lvl="1" indent="-285750"/>
            <a:r>
              <a:rPr lang="en-US" dirty="0" smtClean="0"/>
              <a:t>Fill memory with “reset” instructions – some processors have this others don’t</a:t>
            </a:r>
          </a:p>
          <a:p>
            <a:pPr marL="457200" lvl="1" indent="-285750"/>
            <a:r>
              <a:rPr lang="en-US" dirty="0" smtClean="0"/>
              <a:t>Fill memory with jumps to a common safe halting or reset routine </a:t>
            </a:r>
          </a:p>
          <a:p>
            <a:pPr marL="630238" lvl="2" indent="-285750"/>
            <a:r>
              <a:rPr lang="en-US" dirty="0" smtClean="0"/>
              <a:t>Note: Generally DO NOT want to fill memory with HALT instructions! If you just halt you don’t know the system is in a “safe” state</a:t>
            </a:r>
            <a:endParaRPr lang="en-US" dirty="0"/>
          </a:p>
        </p:txBody>
      </p:sp>
      <p:sp>
        <p:nvSpPr>
          <p:cNvPr id="3" name="Title 2"/>
          <p:cNvSpPr>
            <a:spLocks noGrp="1"/>
          </p:cNvSpPr>
          <p:nvPr>
            <p:ph type="title"/>
          </p:nvPr>
        </p:nvSpPr>
        <p:spPr/>
        <p:txBody>
          <a:bodyPr/>
          <a:lstStyle/>
          <a:p>
            <a:r>
              <a:rPr lang="en-US" dirty="0" smtClean="0"/>
              <a:t>Memory “</a:t>
            </a:r>
            <a:r>
              <a:rPr lang="en-US" dirty="0" err="1" smtClean="0"/>
              <a:t>Munging</a:t>
            </a:r>
            <a:r>
              <a:rPr lang="en-US" dirty="0" smtClean="0"/>
              <a:t>”</a:t>
            </a:r>
            <a:endParaRPr lang="en-US" dirty="0"/>
          </a:p>
        </p:txBody>
      </p:sp>
    </p:spTree>
    <p:extLst>
      <p:ext uri="{BB962C8B-B14F-4D97-AF65-F5344CB8AC3E}">
        <p14:creationId xmlns:p14="http://schemas.microsoft.com/office/powerpoint/2010/main" val="99912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This is a technique where each major step of the program verifies that it was called from the correct location. </a:t>
            </a:r>
          </a:p>
          <a:p>
            <a:endParaRPr lang="en-US" dirty="0"/>
          </a:p>
          <a:p>
            <a:r>
              <a:rPr lang="en-US" dirty="0" smtClean="0"/>
              <a:t>The idea is to abort if any segment of code is called from an unexpected path. By necessity this will make your program very rigid!</a:t>
            </a:r>
          </a:p>
          <a:p>
            <a:endParaRPr lang="en-US" dirty="0"/>
          </a:p>
          <a:p>
            <a:r>
              <a:rPr lang="en-US" dirty="0" smtClean="0"/>
              <a:t>Typically involves some type of check at the beginning of each critical routine. For a state machine this could simply be checking the prior state as a precondition to executing the current state. </a:t>
            </a:r>
          </a:p>
          <a:p>
            <a:endParaRPr lang="en-US" dirty="0"/>
          </a:p>
          <a:p>
            <a:r>
              <a:rPr lang="en-US" dirty="0" smtClean="0"/>
              <a:t>In the most general case this would be checking the call stack to make sure the caller is one of an expected set.</a:t>
            </a:r>
            <a:endParaRPr lang="en-US" dirty="0"/>
          </a:p>
        </p:txBody>
      </p:sp>
      <p:sp>
        <p:nvSpPr>
          <p:cNvPr id="3" name="Title 2"/>
          <p:cNvSpPr>
            <a:spLocks noGrp="1"/>
          </p:cNvSpPr>
          <p:nvPr>
            <p:ph type="title"/>
          </p:nvPr>
        </p:nvSpPr>
        <p:spPr/>
        <p:txBody>
          <a:bodyPr/>
          <a:lstStyle/>
          <a:p>
            <a:r>
              <a:rPr lang="en-US" dirty="0" smtClean="0"/>
              <a:t>State Tracking</a:t>
            </a:r>
            <a:endParaRPr lang="en-US" dirty="0"/>
          </a:p>
        </p:txBody>
      </p:sp>
    </p:spTree>
    <p:extLst>
      <p:ext uri="{BB962C8B-B14F-4D97-AF65-F5344CB8AC3E}">
        <p14:creationId xmlns:p14="http://schemas.microsoft.com/office/powerpoint/2010/main" val="295064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The general idea here is to have specific boundaries in your program where you fully check parameters being passed and/or overall system state. Very similar in concept to threat modeling called “trust boundaries”.</a:t>
            </a:r>
          </a:p>
          <a:p>
            <a:pPr marL="342900" indent="-342900">
              <a:buAutoNum type="arabicPeriod"/>
            </a:pPr>
            <a:r>
              <a:rPr lang="en-US" dirty="0" smtClean="0"/>
              <a:t>Divide your application to specific layers and modules (should be doing this anyway!)</a:t>
            </a:r>
          </a:p>
          <a:p>
            <a:pPr marL="342900" indent="-342900">
              <a:buAutoNum type="arabicPeriod"/>
            </a:pPr>
            <a:r>
              <a:rPr lang="en-US" dirty="0" smtClean="0"/>
              <a:t>Anytime flow crosses from one layer or module to another any data being passed gets “sanity checked”</a:t>
            </a:r>
          </a:p>
          <a:p>
            <a:pPr marL="342900" indent="-342900">
              <a:buAutoNum type="arabicPeriod"/>
            </a:pPr>
            <a:r>
              <a:rPr lang="en-US" dirty="0" smtClean="0"/>
              <a:t>Extreme version of this is checking at the entry to EVERY function call – may not be feasible due to knowledge or time limitations</a:t>
            </a:r>
          </a:p>
          <a:p>
            <a:r>
              <a:rPr lang="en-US" dirty="0" smtClean="0"/>
              <a:t>Has the benefit of pushing “sanity checks” to the various module APIs of the application where they are most easily accomplished and most easily verified by code review to exist!</a:t>
            </a:r>
          </a:p>
        </p:txBody>
      </p:sp>
      <p:sp>
        <p:nvSpPr>
          <p:cNvPr id="3" name="Title 2"/>
          <p:cNvSpPr>
            <a:spLocks noGrp="1"/>
          </p:cNvSpPr>
          <p:nvPr>
            <p:ph type="title"/>
          </p:nvPr>
        </p:nvSpPr>
        <p:spPr/>
        <p:txBody>
          <a:bodyPr/>
          <a:lstStyle/>
          <a:p>
            <a:r>
              <a:rPr lang="en-US" dirty="0" smtClean="0"/>
              <a:t>Validation Boundaries</a:t>
            </a:r>
            <a:endParaRPr lang="en-US" dirty="0"/>
          </a:p>
        </p:txBody>
      </p:sp>
    </p:spTree>
    <p:extLst>
      <p:ext uri="{BB962C8B-B14F-4D97-AF65-F5344CB8AC3E}">
        <p14:creationId xmlns:p14="http://schemas.microsoft.com/office/powerpoint/2010/main" val="118347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Time calculations are a frequent source of “one time” errors, specifically:</a:t>
            </a:r>
          </a:p>
          <a:p>
            <a:pPr marL="285750" indent="-285750">
              <a:buFont typeface="Arial" panose="020B0604020202020204" pitchFamily="34" charset="0"/>
              <a:buChar char="•"/>
            </a:pPr>
            <a:r>
              <a:rPr lang="en-US" dirty="0" smtClean="0"/>
              <a:t>Leap year events</a:t>
            </a:r>
          </a:p>
          <a:p>
            <a:pPr marL="285750" indent="-285750">
              <a:buFont typeface="Arial" panose="020B0604020202020204" pitchFamily="34" charset="0"/>
              <a:buChar char="•"/>
            </a:pPr>
            <a:r>
              <a:rPr lang="en-US" dirty="0" smtClean="0"/>
              <a:t>End of year events</a:t>
            </a:r>
          </a:p>
          <a:p>
            <a:pPr marL="285750" indent="-285750">
              <a:buFont typeface="Arial" panose="020B0604020202020204" pitchFamily="34" charset="0"/>
              <a:buChar char="•"/>
            </a:pPr>
            <a:r>
              <a:rPr lang="en-US" dirty="0" smtClean="0"/>
              <a:t>The 49 day roll-over event (and similar) (32 bit </a:t>
            </a:r>
            <a:r>
              <a:rPr lang="en-US" dirty="0" err="1" smtClean="0"/>
              <a:t>int</a:t>
            </a:r>
            <a:r>
              <a:rPr lang="en-US" dirty="0" smtClean="0"/>
              <a:t> used as </a:t>
            </a:r>
            <a:r>
              <a:rPr lang="en-US" dirty="0" err="1" smtClean="0"/>
              <a:t>mS</a:t>
            </a:r>
            <a:r>
              <a:rPr lang="en-US" dirty="0" smtClean="0"/>
              <a:t> timer)</a:t>
            </a:r>
          </a:p>
          <a:p>
            <a:pPr marL="285750" indent="-285750">
              <a:buFont typeface="Arial" panose="020B0604020202020204" pitchFamily="34" charset="0"/>
              <a:buChar char="•"/>
            </a:pPr>
            <a:endParaRPr lang="en-US" dirty="0"/>
          </a:p>
          <a:p>
            <a:r>
              <a:rPr lang="en-US" dirty="0" smtClean="0"/>
              <a:t>Recommendations:</a:t>
            </a:r>
          </a:p>
          <a:p>
            <a:pPr marL="285750" indent="-285750">
              <a:buFont typeface="Arial" panose="020B0604020202020204" pitchFamily="34" charset="0"/>
              <a:buChar char="•"/>
            </a:pPr>
            <a:r>
              <a:rPr lang="en-US" dirty="0" smtClean="0"/>
              <a:t>Always use full date / time values for calculations</a:t>
            </a:r>
          </a:p>
          <a:p>
            <a:pPr marL="285750" indent="-285750">
              <a:buFont typeface="Arial" panose="020B0604020202020204" pitchFamily="34" charset="0"/>
              <a:buChar char="•"/>
            </a:pPr>
            <a:r>
              <a:rPr lang="en-US" dirty="0" smtClean="0"/>
              <a:t>Use standard libraries for time manipulation, do not invent your own!</a:t>
            </a:r>
          </a:p>
          <a:p>
            <a:pPr marL="285750" indent="-285750">
              <a:buFont typeface="Arial" panose="020B0604020202020204" pitchFamily="34" charset="0"/>
              <a:buChar char="•"/>
            </a:pPr>
            <a:r>
              <a:rPr lang="en-US" dirty="0" smtClean="0"/>
              <a:t>Scale simple counters to have a lifetime of exceeding the maximum possible lifetime of your program execution</a:t>
            </a:r>
          </a:p>
          <a:p>
            <a:pPr marL="457200" lvl="1" indent="-285750"/>
            <a:r>
              <a:rPr lang="en-US" dirty="0" smtClean="0"/>
              <a:t>Battery powered devices, at least 2x expected battery life, assuming batteries come out and force a reset</a:t>
            </a:r>
          </a:p>
          <a:p>
            <a:pPr marL="457200" lvl="1" indent="-285750"/>
            <a:r>
              <a:rPr lang="en-US" dirty="0" smtClean="0"/>
              <a:t>Other devices just use a 64 bit </a:t>
            </a:r>
            <a:r>
              <a:rPr lang="en-US" dirty="0" err="1" smtClean="0"/>
              <a:t>int</a:t>
            </a:r>
            <a:r>
              <a:rPr lang="en-US" dirty="0" smtClean="0"/>
              <a:t>! Typically gives millions of years – good enough!</a:t>
            </a:r>
            <a:endParaRPr lang="en-US" dirty="0"/>
          </a:p>
        </p:txBody>
      </p:sp>
      <p:sp>
        <p:nvSpPr>
          <p:cNvPr id="3" name="Title 2"/>
          <p:cNvSpPr>
            <a:spLocks noGrp="1"/>
          </p:cNvSpPr>
          <p:nvPr>
            <p:ph type="title"/>
          </p:nvPr>
        </p:nvSpPr>
        <p:spPr/>
        <p:txBody>
          <a:bodyPr/>
          <a:lstStyle/>
          <a:p>
            <a:r>
              <a:rPr lang="en-US" dirty="0" smtClean="0"/>
              <a:t>Time Calculations </a:t>
            </a:r>
            <a:endParaRPr lang="en-US" dirty="0"/>
          </a:p>
        </p:txBody>
      </p:sp>
    </p:spTree>
    <p:extLst>
      <p:ext uri="{BB962C8B-B14F-4D97-AF65-F5344CB8AC3E}">
        <p14:creationId xmlns:p14="http://schemas.microsoft.com/office/powerpoint/2010/main" val="167477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Recursion</a:t>
            </a:r>
          </a:p>
          <a:p>
            <a:pPr marL="285750" indent="-285750">
              <a:buFont typeface="Arial" panose="020B0604020202020204" pitchFamily="34" charset="0"/>
              <a:buChar char="•"/>
            </a:pPr>
            <a:r>
              <a:rPr lang="en-US" dirty="0" smtClean="0"/>
              <a:t>Great for solving some types of problems but in general will lead to stack overflows which are dependent on data values</a:t>
            </a:r>
          </a:p>
          <a:p>
            <a:r>
              <a:rPr lang="en-US" dirty="0" smtClean="0"/>
              <a:t>Threading</a:t>
            </a:r>
          </a:p>
          <a:p>
            <a:pPr marL="285750" indent="-285750">
              <a:buFont typeface="Arial" panose="020B0604020202020204" pitchFamily="34" charset="0"/>
              <a:buChar char="•"/>
            </a:pPr>
            <a:r>
              <a:rPr lang="en-US" dirty="0" smtClean="0"/>
              <a:t>Again great for certain types of problems but getting threading correct is HARD!!</a:t>
            </a:r>
          </a:p>
          <a:p>
            <a:pPr marL="285750" indent="-285750">
              <a:buFont typeface="Arial" panose="020B0604020202020204" pitchFamily="34" charset="0"/>
              <a:buChar char="•"/>
            </a:pPr>
            <a:r>
              <a:rPr lang="en-US" dirty="0" smtClean="0"/>
              <a:t>In many embedded applications threading can be simulated by the use of interrupts</a:t>
            </a:r>
          </a:p>
          <a:p>
            <a:pPr marL="457200" lvl="1" indent="-285750"/>
            <a:r>
              <a:rPr lang="en-US" dirty="0" smtClean="0"/>
              <a:t>Hardware guarantee of priority</a:t>
            </a:r>
          </a:p>
          <a:p>
            <a:pPr marL="457200" lvl="1" indent="-285750"/>
            <a:r>
              <a:rPr lang="en-US" dirty="0" smtClean="0"/>
              <a:t>On some processors only one can be “in flight” at any time</a:t>
            </a:r>
            <a:endParaRPr lang="en-US" dirty="0"/>
          </a:p>
        </p:txBody>
      </p:sp>
      <p:sp>
        <p:nvSpPr>
          <p:cNvPr id="3" name="Title 2"/>
          <p:cNvSpPr>
            <a:spLocks noGrp="1"/>
          </p:cNvSpPr>
          <p:nvPr>
            <p:ph type="title"/>
          </p:nvPr>
        </p:nvSpPr>
        <p:spPr/>
        <p:txBody>
          <a:bodyPr/>
          <a:lstStyle/>
          <a:p>
            <a:r>
              <a:rPr lang="en-US" dirty="0" smtClean="0"/>
              <a:t>Techniques to Avoid</a:t>
            </a:r>
            <a:endParaRPr lang="en-US" dirty="0"/>
          </a:p>
        </p:txBody>
      </p:sp>
    </p:spTree>
    <p:extLst>
      <p:ext uri="{BB962C8B-B14F-4D97-AF65-F5344CB8AC3E}">
        <p14:creationId xmlns:p14="http://schemas.microsoft.com/office/powerpoint/2010/main" val="132730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This is a VERY application dependent question – and can go either way!</a:t>
            </a:r>
          </a:p>
          <a:p>
            <a:r>
              <a:rPr lang="en-US" dirty="0" smtClean="0"/>
              <a:t>Error conditions will generally appear to happen at random times, therefore the state of your system when an error conditions occurs should not be assumed. </a:t>
            </a:r>
          </a:p>
          <a:p>
            <a:pPr marL="285750" indent="-285750">
              <a:buFont typeface="Arial" panose="020B0604020202020204" pitchFamily="34" charset="0"/>
              <a:buChar char="•"/>
            </a:pPr>
            <a:r>
              <a:rPr lang="en-US" dirty="0" smtClean="0"/>
              <a:t>Motors could be on moving machinery</a:t>
            </a:r>
          </a:p>
          <a:p>
            <a:pPr marL="285750" indent="-285750">
              <a:buFont typeface="Arial" panose="020B0604020202020204" pitchFamily="34" charset="0"/>
              <a:buChar char="•"/>
            </a:pPr>
            <a:r>
              <a:rPr lang="en-US" dirty="0" smtClean="0"/>
              <a:t>Heating / cooling elements can be on</a:t>
            </a:r>
          </a:p>
          <a:p>
            <a:pPr marL="285750" indent="-285750">
              <a:buFont typeface="Arial" panose="020B0604020202020204" pitchFamily="34" charset="0"/>
              <a:buChar char="•"/>
            </a:pPr>
            <a:r>
              <a:rPr lang="en-US" dirty="0" smtClean="0"/>
              <a:t>Communication transaction could be in process </a:t>
            </a:r>
          </a:p>
          <a:p>
            <a:pPr marL="285750" indent="-285750">
              <a:buFont typeface="Arial" panose="020B0604020202020204" pitchFamily="34" charset="0"/>
              <a:buChar char="•"/>
            </a:pPr>
            <a:endParaRPr lang="en-US" dirty="0"/>
          </a:p>
          <a:p>
            <a:r>
              <a:rPr lang="en-US" dirty="0" smtClean="0"/>
              <a:t>General recommendation here is to have ONE routine which places the system into a “safe” condition for your application. This routine </a:t>
            </a:r>
            <a:r>
              <a:rPr lang="en-US" dirty="0" smtClean="0"/>
              <a:t>is </a:t>
            </a:r>
            <a:r>
              <a:rPr lang="en-US" dirty="0" smtClean="0"/>
              <a:t>called at startup and also called anytime an error condition is detected. Note that this also means the “safe” routine gets tested regularly! </a:t>
            </a:r>
            <a:endParaRPr lang="en-US" dirty="0"/>
          </a:p>
          <a:p>
            <a:r>
              <a:rPr lang="en-US" dirty="0" smtClean="0"/>
              <a:t>Question of halting or resetting now becomes one of desired behavior – do you want the process to continue without human intervention?</a:t>
            </a:r>
          </a:p>
          <a:p>
            <a:endParaRPr lang="en-US" dirty="0"/>
          </a:p>
          <a:p>
            <a:r>
              <a:rPr lang="en-US" dirty="0" smtClean="0"/>
              <a:t>Can also use “scheduled resets” to improve system reliability. </a:t>
            </a:r>
          </a:p>
        </p:txBody>
      </p:sp>
      <p:sp>
        <p:nvSpPr>
          <p:cNvPr id="3" name="Title 2"/>
          <p:cNvSpPr>
            <a:spLocks noGrp="1"/>
          </p:cNvSpPr>
          <p:nvPr>
            <p:ph type="title"/>
          </p:nvPr>
        </p:nvSpPr>
        <p:spPr/>
        <p:txBody>
          <a:bodyPr/>
          <a:lstStyle/>
          <a:p>
            <a:r>
              <a:rPr lang="en-US" dirty="0" smtClean="0"/>
              <a:t>To Halt or To Reset?????</a:t>
            </a:r>
            <a:endParaRPr lang="en-US" dirty="0"/>
          </a:p>
        </p:txBody>
      </p:sp>
    </p:spTree>
    <p:extLst>
      <p:ext uri="{BB962C8B-B14F-4D97-AF65-F5344CB8AC3E}">
        <p14:creationId xmlns:p14="http://schemas.microsoft.com/office/powerpoint/2010/main" val="290964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Appropriate Use of This Presentation</a:t>
            </a:r>
          </a:p>
          <a:p>
            <a:r>
              <a:rPr lang="en-US" dirty="0" smtClean="0"/>
              <a:t>Causes of Failures</a:t>
            </a:r>
          </a:p>
          <a:p>
            <a:r>
              <a:rPr lang="en-US" dirty="0" smtClean="0"/>
              <a:t>Watchdogs</a:t>
            </a:r>
          </a:p>
          <a:p>
            <a:r>
              <a:rPr lang="en-US" dirty="0" smtClean="0"/>
              <a:t>Memory Techniques</a:t>
            </a:r>
          </a:p>
          <a:p>
            <a:r>
              <a:rPr lang="en-US" dirty="0"/>
              <a:t>“Safer” Coding Practices</a:t>
            </a:r>
          </a:p>
          <a:p>
            <a:r>
              <a:rPr lang="en-US" dirty="0" smtClean="0"/>
              <a:t>Safe Shutdown Practices</a:t>
            </a:r>
          </a:p>
          <a:p>
            <a:r>
              <a:rPr lang="en-US" dirty="0" smtClean="0"/>
              <a:t>Summary</a:t>
            </a:r>
          </a:p>
          <a:p>
            <a:endParaRPr lang="en-US" dirty="0"/>
          </a:p>
        </p:txBody>
      </p:sp>
      <p:sp>
        <p:nvSpPr>
          <p:cNvPr id="2" name="Title 1"/>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45062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In real world application errors can come from sources other than programming bugs.</a:t>
            </a:r>
          </a:p>
          <a:p>
            <a:pPr marL="285750" indent="-285750">
              <a:buFont typeface="Arial" panose="020B0604020202020204" pitchFamily="34" charset="0"/>
              <a:buChar char="•"/>
            </a:pPr>
            <a:r>
              <a:rPr lang="en-US" dirty="0" smtClean="0"/>
              <a:t>Make sure you are following all the “basics” of good coding practices</a:t>
            </a:r>
          </a:p>
          <a:p>
            <a:pPr marL="285750" indent="-285750">
              <a:buFont typeface="Arial" panose="020B0604020202020204" pitchFamily="34" charset="0"/>
              <a:buChar char="•"/>
            </a:pPr>
            <a:r>
              <a:rPr lang="en-US" dirty="0" smtClean="0"/>
              <a:t>Watchdog timers are the most common form of error detection used on systems, however to get maximum benefit the watchdog needs to be used correctly.</a:t>
            </a:r>
          </a:p>
          <a:p>
            <a:pPr marL="285750" indent="-285750">
              <a:buFont typeface="Arial" panose="020B0604020202020204" pitchFamily="34" charset="0"/>
              <a:buChar char="•"/>
            </a:pPr>
            <a:r>
              <a:rPr lang="en-US" dirty="0" smtClean="0"/>
              <a:t>Most non-bug related failures come as a result of environmental influences corrupting memory and there are several techniques available to detect this condition without having to resort to ECC memory.</a:t>
            </a:r>
          </a:p>
          <a:p>
            <a:pPr marL="285750" indent="-285750">
              <a:buFont typeface="Arial" panose="020B0604020202020204" pitchFamily="34" charset="0"/>
              <a:buChar char="•"/>
            </a:pPr>
            <a:r>
              <a:rPr lang="en-US" dirty="0" smtClean="0"/>
              <a:t>Knowing the expected flow of your program opens up further opportunity for validation.</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88621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61597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This presentation is intended to fill a “middle region” between normal software development practices and formal high reliability specifications such as: MISRA, DO-178B, PCI-DSS, IEC 62304 and many others.</a:t>
            </a:r>
          </a:p>
          <a:p>
            <a:endParaRPr lang="en-US" dirty="0"/>
          </a:p>
          <a:p>
            <a:r>
              <a:rPr lang="en-US" b="1" dirty="0" smtClean="0"/>
              <a:t>IF THE PROJECT YOU ARE WORKING ON IS SUBJECT TO FORMAL RELIABILITY GUIDELINES AND/OR SPECIFICATIONS THIS PRESENTATION IS NOT FOR YOU – FOLLOW THE APPROPERATE GUIDELINES TO THE LETTER!</a:t>
            </a:r>
          </a:p>
          <a:p>
            <a:endParaRPr lang="en-US" dirty="0"/>
          </a:p>
          <a:p>
            <a:r>
              <a:rPr lang="en-US" dirty="0" smtClean="0"/>
              <a:t>Ok if you are still reading then what is this presentation about? The above guidelines do not apply to every case and are too “heavy” for many projects. This presentation will cover techniques that can be used as needed to make a project better in terms of reliability, but without going so far as to increase the development cost </a:t>
            </a:r>
            <a:r>
              <a:rPr lang="en-US" dirty="0" smtClean="0"/>
              <a:t>of </a:t>
            </a:r>
            <a:r>
              <a:rPr lang="en-US" dirty="0" smtClean="0"/>
              <a:t>the project.</a:t>
            </a:r>
            <a:endParaRPr lang="en-US" dirty="0"/>
          </a:p>
        </p:txBody>
      </p:sp>
      <p:sp>
        <p:nvSpPr>
          <p:cNvPr id="3" name="Title 2"/>
          <p:cNvSpPr>
            <a:spLocks noGrp="1"/>
          </p:cNvSpPr>
          <p:nvPr>
            <p:ph type="title"/>
          </p:nvPr>
        </p:nvSpPr>
        <p:spPr/>
        <p:txBody>
          <a:bodyPr>
            <a:normAutofit fontScale="90000"/>
          </a:bodyPr>
          <a:lstStyle/>
          <a:p>
            <a:r>
              <a:rPr lang="en-US" dirty="0" smtClean="0"/>
              <a:t>Appropriate Use of this Presentation</a:t>
            </a:r>
            <a:endParaRPr lang="en-US" dirty="0"/>
          </a:p>
        </p:txBody>
      </p:sp>
    </p:spTree>
    <p:extLst>
      <p:ext uri="{BB962C8B-B14F-4D97-AF65-F5344CB8AC3E}">
        <p14:creationId xmlns:p14="http://schemas.microsoft.com/office/powerpoint/2010/main" val="383675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Software bugs!!!</a:t>
            </a:r>
          </a:p>
          <a:p>
            <a:pPr marL="457200" lvl="1" indent="-285750"/>
            <a:r>
              <a:rPr lang="en-US" dirty="0" smtClean="0"/>
              <a:t>The program does exactly what you said to do, just not what you intended to do!</a:t>
            </a:r>
          </a:p>
          <a:p>
            <a:pPr marL="285750" indent="-285750">
              <a:buFont typeface="Arial" panose="020B0604020202020204" pitchFamily="34" charset="0"/>
              <a:buChar char="•"/>
            </a:pPr>
            <a:r>
              <a:rPr lang="en-US" dirty="0" smtClean="0"/>
              <a:t>Electrical and environmental noise</a:t>
            </a:r>
          </a:p>
          <a:p>
            <a:pPr marL="457200" lvl="1" indent="-285750"/>
            <a:r>
              <a:rPr lang="en-US" dirty="0" smtClean="0"/>
              <a:t>Both noisy power lines and stray induced magnetic fields can alter system state</a:t>
            </a:r>
          </a:p>
          <a:p>
            <a:pPr marL="457200" lvl="1" indent="-285750"/>
            <a:r>
              <a:rPr lang="en-US" dirty="0" smtClean="0"/>
              <a:t>ESD (static electricity ) can alter memory and register contents randomly</a:t>
            </a:r>
          </a:p>
          <a:p>
            <a:pPr marL="285750" indent="-285750">
              <a:buFont typeface="Arial" panose="020B0604020202020204" pitchFamily="34" charset="0"/>
              <a:buChar char="•"/>
            </a:pPr>
            <a:r>
              <a:rPr lang="en-US" dirty="0" smtClean="0"/>
              <a:t>Operator abuses</a:t>
            </a:r>
          </a:p>
          <a:p>
            <a:pPr marL="457200" lvl="1" indent="-285750"/>
            <a:r>
              <a:rPr lang="en-US" dirty="0" smtClean="0"/>
              <a:t>They did WHAT?!?!?!?!?!?!?!?!?</a:t>
            </a:r>
          </a:p>
          <a:p>
            <a:pPr marL="285750" indent="-285750">
              <a:buFont typeface="Arial" panose="020B0604020202020204" pitchFamily="34" charset="0"/>
              <a:buChar char="•"/>
            </a:pPr>
            <a:r>
              <a:rPr lang="en-US" dirty="0" smtClean="0"/>
              <a:t>Resource limitations</a:t>
            </a:r>
          </a:p>
          <a:p>
            <a:pPr marL="457200" lvl="1" indent="-285750"/>
            <a:r>
              <a:rPr lang="en-US" dirty="0" smtClean="0"/>
              <a:t>Memory fragmentation, unexpectedly large inputs, unexpectedly long times</a:t>
            </a:r>
          </a:p>
          <a:p>
            <a:pPr marL="285750" indent="-285750">
              <a:buFont typeface="Arial" panose="020B0604020202020204" pitchFamily="34" charset="0"/>
              <a:buChar char="•"/>
            </a:pPr>
            <a:r>
              <a:rPr lang="en-US" dirty="0" smtClean="0"/>
              <a:t>Failures in other parts of the system</a:t>
            </a:r>
          </a:p>
          <a:p>
            <a:pPr marL="457200" lvl="1" indent="-285750"/>
            <a:r>
              <a:rPr lang="en-US" dirty="0" smtClean="0"/>
              <a:t>Mechanical changes and/or failures</a:t>
            </a:r>
          </a:p>
          <a:p>
            <a:pPr marL="457200" lvl="1" indent="-285750"/>
            <a:r>
              <a:rPr lang="en-US" dirty="0" smtClean="0"/>
              <a:t>Component failures which cascade, but do not fully disable the system</a:t>
            </a:r>
          </a:p>
          <a:p>
            <a:pPr marL="457200" lvl="1" indent="-285750"/>
            <a:r>
              <a:rPr lang="en-US" dirty="0" smtClean="0"/>
              <a:t>Networking and communications issues</a:t>
            </a:r>
            <a:endParaRPr lang="en-US" dirty="0"/>
          </a:p>
        </p:txBody>
      </p:sp>
      <p:sp>
        <p:nvSpPr>
          <p:cNvPr id="3" name="Title 2"/>
          <p:cNvSpPr>
            <a:spLocks noGrp="1"/>
          </p:cNvSpPr>
          <p:nvPr>
            <p:ph type="title"/>
          </p:nvPr>
        </p:nvSpPr>
        <p:spPr/>
        <p:txBody>
          <a:bodyPr/>
          <a:lstStyle/>
          <a:p>
            <a:r>
              <a:rPr lang="en-US" dirty="0" smtClean="0"/>
              <a:t>Causes of Failures</a:t>
            </a:r>
            <a:endParaRPr lang="en-US" dirty="0"/>
          </a:p>
        </p:txBody>
      </p:sp>
    </p:spTree>
    <p:extLst>
      <p:ext uri="{BB962C8B-B14F-4D97-AF65-F5344CB8AC3E}">
        <p14:creationId xmlns:p14="http://schemas.microsoft.com/office/powerpoint/2010/main" val="294975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285750" indent="-285750">
              <a:buFont typeface="Arial" panose="020B0604020202020204" pitchFamily="34" charset="0"/>
              <a:buChar char="•"/>
            </a:pPr>
            <a:r>
              <a:rPr lang="en-US" dirty="0" smtClean="0"/>
              <a:t>Set the compiler to the most sensitive warning level, and ensure the code builds with ZERO warnings</a:t>
            </a:r>
          </a:p>
          <a:p>
            <a:pPr marL="457200" lvl="1" indent="-285750"/>
            <a:r>
              <a:rPr lang="en-US" dirty="0" smtClean="0"/>
              <a:t>Use of pragmas to clear warnings is VERY debatable</a:t>
            </a:r>
          </a:p>
          <a:p>
            <a:pPr marL="285750" indent="-285750">
              <a:buFont typeface="Arial" panose="020B0604020202020204" pitchFamily="34" charset="0"/>
              <a:buChar char="•"/>
            </a:pPr>
            <a:r>
              <a:rPr lang="en-US" dirty="0" smtClean="0"/>
              <a:t>Use “safe” libraries</a:t>
            </a:r>
          </a:p>
          <a:p>
            <a:pPr marL="457200" lvl="1" indent="-285750"/>
            <a:r>
              <a:rPr lang="en-US" dirty="0" smtClean="0"/>
              <a:t>No “naked” pointers </a:t>
            </a:r>
          </a:p>
          <a:p>
            <a:pPr marL="457200" lvl="1" indent="-285750"/>
            <a:r>
              <a:rPr lang="en-US" dirty="0" smtClean="0"/>
              <a:t>Use APIs with length checking to avoid buffer overruns</a:t>
            </a:r>
          </a:p>
          <a:p>
            <a:pPr marL="285750" indent="-285750">
              <a:buFont typeface="Arial" panose="020B0604020202020204" pitchFamily="34" charset="0"/>
              <a:buChar char="•"/>
            </a:pPr>
            <a:r>
              <a:rPr lang="en-US" dirty="0"/>
              <a:t>H</a:t>
            </a:r>
            <a:r>
              <a:rPr lang="en-US" dirty="0" smtClean="0"/>
              <a:t>ave an established development and test process</a:t>
            </a:r>
          </a:p>
          <a:p>
            <a:pPr marL="457200" lvl="1" indent="-285750"/>
            <a:r>
              <a:rPr lang="en-US" dirty="0" smtClean="0"/>
              <a:t>Use revision control, defect tracking, and whatever else you believe is a “best practice” </a:t>
            </a:r>
          </a:p>
          <a:p>
            <a:pPr marL="457200" lvl="1" indent="-285750"/>
            <a:r>
              <a:rPr lang="en-US" dirty="0" smtClean="0"/>
              <a:t>Do code reviews on </a:t>
            </a:r>
            <a:r>
              <a:rPr lang="en-US" dirty="0" smtClean="0"/>
              <a:t>ALL code – builds team understanding and finds bugs early</a:t>
            </a:r>
            <a:endParaRPr lang="en-US" dirty="0" smtClean="0"/>
          </a:p>
          <a:p>
            <a:pPr marL="457200" lvl="1" indent="-285750"/>
            <a:r>
              <a:rPr lang="en-US" dirty="0" smtClean="0"/>
              <a:t>Unit test coverage should be 100% of critical code and as much of non-critical code as management will afford you</a:t>
            </a:r>
          </a:p>
          <a:p>
            <a:pPr marL="457200" lvl="1" indent="-285750"/>
            <a:r>
              <a:rPr lang="en-US" dirty="0" smtClean="0"/>
              <a:t>When there is a failure do a “root cause” analysis and update deficient processes</a:t>
            </a:r>
          </a:p>
          <a:p>
            <a:pPr marL="457200" lvl="1" indent="-285750"/>
            <a:r>
              <a:rPr lang="en-US" dirty="0" smtClean="0"/>
              <a:t>The key is to have SOMETHING in place to which improvements can be made over time</a:t>
            </a:r>
          </a:p>
          <a:p>
            <a:pPr marL="285750" indent="-285750"/>
            <a:r>
              <a:rPr lang="en-US" dirty="0" smtClean="0"/>
              <a:t>This slide is NOT complete as there are MANY talks and debates covering these topics!</a:t>
            </a:r>
            <a:endParaRPr lang="en-US" dirty="0"/>
          </a:p>
        </p:txBody>
      </p:sp>
      <p:sp>
        <p:nvSpPr>
          <p:cNvPr id="3" name="Title 2"/>
          <p:cNvSpPr>
            <a:spLocks noGrp="1"/>
          </p:cNvSpPr>
          <p:nvPr>
            <p:ph type="title"/>
          </p:nvPr>
        </p:nvSpPr>
        <p:spPr/>
        <p:txBody>
          <a:bodyPr/>
          <a:lstStyle/>
          <a:p>
            <a:r>
              <a:rPr lang="en-US" dirty="0" smtClean="0"/>
              <a:t>The Basics </a:t>
            </a:r>
            <a:endParaRPr lang="en-US" dirty="0"/>
          </a:p>
        </p:txBody>
      </p:sp>
    </p:spTree>
    <p:extLst>
      <p:ext uri="{BB962C8B-B14F-4D97-AF65-F5344CB8AC3E}">
        <p14:creationId xmlns:p14="http://schemas.microsoft.com/office/powerpoint/2010/main" val="34474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General Definition: Maintain surveillance over (person, activity, situation)</a:t>
            </a:r>
          </a:p>
          <a:p>
            <a:r>
              <a:rPr lang="en-US" dirty="0" smtClean="0"/>
              <a:t>In our case refers to an independent piece of hardware which monitors the desired process and either shuts down or resets the desired process if some condition is not met.</a:t>
            </a:r>
          </a:p>
          <a:p>
            <a:r>
              <a:rPr lang="en-US" dirty="0" smtClean="0"/>
              <a:t>Most common form is the Watchdog Timer, which is a dedicated piece of hardware which will reset the main processor if it does not see a specific activity happen within a specified time interval. </a:t>
            </a:r>
          </a:p>
          <a:p>
            <a:endParaRPr lang="en-US" dirty="0" smtClean="0"/>
          </a:p>
          <a:p>
            <a:r>
              <a:rPr lang="en-US" dirty="0" smtClean="0"/>
              <a:t>The activity is generally toggling an I/O line or writing one or more values to specific registers. </a:t>
            </a:r>
          </a:p>
          <a:p>
            <a:endParaRPr lang="en-US" dirty="0" smtClean="0"/>
          </a:p>
          <a:p>
            <a:r>
              <a:rPr lang="en-US" dirty="0" smtClean="0"/>
              <a:t>Two general forms of this: “on chip” and “off chip” – advantages and disadvantages to both and some feel quite strongly over which is better!</a:t>
            </a:r>
          </a:p>
          <a:p>
            <a:r>
              <a:rPr lang="en-US" dirty="0" smtClean="0"/>
              <a:t>Desktop PC motherboards can also be purchased with watchdog hardware!</a:t>
            </a:r>
            <a:endParaRPr lang="en-US" dirty="0"/>
          </a:p>
        </p:txBody>
      </p:sp>
      <p:sp>
        <p:nvSpPr>
          <p:cNvPr id="3" name="Title 2"/>
          <p:cNvSpPr>
            <a:spLocks noGrp="1"/>
          </p:cNvSpPr>
          <p:nvPr>
            <p:ph type="title"/>
          </p:nvPr>
        </p:nvSpPr>
        <p:spPr/>
        <p:txBody>
          <a:bodyPr/>
          <a:lstStyle/>
          <a:p>
            <a:r>
              <a:rPr lang="en-US" dirty="0" smtClean="0"/>
              <a:t>Watchdogs</a:t>
            </a:r>
            <a:endParaRPr lang="en-US" dirty="0"/>
          </a:p>
        </p:txBody>
      </p:sp>
    </p:spTree>
    <p:extLst>
      <p:ext uri="{BB962C8B-B14F-4D97-AF65-F5344CB8AC3E}">
        <p14:creationId xmlns:p14="http://schemas.microsoft.com/office/powerpoint/2010/main" val="214650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Single Stage Watchdog:</a:t>
            </a:r>
          </a:p>
          <a:p>
            <a:pPr marL="285750" indent="-285750">
              <a:buFont typeface="Arial" panose="020B0604020202020204" pitchFamily="34" charset="0"/>
              <a:buChar char="•"/>
            </a:pPr>
            <a:r>
              <a:rPr lang="en-US" dirty="0" smtClean="0"/>
              <a:t>Must toggle a line or write a specific value to a location every X </a:t>
            </a:r>
            <a:r>
              <a:rPr lang="en-US" dirty="0" err="1" smtClean="0"/>
              <a:t>mS</a:t>
            </a:r>
            <a:r>
              <a:rPr lang="en-US" dirty="0" smtClean="0"/>
              <a:t> to reset the watchdog timer</a:t>
            </a:r>
          </a:p>
          <a:p>
            <a:pPr marL="285750" indent="-285750">
              <a:buFont typeface="Arial" panose="020B0604020202020204" pitchFamily="34" charset="0"/>
              <a:buChar char="•"/>
            </a:pPr>
            <a:r>
              <a:rPr lang="en-US" dirty="0" smtClean="0"/>
              <a:t>If the watchdog reset event does not happen the watchdog resets the system / main processor</a:t>
            </a:r>
          </a:p>
          <a:p>
            <a:r>
              <a:rPr lang="en-US" dirty="0" smtClean="0"/>
              <a:t>Windowed Watchdog:</a:t>
            </a:r>
          </a:p>
          <a:p>
            <a:pPr marL="285750" indent="-285750">
              <a:buFont typeface="Arial" panose="020B0604020202020204" pitchFamily="34" charset="0"/>
              <a:buChar char="•"/>
            </a:pPr>
            <a:r>
              <a:rPr lang="en-US" dirty="0" smtClean="0"/>
              <a:t>Must reset every X </a:t>
            </a:r>
            <a:r>
              <a:rPr lang="en-US" dirty="0" err="1" smtClean="0"/>
              <a:t>mS</a:t>
            </a:r>
            <a:r>
              <a:rPr lang="en-US" dirty="0" smtClean="0"/>
              <a:t> but not more often then every Y </a:t>
            </a:r>
            <a:r>
              <a:rPr lang="en-US" dirty="0" err="1" smtClean="0"/>
              <a:t>mS</a:t>
            </a:r>
            <a:endParaRPr lang="en-US" dirty="0" smtClean="0"/>
          </a:p>
          <a:p>
            <a:pPr marL="285750" indent="-285750">
              <a:buFont typeface="Arial" panose="020B0604020202020204" pitchFamily="34" charset="0"/>
              <a:buChar char="•"/>
            </a:pPr>
            <a:r>
              <a:rPr lang="en-US" dirty="0" smtClean="0"/>
              <a:t>Protects against more cases than Single </a:t>
            </a:r>
            <a:r>
              <a:rPr lang="en-US" smtClean="0"/>
              <a:t>Stage Watchdog</a:t>
            </a:r>
            <a:endParaRPr lang="en-US" dirty="0"/>
          </a:p>
          <a:p>
            <a:r>
              <a:rPr lang="en-US" dirty="0" smtClean="0"/>
              <a:t>Multi-stage Watchdog:</a:t>
            </a:r>
          </a:p>
          <a:p>
            <a:pPr marL="285750" indent="-285750">
              <a:buFont typeface="Arial" panose="020B0604020202020204" pitchFamily="34" charset="0"/>
              <a:buChar char="•"/>
            </a:pPr>
            <a:r>
              <a:rPr lang="en-US" dirty="0" smtClean="0"/>
              <a:t>Must toggle a line high then low, toggle multiple lines or write multiple specific values to specific locations at some predefined time interval(s)</a:t>
            </a:r>
          </a:p>
          <a:p>
            <a:pPr marL="285750" indent="-285750">
              <a:buFont typeface="Arial" panose="020B0604020202020204" pitchFamily="34" charset="0"/>
              <a:buChar char="•"/>
            </a:pPr>
            <a:r>
              <a:rPr lang="en-US" dirty="0" smtClean="0"/>
              <a:t>Specifics vary from device to device</a:t>
            </a:r>
          </a:p>
          <a:p>
            <a:pPr marL="285750" indent="-285750">
              <a:buFont typeface="Arial" panose="020B0604020202020204" pitchFamily="34" charset="0"/>
              <a:buChar char="•"/>
            </a:pPr>
            <a:r>
              <a:rPr lang="en-US" dirty="0" smtClean="0"/>
              <a:t>Key is that you can ensure multiple locations in your code are executing in the desired order</a:t>
            </a:r>
            <a:endParaRPr lang="en-US" dirty="0"/>
          </a:p>
        </p:txBody>
      </p:sp>
      <p:sp>
        <p:nvSpPr>
          <p:cNvPr id="3" name="Title 2"/>
          <p:cNvSpPr>
            <a:spLocks noGrp="1"/>
          </p:cNvSpPr>
          <p:nvPr>
            <p:ph type="title"/>
          </p:nvPr>
        </p:nvSpPr>
        <p:spPr/>
        <p:txBody>
          <a:bodyPr/>
          <a:lstStyle/>
          <a:p>
            <a:r>
              <a:rPr lang="en-US" smtClean="0"/>
              <a:t>Watchdog Behavior</a:t>
            </a:r>
            <a:endParaRPr lang="en-US"/>
          </a:p>
        </p:txBody>
      </p:sp>
    </p:spTree>
    <p:extLst>
      <p:ext uri="{BB962C8B-B14F-4D97-AF65-F5344CB8AC3E}">
        <p14:creationId xmlns:p14="http://schemas.microsoft.com/office/powerpoint/2010/main" val="103548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819400" y="1371600"/>
            <a:ext cx="3076574" cy="2133600"/>
          </a:xfrm>
        </p:spPr>
        <p:txBody>
          <a:bodyPr>
            <a:normAutofit/>
          </a:bodyPr>
          <a:lstStyle/>
          <a:p>
            <a:pPr>
              <a:spcBef>
                <a:spcPts val="0"/>
              </a:spcBef>
            </a:pPr>
            <a:r>
              <a:rPr lang="en-US" sz="1200" dirty="0" smtClean="0"/>
              <a:t>void main()</a:t>
            </a:r>
          </a:p>
          <a:p>
            <a:pPr>
              <a:spcBef>
                <a:spcPts val="0"/>
              </a:spcBef>
            </a:pPr>
            <a:r>
              <a:rPr lang="en-US" sz="1200" dirty="0" smtClean="0"/>
              <a:t>{</a:t>
            </a:r>
          </a:p>
          <a:p>
            <a:pPr>
              <a:spcBef>
                <a:spcPts val="0"/>
              </a:spcBef>
            </a:pPr>
            <a:r>
              <a:rPr lang="en-US" sz="1200" dirty="0"/>
              <a:t> </a:t>
            </a:r>
            <a:r>
              <a:rPr lang="en-US" sz="1200" dirty="0" smtClean="0"/>
              <a:t>   </a:t>
            </a:r>
            <a:r>
              <a:rPr lang="en-US" sz="1200" dirty="0" err="1" smtClean="0"/>
              <a:t>initialize_system</a:t>
            </a:r>
            <a:r>
              <a:rPr lang="en-US" sz="1200" dirty="0" smtClean="0"/>
              <a:t>();</a:t>
            </a:r>
          </a:p>
          <a:p>
            <a:pPr>
              <a:spcBef>
                <a:spcPts val="0"/>
              </a:spcBef>
            </a:pPr>
            <a:r>
              <a:rPr lang="en-US" sz="1200" dirty="0" smtClean="0"/>
              <a:t>        while(1)</a:t>
            </a:r>
          </a:p>
          <a:p>
            <a:pPr>
              <a:spcBef>
                <a:spcPts val="0"/>
              </a:spcBef>
            </a:pPr>
            <a:r>
              <a:rPr lang="en-US" sz="1200" dirty="0" smtClean="0"/>
              <a:t>        {</a:t>
            </a:r>
          </a:p>
          <a:p>
            <a:pPr>
              <a:spcBef>
                <a:spcPts val="0"/>
              </a:spcBef>
            </a:pPr>
            <a:r>
              <a:rPr lang="en-US" sz="1200" dirty="0" smtClean="0"/>
              <a:t>            </a:t>
            </a:r>
            <a:r>
              <a:rPr lang="en-US" sz="1200" dirty="0" err="1" smtClean="0"/>
              <a:t>read_sensors</a:t>
            </a:r>
            <a:r>
              <a:rPr lang="en-US" sz="1200" dirty="0" smtClean="0"/>
              <a:t>();</a:t>
            </a:r>
          </a:p>
          <a:p>
            <a:pPr>
              <a:spcBef>
                <a:spcPts val="0"/>
              </a:spcBef>
            </a:pPr>
            <a:r>
              <a:rPr lang="en-US" sz="1200" dirty="0" smtClean="0"/>
              <a:t>            </a:t>
            </a:r>
            <a:r>
              <a:rPr lang="en-US" sz="1200" dirty="0" err="1" smtClean="0"/>
              <a:t>reset_watchdog</a:t>
            </a:r>
            <a:r>
              <a:rPr lang="en-US" sz="1200" dirty="0" smtClean="0"/>
              <a:t>();</a:t>
            </a:r>
          </a:p>
          <a:p>
            <a:pPr>
              <a:spcBef>
                <a:spcPts val="0"/>
              </a:spcBef>
            </a:pPr>
            <a:r>
              <a:rPr lang="en-US" sz="1200" dirty="0" smtClean="0"/>
              <a:t>            </a:t>
            </a:r>
            <a:r>
              <a:rPr lang="en-US" sz="1200" dirty="0" err="1" smtClean="0"/>
              <a:t>write_outputs</a:t>
            </a:r>
            <a:r>
              <a:rPr lang="en-US" sz="1200" dirty="0" smtClean="0"/>
              <a:t>();</a:t>
            </a:r>
          </a:p>
          <a:p>
            <a:pPr>
              <a:spcBef>
                <a:spcPts val="0"/>
              </a:spcBef>
            </a:pPr>
            <a:r>
              <a:rPr lang="en-US" sz="1200" dirty="0" smtClean="0"/>
              <a:t>            </a:t>
            </a:r>
            <a:r>
              <a:rPr lang="en-US" sz="1200" dirty="0" err="1" smtClean="0"/>
              <a:t>sleep_until_next_cycle</a:t>
            </a:r>
            <a:r>
              <a:rPr lang="en-US" sz="1200" dirty="0" smtClean="0"/>
              <a:t>();</a:t>
            </a:r>
          </a:p>
          <a:p>
            <a:pPr>
              <a:spcBef>
                <a:spcPts val="0"/>
              </a:spcBef>
            </a:pPr>
            <a:r>
              <a:rPr lang="en-US" sz="1200" dirty="0" smtClean="0"/>
              <a:t>         }</a:t>
            </a:r>
          </a:p>
          <a:p>
            <a:pPr>
              <a:spcBef>
                <a:spcPts val="0"/>
              </a:spcBef>
            </a:pPr>
            <a:r>
              <a:rPr lang="en-US" sz="1200" dirty="0"/>
              <a:t>}</a:t>
            </a:r>
          </a:p>
        </p:txBody>
      </p:sp>
      <p:sp>
        <p:nvSpPr>
          <p:cNvPr id="3" name="Title 2"/>
          <p:cNvSpPr>
            <a:spLocks noGrp="1"/>
          </p:cNvSpPr>
          <p:nvPr>
            <p:ph type="title"/>
          </p:nvPr>
        </p:nvSpPr>
        <p:spPr/>
        <p:txBody>
          <a:bodyPr>
            <a:normAutofit/>
          </a:bodyPr>
          <a:lstStyle/>
          <a:p>
            <a:r>
              <a:rPr lang="en-US" dirty="0" smtClean="0"/>
              <a:t>Typical Watchdog Program Pattern</a:t>
            </a:r>
            <a:endParaRPr lang="en-US" dirty="0"/>
          </a:p>
        </p:txBody>
      </p:sp>
      <p:sp>
        <p:nvSpPr>
          <p:cNvPr id="4" name="TextBox 3"/>
          <p:cNvSpPr txBox="1"/>
          <p:nvPr/>
        </p:nvSpPr>
        <p:spPr>
          <a:xfrm>
            <a:off x="533400" y="3429000"/>
            <a:ext cx="8229600" cy="2308324"/>
          </a:xfrm>
          <a:prstGeom prst="rect">
            <a:avLst/>
          </a:prstGeom>
          <a:noFill/>
        </p:spPr>
        <p:txBody>
          <a:bodyPr wrap="square" rtlCol="0">
            <a:spAutoFit/>
          </a:bodyPr>
          <a:lstStyle/>
          <a:p>
            <a:r>
              <a:rPr lang="en-US" dirty="0" smtClean="0"/>
              <a:t>General idea is that the watchdog gets reset once per main loop, will want the time out of the watchdog to be barely longer than the longest execution time of the main loop.</a:t>
            </a:r>
          </a:p>
          <a:p>
            <a:endParaRPr lang="en-US" dirty="0"/>
          </a:p>
          <a:p>
            <a:r>
              <a:rPr lang="en-US" dirty="0" smtClean="0"/>
              <a:t>If using a multi-stage watchdog can position one call just before </a:t>
            </a:r>
            <a:r>
              <a:rPr lang="en-US" dirty="0" err="1" smtClean="0"/>
              <a:t>read_sensors</a:t>
            </a:r>
            <a:r>
              <a:rPr lang="en-US" dirty="0" smtClean="0"/>
              <a:t>() and another call just before </a:t>
            </a:r>
            <a:r>
              <a:rPr lang="en-US" dirty="0" err="1" smtClean="0"/>
              <a:t>write_outputs</a:t>
            </a:r>
            <a:r>
              <a:rPr lang="en-US" dirty="0" smtClean="0"/>
              <a:t>() – now you can verify that the sensors were read before the outputs were written.</a:t>
            </a:r>
          </a:p>
          <a:p>
            <a:endParaRPr lang="en-US" dirty="0"/>
          </a:p>
        </p:txBody>
      </p:sp>
    </p:spTree>
    <p:extLst>
      <p:ext uri="{BB962C8B-B14F-4D97-AF65-F5344CB8AC3E}">
        <p14:creationId xmlns:p14="http://schemas.microsoft.com/office/powerpoint/2010/main" val="237142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a:t>DO NOT put watch dog resets into interrupt calls unless the only thing you care about is verifying that the interrupt is still running!</a:t>
            </a:r>
          </a:p>
          <a:p>
            <a:endParaRPr lang="en-US" dirty="0" smtClean="0"/>
          </a:p>
          <a:p>
            <a:r>
              <a:rPr lang="en-US" dirty="0" smtClean="0"/>
              <a:t>On-chip watchdogs are typically disabled when in debugging mode, off-chip watchdogs are not. Typical issue is you connect the debugger, hit a break point and your system resets!</a:t>
            </a:r>
          </a:p>
          <a:p>
            <a:pPr marL="285750" indent="-285750">
              <a:buFont typeface="Arial" panose="020B0604020202020204" pitchFamily="34" charset="0"/>
              <a:buChar char="•"/>
            </a:pPr>
            <a:r>
              <a:rPr lang="en-US" dirty="0" smtClean="0"/>
              <a:t>Recommended practice – have the reset signal trace on the board connected by default, but allow for a jumper location.</a:t>
            </a:r>
          </a:p>
          <a:p>
            <a:pPr marL="285750" indent="-285750">
              <a:buFont typeface="Arial" panose="020B0604020202020204" pitchFamily="34" charset="0"/>
              <a:buChar char="•"/>
            </a:pPr>
            <a:r>
              <a:rPr lang="en-US" dirty="0" smtClean="0"/>
              <a:t>On debug boards cut the trace and install the jumper, on production boards leave the trace alone, and no jumper.</a:t>
            </a:r>
          </a:p>
          <a:p>
            <a:pPr marL="285750" indent="-285750">
              <a:buFont typeface="Arial" panose="020B0604020202020204" pitchFamily="34" charset="0"/>
              <a:buChar char="•"/>
            </a:pPr>
            <a:endParaRPr lang="en-US" dirty="0"/>
          </a:p>
          <a:p>
            <a:r>
              <a:rPr lang="en-US" dirty="0" smtClean="0"/>
              <a:t>As your code grows and changes the length of time for the watchdog timeout will also change – keep an eye on this as watchdog resets will look like system crashes when you are developing!!!</a:t>
            </a:r>
            <a:endParaRPr lang="en-US" dirty="0"/>
          </a:p>
        </p:txBody>
      </p:sp>
      <p:sp>
        <p:nvSpPr>
          <p:cNvPr id="3" name="Title 2"/>
          <p:cNvSpPr>
            <a:spLocks noGrp="1"/>
          </p:cNvSpPr>
          <p:nvPr>
            <p:ph type="title"/>
          </p:nvPr>
        </p:nvSpPr>
        <p:spPr/>
        <p:txBody>
          <a:bodyPr/>
          <a:lstStyle/>
          <a:p>
            <a:r>
              <a:rPr lang="en-US" dirty="0" smtClean="0"/>
              <a:t>Watchdog Gotchas!</a:t>
            </a:r>
            <a:endParaRPr lang="en-US" dirty="0"/>
          </a:p>
        </p:txBody>
      </p:sp>
    </p:spTree>
    <p:extLst>
      <p:ext uri="{BB962C8B-B14F-4D97-AF65-F5344CB8AC3E}">
        <p14:creationId xmlns:p14="http://schemas.microsoft.com/office/powerpoint/2010/main" val="750958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Mylar</Template>
  <TotalTime>1456</TotalTime>
  <Words>2342</Words>
  <Application>Microsoft Office PowerPoint</Application>
  <PresentationFormat>On-screen Show (4:3)</PresentationFormat>
  <Paragraphs>198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Mylar</vt:lpstr>
      <vt:lpstr>High Reliability Systems</vt:lpstr>
      <vt:lpstr>Overview</vt:lpstr>
      <vt:lpstr>Appropriate Use of this Presentation</vt:lpstr>
      <vt:lpstr>Causes of Failures</vt:lpstr>
      <vt:lpstr>The Basics </vt:lpstr>
      <vt:lpstr>Watchdogs</vt:lpstr>
      <vt:lpstr>Watchdog Behavior</vt:lpstr>
      <vt:lpstr>Typical Watchdog Program Pattern</vt:lpstr>
      <vt:lpstr>Watchdog Gotchas!</vt:lpstr>
      <vt:lpstr>Memory (I/O) Lockout Regions</vt:lpstr>
      <vt:lpstr>Memory Allocation Patterns</vt:lpstr>
      <vt:lpstr>Data Integrity Issues</vt:lpstr>
      <vt:lpstr>Data Validation Methods</vt:lpstr>
      <vt:lpstr>Memory “Munging”</vt:lpstr>
      <vt:lpstr>State Tracking</vt:lpstr>
      <vt:lpstr>Validation Boundaries</vt:lpstr>
      <vt:lpstr>Time Calculations </vt:lpstr>
      <vt:lpstr>Techniques to Avoid</vt:lpstr>
      <vt:lpstr>To Halt or To Reset?????</vt:lpstr>
      <vt:lpstr>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the Raspberry Pi</dc:title>
  <dc:creator>Lloyd Moore</dc:creator>
  <cp:lastModifiedBy>Lloyd Moore</cp:lastModifiedBy>
  <cp:revision>116</cp:revision>
  <dcterms:created xsi:type="dcterms:W3CDTF">2012-10-22T16:47:02Z</dcterms:created>
  <dcterms:modified xsi:type="dcterms:W3CDTF">2014-05-31T18:24:53Z</dcterms:modified>
</cp:coreProperties>
</file>