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85" r:id="rId3"/>
    <p:sldId id="257" r:id="rId4"/>
    <p:sldId id="258" r:id="rId5"/>
    <p:sldId id="259" r:id="rId6"/>
    <p:sldId id="261" r:id="rId7"/>
    <p:sldId id="266" r:id="rId8"/>
    <p:sldId id="267" r:id="rId9"/>
    <p:sldId id="269" r:id="rId10"/>
    <p:sldId id="270" r:id="rId11"/>
    <p:sldId id="271" r:id="rId12"/>
    <p:sldId id="264" r:id="rId13"/>
    <p:sldId id="265" r:id="rId14"/>
    <p:sldId id="289" r:id="rId15"/>
    <p:sldId id="274" r:id="rId16"/>
    <p:sldId id="272" r:id="rId17"/>
    <p:sldId id="279" r:id="rId18"/>
    <p:sldId id="278" r:id="rId19"/>
    <p:sldId id="276" r:id="rId20"/>
    <p:sldId id="277" r:id="rId21"/>
    <p:sldId id="280" r:id="rId22"/>
    <p:sldId id="281" r:id="rId23"/>
    <p:sldId id="291" r:id="rId24"/>
    <p:sldId id="282" r:id="rId25"/>
    <p:sldId id="283" r:id="rId26"/>
    <p:sldId id="286" r:id="rId27"/>
    <p:sldId id="287" r:id="rId28"/>
    <p:sldId id="288" r:id="rId29"/>
    <p:sldId id="29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384"/>
  </p:normalViewPr>
  <p:slideViewPr>
    <p:cSldViewPr snapToGrid="0" snapToObjects="1">
      <p:cViewPr varScale="1">
        <p:scale>
          <a:sx n="93" d="100"/>
          <a:sy n="93" d="100"/>
        </p:scale>
        <p:origin x="216" y="344"/>
      </p:cViewPr>
      <p:guideLst/>
    </p:cSldViewPr>
  </p:slideViewPr>
  <p:outlineViewPr>
    <p:cViewPr>
      <p:scale>
        <a:sx n="33" d="100"/>
        <a:sy n="33" d="100"/>
      </p:scale>
      <p:origin x="0" y="-314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8895A-FB4C-5F40-8F97-1DB62F019B3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DEDE5-5A3A-4241-B831-8C2518AF9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DEDE5-5A3A-4241-B831-8C2518AF98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4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bind11.readthedocs.io/en/stable/" TargetMode="External"/><Relationship Id="rId2" Type="http://schemas.openxmlformats.org/officeDocument/2006/relationships/hyperlink" Target="http://www.swig.org/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rgoddard-admin/SST/SonarSimulationToolset/html/classSnapshot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rgoddard-admin/SST/SonarSimulationToolset/cmake-build-debug/sstpy_docs/reference.html#sstpy.geometry.Snapsho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rgoddard-admin/SST/sst-5.0.0a/sst-5.0.0a.mac.debug/sstpy_docs/index.html" TargetMode="External"/><Relationship Id="rId2" Type="http://schemas.openxmlformats.org/officeDocument/2006/relationships/hyperlink" Target="https://www.sphinx-doc.org/en/mast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en/latest/" TargetMode="External"/><Relationship Id="rId2" Type="http://schemas.openxmlformats.org/officeDocument/2006/relationships/hyperlink" Target="https://pypi.org/project/whe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bind11.readthedocs.io/en/stable/" TargetMode="External"/><Relationship Id="rId2" Type="http://schemas.openxmlformats.org/officeDocument/2006/relationships/hyperlink" Target="http://www.swig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6851-CCCF-FE41-AAD4-FC7AC444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Building a Python/C++ Package</a:t>
            </a:r>
            <a:br>
              <a:rPr lang="en-US" b="1" dirty="0"/>
            </a:br>
            <a:r>
              <a:rPr lang="en-US" sz="3600" b="1" dirty="0"/>
              <a:t>Vision, Transformation, Documentation, Scale, Portability, and Tools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CB5F3-9849-A14D-8FB0-54153678F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Robert P. Goddard</a:t>
            </a:r>
            <a:br>
              <a:rPr lang="en-US" dirty="0"/>
            </a:br>
            <a:r>
              <a:rPr lang="en-US" dirty="0"/>
              <a:t>University of Washington, Seattle</a:t>
            </a:r>
          </a:p>
          <a:p>
            <a:r>
              <a:rPr lang="en-US" dirty="0"/>
              <a:t>Northwest C++ Users Group</a:t>
            </a:r>
            <a:br>
              <a:rPr lang="en-US" dirty="0"/>
            </a:br>
            <a:r>
              <a:rPr lang="en-US" dirty="0"/>
              <a:t>16 March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2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7830-907F-C444-8F00-A760C85A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4641"/>
          </a:xfrm>
        </p:spPr>
        <p:txBody>
          <a:bodyPr/>
          <a:lstStyle/>
          <a:p>
            <a:r>
              <a:rPr lang="en-US" dirty="0"/>
              <a:t>Usage Pattern 4: Human in the Loop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61A159-A498-8C43-BDA0-F06C0EBB6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125" y="1562072"/>
            <a:ext cx="2514599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Scenario Generator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C3DF43-C7B6-E049-94DA-B20F9838F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4226" y="1562072"/>
            <a:ext cx="16002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A59DE35-D9E8-3A43-B9C5-1EA6EF40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3330" y="3293860"/>
            <a:ext cx="1783963" cy="72508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Duty Station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Simulator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932127A-BAA1-A144-9ABB-DE39132D2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025" y="2760978"/>
            <a:ext cx="32004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SST Commands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61B45ED7-6074-D04A-A7CA-5E81ED04A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626" y="2840310"/>
            <a:ext cx="1143000" cy="7828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Signals</a:t>
            </a:r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D0ABA26B-0A25-AA41-9659-EE658D71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325" y="3792166"/>
            <a:ext cx="1600200" cy="15240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SST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A3D4FE01-420B-534A-9E6D-06E14661B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125" y="5828116"/>
            <a:ext cx="25146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/>
              <a:t>Received Signals</a:t>
            </a:r>
          </a:p>
        </p:txBody>
      </p:sp>
      <p:cxnSp>
        <p:nvCxnSpPr>
          <p:cNvPr id="13" name="AutoShape 19">
            <a:extLst>
              <a:ext uri="{FF2B5EF4-FFF2-40B4-BE49-F238E27FC236}">
                <a16:creationId xmlns:a16="http://schemas.microsoft.com/office/drawing/2014/main" id="{64F455FD-BAD6-6E4D-B618-FAA248DB6620}"/>
              </a:ext>
            </a:extLst>
          </p:cNvPr>
          <p:cNvCxnSpPr>
            <a:cxnSpLocks noChangeShapeType="1"/>
            <a:stCxn id="4" idx="2"/>
            <a:endCxn id="8" idx="0"/>
          </p:cNvCxnSpPr>
          <p:nvPr/>
        </p:nvCxnSpPr>
        <p:spPr bwMode="auto">
          <a:xfrm flipH="1">
            <a:off x="3850225" y="2171672"/>
            <a:ext cx="1600200" cy="58930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F9A9FD26-8D8B-6D45-B6DF-1C349E5E7E86}"/>
              </a:ext>
            </a:extLst>
          </p:cNvPr>
          <p:cNvCxnSpPr>
            <a:cxnSpLocks noChangeShapeType="1"/>
            <a:stCxn id="9" idx="1"/>
            <a:endCxn id="10" idx="0"/>
          </p:cNvCxnSpPr>
          <p:nvPr/>
        </p:nvCxnSpPr>
        <p:spPr bwMode="auto">
          <a:xfrm flipH="1">
            <a:off x="5450425" y="3231713"/>
            <a:ext cx="1022201" cy="56045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3">
            <a:extLst>
              <a:ext uri="{FF2B5EF4-FFF2-40B4-BE49-F238E27FC236}">
                <a16:creationId xmlns:a16="http://schemas.microsoft.com/office/drawing/2014/main" id="{136FE254-D322-094A-9358-D397FA371477}"/>
              </a:ext>
            </a:extLst>
          </p:cNvPr>
          <p:cNvCxnSpPr>
            <a:cxnSpLocks noChangeShapeType="1"/>
            <a:stCxn id="10" idx="4"/>
            <a:endCxn id="11" idx="0"/>
          </p:cNvCxnSpPr>
          <p:nvPr/>
        </p:nvCxnSpPr>
        <p:spPr bwMode="auto">
          <a:xfrm>
            <a:off x="5450425" y="5316166"/>
            <a:ext cx="0" cy="5119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5">
            <a:extLst>
              <a:ext uri="{FF2B5EF4-FFF2-40B4-BE49-F238E27FC236}">
                <a16:creationId xmlns:a16="http://schemas.microsoft.com/office/drawing/2014/main" id="{AE68D51C-E70D-EA49-AD92-ACFF8F863091}"/>
              </a:ext>
            </a:extLst>
          </p:cNvPr>
          <p:cNvCxnSpPr>
            <a:cxnSpLocks noChangeShapeType="1"/>
            <a:stCxn id="28" idx="0"/>
            <a:endCxn id="68" idx="2"/>
          </p:cNvCxnSpPr>
          <p:nvPr/>
        </p:nvCxnSpPr>
        <p:spPr bwMode="auto">
          <a:xfrm flipV="1">
            <a:off x="9485312" y="5581367"/>
            <a:ext cx="0" cy="387353"/>
          </a:xfrm>
          <a:prstGeom prst="straightConnector1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Rectangle 32">
            <a:extLst>
              <a:ext uri="{FF2B5EF4-FFF2-40B4-BE49-F238E27FC236}">
                <a16:creationId xmlns:a16="http://schemas.microsoft.com/office/drawing/2014/main" id="{2DDD7543-C360-8646-93EB-A1A8A55B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5325" y="4858966"/>
            <a:ext cx="9144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log</a:t>
            </a:r>
          </a:p>
        </p:txBody>
      </p:sp>
      <p:cxnSp>
        <p:nvCxnSpPr>
          <p:cNvPr id="24" name="AutoShape 33">
            <a:extLst>
              <a:ext uri="{FF2B5EF4-FFF2-40B4-BE49-F238E27FC236}">
                <a16:creationId xmlns:a16="http://schemas.microsoft.com/office/drawing/2014/main" id="{C2BFE967-960D-0E45-B054-8E0652AD1629}"/>
              </a:ext>
            </a:extLst>
          </p:cNvPr>
          <p:cNvCxnSpPr>
            <a:cxnSpLocks noChangeShapeType="1"/>
            <a:stCxn id="10" idx="5"/>
            <a:endCxn id="23" idx="1"/>
          </p:cNvCxnSpPr>
          <p:nvPr/>
        </p:nvCxnSpPr>
        <p:spPr bwMode="auto">
          <a:xfrm>
            <a:off x="6015575" y="5092329"/>
            <a:ext cx="539750" cy="714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AutoShape 34">
            <a:extLst>
              <a:ext uri="{FF2B5EF4-FFF2-40B4-BE49-F238E27FC236}">
                <a16:creationId xmlns:a16="http://schemas.microsoft.com/office/drawing/2014/main" id="{B3A7CD3F-DB1F-394D-B223-3275E8A050AB}"/>
              </a:ext>
            </a:extLst>
          </p:cNvPr>
          <p:cNvCxnSpPr>
            <a:cxnSpLocks noChangeShapeType="1"/>
            <a:stCxn id="7" idx="1"/>
            <a:endCxn id="4" idx="3"/>
          </p:cNvCxnSpPr>
          <p:nvPr/>
        </p:nvCxnSpPr>
        <p:spPr bwMode="auto">
          <a:xfrm flipH="1" flipV="1">
            <a:off x="6707724" y="1866872"/>
            <a:ext cx="1885606" cy="178953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36">
            <a:extLst>
              <a:ext uri="{FF2B5EF4-FFF2-40B4-BE49-F238E27FC236}">
                <a16:creationId xmlns:a16="http://schemas.microsoft.com/office/drawing/2014/main" id="{8337F3A3-2872-9D44-8362-E06BE2588FE2}"/>
              </a:ext>
            </a:extLst>
          </p:cNvPr>
          <p:cNvCxnSpPr>
            <a:cxnSpLocks noChangeShapeType="1"/>
            <a:stCxn id="8" idx="2"/>
            <a:endCxn id="10" idx="0"/>
          </p:cNvCxnSpPr>
          <p:nvPr/>
        </p:nvCxnSpPr>
        <p:spPr bwMode="auto">
          <a:xfrm>
            <a:off x="3850225" y="3370578"/>
            <a:ext cx="1600200" cy="42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" name="Rectangle 37">
            <a:extLst>
              <a:ext uri="{FF2B5EF4-FFF2-40B4-BE49-F238E27FC236}">
                <a16:creationId xmlns:a16="http://schemas.microsoft.com/office/drawing/2014/main" id="{D12A5B3C-1C2A-8741-A041-955AE6281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12" y="5968720"/>
            <a:ext cx="2209800" cy="40459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Signal Processing</a:t>
            </a:r>
          </a:p>
        </p:txBody>
      </p:sp>
      <p:cxnSp>
        <p:nvCxnSpPr>
          <p:cNvPr id="29" name="AutoShape 38">
            <a:extLst>
              <a:ext uri="{FF2B5EF4-FFF2-40B4-BE49-F238E27FC236}">
                <a16:creationId xmlns:a16="http://schemas.microsoft.com/office/drawing/2014/main" id="{3147D6B3-AFC7-D444-80A2-E61947371681}"/>
              </a:ext>
            </a:extLst>
          </p:cNvPr>
          <p:cNvCxnSpPr>
            <a:cxnSpLocks noChangeShapeType="1"/>
            <a:stCxn id="11" idx="3"/>
            <a:endCxn id="28" idx="1"/>
          </p:cNvCxnSpPr>
          <p:nvPr/>
        </p:nvCxnSpPr>
        <p:spPr bwMode="auto">
          <a:xfrm>
            <a:off x="6707725" y="6171016"/>
            <a:ext cx="16726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39">
            <a:extLst>
              <a:ext uri="{FF2B5EF4-FFF2-40B4-BE49-F238E27FC236}">
                <a16:creationId xmlns:a16="http://schemas.microsoft.com/office/drawing/2014/main" id="{AE30F2DF-2851-CC42-AFED-8993654EC08C}"/>
              </a:ext>
            </a:extLst>
          </p:cNvPr>
          <p:cNvCxnSpPr>
            <a:cxnSpLocks noChangeShapeType="1"/>
            <a:stCxn id="4" idx="2"/>
            <a:endCxn id="9" idx="0"/>
          </p:cNvCxnSpPr>
          <p:nvPr/>
        </p:nvCxnSpPr>
        <p:spPr bwMode="auto">
          <a:xfrm>
            <a:off x="5450425" y="2171672"/>
            <a:ext cx="1593701" cy="6686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" name="Text Box 31">
            <a:extLst>
              <a:ext uri="{FF2B5EF4-FFF2-40B4-BE49-F238E27FC236}">
                <a16:creationId xmlns:a16="http://schemas.microsoft.com/office/drawing/2014/main" id="{C414FA66-01C9-7C45-A00C-9E932CCB4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425" y="5292483"/>
            <a:ext cx="593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 dirty="0"/>
              <a:t>file</a:t>
            </a:r>
          </a:p>
        </p:txBody>
      </p:sp>
      <p:sp>
        <p:nvSpPr>
          <p:cNvPr id="68" name="Rectangle 37">
            <a:extLst>
              <a:ext uri="{FF2B5EF4-FFF2-40B4-BE49-F238E27FC236}">
                <a16:creationId xmlns:a16="http://schemas.microsoft.com/office/drawing/2014/main" id="{C1A88D9C-ACE5-224C-8CC6-5217F4F6C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12" y="4459344"/>
            <a:ext cx="2209800" cy="112202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Detection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Classification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Localization</a:t>
            </a:r>
          </a:p>
        </p:txBody>
      </p:sp>
      <p:cxnSp>
        <p:nvCxnSpPr>
          <p:cNvPr id="73" name="AutoShape 25">
            <a:extLst>
              <a:ext uri="{FF2B5EF4-FFF2-40B4-BE49-F238E27FC236}">
                <a16:creationId xmlns:a16="http://schemas.microsoft.com/office/drawing/2014/main" id="{C16FF57D-3920-A242-AD4B-18C6BA3D932C}"/>
              </a:ext>
            </a:extLst>
          </p:cNvPr>
          <p:cNvCxnSpPr>
            <a:cxnSpLocks noChangeShapeType="1"/>
            <a:stCxn id="68" idx="0"/>
            <a:endCxn id="7" idx="2"/>
          </p:cNvCxnSpPr>
          <p:nvPr/>
        </p:nvCxnSpPr>
        <p:spPr bwMode="auto">
          <a:xfrm flipV="1">
            <a:off x="9485312" y="4018943"/>
            <a:ext cx="0" cy="440401"/>
          </a:xfrm>
          <a:prstGeom prst="straightConnector1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" name="AutoShape 19">
            <a:extLst>
              <a:ext uri="{FF2B5EF4-FFF2-40B4-BE49-F238E27FC236}">
                <a16:creationId xmlns:a16="http://schemas.microsoft.com/office/drawing/2014/main" id="{5933FA67-5433-8A40-9F6B-BE7F212DD479}"/>
              </a:ext>
            </a:extLst>
          </p:cNvPr>
          <p:cNvCxnSpPr>
            <a:cxnSpLocks noChangeShapeType="1"/>
            <a:stCxn id="6" idx="1"/>
            <a:endCxn id="4" idx="3"/>
          </p:cNvCxnSpPr>
          <p:nvPr/>
        </p:nvCxnSpPr>
        <p:spPr bwMode="auto">
          <a:xfrm flipH="1">
            <a:off x="6707724" y="1866872"/>
            <a:ext cx="113650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" name="AutoShape 25">
            <a:extLst>
              <a:ext uri="{FF2B5EF4-FFF2-40B4-BE49-F238E27FC236}">
                <a16:creationId xmlns:a16="http://schemas.microsoft.com/office/drawing/2014/main" id="{3FD97544-957A-6147-97B2-A3EB22C12017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H="1" flipV="1">
            <a:off x="8644326" y="2171672"/>
            <a:ext cx="840986" cy="1122188"/>
          </a:xfrm>
          <a:prstGeom prst="straightConnector1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49" name="Graphic 48" descr="User">
            <a:extLst>
              <a:ext uri="{FF2B5EF4-FFF2-40B4-BE49-F238E27FC236}">
                <a16:creationId xmlns:a16="http://schemas.microsoft.com/office/drawing/2014/main" id="{47005984-566B-8E42-80B4-2509DE9DE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5812" y="1836012"/>
            <a:ext cx="914400" cy="914400"/>
          </a:xfrm>
          <a:prstGeom prst="rect">
            <a:avLst/>
          </a:prstGeom>
        </p:spPr>
      </p:pic>
      <p:cxnSp>
        <p:nvCxnSpPr>
          <p:cNvPr id="52" name="AutoShape 25">
            <a:extLst>
              <a:ext uri="{FF2B5EF4-FFF2-40B4-BE49-F238E27FC236}">
                <a16:creationId xmlns:a16="http://schemas.microsoft.com/office/drawing/2014/main" id="{888E77E9-B976-9F4F-A595-C1A6EC3F242E}"/>
              </a:ext>
            </a:extLst>
          </p:cNvPr>
          <p:cNvCxnSpPr>
            <a:cxnSpLocks noChangeShapeType="1"/>
            <a:stCxn id="7" idx="0"/>
            <a:endCxn id="49" idx="2"/>
          </p:cNvCxnSpPr>
          <p:nvPr/>
        </p:nvCxnSpPr>
        <p:spPr bwMode="auto">
          <a:xfrm flipV="1">
            <a:off x="9485312" y="2750412"/>
            <a:ext cx="647700" cy="543448"/>
          </a:xfrm>
          <a:prstGeom prst="straightConnector1">
            <a:avLst/>
          </a:prstGeom>
          <a:noFill/>
          <a:ln w="28575">
            <a:solidFill>
              <a:schemeClr val="tx1"/>
            </a:solidFill>
            <a:miter lim="800000"/>
            <a:headEnd type="arrow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18EEA83-95B8-E54A-B36F-390F4F13DAF9}"/>
              </a:ext>
            </a:extLst>
          </p:cNvPr>
          <p:cNvSpPr txBox="1"/>
          <p:nvPr/>
        </p:nvSpPr>
        <p:spPr>
          <a:xfrm>
            <a:off x="1620153" y="3978733"/>
            <a:ext cx="2936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Useful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Tactics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Evaluating system changes</a:t>
            </a:r>
          </a:p>
          <a:p>
            <a:r>
              <a:rPr lang="en-US" dirty="0"/>
              <a:t>BUT: Need nearly real time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9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5B1E5C0-CF1E-234A-86E2-956645035E6A}"/>
              </a:ext>
            </a:extLst>
          </p:cNvPr>
          <p:cNvSpPr/>
          <p:nvPr/>
        </p:nvSpPr>
        <p:spPr>
          <a:xfrm>
            <a:off x="2337853" y="1689460"/>
            <a:ext cx="5508886" cy="4760768"/>
          </a:xfrm>
          <a:prstGeom prst="roundRect">
            <a:avLst>
              <a:gd name="adj" fmla="val 659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E7830-907F-C444-8F00-A760C85A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4641"/>
          </a:xfrm>
        </p:spPr>
        <p:txBody>
          <a:bodyPr/>
          <a:lstStyle/>
          <a:p>
            <a:r>
              <a:rPr lang="en-US" dirty="0"/>
              <a:t>Desired Pattern 4: Human in the Loop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61A159-A498-8C43-BDA0-F06C0EBB6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510" y="2177270"/>
            <a:ext cx="2514599" cy="12881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Simulation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Control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C3DF43-C7B6-E049-94DA-B20F9838F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278" y="3915241"/>
            <a:ext cx="16002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A59DE35-D9E8-3A43-B9C5-1EA6EF40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4458" y="2453191"/>
            <a:ext cx="1783963" cy="72508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Duty Station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Simulator</a:t>
            </a:r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D0ABA26B-0A25-AA41-9659-EE658D71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4899" y="4568347"/>
            <a:ext cx="1600200" cy="15240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SST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Libraries</a:t>
            </a:r>
          </a:p>
        </p:txBody>
      </p:sp>
      <p:cxnSp>
        <p:nvCxnSpPr>
          <p:cNvPr id="13" name="AutoShape 19">
            <a:extLst>
              <a:ext uri="{FF2B5EF4-FFF2-40B4-BE49-F238E27FC236}">
                <a16:creationId xmlns:a16="http://schemas.microsoft.com/office/drawing/2014/main" id="{64F455FD-BAD6-6E4D-B618-FAA248DB6620}"/>
              </a:ext>
            </a:extLst>
          </p:cNvPr>
          <p:cNvCxnSpPr>
            <a:cxnSpLocks noChangeShapeType="1"/>
            <a:stCxn id="4" idx="2"/>
            <a:endCxn id="10" idx="0"/>
          </p:cNvCxnSpPr>
          <p:nvPr/>
        </p:nvCxnSpPr>
        <p:spPr bwMode="auto">
          <a:xfrm>
            <a:off x="5486810" y="3465402"/>
            <a:ext cx="18189" cy="1102945"/>
          </a:xfrm>
          <a:prstGeom prst="straightConnector1">
            <a:avLst/>
          </a:prstGeom>
          <a:noFill/>
          <a:ln w="88900">
            <a:solidFill>
              <a:schemeClr val="accent4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5">
            <a:extLst>
              <a:ext uri="{FF2B5EF4-FFF2-40B4-BE49-F238E27FC236}">
                <a16:creationId xmlns:a16="http://schemas.microsoft.com/office/drawing/2014/main" id="{AE68D51C-E70D-EA49-AD92-ACFF8F863091}"/>
              </a:ext>
            </a:extLst>
          </p:cNvPr>
          <p:cNvCxnSpPr>
            <a:cxnSpLocks noChangeShapeType="1"/>
            <a:stCxn id="28" idx="0"/>
            <a:endCxn id="68" idx="2"/>
          </p:cNvCxnSpPr>
          <p:nvPr/>
        </p:nvCxnSpPr>
        <p:spPr bwMode="auto">
          <a:xfrm flipV="1">
            <a:off x="9746440" y="4740698"/>
            <a:ext cx="0" cy="387353"/>
          </a:xfrm>
          <a:prstGeom prst="straightConnector1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37">
            <a:extLst>
              <a:ext uri="{FF2B5EF4-FFF2-40B4-BE49-F238E27FC236}">
                <a16:creationId xmlns:a16="http://schemas.microsoft.com/office/drawing/2014/main" id="{D12A5B3C-1C2A-8741-A041-955AE6281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1540" y="5128051"/>
            <a:ext cx="2209800" cy="40459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Signal Processing</a:t>
            </a:r>
          </a:p>
        </p:txBody>
      </p:sp>
      <p:sp>
        <p:nvSpPr>
          <p:cNvPr id="68" name="Rectangle 37">
            <a:extLst>
              <a:ext uri="{FF2B5EF4-FFF2-40B4-BE49-F238E27FC236}">
                <a16:creationId xmlns:a16="http://schemas.microsoft.com/office/drawing/2014/main" id="{C1A88D9C-ACE5-224C-8CC6-5217F4F6C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1540" y="3618675"/>
            <a:ext cx="2209800" cy="112202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Detection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Classification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Localization</a:t>
            </a:r>
          </a:p>
        </p:txBody>
      </p:sp>
      <p:cxnSp>
        <p:nvCxnSpPr>
          <p:cNvPr id="73" name="AutoShape 25">
            <a:extLst>
              <a:ext uri="{FF2B5EF4-FFF2-40B4-BE49-F238E27FC236}">
                <a16:creationId xmlns:a16="http://schemas.microsoft.com/office/drawing/2014/main" id="{C16FF57D-3920-A242-AD4B-18C6BA3D932C}"/>
              </a:ext>
            </a:extLst>
          </p:cNvPr>
          <p:cNvCxnSpPr>
            <a:cxnSpLocks noChangeShapeType="1"/>
            <a:stCxn id="68" idx="0"/>
            <a:endCxn id="7" idx="2"/>
          </p:cNvCxnSpPr>
          <p:nvPr/>
        </p:nvCxnSpPr>
        <p:spPr bwMode="auto">
          <a:xfrm flipV="1">
            <a:off x="9746440" y="3178274"/>
            <a:ext cx="0" cy="440401"/>
          </a:xfrm>
          <a:prstGeom prst="straightConnector1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49" name="Graphic 48" descr="User">
            <a:extLst>
              <a:ext uri="{FF2B5EF4-FFF2-40B4-BE49-F238E27FC236}">
                <a16:creationId xmlns:a16="http://schemas.microsoft.com/office/drawing/2014/main" id="{47005984-566B-8E42-80B4-2509DE9DE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9239" y="1067802"/>
            <a:ext cx="914400" cy="914400"/>
          </a:xfrm>
          <a:prstGeom prst="rect">
            <a:avLst/>
          </a:prstGeom>
        </p:spPr>
      </p:pic>
      <p:cxnSp>
        <p:nvCxnSpPr>
          <p:cNvPr id="52" name="AutoShape 25">
            <a:extLst>
              <a:ext uri="{FF2B5EF4-FFF2-40B4-BE49-F238E27FC236}">
                <a16:creationId xmlns:a16="http://schemas.microsoft.com/office/drawing/2014/main" id="{888E77E9-B976-9F4F-A595-C1A6EC3F242E}"/>
              </a:ext>
            </a:extLst>
          </p:cNvPr>
          <p:cNvCxnSpPr>
            <a:cxnSpLocks noChangeShapeType="1"/>
            <a:stCxn id="7" idx="0"/>
            <a:endCxn id="49" idx="2"/>
          </p:cNvCxnSpPr>
          <p:nvPr/>
        </p:nvCxnSpPr>
        <p:spPr bwMode="auto">
          <a:xfrm flipH="1" flipV="1">
            <a:off x="9746439" y="1982202"/>
            <a:ext cx="1" cy="470989"/>
          </a:xfrm>
          <a:prstGeom prst="straightConnector1">
            <a:avLst/>
          </a:prstGeom>
          <a:noFill/>
          <a:ln w="28575">
            <a:solidFill>
              <a:schemeClr val="tx1"/>
            </a:solidFill>
            <a:miter lim="800000"/>
            <a:headEnd type="arrow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9">
            <a:extLst>
              <a:ext uri="{FF2B5EF4-FFF2-40B4-BE49-F238E27FC236}">
                <a16:creationId xmlns:a16="http://schemas.microsoft.com/office/drawing/2014/main" id="{CAB45E42-0C1D-DD4D-8C66-697C07B0746B}"/>
              </a:ext>
            </a:extLst>
          </p:cNvPr>
          <p:cNvCxnSpPr>
            <a:cxnSpLocks noChangeShapeType="1"/>
            <a:stCxn id="10" idx="6"/>
            <a:endCxn id="28" idx="1"/>
          </p:cNvCxnSpPr>
          <p:nvPr/>
        </p:nvCxnSpPr>
        <p:spPr bwMode="auto">
          <a:xfrm>
            <a:off x="6305099" y="5330347"/>
            <a:ext cx="2336441" cy="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3068DA-A4DA-2C4A-B5D0-E9CBA2FDC057}"/>
              </a:ext>
            </a:extLst>
          </p:cNvPr>
          <p:cNvSpPr txBox="1"/>
          <p:nvPr/>
        </p:nvSpPr>
        <p:spPr>
          <a:xfrm>
            <a:off x="4093585" y="3603712"/>
            <a:ext cx="118624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Function</a:t>
            </a:r>
            <a:br>
              <a:rPr lang="en-US" b="1" dirty="0">
                <a:solidFill>
                  <a:schemeClr val="accent4"/>
                </a:solidFill>
              </a:rPr>
            </a:br>
            <a:r>
              <a:rPr lang="en-US" b="1" dirty="0">
                <a:solidFill>
                  <a:schemeClr val="accent4"/>
                </a:solidFill>
              </a:rPr>
              <a:t>Calls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B118BC-1881-2A40-A578-EA0914F4853D}"/>
              </a:ext>
            </a:extLst>
          </p:cNvPr>
          <p:cNvSpPr txBox="1"/>
          <p:nvPr/>
        </p:nvSpPr>
        <p:spPr>
          <a:xfrm>
            <a:off x="6184062" y="5413130"/>
            <a:ext cx="118624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Signals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(pull)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CFC5EC-F5F7-AF40-B7AC-456AE2304F46}"/>
              </a:ext>
            </a:extLst>
          </p:cNvPr>
          <p:cNvSpPr txBox="1"/>
          <p:nvPr/>
        </p:nvSpPr>
        <p:spPr>
          <a:xfrm>
            <a:off x="2407977" y="1771865"/>
            <a:ext cx="1326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Specific</a:t>
            </a:r>
            <a:br>
              <a:rPr lang="en-US" sz="2000" dirty="0"/>
            </a:br>
            <a:r>
              <a:rPr lang="en-US" sz="2000" dirty="0"/>
              <a:t>Simulator</a:t>
            </a:r>
          </a:p>
          <a:p>
            <a:pPr algn="ctr"/>
            <a:r>
              <a:rPr lang="en-US" sz="2000" dirty="0"/>
              <a:t>(C++ or</a:t>
            </a:r>
          </a:p>
          <a:p>
            <a:pPr algn="ctr"/>
            <a:r>
              <a:rPr lang="en-US" sz="2000" dirty="0"/>
              <a:t>Python)</a:t>
            </a:r>
          </a:p>
        </p:txBody>
      </p:sp>
      <p:cxnSp>
        <p:nvCxnSpPr>
          <p:cNvPr id="47" name="AutoShape 19">
            <a:extLst>
              <a:ext uri="{FF2B5EF4-FFF2-40B4-BE49-F238E27FC236}">
                <a16:creationId xmlns:a16="http://schemas.microsoft.com/office/drawing/2014/main" id="{1D30D334-0875-0043-9716-C4AD6C6CB85C}"/>
              </a:ext>
            </a:extLst>
          </p:cNvPr>
          <p:cNvCxnSpPr>
            <a:cxnSpLocks noChangeShapeType="1"/>
            <a:stCxn id="4" idx="1"/>
            <a:endCxn id="6" idx="0"/>
          </p:cNvCxnSpPr>
          <p:nvPr/>
        </p:nvCxnSpPr>
        <p:spPr bwMode="auto">
          <a:xfrm flipH="1">
            <a:off x="3322378" y="2821336"/>
            <a:ext cx="907132" cy="1093905"/>
          </a:xfrm>
          <a:prstGeom prst="straightConnector1">
            <a:avLst/>
          </a:prstGeom>
          <a:noFill/>
          <a:ln w="88900">
            <a:solidFill>
              <a:schemeClr val="accent4"/>
            </a:solidFill>
            <a:round/>
            <a:headEnd type="arrow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19">
            <a:extLst>
              <a:ext uri="{FF2B5EF4-FFF2-40B4-BE49-F238E27FC236}">
                <a16:creationId xmlns:a16="http://schemas.microsoft.com/office/drawing/2014/main" id="{75644D36-1EBF-4F4A-9AD1-2A18109E24F4}"/>
              </a:ext>
            </a:extLst>
          </p:cNvPr>
          <p:cNvCxnSpPr>
            <a:cxnSpLocks noChangeShapeType="1"/>
            <a:stCxn id="7" idx="1"/>
            <a:endCxn id="4" idx="3"/>
          </p:cNvCxnSpPr>
          <p:nvPr/>
        </p:nvCxnSpPr>
        <p:spPr bwMode="auto">
          <a:xfrm flipH="1">
            <a:off x="6744109" y="2815733"/>
            <a:ext cx="2110349" cy="5603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3206E6-7F8D-0544-834B-F73F8488E126}"/>
              </a:ext>
            </a:extLst>
          </p:cNvPr>
          <p:cNvSpPr txBox="1"/>
          <p:nvPr/>
        </p:nvSpPr>
        <p:spPr>
          <a:xfrm>
            <a:off x="6826008" y="3075601"/>
            <a:ext cx="102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Events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(push)</a:t>
            </a: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6BFBB1BB-C5E1-8046-8973-F99A4451B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107" y="5025547"/>
            <a:ext cx="16002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Logging</a:t>
            </a:r>
          </a:p>
        </p:txBody>
      </p:sp>
      <p:cxnSp>
        <p:nvCxnSpPr>
          <p:cNvPr id="66" name="AutoShape 19">
            <a:extLst>
              <a:ext uri="{FF2B5EF4-FFF2-40B4-BE49-F238E27FC236}">
                <a16:creationId xmlns:a16="http://schemas.microsoft.com/office/drawing/2014/main" id="{11228812-337B-9948-BB83-D337033F94B8}"/>
              </a:ext>
            </a:extLst>
          </p:cNvPr>
          <p:cNvCxnSpPr>
            <a:cxnSpLocks noChangeShapeType="1"/>
            <a:stCxn id="10" idx="2"/>
            <a:endCxn id="65" idx="3"/>
          </p:cNvCxnSpPr>
          <p:nvPr/>
        </p:nvCxnSpPr>
        <p:spPr bwMode="auto">
          <a:xfrm flipH="1">
            <a:off x="4168307" y="5330347"/>
            <a:ext cx="536592" cy="0"/>
          </a:xfrm>
          <a:prstGeom prst="straightConnector1">
            <a:avLst/>
          </a:prstGeom>
          <a:noFill/>
          <a:ln w="88900">
            <a:solidFill>
              <a:schemeClr val="accent4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ABAEE3-80FC-E842-B320-76E04594E98B}"/>
              </a:ext>
            </a:extLst>
          </p:cNvPr>
          <p:cNvSpPr txBox="1"/>
          <p:nvPr/>
        </p:nvSpPr>
        <p:spPr>
          <a:xfrm>
            <a:off x="8603970" y="5811799"/>
            <a:ext cx="2936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Cheaper</a:t>
            </a:r>
          </a:p>
        </p:txBody>
      </p:sp>
    </p:spTree>
    <p:extLst>
      <p:ext uri="{BB962C8B-B14F-4D97-AF65-F5344CB8AC3E}">
        <p14:creationId xmlns:p14="http://schemas.microsoft.com/office/powerpoint/2010/main" val="8810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BABB-47F0-B544-8C29-F962E04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End Point: </a:t>
            </a:r>
            <a:br>
              <a:rPr lang="en-US" dirty="0"/>
            </a:br>
            <a:r>
              <a:rPr lang="en-US" dirty="0"/>
              <a:t>C++ Libraries + Python Binding (+ SST)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0756-3834-2B47-8D7F-90CC11C2F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C++ shared libraries &amp; headers</a:t>
            </a:r>
            <a:r>
              <a:rPr lang="en-US" dirty="0"/>
              <a:t>: Public interfaces include most of the classes exposed by the SST language, but exposing functions as well as object creation</a:t>
            </a:r>
          </a:p>
          <a:p>
            <a:r>
              <a:rPr lang="en-US" b="1" dirty="0"/>
              <a:t>Python binding </a:t>
            </a:r>
            <a:r>
              <a:rPr lang="en-US" dirty="0"/>
              <a:t>for the same public classes</a:t>
            </a:r>
          </a:p>
          <a:p>
            <a:r>
              <a:rPr lang="en-US" b="1" dirty="0"/>
              <a:t>Extensible</a:t>
            </a:r>
            <a:r>
              <a:rPr lang="en-US" dirty="0"/>
              <a:t>: Users can add subclasses of existing base classes, in either C++ or Python, by writing extension modules.</a:t>
            </a:r>
          </a:p>
          <a:p>
            <a:r>
              <a:rPr lang="en-US" b="1" dirty="0"/>
              <a:t>Documentation</a:t>
            </a:r>
            <a:r>
              <a:rPr lang="en-US" dirty="0"/>
              <a:t>: Sphinx-based, combining elements from SST Web, </a:t>
            </a:r>
            <a:r>
              <a:rPr lang="en-US" dirty="0" err="1"/>
              <a:t>Doxygen</a:t>
            </a:r>
            <a:r>
              <a:rPr lang="en-US" dirty="0"/>
              <a:t>, the SST Science Report, Examples, and new tutorial material.</a:t>
            </a:r>
          </a:p>
          <a:p>
            <a:r>
              <a:rPr lang="en-US" b="1" dirty="0"/>
              <a:t>Transition</a:t>
            </a:r>
            <a:r>
              <a:rPr lang="en-US" dirty="0"/>
              <a:t>: Use existing SST scripts in Python environment. Maybe provide a translator from SST language to Python constructor calls.</a:t>
            </a:r>
          </a:p>
          <a:p>
            <a:r>
              <a:rPr lang="en-US" b="1" dirty="0"/>
              <a:t>Packaging</a:t>
            </a:r>
            <a:r>
              <a:rPr lang="en-US" dirty="0"/>
              <a:t>: Wheels, probably in a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</a:p>
          <a:p>
            <a:r>
              <a:rPr lang="en-US" dirty="0"/>
              <a:t>SST main program will remain, at least for a while</a:t>
            </a:r>
          </a:p>
        </p:txBody>
      </p:sp>
    </p:spTree>
    <p:extLst>
      <p:ext uri="{BB962C8B-B14F-4D97-AF65-F5344CB8AC3E}">
        <p14:creationId xmlns:p14="http://schemas.microsoft.com/office/powerpoint/2010/main" val="854190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4C33-DB8F-1347-81A7-03EE0E6A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F6B3-9D41-8E48-928D-D2D44A9A1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Personal reason: </a:t>
            </a:r>
            <a:r>
              <a:rPr lang="en-US" dirty="0"/>
              <a:t>To preserve my professional legacy. I want SST to be useful and improving after I am gone. No one can or will maintain the SST parser, so it should be gone. Publishing and documenting the underlying working classes will enable my successors to carry on.</a:t>
            </a:r>
          </a:p>
          <a:p>
            <a:r>
              <a:rPr lang="en-US" b="1" dirty="0"/>
              <a:t>APL-UW reason: </a:t>
            </a:r>
            <a:r>
              <a:rPr lang="en-US" dirty="0"/>
              <a:t>To expand the user community beyond the Navy – especially to education and non-defense research.</a:t>
            </a:r>
          </a:p>
          <a:p>
            <a:r>
              <a:rPr lang="en-US" b="1" dirty="0"/>
              <a:t>Navy reason: </a:t>
            </a:r>
            <a:r>
              <a:rPr lang="en-US" dirty="0"/>
              <a:t>To reduce the cost of applying realistic undersea sound simulation to existing and proposed Navy systems.</a:t>
            </a:r>
          </a:p>
        </p:txBody>
      </p:sp>
    </p:spTree>
    <p:extLst>
      <p:ext uri="{BB962C8B-B14F-4D97-AF65-F5344CB8AC3E}">
        <p14:creationId xmlns:p14="http://schemas.microsoft.com/office/powerpoint/2010/main" val="420163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969-9184-2B46-8D45-BED6E5245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14833"/>
          </a:xfrm>
        </p:spPr>
        <p:txBody>
          <a:bodyPr/>
          <a:lstStyle/>
          <a:p>
            <a:r>
              <a:rPr lang="en-US" dirty="0"/>
              <a:t>Binding Tools: SWIG vs. pybind11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B648C-7F2E-4A4A-91B2-D33330169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373" y="1338944"/>
            <a:ext cx="3992732" cy="576262"/>
          </a:xfrm>
        </p:spPr>
        <p:txBody>
          <a:bodyPr/>
          <a:lstStyle/>
          <a:p>
            <a:r>
              <a:rPr lang="en-US" dirty="0">
                <a:hlinkClick r:id="rId2"/>
              </a:rPr>
              <a:t>SWIG</a:t>
            </a:r>
            <a:r>
              <a:rPr lang="en-US" dirty="0"/>
              <a:t>:</a:t>
            </a:r>
            <a:br>
              <a:rPr lang="en-US" sz="2000" dirty="0"/>
            </a:br>
            <a:r>
              <a:rPr lang="en-US" sz="1200" dirty="0"/>
              <a:t>(Simplified Wrapper and Interface Generator):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BFD0C-55F8-3044-917E-3E2FEDBA1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053776"/>
            <a:ext cx="4342893" cy="38460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Executable + SWIG interfaces for standard library etc.</a:t>
            </a:r>
          </a:p>
          <a:p>
            <a:r>
              <a:rPr lang="en-US" dirty="0"/>
              <a:t>Input:</a:t>
            </a:r>
          </a:p>
          <a:p>
            <a:pPr lvl="1"/>
            <a:r>
              <a:rPr lang="en-US" dirty="0"/>
              <a:t>Interface files (*.</a:t>
            </a:r>
            <a:r>
              <a:rPr lang="en-US" dirty="0" err="1"/>
              <a:t>i</a:t>
            </a:r>
            <a:r>
              <a:rPr lang="en-US" dirty="0"/>
              <a:t>), which import:</a:t>
            </a:r>
          </a:p>
          <a:p>
            <a:pPr lvl="2"/>
            <a:r>
              <a:rPr lang="en-US" dirty="0"/>
              <a:t>C/C++ header files (LLVM parser)</a:t>
            </a:r>
          </a:p>
          <a:p>
            <a:pPr lvl="2"/>
            <a:r>
              <a:rPr lang="en-US" dirty="0"/>
              <a:t>Other SWIG interfaces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C++ interface code</a:t>
            </a:r>
          </a:p>
          <a:p>
            <a:pPr lvl="2"/>
            <a:r>
              <a:rPr lang="en-US" dirty="0"/>
              <a:t>Compiles to shared library (Python extension module)</a:t>
            </a:r>
          </a:p>
          <a:p>
            <a:pPr lvl="1"/>
            <a:r>
              <a:rPr lang="en-US" dirty="0"/>
              <a:t> Python wrapper (proxy classes,…)</a:t>
            </a:r>
          </a:p>
          <a:p>
            <a:r>
              <a:rPr lang="en-US" dirty="0"/>
              <a:t>Also C#, D, Go, Guile, Java, </a:t>
            </a:r>
            <a:r>
              <a:rPr lang="en-US" dirty="0" err="1"/>
              <a:t>Javascript</a:t>
            </a:r>
            <a:r>
              <a:rPr lang="en-US" dirty="0"/>
              <a:t>, Lua, </a:t>
            </a:r>
            <a:r>
              <a:rPr lang="en-US" dirty="0" err="1"/>
              <a:t>Octabe</a:t>
            </a:r>
            <a:r>
              <a:rPr lang="en-US" dirty="0"/>
              <a:t>, Perl5, PHP, </a:t>
            </a:r>
            <a:br>
              <a:rPr lang="en-US" dirty="0"/>
            </a:br>
            <a:r>
              <a:rPr lang="en-US" dirty="0"/>
              <a:t>R, Ruby, </a:t>
            </a:r>
            <a:r>
              <a:rPr lang="en-US" dirty="0" err="1"/>
              <a:t>Scilab</a:t>
            </a:r>
            <a:r>
              <a:rPr lang="en-US" dirty="0"/>
              <a:t>, TCL, </a:t>
            </a:r>
            <a:r>
              <a:rPr lang="en-US" dirty="0" err="1"/>
              <a:t>Ocaml</a:t>
            </a:r>
            <a:r>
              <a:rPr lang="en-US" dirty="0"/>
              <a:t> …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D342F-41EA-AC4D-9084-E4330ECB1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05610" y="1480804"/>
            <a:ext cx="3999001" cy="434402"/>
          </a:xfrm>
        </p:spPr>
        <p:txBody>
          <a:bodyPr/>
          <a:lstStyle/>
          <a:p>
            <a:r>
              <a:rPr lang="en-US" dirty="0">
                <a:hlinkClick r:id="rId3"/>
              </a:rPr>
              <a:t>Pybind11</a:t>
            </a:r>
            <a:r>
              <a:rPr lang="en-US" dirty="0"/>
              <a:t>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C4041-4044-2544-8657-1128139E6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2198926"/>
            <a:ext cx="4338674" cy="370087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C++ header-only library</a:t>
            </a:r>
          </a:p>
          <a:p>
            <a:r>
              <a:rPr lang="en-US" dirty="0"/>
              <a:t>Input:</a:t>
            </a:r>
          </a:p>
          <a:p>
            <a:pPr lvl="1"/>
            <a:r>
              <a:rPr lang="en-US" dirty="0"/>
              <a:t>C++ interface code, which #includes:</a:t>
            </a:r>
          </a:p>
          <a:p>
            <a:pPr lvl="2"/>
            <a:r>
              <a:rPr lang="en-US" dirty="0"/>
              <a:t>C/C++ header files</a:t>
            </a:r>
          </a:p>
          <a:p>
            <a:pPr lvl="2"/>
            <a:r>
              <a:rPr lang="en-US" dirty="0"/>
              <a:t>pybind11.h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Compiles to shared library (Python extension module)</a:t>
            </a:r>
          </a:p>
          <a:p>
            <a:r>
              <a:rPr lang="en-US" dirty="0"/>
              <a:t>SEE Leonard </a:t>
            </a:r>
            <a:r>
              <a:rPr lang="en-US" dirty="0" err="1"/>
              <a:t>Mosescu’s</a:t>
            </a:r>
            <a:r>
              <a:rPr lang="en-US" dirty="0"/>
              <a:t> presentation, August 2021, at </a:t>
            </a:r>
            <a:r>
              <a:rPr lang="en-US" dirty="0" err="1"/>
              <a:t>nwcpp.org</a:t>
            </a:r>
            <a:endParaRPr lang="en-US" dirty="0"/>
          </a:p>
          <a:p>
            <a:r>
              <a:rPr lang="en-US" dirty="0"/>
              <a:t>MUCH simpler, but…</a:t>
            </a:r>
          </a:p>
        </p:txBody>
      </p:sp>
    </p:spTree>
    <p:extLst>
      <p:ext uri="{BB962C8B-B14F-4D97-AF65-F5344CB8AC3E}">
        <p14:creationId xmlns:p14="http://schemas.microsoft.com/office/powerpoint/2010/main" val="599234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95CE-76F8-034B-AF51-355BB2AD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Minimal Binding Code to Write</a:t>
            </a:r>
            <a:br>
              <a:rPr lang="en-US" dirty="0"/>
            </a:br>
            <a:r>
              <a:rPr lang="en-US" sz="2000" dirty="0"/>
              <a:t>Module </a:t>
            </a:r>
            <a:r>
              <a:rPr lang="en-US" sz="2000" dirty="0" err="1"/>
              <a:t>mymod</a:t>
            </a:r>
            <a:r>
              <a:rPr lang="en-US" sz="2000" dirty="0"/>
              <a:t> defines </a:t>
            </a:r>
            <a:r>
              <a:rPr lang="en-US" sz="2000" dirty="0" err="1"/>
              <a:t>MyClass</a:t>
            </a:r>
            <a:r>
              <a:rPr lang="en-US" sz="2000" dirty="0"/>
              <a:t> with constructor </a:t>
            </a:r>
            <a:r>
              <a:rPr lang="en-US" sz="2000" dirty="0" err="1"/>
              <a:t>MyClass</a:t>
            </a:r>
            <a:r>
              <a:rPr lang="en-US" sz="2000" dirty="0"/>
              <a:t>(), func1(int),  func2(int), </a:t>
            </a:r>
            <a:r>
              <a:rPr lang="en-US" sz="2000" dirty="0" err="1"/>
              <a:t>Doxygen</a:t>
            </a:r>
            <a:r>
              <a:rPr lang="en-US" sz="2000" dirty="0"/>
              <a:t> comments (unrealistically simple)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7CA2-E204-ED4F-80CB-F246F0BF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373" y="1969475"/>
            <a:ext cx="3992732" cy="475812"/>
          </a:xfrm>
        </p:spPr>
        <p:txBody>
          <a:bodyPr/>
          <a:lstStyle/>
          <a:p>
            <a:r>
              <a:rPr lang="en-US" dirty="0"/>
              <a:t>SWIG </a:t>
            </a:r>
            <a:r>
              <a:rPr lang="en-US" dirty="0" err="1"/>
              <a:t>mymod.i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73F16-6FF2-544B-A7A9-FE1105771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25089" y="2509762"/>
            <a:ext cx="4342893" cy="37241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%module </a:t>
            </a:r>
            <a:r>
              <a:rPr lang="en-US" sz="1200" dirty="0" err="1">
                <a:latin typeface="Courier" pitchFamily="2" charset="0"/>
              </a:rPr>
              <a:t>mymod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%{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#include “</a:t>
            </a:r>
            <a:r>
              <a:rPr lang="en-US" sz="1200" dirty="0" err="1">
                <a:latin typeface="Courier" pitchFamily="2" charset="0"/>
              </a:rPr>
              <a:t>myclass.hpp</a:t>
            </a:r>
            <a:r>
              <a:rPr lang="en-US" sz="1200" dirty="0">
                <a:latin typeface="Courier" pitchFamily="2" charset="0"/>
              </a:rPr>
              <a:t>”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%}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%include “</a:t>
            </a:r>
            <a:r>
              <a:rPr lang="en-US" sz="1200" dirty="0" err="1">
                <a:latin typeface="Courier" pitchFamily="2" charset="0"/>
              </a:rPr>
              <a:t>myclass.hpp</a:t>
            </a:r>
            <a:r>
              <a:rPr lang="en-US" sz="1200" dirty="0">
                <a:latin typeface="Courier" pitchFamily="2" charset="0"/>
              </a:rPr>
              <a:t>”</a:t>
            </a:r>
          </a:p>
          <a:p>
            <a:pPr marL="0" indent="0"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endParaRPr lang="en-US" sz="1200" dirty="0">
              <a:latin typeface="Courier" pitchFamily="2" charset="0"/>
            </a:endParaRPr>
          </a:p>
          <a:p>
            <a:r>
              <a:rPr lang="en-US" sz="1600" dirty="0"/>
              <a:t>SWIG parses the C++ header, so it can use C++ names and default values.</a:t>
            </a:r>
          </a:p>
          <a:p>
            <a:r>
              <a:rPr lang="en-US" sz="1600" dirty="0"/>
              <a:t>Changing a name adds a line to .</a:t>
            </a:r>
            <a:r>
              <a:rPr lang="en-US" sz="1600" dirty="0" err="1"/>
              <a:t>i</a:t>
            </a:r>
            <a:r>
              <a:rPr lang="en-US" sz="1600" dirty="0"/>
              <a:t> file.</a:t>
            </a:r>
          </a:p>
          <a:p>
            <a:r>
              <a:rPr lang="en-US" sz="1600" dirty="0"/>
              <a:t>SWIG puts </a:t>
            </a:r>
            <a:r>
              <a:rPr lang="en-US" sz="1600" dirty="0" err="1"/>
              <a:t>Doxygen</a:t>
            </a:r>
            <a:r>
              <a:rPr lang="en-US" sz="1600" dirty="0"/>
              <a:t> comments into the Python docstrings with Sphinx markup.</a:t>
            </a:r>
          </a:p>
          <a:p>
            <a:endParaRPr lang="en-US" dirty="0"/>
          </a:p>
          <a:p>
            <a:pPr marL="0" indent="0">
              <a:buNone/>
            </a:pPr>
            <a:endParaRPr lang="en-US" sz="1200" dirty="0">
              <a:latin typeface="Courier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72195-0A56-C447-89EE-C9E151680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475812"/>
          </a:xfrm>
        </p:spPr>
        <p:txBody>
          <a:bodyPr/>
          <a:lstStyle/>
          <a:p>
            <a:r>
              <a:rPr lang="en-US" dirty="0"/>
              <a:t>Pybind11 </a:t>
            </a:r>
            <a:r>
              <a:rPr lang="en-US" dirty="0" err="1"/>
              <a:t>mymod.cpp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5C9A4-B4DD-4841-AEEC-96859879F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32105" y="2509762"/>
            <a:ext cx="5025043" cy="37241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#include “</a:t>
            </a:r>
            <a:r>
              <a:rPr lang="en-US" sz="1200" dirty="0" err="1">
                <a:latin typeface="Courier" pitchFamily="2" charset="0"/>
              </a:rPr>
              <a:t>myclass.hpp</a:t>
            </a:r>
            <a:r>
              <a:rPr lang="en-US" sz="1200" dirty="0">
                <a:latin typeface="Courier" pitchFamily="2" charset="0"/>
              </a:rPr>
              <a:t>”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#include &lt;pybind11/pybind11.h&gt;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namespace </a:t>
            </a:r>
            <a:r>
              <a:rPr lang="en-US" sz="1200" dirty="0" err="1">
                <a:latin typeface="Courier" pitchFamily="2" charset="0"/>
              </a:rPr>
              <a:t>py</a:t>
            </a:r>
            <a:r>
              <a:rPr lang="en-US" sz="1200" dirty="0">
                <a:latin typeface="Courier" pitchFamily="2" charset="0"/>
              </a:rPr>
              <a:t> = pybind11;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PYBIND11_MODULE(</a:t>
            </a:r>
            <a:r>
              <a:rPr lang="en-US" sz="1200" dirty="0" err="1">
                <a:latin typeface="Courier" pitchFamily="2" charset="0"/>
              </a:rPr>
              <a:t>mymod</a:t>
            </a:r>
            <a:r>
              <a:rPr lang="en-US" sz="1200" dirty="0">
                <a:latin typeface="Courier" pitchFamily="2" charset="0"/>
              </a:rPr>
              <a:t>, m) {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</a:t>
            </a:r>
            <a:r>
              <a:rPr lang="en-US" sz="1200" dirty="0" err="1">
                <a:latin typeface="Courier" pitchFamily="2" charset="0"/>
              </a:rPr>
              <a:t>m.doc</a:t>
            </a:r>
            <a:r>
              <a:rPr lang="en-US" sz="1200" dirty="0">
                <a:latin typeface="Courier" pitchFamily="2" charset="0"/>
              </a:rPr>
              <a:t>() = ”</a:t>
            </a:r>
            <a:r>
              <a:rPr lang="en-US" sz="1200" dirty="0" err="1">
                <a:latin typeface="Courier" pitchFamily="2" charset="0"/>
              </a:rPr>
              <a:t>mymod</a:t>
            </a:r>
            <a:r>
              <a:rPr lang="en-US" sz="1200" dirty="0">
                <a:latin typeface="Courier" pitchFamily="2" charset="0"/>
              </a:rPr>
              <a:t> is for …";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</a:t>
            </a:r>
            <a:r>
              <a:rPr lang="en-US" sz="1200" dirty="0" err="1">
                <a:latin typeface="Courier" pitchFamily="2" charset="0"/>
              </a:rPr>
              <a:t>py</a:t>
            </a:r>
            <a:r>
              <a:rPr lang="en-US" sz="1200" dirty="0">
                <a:latin typeface="Courier" pitchFamily="2" charset="0"/>
              </a:rPr>
              <a:t>::class_&lt;</a:t>
            </a:r>
            <a:r>
              <a:rPr lang="en-US" sz="1200" dirty="0" err="1">
                <a:latin typeface="Courier" pitchFamily="2" charset="0"/>
              </a:rPr>
              <a:t>MyClass</a:t>
            </a:r>
            <a:r>
              <a:rPr lang="en-US" sz="1200" dirty="0">
                <a:latin typeface="Courier" pitchFamily="2" charset="0"/>
              </a:rPr>
              <a:t>&gt;(m,”</a:t>
            </a:r>
            <a:r>
              <a:rPr lang="en-US" sz="1200" dirty="0" err="1">
                <a:latin typeface="Courier" pitchFamily="2" charset="0"/>
              </a:rPr>
              <a:t>MyClass</a:t>
            </a:r>
            <a:r>
              <a:rPr lang="en-US" sz="1200" dirty="0">
                <a:latin typeface="Courier" pitchFamily="2" charset="0"/>
              </a:rPr>
              <a:t>”)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.doc(“</a:t>
            </a:r>
            <a:r>
              <a:rPr lang="en-US" sz="1200" dirty="0" err="1">
                <a:latin typeface="Courier" pitchFamily="2" charset="0"/>
              </a:rPr>
              <a:t>MyClass</a:t>
            </a:r>
            <a:r>
              <a:rPr lang="en-US" sz="1200" dirty="0">
                <a:latin typeface="Courier" pitchFamily="2" charset="0"/>
              </a:rPr>
              <a:t> is …”)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.def(</a:t>
            </a:r>
            <a:r>
              <a:rPr lang="en-US" sz="1200" dirty="0" err="1">
                <a:latin typeface="Courier" pitchFamily="2" charset="0"/>
              </a:rPr>
              <a:t>py</a:t>
            </a:r>
            <a:r>
              <a:rPr lang="en-US" sz="1200" dirty="0">
                <a:latin typeface="Courier" pitchFamily="2" charset="0"/>
              </a:rPr>
              <a:t>::</a:t>
            </a:r>
            <a:r>
              <a:rPr lang="en-US" sz="1200" dirty="0" err="1">
                <a:latin typeface="Courier" pitchFamily="2" charset="0"/>
              </a:rPr>
              <a:t>init</a:t>
            </a:r>
            <a:r>
              <a:rPr lang="en-US" sz="1200" dirty="0">
                <a:latin typeface="Courier" pitchFamily="2" charset="0"/>
              </a:rPr>
              <a:t>&lt;int&gt;())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.def(”func1", &amp;</a:t>
            </a:r>
            <a:r>
              <a:rPr lang="en-US" sz="1200" dirty="0" err="1">
                <a:latin typeface="Courier" pitchFamily="2" charset="0"/>
              </a:rPr>
              <a:t>MyClass</a:t>
            </a:r>
            <a:r>
              <a:rPr lang="en-US" sz="1200" dirty="0">
                <a:latin typeface="Courier" pitchFamily="2" charset="0"/>
              </a:rPr>
              <a:t>::func1, ”func1 does …”,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  </a:t>
            </a:r>
            <a:r>
              <a:rPr lang="en-US" sz="1200" dirty="0" err="1">
                <a:latin typeface="Courier" pitchFamily="2" charset="0"/>
              </a:rPr>
              <a:t>py</a:t>
            </a:r>
            <a:r>
              <a:rPr lang="en-US" sz="1200" dirty="0">
                <a:latin typeface="Courier" pitchFamily="2" charset="0"/>
              </a:rPr>
              <a:t>::</a:t>
            </a:r>
            <a:r>
              <a:rPr lang="en-US" sz="1200" dirty="0" err="1">
                <a:latin typeface="Courier" pitchFamily="2" charset="0"/>
              </a:rPr>
              <a:t>arg</a:t>
            </a:r>
            <a:r>
              <a:rPr lang="en-US" sz="1200" dirty="0">
                <a:latin typeface="Courier" pitchFamily="2" charset="0"/>
              </a:rPr>
              <a:t>(“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”)=1)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.def (”func2", &amp;</a:t>
            </a:r>
            <a:r>
              <a:rPr lang="en-US" sz="1200" dirty="0" err="1">
                <a:latin typeface="Courier" pitchFamily="2" charset="0"/>
              </a:rPr>
              <a:t>MyClass</a:t>
            </a:r>
            <a:r>
              <a:rPr lang="en-US" sz="1200" dirty="0">
                <a:latin typeface="Courier" pitchFamily="2" charset="0"/>
              </a:rPr>
              <a:t>::func2, ”func2 does …”,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  </a:t>
            </a:r>
            <a:r>
              <a:rPr lang="en-US" sz="1200" dirty="0" err="1">
                <a:latin typeface="Courier" pitchFamily="2" charset="0"/>
              </a:rPr>
              <a:t>py</a:t>
            </a:r>
            <a:r>
              <a:rPr lang="en-US" sz="1200" dirty="0">
                <a:latin typeface="Courier" pitchFamily="2" charset="0"/>
              </a:rPr>
              <a:t>::</a:t>
            </a:r>
            <a:r>
              <a:rPr lang="en-US" sz="1200" dirty="0" err="1">
                <a:latin typeface="Courier" pitchFamily="2" charset="0"/>
              </a:rPr>
              <a:t>arg</a:t>
            </a:r>
            <a:r>
              <a:rPr lang="en-US" sz="1200" dirty="0">
                <a:latin typeface="Courier" pitchFamily="2" charset="0"/>
              </a:rPr>
              <a:t>(“j”)=2);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}</a:t>
            </a:r>
          </a:p>
          <a:p>
            <a:r>
              <a:rPr lang="en-US" sz="1600" dirty="0"/>
              <a:t>Pybind11 binding code must name all classes, functions, keyword arguments, default values. C++ names &amp; defaults are irrelevant.</a:t>
            </a:r>
          </a:p>
          <a:p>
            <a:r>
              <a:rPr lang="en-US" sz="1600" dirty="0"/>
              <a:t>Pybind11 docstrings must be supplied in binding code.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16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270B-B305-5E44-9106-A84C59E5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6FF80-12D2-7341-86CB-F4867AAC6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SST C++ code uses </a:t>
            </a:r>
            <a:r>
              <a:rPr lang="en-US" dirty="0" err="1">
                <a:latin typeface="Courier" pitchFamily="2" charset="0"/>
              </a:rPr>
              <a:t>CapitalCamelCase</a:t>
            </a:r>
            <a:r>
              <a:rPr lang="en-US" dirty="0"/>
              <a:t> for classes and </a:t>
            </a:r>
            <a:r>
              <a:rPr lang="en-US" dirty="0">
                <a:latin typeface="Courier" pitchFamily="2" charset="0"/>
              </a:rPr>
              <a:t>camelCase</a:t>
            </a:r>
            <a:r>
              <a:rPr lang="en-US" dirty="0"/>
              <a:t> for attributes (data members).</a:t>
            </a:r>
          </a:p>
          <a:p>
            <a:r>
              <a:rPr lang="en-US" dirty="0"/>
              <a:t>The SST command language uses the same. Most SST interface code is generated from header files (with intrusive special comments) using my parser for a small subset of C++ (flex/bison).</a:t>
            </a:r>
          </a:p>
          <a:p>
            <a:r>
              <a:rPr lang="en-US" dirty="0"/>
              <a:t>The Python convention for everything is </a:t>
            </a:r>
            <a:r>
              <a:rPr lang="en-US" dirty="0" err="1">
                <a:latin typeface="Courier" pitchFamily="2" charset="0"/>
              </a:rPr>
              <a:t>lower_case_with_underscores</a:t>
            </a:r>
            <a:r>
              <a:rPr lang="en-US" dirty="0"/>
              <a:t>.</a:t>
            </a:r>
          </a:p>
          <a:p>
            <a:r>
              <a:rPr lang="en-US" b="1" dirty="0"/>
              <a:t>Decision:</a:t>
            </a:r>
            <a:r>
              <a:rPr lang="en-US" dirty="0"/>
              <a:t> Use C++/SST names in Python to ease the transition for existing SST users, and to simplify documentation. It also simplifies SWIG binding code.</a:t>
            </a:r>
          </a:p>
          <a:p>
            <a:r>
              <a:rPr lang="en-US" dirty="0"/>
              <a:t>Precedent: </a:t>
            </a:r>
            <a:r>
              <a:rPr lang="en-US" dirty="0" err="1"/>
              <a:t>wxPython</a:t>
            </a:r>
            <a:r>
              <a:rPr lang="en-US" dirty="0"/>
              <a:t>, which is based on C++ </a:t>
            </a:r>
            <a:r>
              <a:rPr lang="en-US" dirty="0" err="1"/>
              <a:t>wxWidgets</a:t>
            </a:r>
            <a:r>
              <a:rPr lang="en-US" dirty="0"/>
              <a:t> library, uses the same convention as SST’s C++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5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6FE4-FA31-0444-B2AF-3288A437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93061"/>
          </a:xfrm>
        </p:spPr>
        <p:txBody>
          <a:bodyPr/>
          <a:lstStyle/>
          <a:p>
            <a:r>
              <a:rPr lang="en-US" dirty="0"/>
              <a:t>Constructors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02424-7268-9046-9B23-B7B08E2A0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665514"/>
            <a:ext cx="4313864" cy="4245708"/>
          </a:xfrm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r>
              <a:rPr lang="en-US" sz="4500" dirty="0"/>
              <a:t>Old Way</a:t>
            </a:r>
          </a:p>
          <a:p>
            <a:r>
              <a:rPr lang="en-US" sz="4500" dirty="0"/>
              <a:t>The SST front end uses the default constructor, sets attributes, and calls Init():</a:t>
            </a:r>
          </a:p>
          <a:p>
            <a:pPr marL="0" indent="0">
              <a:buNone/>
            </a:pPr>
            <a:r>
              <a:rPr lang="en-US" sz="3500" dirty="0">
                <a:latin typeface="Courier" pitchFamily="2" charset="0"/>
              </a:rPr>
              <a:t>Snapshot(); // set default values</a:t>
            </a:r>
            <a:br>
              <a:rPr lang="en-US" sz="3500" dirty="0">
                <a:latin typeface="Courier" pitchFamily="2" charset="0"/>
              </a:rPr>
            </a:br>
            <a:r>
              <a:rPr lang="en-US" sz="3500" dirty="0">
                <a:latin typeface="Courier" pitchFamily="2" charset="0"/>
              </a:rPr>
              <a:t>void Position( Vector pos); //</a:t>
            </a:r>
            <a:r>
              <a:rPr lang="en-US" sz="3500" dirty="0" err="1">
                <a:latin typeface="Courier" pitchFamily="2" charset="0"/>
              </a:rPr>
              <a:t>etc</a:t>
            </a:r>
            <a:br>
              <a:rPr lang="en-US" sz="3500" dirty="0">
                <a:latin typeface="Courier" pitchFamily="2" charset="0"/>
              </a:rPr>
            </a:br>
            <a:r>
              <a:rPr lang="en-US" sz="3500" dirty="0">
                <a:latin typeface="Courier" pitchFamily="2" charset="0"/>
              </a:rPr>
              <a:t>virtual int Init(); // check them</a:t>
            </a:r>
          </a:p>
          <a:p>
            <a:r>
              <a:rPr lang="en-US" sz="4500" dirty="0"/>
              <a:t>The full constructor is for internal use and testing:</a:t>
            </a:r>
          </a:p>
          <a:p>
            <a:pPr marL="0" indent="0">
              <a:buNone/>
            </a:pPr>
            <a:r>
              <a:rPr lang="en-US" sz="3500" dirty="0">
                <a:latin typeface="Courier" pitchFamily="2" charset="0"/>
              </a:rPr>
              <a:t>Snapshot(</a:t>
            </a:r>
            <a:br>
              <a:rPr lang="en-US" sz="3500" dirty="0">
                <a:latin typeface="Courier" pitchFamily="2" charset="0"/>
              </a:rPr>
            </a:br>
            <a:r>
              <a:rPr lang="en-US" sz="3500" dirty="0">
                <a:latin typeface="Courier" pitchFamily="2" charset="0"/>
              </a:rPr>
              <a:t>	double time,</a:t>
            </a:r>
            <a:br>
              <a:rPr lang="en-US" sz="3500" dirty="0">
                <a:latin typeface="Courier" pitchFamily="2" charset="0"/>
              </a:rPr>
            </a:br>
            <a:r>
              <a:rPr lang="en-US" sz="3500" dirty="0">
                <a:latin typeface="Courier" pitchFamily="2" charset="0"/>
              </a:rPr>
              <a:t>	const Vector&amp; pos,</a:t>
            </a:r>
            <a:br>
              <a:rPr lang="en-US" sz="3500" dirty="0">
                <a:latin typeface="Courier" pitchFamily="2" charset="0"/>
              </a:rPr>
            </a:br>
            <a:r>
              <a:rPr lang="en-US" sz="3500" dirty="0">
                <a:latin typeface="Courier" pitchFamily="2" charset="0"/>
              </a:rPr>
              <a:t>	const Vector&amp; vel,</a:t>
            </a:r>
            <a:br>
              <a:rPr lang="en-US" sz="3500" dirty="0">
                <a:latin typeface="Courier" pitchFamily="2" charset="0"/>
              </a:rPr>
            </a:br>
            <a:r>
              <a:rPr lang="en-US" sz="3500" dirty="0">
                <a:latin typeface="Courier" pitchFamily="2" charset="0"/>
              </a:rPr>
              <a:t>	const Orientation&amp; orient,</a:t>
            </a:r>
            <a:br>
              <a:rPr lang="en-US" sz="3500" dirty="0">
                <a:latin typeface="Courier" pitchFamily="2" charset="0"/>
              </a:rPr>
            </a:br>
            <a:r>
              <a:rPr lang="en-US" sz="3500" dirty="0">
                <a:latin typeface="Courier" pitchFamily="2" charset="0"/>
              </a:rPr>
              <a:t>	const Orientation&amp; </a:t>
            </a:r>
            <a:r>
              <a:rPr lang="en-US" sz="3500" dirty="0" err="1">
                <a:latin typeface="Courier" pitchFamily="2" charset="0"/>
              </a:rPr>
              <a:t>oRate</a:t>
            </a:r>
            <a:br>
              <a:rPr lang="en-US" sz="3500" dirty="0">
                <a:latin typeface="Courier" pitchFamily="2" charset="0"/>
              </a:rPr>
            </a:br>
            <a:r>
              <a:rPr lang="en-US" sz="3500" dirty="0">
                <a:latin typeface="Courier" pitchFamily="2" charset="0"/>
              </a:rPr>
              <a:t>);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4777B-A6C5-7347-B377-68430553C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1665514"/>
            <a:ext cx="4313864" cy="4238330"/>
          </a:xfrm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r>
              <a:rPr lang="en-US" sz="4500" dirty="0"/>
              <a:t>New Way</a:t>
            </a:r>
          </a:p>
          <a:p>
            <a:r>
              <a:rPr lang="en-US" sz="4500" dirty="0"/>
              <a:t>The Python interface AND a complete C++ library interface need a full constructor with default values exposed in the interface.</a:t>
            </a:r>
          </a:p>
          <a:p>
            <a:pPr marL="0" indent="0">
              <a:buNone/>
            </a:pPr>
            <a:r>
              <a:rPr lang="en-US" sz="3500" dirty="0">
                <a:latin typeface="Courier" pitchFamily="2" charset="0"/>
              </a:rPr>
              <a:t>/// Full and Default Constructor Snapshot(</a:t>
            </a:r>
            <a:br>
              <a:rPr lang="en-US" sz="3500" dirty="0">
                <a:latin typeface="Courier" pitchFamily="2" charset="0"/>
              </a:rPr>
            </a:br>
            <a:r>
              <a:rPr lang="en-US" sz="3500" dirty="0">
                <a:latin typeface="Courier" pitchFamily="2" charset="0"/>
              </a:rPr>
              <a:t>	double time=0.0,</a:t>
            </a:r>
            <a:br>
              <a:rPr lang="en-US" sz="3500" dirty="0">
                <a:latin typeface="Courier" pitchFamily="2" charset="0"/>
              </a:rPr>
            </a:br>
            <a:r>
              <a:rPr lang="en-US" sz="3500" dirty="0">
                <a:latin typeface="Courier" pitchFamily="2" charset="0"/>
              </a:rPr>
              <a:t>	Vector pos=Vector(),</a:t>
            </a:r>
            <a:br>
              <a:rPr lang="en-US" sz="3500" dirty="0">
                <a:latin typeface="Courier" pitchFamily="2" charset="0"/>
              </a:rPr>
            </a:br>
            <a:r>
              <a:rPr lang="en-US" sz="3500" dirty="0">
                <a:latin typeface="Courier" pitchFamily="2" charset="0"/>
              </a:rPr>
              <a:t>	Vector vel=Vector(),</a:t>
            </a:r>
            <a:br>
              <a:rPr lang="en-US" sz="3500" dirty="0">
                <a:latin typeface="Courier" pitchFamily="2" charset="0"/>
              </a:rPr>
            </a:br>
            <a:r>
              <a:rPr lang="en-US" sz="3500" dirty="0">
                <a:latin typeface="Courier" pitchFamily="2" charset="0"/>
              </a:rPr>
              <a:t>	Orientation orient=Orientation(), </a:t>
            </a:r>
            <a:br>
              <a:rPr lang="en-US" sz="3500" dirty="0">
                <a:latin typeface="Courier" pitchFamily="2" charset="0"/>
              </a:rPr>
            </a:br>
            <a:r>
              <a:rPr lang="en-US" sz="3500" dirty="0">
                <a:latin typeface="Courier" pitchFamily="2" charset="0"/>
              </a:rPr>
              <a:t>	Orientation </a:t>
            </a:r>
            <a:r>
              <a:rPr lang="en-US" sz="3500" dirty="0" err="1">
                <a:latin typeface="Courier" pitchFamily="2" charset="0"/>
              </a:rPr>
              <a:t>oRate</a:t>
            </a:r>
            <a:r>
              <a:rPr lang="en-US" sz="3500" dirty="0">
                <a:latin typeface="Courier" pitchFamily="2" charset="0"/>
              </a:rPr>
              <a:t>=Orientation()</a:t>
            </a:r>
            <a:br>
              <a:rPr lang="en-US" sz="3500" dirty="0">
                <a:latin typeface="Courier" pitchFamily="2" charset="0"/>
              </a:rPr>
            </a:br>
            <a:r>
              <a:rPr lang="en-US" sz="3500" dirty="0">
                <a:latin typeface="Courier" pitchFamily="2" charset="0"/>
              </a:rPr>
              <a:t>);</a:t>
            </a:r>
          </a:p>
          <a:p>
            <a:r>
              <a:rPr lang="en-US" sz="4500" dirty="0"/>
              <a:t>A constructor like this must be added to each public class to be wrapped.</a:t>
            </a:r>
          </a:p>
          <a:p>
            <a:r>
              <a:rPr lang="en-US" sz="4500" dirty="0"/>
              <a:t>Improves both C++ and Python.</a:t>
            </a:r>
          </a:p>
        </p:txBody>
      </p:sp>
    </p:spTree>
    <p:extLst>
      <p:ext uri="{BB962C8B-B14F-4D97-AF65-F5344CB8AC3E}">
        <p14:creationId xmlns:p14="http://schemas.microsoft.com/office/powerpoint/2010/main" val="292258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F654-77DB-0F48-9AC7-959260A0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dirty="0"/>
              <a:t>Constructors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2BEA3-FCAC-FD4A-AE11-2F2C95E7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/>
          </a:bodyPr>
          <a:lstStyle/>
          <a:p>
            <a:r>
              <a:rPr lang="en-US" dirty="0"/>
              <a:t>Most of the SST command language will map to Python constructors.</a:t>
            </a:r>
          </a:p>
          <a:p>
            <a:r>
              <a:rPr lang="en-US" dirty="0"/>
              <a:t>SST script: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snap3 = Snapshot{ time=0.0; position=Vector(1.0, 2.0, 3.0)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    velocity=Vector(4.0, 5.0, 6.0); orientation=Orientation(7.0, 8.0, 9.0)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    </a:t>
            </a:r>
            <a:r>
              <a:rPr lang="en-US" sz="1400" dirty="0" err="1">
                <a:latin typeface="Courier" pitchFamily="2" charset="0"/>
              </a:rPr>
              <a:t>orientationRate</a:t>
            </a:r>
            <a:r>
              <a:rPr lang="en-US" sz="1400" dirty="0">
                <a:latin typeface="Courier" pitchFamily="2" charset="0"/>
              </a:rPr>
              <a:t>=Orientation(10.0, 11.0, 12.0)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}</a:t>
            </a:r>
            <a:endParaRPr lang="en-US" sz="1400" dirty="0"/>
          </a:p>
          <a:p>
            <a:r>
              <a:rPr lang="en-US" dirty="0"/>
              <a:t>Python: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import </a:t>
            </a:r>
            <a:r>
              <a:rPr lang="en-US" sz="1400" dirty="0" err="1">
                <a:latin typeface="Courier" pitchFamily="2" charset="0"/>
              </a:rPr>
              <a:t>sstpy.geometry</a:t>
            </a:r>
            <a:r>
              <a:rPr lang="en-US" sz="1400" dirty="0">
                <a:latin typeface="Courier" pitchFamily="2" charset="0"/>
              </a:rPr>
              <a:t> as g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snap3 = </a:t>
            </a:r>
            <a:r>
              <a:rPr lang="en-US" sz="1400" dirty="0" err="1">
                <a:latin typeface="Courier" pitchFamily="2" charset="0"/>
              </a:rPr>
              <a:t>g.Snapshot</a:t>
            </a:r>
            <a:r>
              <a:rPr lang="en-US" sz="1400" dirty="0">
                <a:latin typeface="Courier" pitchFamily="2" charset="0"/>
              </a:rPr>
              <a:t>(time=0.0, position=</a:t>
            </a:r>
            <a:r>
              <a:rPr lang="en-US" sz="1400" dirty="0" err="1">
                <a:latin typeface="Courier" pitchFamily="2" charset="0"/>
              </a:rPr>
              <a:t>g.Vector</a:t>
            </a:r>
            <a:r>
              <a:rPr lang="en-US" sz="1400" dirty="0">
                <a:latin typeface="Courier" pitchFamily="2" charset="0"/>
              </a:rPr>
              <a:t>(1.0, 2.0, 3.0),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    velocity=</a:t>
            </a:r>
            <a:r>
              <a:rPr lang="en-US" sz="1400" dirty="0" err="1">
                <a:latin typeface="Courier" pitchFamily="2" charset="0"/>
              </a:rPr>
              <a:t>g.Vector</a:t>
            </a:r>
            <a:r>
              <a:rPr lang="en-US" sz="1400" dirty="0">
                <a:latin typeface="Courier" pitchFamily="2" charset="0"/>
              </a:rPr>
              <a:t>(4.0, 5.0, 6.0),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    orientation=</a:t>
            </a:r>
            <a:r>
              <a:rPr lang="en-US" sz="1400" dirty="0" err="1">
                <a:latin typeface="Courier" pitchFamily="2" charset="0"/>
              </a:rPr>
              <a:t>g.Orientation</a:t>
            </a:r>
            <a:r>
              <a:rPr lang="en-US" sz="1400" dirty="0">
                <a:latin typeface="Courier" pitchFamily="2" charset="0"/>
              </a:rPr>
              <a:t>(7.0, 8.0, 9.0),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    </a:t>
            </a:r>
            <a:r>
              <a:rPr lang="en-US" sz="1400" dirty="0" err="1">
                <a:latin typeface="Courier" pitchFamily="2" charset="0"/>
              </a:rPr>
              <a:t>orientationRate</a:t>
            </a:r>
            <a:r>
              <a:rPr lang="en-US" sz="1400" dirty="0">
                <a:latin typeface="Courier" pitchFamily="2" charset="0"/>
              </a:rPr>
              <a:t>=</a:t>
            </a:r>
            <a:r>
              <a:rPr lang="en-US" sz="1400" dirty="0" err="1">
                <a:latin typeface="Courier" pitchFamily="2" charset="0"/>
              </a:rPr>
              <a:t>g.Orientation</a:t>
            </a:r>
            <a:r>
              <a:rPr lang="en-US" sz="1400" dirty="0">
                <a:latin typeface="Courier" pitchFamily="2" charset="0"/>
              </a:rPr>
              <a:t>(10.0, 11.0, 12.0))</a:t>
            </a:r>
          </a:p>
          <a:p>
            <a:r>
              <a:rPr lang="en-US" dirty="0"/>
              <a:t>Python’s keyword arguments map well to SST’s member assignment syntax</a:t>
            </a:r>
          </a:p>
          <a:p>
            <a:r>
              <a:rPr lang="en-US" dirty="0"/>
              <a:t>SWIG provides that directly from the new C++ constructors. </a:t>
            </a:r>
            <a:r>
              <a:rPr lang="en-US" b="1" dirty="0"/>
              <a:t>But:</a:t>
            </a:r>
          </a:p>
        </p:txBody>
      </p:sp>
    </p:spTree>
    <p:extLst>
      <p:ext uri="{BB962C8B-B14F-4D97-AF65-F5344CB8AC3E}">
        <p14:creationId xmlns:p14="http://schemas.microsoft.com/office/powerpoint/2010/main" val="1169652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F654-77DB-0F48-9AC7-959260A0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2BEA3-FCAC-FD4A-AE11-2F2C95E7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r>
              <a:rPr lang="en-US" dirty="0"/>
              <a:t>Simpler constructor syntax (without class names </a:t>
            </a:r>
            <a:r>
              <a:rPr lang="en-US" dirty="0">
                <a:latin typeface="Courier" pitchFamily="2" charset="0"/>
              </a:rPr>
              <a:t>Vector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Orientation</a:t>
            </a:r>
            <a:r>
              <a:rPr lang="en-US" dirty="0"/>
              <a:t>) is harder to achieve:</a:t>
            </a:r>
          </a:p>
          <a:p>
            <a:r>
              <a:rPr lang="en-US" dirty="0"/>
              <a:t>SST Script: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snap3 = Snapshot{time=0.0; position=(1.0, 2.0, 3.0)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    velocity=(4.0, 5.0, 6.0); orientation=(7.0, 8.0, 9.0)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    </a:t>
            </a:r>
            <a:r>
              <a:rPr lang="en-US" sz="1400" dirty="0" err="1">
                <a:latin typeface="Courier" pitchFamily="2" charset="0"/>
              </a:rPr>
              <a:t>orientationRate</a:t>
            </a:r>
            <a:r>
              <a:rPr lang="en-US" sz="1400" dirty="0">
                <a:latin typeface="Courier" pitchFamily="2" charset="0"/>
              </a:rPr>
              <a:t>=(10.0, 11.0, 12.0)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}</a:t>
            </a:r>
          </a:p>
          <a:p>
            <a:r>
              <a:rPr lang="en-US" dirty="0"/>
              <a:t>Python: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import </a:t>
            </a:r>
            <a:r>
              <a:rPr lang="en-US" sz="1400" dirty="0" err="1">
                <a:latin typeface="Courier" pitchFamily="2" charset="0"/>
              </a:rPr>
              <a:t>sstpy.geometry</a:t>
            </a:r>
            <a:r>
              <a:rPr lang="en-US" sz="1400" dirty="0">
                <a:latin typeface="Courier" pitchFamily="2" charset="0"/>
              </a:rPr>
              <a:t> as g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snap3 = </a:t>
            </a:r>
            <a:r>
              <a:rPr lang="en-US" sz="1400" dirty="0" err="1">
                <a:latin typeface="Courier" pitchFamily="2" charset="0"/>
              </a:rPr>
              <a:t>g.Snapshot</a:t>
            </a:r>
            <a:r>
              <a:rPr lang="en-US" sz="1400" dirty="0">
                <a:latin typeface="Courier" pitchFamily="2" charset="0"/>
              </a:rPr>
              <a:t>(time=0.0, position=(1.0, 2.0, 3.0),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    velocity=(4.0, 5.0, 6.0), orientation=(7.0, 8.0, 9.0),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    </a:t>
            </a:r>
            <a:r>
              <a:rPr lang="en-US" sz="1400" dirty="0" err="1">
                <a:latin typeface="Courier" pitchFamily="2" charset="0"/>
              </a:rPr>
              <a:t>orientationRate</a:t>
            </a:r>
            <a:r>
              <a:rPr lang="en-US" sz="1400" dirty="0">
                <a:latin typeface="Courier" pitchFamily="2" charset="0"/>
              </a:rPr>
              <a:t>=(10.0, 11.0, 12.0))</a:t>
            </a:r>
          </a:p>
          <a:p>
            <a:r>
              <a:rPr lang="en-US" dirty="0"/>
              <a:t>Making that happen requires SWIG </a:t>
            </a:r>
            <a:r>
              <a:rPr lang="en-US" dirty="0" err="1"/>
              <a:t>typemaps</a:t>
            </a:r>
            <a:r>
              <a:rPr lang="en-US" dirty="0"/>
              <a:t> for Vector and Orientation: </a:t>
            </a:r>
          </a:p>
        </p:txBody>
      </p:sp>
    </p:spTree>
    <p:extLst>
      <p:ext uri="{BB962C8B-B14F-4D97-AF65-F5344CB8AC3E}">
        <p14:creationId xmlns:p14="http://schemas.microsoft.com/office/powerpoint/2010/main" val="104020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F0ED-2E2F-F448-BCFD-D5249E04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5719"/>
          </a:xfrm>
        </p:spPr>
        <p:txBody>
          <a:bodyPr/>
          <a:lstStyle/>
          <a:p>
            <a:r>
              <a:rPr lang="en-US" dirty="0"/>
              <a:t>Acknowledgments and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1ECF-A2A5-C546-A7C5-D29ABD88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7800"/>
            <a:ext cx="8915400" cy="44634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Sonar Simulation Toolset (SST) was developed starting in 1989 by a sequence of teams at the Applied Physics Laboratory of the University of Washington (APL-UW), funded through a sequence of contracts with various arms of the U. S. Department of Defense (DoD), primarily the Office of Naval Research (ONR).</a:t>
            </a:r>
          </a:p>
          <a:p>
            <a:r>
              <a:rPr lang="en-US" dirty="0"/>
              <a:t>I am the architect and team leader. I have had </a:t>
            </a:r>
            <a:r>
              <a:rPr lang="en-US" b="1" dirty="0"/>
              <a:t>great</a:t>
            </a:r>
            <a:r>
              <a:rPr lang="en-US" dirty="0"/>
              <a:t> team members, from whom I learned a lot, and without whom SST would not have been possible. SST users have also contributed substantially. Remaining weaknesses are mine.</a:t>
            </a:r>
          </a:p>
          <a:p>
            <a:r>
              <a:rPr lang="en-US" dirty="0"/>
              <a:t>UW owns the SST copyright. DoD holds a perpetual license to SST. ONR controls distribution of SST. Currently SST is </a:t>
            </a:r>
            <a:r>
              <a:rPr lang="en-US" b="1" dirty="0"/>
              <a:t>not approved for public release</a:t>
            </a:r>
            <a:r>
              <a:rPr lang="en-US" dirty="0"/>
              <a:t>, except for a few documents. This talk contains only publicly releasable information.</a:t>
            </a:r>
          </a:p>
          <a:p>
            <a:r>
              <a:rPr lang="en-US" dirty="0"/>
              <a:t>The work described here is my own project, NOT funded by DoD. APL-UW provided a computer, software, technical support, and encouragement. UW holds the copyright to the software.</a:t>
            </a:r>
          </a:p>
        </p:txBody>
      </p:sp>
    </p:spTree>
    <p:extLst>
      <p:ext uri="{BB962C8B-B14F-4D97-AF65-F5344CB8AC3E}">
        <p14:creationId xmlns:p14="http://schemas.microsoft.com/office/powerpoint/2010/main" val="2912890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C960-5217-5D48-8527-6E95DED4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90681"/>
          </a:xfrm>
        </p:spPr>
        <p:txBody>
          <a:bodyPr>
            <a:normAutofit/>
          </a:bodyPr>
          <a:lstStyle/>
          <a:p>
            <a:r>
              <a:rPr lang="en-US" dirty="0"/>
              <a:t>SWIG </a:t>
            </a:r>
            <a:r>
              <a:rPr lang="en-US" dirty="0" err="1"/>
              <a:t>Typemap</a:t>
            </a:r>
            <a:r>
              <a:rPr lang="en-US" dirty="0"/>
              <a:t> example (Vector)</a:t>
            </a:r>
            <a:br>
              <a:rPr lang="en-US" dirty="0"/>
            </a:br>
            <a:r>
              <a:rPr lang="en-US" sz="2000" dirty="0"/>
              <a:t>(in file </a:t>
            </a:r>
            <a:r>
              <a:rPr lang="en-US" sz="2000" dirty="0" err="1"/>
              <a:t>geometry.i</a:t>
            </a:r>
            <a:r>
              <a:rPr lang="en-US" sz="2000" dirty="0"/>
              <a:t>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A255-DBF0-3D4D-B3EC-1F29C894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1250"/>
            <a:ext cx="8915400" cy="45914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>
                <a:latin typeface="Courier" pitchFamily="2" charset="0"/>
              </a:rPr>
              <a:t>// Allow any Vector input argument to be given either as Vector</a:t>
            </a:r>
            <a:br>
              <a:rPr lang="en-US" i="1" dirty="0">
                <a:latin typeface="Courier" pitchFamily="2" charset="0"/>
              </a:rPr>
            </a:br>
            <a:r>
              <a:rPr lang="en-US" i="1" dirty="0">
                <a:latin typeface="Courier" pitchFamily="2" charset="0"/>
              </a:rPr>
              <a:t>// or as a Python sequence (tuple or list)</a:t>
            </a:r>
            <a:br>
              <a:rPr lang="en-US" i="1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%</a:t>
            </a:r>
            <a:r>
              <a:rPr lang="en-US" dirty="0" err="1">
                <a:latin typeface="Courier" pitchFamily="2" charset="0"/>
              </a:rPr>
              <a:t>typemap</a:t>
            </a:r>
            <a:r>
              <a:rPr lang="en-US" dirty="0">
                <a:latin typeface="Courier" pitchFamily="2" charset="0"/>
              </a:rPr>
              <a:t>(in) Vector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</a:t>
            </a:r>
            <a:r>
              <a:rPr lang="en-US" i="1" dirty="0">
                <a:latin typeface="Courier" pitchFamily="2" charset="0"/>
              </a:rPr>
              <a:t>// First check for a Vector</a:t>
            </a:r>
            <a:br>
              <a:rPr lang="en-US" i="1" dirty="0">
                <a:latin typeface="Courier" pitchFamily="2" charset="0"/>
              </a:rPr>
            </a:br>
            <a:r>
              <a:rPr lang="en-US" i="1" dirty="0">
                <a:latin typeface="Courier" pitchFamily="2" charset="0"/>
              </a:rPr>
              <a:t>    </a:t>
            </a:r>
            <a:r>
              <a:rPr lang="en-US" dirty="0">
                <a:latin typeface="Courier" pitchFamily="2" charset="0"/>
              </a:rPr>
              <a:t>void *argp1 = </a:t>
            </a:r>
            <a:r>
              <a:rPr lang="en-US" dirty="0" err="1">
                <a:latin typeface="Courier" pitchFamily="2" charset="0"/>
              </a:rPr>
              <a:t>nullptr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int res1 = </a:t>
            </a:r>
            <a:r>
              <a:rPr lang="en-US" dirty="0" err="1">
                <a:latin typeface="Courier" pitchFamily="2" charset="0"/>
              </a:rPr>
              <a:t>SWIG_ConvertPtr</a:t>
            </a:r>
            <a:r>
              <a:rPr lang="en-US" dirty="0">
                <a:latin typeface="Courier" pitchFamily="2" charset="0"/>
              </a:rPr>
              <a:t>( $input, &amp;argp1, </a:t>
            </a:r>
            <a:r>
              <a:rPr lang="en-US" dirty="0" err="1">
                <a:latin typeface="Courier" pitchFamily="2" charset="0"/>
              </a:rPr>
              <a:t>SWIGTYPE_p_Vector</a:t>
            </a:r>
            <a:r>
              <a:rPr lang="en-US" dirty="0">
                <a:latin typeface="Courier" pitchFamily="2" charset="0"/>
              </a:rPr>
              <a:t>, 0 );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if ( </a:t>
            </a:r>
            <a:r>
              <a:rPr lang="en-US" dirty="0" err="1">
                <a:latin typeface="Courier" pitchFamily="2" charset="0"/>
              </a:rPr>
              <a:t>SWIG_IsOK</a:t>
            </a:r>
            <a:r>
              <a:rPr lang="en-US" dirty="0">
                <a:latin typeface="Courier" pitchFamily="2" charset="0"/>
              </a:rPr>
              <a:t>(res1) &amp;&amp; argp1 )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auto </a:t>
            </a:r>
            <a:r>
              <a:rPr lang="en-US" dirty="0" err="1">
                <a:latin typeface="Courier" pitchFamily="2" charset="0"/>
              </a:rPr>
              <a:t>vecp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reinterpret_cast</a:t>
            </a:r>
            <a:r>
              <a:rPr lang="en-US" dirty="0">
                <a:latin typeface="Courier" pitchFamily="2" charset="0"/>
              </a:rPr>
              <a:t>&lt; Vector * &gt;(argp1);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$1 = *</a:t>
            </a:r>
            <a:r>
              <a:rPr lang="en-US" dirty="0" err="1">
                <a:latin typeface="Courier" pitchFamily="2" charset="0"/>
              </a:rPr>
              <a:t>vecp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} else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float temp[3];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bool ok = </a:t>
            </a:r>
            <a:r>
              <a:rPr lang="en-US" dirty="0" err="1">
                <a:latin typeface="Courier" pitchFamily="2" charset="0"/>
              </a:rPr>
              <a:t>floatsFromPy</a:t>
            </a:r>
            <a:r>
              <a:rPr lang="en-US" dirty="0">
                <a:latin typeface="Courier" pitchFamily="2" charset="0"/>
              </a:rPr>
              <a:t>(temp, $input, 3);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if ( ok 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 $1 = Vector(temp[0], temp[1], temp[2]);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} else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 </a:t>
            </a:r>
            <a:r>
              <a:rPr lang="en-US" dirty="0" err="1">
                <a:latin typeface="Courier" pitchFamily="2" charset="0"/>
              </a:rPr>
              <a:t>PyErr_SetString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PyExc_ValueError</a:t>
            </a:r>
            <a:r>
              <a:rPr lang="en-US" dirty="0">
                <a:latin typeface="Courier" pitchFamily="2" charset="0"/>
              </a:rPr>
              <a:t>, "Expected a Vector or a sequence");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 </a:t>
            </a:r>
            <a:r>
              <a:rPr lang="en-US" dirty="0" err="1">
                <a:latin typeface="Courier" pitchFamily="2" charset="0"/>
              </a:rPr>
              <a:t>SWIG_fail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</a:p>
          <a:p>
            <a:r>
              <a:rPr lang="en-US" sz="2300" dirty="0"/>
              <a:t>SWIG provides </a:t>
            </a:r>
            <a:r>
              <a:rPr lang="en-US" sz="2300" dirty="0" err="1"/>
              <a:t>typemaps</a:t>
            </a:r>
            <a:r>
              <a:rPr lang="en-US" sz="2300" dirty="0"/>
              <a:t> for standard library, e.g. vector&lt;T&gt;, complex&lt;T&gt;.</a:t>
            </a:r>
          </a:p>
          <a:p>
            <a:r>
              <a:rPr lang="en-US" sz="2300" dirty="0"/>
              <a:t>Only a few custom </a:t>
            </a:r>
            <a:r>
              <a:rPr lang="en-US" sz="2300" dirty="0" err="1"/>
              <a:t>typemaps</a:t>
            </a:r>
            <a:r>
              <a:rPr lang="en-US" sz="2300" dirty="0"/>
              <a:t> have been necessary so far.</a:t>
            </a:r>
          </a:p>
        </p:txBody>
      </p:sp>
    </p:spTree>
    <p:extLst>
      <p:ext uri="{BB962C8B-B14F-4D97-AF65-F5344CB8AC3E}">
        <p14:creationId xmlns:p14="http://schemas.microsoft.com/office/powerpoint/2010/main" val="3678555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64B1-201F-0B48-BB12-53C1A969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SWIG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3D66-B4EF-A841-BF22-45F63C8E3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30087"/>
            <a:ext cx="8915400" cy="4681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class members are not exposed to Python:</a:t>
            </a:r>
          </a:p>
          <a:p>
            <a:pPr marL="0" indent="0">
              <a:buNone/>
            </a:pPr>
            <a:r>
              <a:rPr lang="en-US" sz="1500" dirty="0">
                <a:latin typeface="Courier" pitchFamily="2" charset="0"/>
              </a:rPr>
              <a:t>%ignore Snapshot::Init();</a:t>
            </a:r>
          </a:p>
          <a:p>
            <a:r>
              <a:rPr lang="en-US" dirty="0"/>
              <a:t>Some operations are replaced by standard Python operators:</a:t>
            </a:r>
          </a:p>
          <a:p>
            <a:pPr marL="0" indent="0">
              <a:buNone/>
            </a:pPr>
            <a:r>
              <a:rPr lang="en-US" sz="1500" dirty="0">
                <a:latin typeface="Courier" pitchFamily="2" charset="0"/>
              </a:rPr>
              <a:t>%ignore operator&lt;&lt;( std::</a:t>
            </a:r>
            <a:r>
              <a:rPr lang="en-US" sz="1500" dirty="0" err="1">
                <a:latin typeface="Courier" pitchFamily="2" charset="0"/>
              </a:rPr>
              <a:t>ostream</a:t>
            </a:r>
            <a:r>
              <a:rPr lang="en-US" sz="1500" dirty="0">
                <a:latin typeface="Courier" pitchFamily="2" charset="0"/>
              </a:rPr>
              <a:t>&amp; </a:t>
            </a:r>
            <a:r>
              <a:rPr lang="en-US" sz="1500" dirty="0" err="1">
                <a:latin typeface="Courier" pitchFamily="2" charset="0"/>
              </a:rPr>
              <a:t>os</a:t>
            </a:r>
            <a:r>
              <a:rPr lang="en-US" sz="1500" dirty="0">
                <a:latin typeface="Courier" pitchFamily="2" charset="0"/>
              </a:rPr>
              <a:t>, const Snapshot&amp; s );</a:t>
            </a:r>
            <a:br>
              <a:rPr lang="en-US" sz="1500" dirty="0">
                <a:latin typeface="Courier" pitchFamily="2" charset="0"/>
              </a:rPr>
            </a:br>
            <a:r>
              <a:rPr lang="en-US" sz="1500" dirty="0">
                <a:latin typeface="Courier" pitchFamily="2" charset="0"/>
              </a:rPr>
              <a:t>%extend Snapshot {</a:t>
            </a:r>
            <a:br>
              <a:rPr lang="en-US" sz="1500" dirty="0">
                <a:latin typeface="Courier" pitchFamily="2" charset="0"/>
              </a:rPr>
            </a:br>
            <a:r>
              <a:rPr lang="en-US" sz="1500" dirty="0">
                <a:latin typeface="Courier" pitchFamily="2" charset="0"/>
              </a:rPr>
              <a:t>    </a:t>
            </a:r>
            <a:r>
              <a:rPr lang="en-US" sz="1500" i="1" dirty="0">
                <a:latin typeface="Courier" pitchFamily="2" charset="0"/>
              </a:rPr>
              <a:t>/// Representation as a Python string; SWIG knows about std::string.</a:t>
            </a:r>
            <a:br>
              <a:rPr lang="en-US" sz="1500" i="1" dirty="0">
                <a:latin typeface="Courier" pitchFamily="2" charset="0"/>
              </a:rPr>
            </a:br>
            <a:r>
              <a:rPr lang="en-US" sz="1500" i="1" dirty="0">
                <a:latin typeface="Courier" pitchFamily="2" charset="0"/>
              </a:rPr>
              <a:t>    </a:t>
            </a:r>
            <a:r>
              <a:rPr lang="en-US" sz="1500" dirty="0">
                <a:latin typeface="Courier" pitchFamily="2" charset="0"/>
              </a:rPr>
              <a:t>std::string __</a:t>
            </a:r>
            <a:r>
              <a:rPr lang="en-US" sz="1500" dirty="0" err="1">
                <a:latin typeface="Courier" pitchFamily="2" charset="0"/>
              </a:rPr>
              <a:t>repr</a:t>
            </a:r>
            <a:r>
              <a:rPr lang="en-US" sz="1500" dirty="0">
                <a:latin typeface="Courier" pitchFamily="2" charset="0"/>
              </a:rPr>
              <a:t>__() const</a:t>
            </a:r>
            <a:br>
              <a:rPr lang="en-US" sz="1500" dirty="0">
                <a:latin typeface="Courier" pitchFamily="2" charset="0"/>
              </a:rPr>
            </a:br>
            <a:r>
              <a:rPr lang="en-US" sz="1500" dirty="0">
                <a:latin typeface="Courier" pitchFamily="2" charset="0"/>
              </a:rPr>
              <a:t>    {</a:t>
            </a:r>
            <a:br>
              <a:rPr lang="en-US" sz="1500" dirty="0">
                <a:latin typeface="Courier" pitchFamily="2" charset="0"/>
              </a:rPr>
            </a:br>
            <a:r>
              <a:rPr lang="en-US" sz="1500" dirty="0">
                <a:latin typeface="Courier" pitchFamily="2" charset="0"/>
              </a:rPr>
              <a:t>        std::</a:t>
            </a:r>
            <a:r>
              <a:rPr lang="en-US" sz="1500" dirty="0" err="1">
                <a:latin typeface="Courier" pitchFamily="2" charset="0"/>
              </a:rPr>
              <a:t>ostringstream</a:t>
            </a:r>
            <a:r>
              <a:rPr lang="en-US" sz="1500" dirty="0">
                <a:latin typeface="Courier" pitchFamily="2" charset="0"/>
              </a:rPr>
              <a:t> </a:t>
            </a:r>
            <a:r>
              <a:rPr lang="en-US" sz="1500" dirty="0" err="1">
                <a:latin typeface="Courier" pitchFamily="2" charset="0"/>
              </a:rPr>
              <a:t>oss</a:t>
            </a:r>
            <a:r>
              <a:rPr lang="en-US" sz="1500" dirty="0">
                <a:latin typeface="Courier" pitchFamily="2" charset="0"/>
              </a:rPr>
              <a:t>;</a:t>
            </a:r>
            <a:br>
              <a:rPr lang="en-US" sz="1500" dirty="0">
                <a:latin typeface="Courier" pitchFamily="2" charset="0"/>
              </a:rPr>
            </a:br>
            <a:r>
              <a:rPr lang="en-US" sz="1500" dirty="0">
                <a:latin typeface="Courier" pitchFamily="2" charset="0"/>
              </a:rPr>
              <a:t>        </a:t>
            </a:r>
            <a:r>
              <a:rPr lang="en-US" sz="1500" dirty="0" err="1">
                <a:latin typeface="Courier" pitchFamily="2" charset="0"/>
              </a:rPr>
              <a:t>oss</a:t>
            </a:r>
            <a:r>
              <a:rPr lang="en-US" sz="1500" dirty="0">
                <a:latin typeface="Courier" pitchFamily="2" charset="0"/>
              </a:rPr>
              <a:t> &lt;&lt; "Snapshot" &lt;&lt; *$self;</a:t>
            </a:r>
            <a:br>
              <a:rPr lang="en-US" sz="1500" dirty="0">
                <a:latin typeface="Courier" pitchFamily="2" charset="0"/>
              </a:rPr>
            </a:br>
            <a:r>
              <a:rPr lang="en-US" sz="1500" dirty="0">
                <a:latin typeface="Courier" pitchFamily="2" charset="0"/>
              </a:rPr>
              <a:t>        return </a:t>
            </a:r>
            <a:r>
              <a:rPr lang="en-US" sz="1500" dirty="0" err="1">
                <a:latin typeface="Courier" pitchFamily="2" charset="0"/>
              </a:rPr>
              <a:t>oss.str</a:t>
            </a:r>
            <a:r>
              <a:rPr lang="en-US" sz="1500" dirty="0">
                <a:latin typeface="Courier" pitchFamily="2" charset="0"/>
              </a:rPr>
              <a:t>();</a:t>
            </a:r>
            <a:br>
              <a:rPr lang="en-US" sz="1500" dirty="0">
                <a:latin typeface="Courier" pitchFamily="2" charset="0"/>
              </a:rPr>
            </a:br>
            <a:r>
              <a:rPr lang="en-US" sz="1500" dirty="0">
                <a:latin typeface="Courier" pitchFamily="2" charset="0"/>
              </a:rPr>
              <a:t>    }</a:t>
            </a:r>
            <a:br>
              <a:rPr lang="en-US" sz="1500" dirty="0">
                <a:latin typeface="Courier" pitchFamily="2" charset="0"/>
              </a:rPr>
            </a:br>
            <a:r>
              <a:rPr lang="en-US" sz="1500" dirty="0">
                <a:latin typeface="Courier" pitchFamily="2" charset="0"/>
              </a:rPr>
              <a:t>};</a:t>
            </a:r>
          </a:p>
          <a:p>
            <a:r>
              <a:rPr lang="en-US" dirty="0"/>
              <a:t>Template specializations are mapped to plain classes:</a:t>
            </a:r>
          </a:p>
          <a:p>
            <a:pPr marL="0" indent="0">
              <a:buNone/>
            </a:pPr>
            <a:r>
              <a:rPr lang="en-US" sz="1500" dirty="0">
                <a:latin typeface="Courier" pitchFamily="2" charset="0"/>
              </a:rPr>
              <a:t>%template(</a:t>
            </a:r>
            <a:r>
              <a:rPr lang="en-US" sz="1500" dirty="0" err="1">
                <a:latin typeface="Courier" pitchFamily="2" charset="0"/>
              </a:rPr>
              <a:t>SnapshotList</a:t>
            </a:r>
            <a:r>
              <a:rPr lang="en-US" sz="1500" dirty="0">
                <a:latin typeface="Courier" pitchFamily="2" charset="0"/>
              </a:rPr>
              <a:t>) std::vector&lt;Snapshot&gt;;</a:t>
            </a:r>
          </a:p>
          <a:p>
            <a:r>
              <a:rPr lang="en-US" dirty="0"/>
              <a:t>Setters and getters are wrapped as attributes:</a:t>
            </a:r>
          </a:p>
          <a:p>
            <a:pPr marL="0" indent="0">
              <a:buNone/>
            </a:pPr>
            <a:r>
              <a:rPr lang="en-US" sz="1500" dirty="0">
                <a:latin typeface="Courier" pitchFamily="2" charset="0"/>
              </a:rPr>
              <a:t>%</a:t>
            </a:r>
            <a:r>
              <a:rPr lang="en-US" sz="1500" dirty="0" err="1">
                <a:latin typeface="Courier" pitchFamily="2" charset="0"/>
              </a:rPr>
              <a:t>attributeval</a:t>
            </a:r>
            <a:r>
              <a:rPr lang="en-US" sz="1500" dirty="0">
                <a:latin typeface="Courier" pitchFamily="2" charset="0"/>
              </a:rPr>
              <a:t>(Snapshot, Vector, position, Position, Position)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87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4DD3-F255-BB4F-AAF6-68A4AC20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Doxygen</a:t>
            </a:r>
            <a:r>
              <a:rPr lang="en-US" dirty="0"/>
              <a:t>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A3F56-CFC6-DA47-A71D-D2E99C6F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9571"/>
            <a:ext cx="8915400" cy="4441651"/>
          </a:xfrm>
        </p:spPr>
        <p:txBody>
          <a:bodyPr>
            <a:noAutofit/>
          </a:bodyPr>
          <a:lstStyle/>
          <a:p>
            <a:r>
              <a:rPr lang="en-US" dirty="0"/>
              <a:t>Most SST source code has looked like this for many years:</a:t>
            </a:r>
          </a:p>
          <a:p>
            <a:pPr marL="0" indent="0">
              <a:buNone/>
            </a:pPr>
            <a:r>
              <a:rPr lang="en-US" sz="1400" i="1" dirty="0">
                <a:latin typeface="Courier" pitchFamily="2" charset="0"/>
              </a:rPr>
              <a:t>/// Relationship between two coordinate systems at a given time</a:t>
            </a:r>
            <a:br>
              <a:rPr lang="en-US" sz="1400" i="1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class Snapshot {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public: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i="1" dirty="0">
                <a:latin typeface="Courier" pitchFamily="2" charset="0"/>
              </a:rPr>
              <a:t>/// Full and Default Constructor (defaults are 0.0)</a:t>
            </a:r>
            <a:br>
              <a:rPr lang="en-US" sz="1400" i="1" dirty="0">
                <a:latin typeface="Courier" pitchFamily="2" charset="0"/>
              </a:rPr>
            </a:br>
            <a:r>
              <a:rPr lang="en-US" sz="1400" i="1" dirty="0">
                <a:latin typeface="Courier" pitchFamily="2" charset="0"/>
              </a:rPr>
              <a:t>    </a:t>
            </a:r>
            <a:r>
              <a:rPr lang="en-US" sz="1400" dirty="0">
                <a:latin typeface="Courier" pitchFamily="2" charset="0"/>
              </a:rPr>
              <a:t>Snapshot(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        double time=0.0,    </a:t>
            </a:r>
            <a:r>
              <a:rPr lang="en-US" sz="1400" i="1" dirty="0">
                <a:latin typeface="Courier" pitchFamily="2" charset="0"/>
              </a:rPr>
              <a:t>///&lt; Time at which snapshot occurs in trajectory [sec]</a:t>
            </a:r>
            <a:br>
              <a:rPr lang="en-US" sz="1400" i="1" dirty="0">
                <a:latin typeface="Courier" pitchFamily="2" charset="0"/>
              </a:rPr>
            </a:br>
            <a:r>
              <a:rPr lang="en-US" sz="1400" i="1" dirty="0">
                <a:latin typeface="Courier" pitchFamily="2" charset="0"/>
              </a:rPr>
              <a:t>        </a:t>
            </a:r>
            <a:r>
              <a:rPr lang="en-US" sz="1400" dirty="0">
                <a:latin typeface="Courier" pitchFamily="2" charset="0"/>
              </a:rPr>
              <a:t>Vector position=Vector(),  </a:t>
            </a:r>
            <a:r>
              <a:rPr lang="en-US" sz="1400" i="1" dirty="0">
                <a:latin typeface="Courier" pitchFamily="2" charset="0"/>
              </a:rPr>
              <a:t>///&lt; Position [m]</a:t>
            </a:r>
            <a:br>
              <a:rPr lang="en-US" sz="1400" i="1" dirty="0">
                <a:latin typeface="Courier" pitchFamily="2" charset="0"/>
              </a:rPr>
            </a:br>
            <a:r>
              <a:rPr lang="en-US" sz="1400" i="1" dirty="0">
                <a:latin typeface="Courier" pitchFamily="2" charset="0"/>
              </a:rPr>
              <a:t>        </a:t>
            </a:r>
            <a:r>
              <a:rPr lang="en-US" sz="1400" dirty="0">
                <a:latin typeface="Courier" pitchFamily="2" charset="0"/>
              </a:rPr>
              <a:t>Vector velocity=Vector(),  </a:t>
            </a:r>
            <a:r>
              <a:rPr lang="en-US" sz="1400" i="1" dirty="0">
                <a:latin typeface="Courier" pitchFamily="2" charset="0"/>
              </a:rPr>
              <a:t>///&lt; Velocity [m/s], default zeroes</a:t>
            </a:r>
            <a:br>
              <a:rPr lang="en-US" sz="1400" i="1" dirty="0">
                <a:latin typeface="Courier" pitchFamily="2" charset="0"/>
              </a:rPr>
            </a:br>
            <a:r>
              <a:rPr lang="en-US" sz="1400" i="1" dirty="0">
                <a:latin typeface="Courier" pitchFamily="2" charset="0"/>
              </a:rPr>
              <a:t>        </a:t>
            </a:r>
            <a:r>
              <a:rPr lang="en-US" sz="1400" dirty="0">
                <a:latin typeface="Courier" pitchFamily="2" charset="0"/>
              </a:rPr>
              <a:t>Orientation orientation=Orientation(),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			</a:t>
            </a:r>
            <a:r>
              <a:rPr lang="en-US" sz="1400" i="1" dirty="0">
                <a:latin typeface="Courier" pitchFamily="2" charset="0"/>
              </a:rPr>
              <a:t>///&lt; Orientation angles [deg], default zeroes</a:t>
            </a:r>
            <a:br>
              <a:rPr lang="en-US" sz="1400" i="1" dirty="0">
                <a:latin typeface="Courier" pitchFamily="2" charset="0"/>
              </a:rPr>
            </a:br>
            <a:r>
              <a:rPr lang="en-US" sz="1400" i="1" dirty="0">
                <a:latin typeface="Courier" pitchFamily="2" charset="0"/>
              </a:rPr>
              <a:t>        </a:t>
            </a:r>
            <a:r>
              <a:rPr lang="en-US" sz="1400" dirty="0">
                <a:latin typeface="Courier" pitchFamily="2" charset="0"/>
              </a:rPr>
              <a:t>Orientation </a:t>
            </a:r>
            <a:r>
              <a:rPr lang="en-US" sz="1400" dirty="0" err="1">
                <a:latin typeface="Courier" pitchFamily="2" charset="0"/>
              </a:rPr>
              <a:t>orientationRate</a:t>
            </a:r>
            <a:r>
              <a:rPr lang="en-US" sz="1400" dirty="0">
                <a:latin typeface="Courier" pitchFamily="2" charset="0"/>
              </a:rPr>
              <a:t>=Orientation(),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			</a:t>
            </a:r>
            <a:r>
              <a:rPr lang="en-US" sz="1400" i="1" dirty="0">
                <a:latin typeface="Courier" pitchFamily="2" charset="0"/>
              </a:rPr>
              <a:t>///&lt; Time derivatives of orient [deg/s], default zeroes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     );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…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}</a:t>
            </a:r>
          </a:p>
          <a:p>
            <a:r>
              <a:rPr lang="en-US" dirty="0" err="1"/>
              <a:t>Doxygen</a:t>
            </a:r>
            <a:r>
              <a:rPr lang="en-US" dirty="0"/>
              <a:t> output is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(and next slide)</a:t>
            </a:r>
          </a:p>
        </p:txBody>
      </p:sp>
    </p:spTree>
    <p:extLst>
      <p:ext uri="{BB962C8B-B14F-4D97-AF65-F5344CB8AC3E}">
        <p14:creationId xmlns:p14="http://schemas.microsoft.com/office/powerpoint/2010/main" val="487186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2BD7-A9AB-D542-AFEC-999968B3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8721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Doxygen</a:t>
            </a:r>
            <a:r>
              <a:rPr lang="en-US" dirty="0"/>
              <a:t> HTML output</a:t>
            </a:r>
            <a:br>
              <a:rPr lang="en-US" dirty="0"/>
            </a:br>
            <a:r>
              <a:rPr lang="en-US" sz="2200" dirty="0"/>
              <a:t>(screen capture)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7094AA-FEB5-D342-9589-EBF590AE4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345" y="1488500"/>
            <a:ext cx="8298290" cy="487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53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7C4A-256B-3647-BAE9-A58E502C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9537"/>
          </a:xfrm>
        </p:spPr>
        <p:txBody>
          <a:bodyPr>
            <a:normAutofit/>
          </a:bodyPr>
          <a:lstStyle/>
          <a:p>
            <a:r>
              <a:rPr lang="en-US" sz="3200" dirty="0"/>
              <a:t>Python Docstring</a:t>
            </a:r>
            <a:br>
              <a:rPr lang="en-US" sz="3200" dirty="0"/>
            </a:br>
            <a:r>
              <a:rPr lang="en-US" sz="2400" dirty="0"/>
              <a:t>from </a:t>
            </a:r>
            <a:r>
              <a:rPr lang="en-US" sz="2400" dirty="0" err="1"/>
              <a:t>Doxygen</a:t>
            </a:r>
            <a:r>
              <a:rPr lang="en-US" sz="2400" dirty="0"/>
              <a:t> Comments via SWIG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EF75-EC34-BF4E-8894-6CB374F91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1354"/>
            <a:ext cx="8915400" cy="4452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class Snapshot(object):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    </a:t>
            </a:r>
            <a:r>
              <a:rPr lang="en-US" sz="1400" i="1" dirty="0">
                <a:latin typeface="Courier" pitchFamily="2" charset="0"/>
              </a:rPr>
              <a:t>r""" Relationship between two coordinate systems at a given time"""</a:t>
            </a:r>
            <a:br>
              <a:rPr lang="en-US" sz="1400" i="1" dirty="0">
                <a:latin typeface="Courier" pitchFamily="2" charset="0"/>
              </a:rPr>
            </a:b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    def __</a:t>
            </a:r>
            <a:r>
              <a:rPr lang="en-US" sz="1400" dirty="0" err="1">
                <a:latin typeface="Courier" pitchFamily="2" charset="0"/>
              </a:rPr>
              <a:t>init</a:t>
            </a:r>
            <a:r>
              <a:rPr lang="en-US" sz="1400" dirty="0">
                <a:latin typeface="Courier" pitchFamily="2" charset="0"/>
              </a:rPr>
              <a:t>__(self, *</a:t>
            </a:r>
            <a:r>
              <a:rPr lang="en-US" sz="1400" dirty="0" err="1">
                <a:latin typeface="Courier" pitchFamily="2" charset="0"/>
              </a:rPr>
              <a:t>args</a:t>
            </a:r>
            <a:r>
              <a:rPr lang="en-US" sz="1400" dirty="0">
                <a:latin typeface="Courier" pitchFamily="2" charset="0"/>
              </a:rPr>
              <a:t>, **</a:t>
            </a:r>
            <a:r>
              <a:rPr lang="en-US" sz="1400" dirty="0" err="1">
                <a:latin typeface="Courier" pitchFamily="2" charset="0"/>
              </a:rPr>
              <a:t>kwargs</a:t>
            </a:r>
            <a:r>
              <a:rPr lang="en-US" sz="1400" dirty="0">
                <a:latin typeface="Courier" pitchFamily="2" charset="0"/>
              </a:rPr>
              <a:t>):</a:t>
            </a:r>
            <a:br>
              <a:rPr lang="en-US" sz="1400" dirty="0">
                <a:latin typeface="Courier" pitchFamily="2" charset="0"/>
              </a:rPr>
            </a:br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i="1" dirty="0">
                <a:latin typeface="Courier" pitchFamily="2" charset="0"/>
              </a:rPr>
              <a:t>r"""</a:t>
            </a:r>
            <a:br>
              <a:rPr lang="en-US" sz="1400" i="1" dirty="0">
                <a:latin typeface="Courier" pitchFamily="2" charset="0"/>
              </a:rPr>
            </a:br>
            <a:r>
              <a:rPr lang="en-US" sz="1400" i="1" dirty="0">
                <a:latin typeface="Courier" pitchFamily="2" charset="0"/>
              </a:rPr>
              <a:t>         Full and Default Constructor (defaults are 0.0)</a:t>
            </a:r>
            <a:br>
              <a:rPr lang="en-US" sz="1400" i="1" dirty="0">
                <a:latin typeface="Courier" pitchFamily="2" charset="0"/>
              </a:rPr>
            </a:br>
            <a:r>
              <a:rPr lang="en-US" sz="1400" i="1" dirty="0">
                <a:latin typeface="Courier" pitchFamily="2" charset="0"/>
              </a:rPr>
              <a:t>        :type time: float, optional</a:t>
            </a:r>
            <a:br>
              <a:rPr lang="en-US" sz="1400" i="1" dirty="0">
                <a:latin typeface="Courier" pitchFamily="2" charset="0"/>
              </a:rPr>
            </a:br>
            <a:r>
              <a:rPr lang="en-US" sz="1400" i="1" dirty="0">
                <a:latin typeface="Courier" pitchFamily="2" charset="0"/>
              </a:rPr>
              <a:t>        :param time: Time at which snapshot occurs in trajectory [sec]</a:t>
            </a:r>
            <a:br>
              <a:rPr lang="en-US" sz="1400" i="1" dirty="0">
                <a:latin typeface="Courier" pitchFamily="2" charset="0"/>
              </a:rPr>
            </a:br>
            <a:r>
              <a:rPr lang="en-US" sz="1400" i="1" dirty="0">
                <a:latin typeface="Courier" pitchFamily="2" charset="0"/>
              </a:rPr>
              <a:t>        :type position: :</a:t>
            </a:r>
            <a:r>
              <a:rPr lang="en-US" sz="1400" i="1" dirty="0" err="1">
                <a:latin typeface="Courier" pitchFamily="2" charset="0"/>
              </a:rPr>
              <a:t>py:class</a:t>
            </a:r>
            <a:r>
              <a:rPr lang="en-US" sz="1400" i="1" dirty="0">
                <a:latin typeface="Courier" pitchFamily="2" charset="0"/>
              </a:rPr>
              <a:t>:`Vector`, optional</a:t>
            </a:r>
            <a:br>
              <a:rPr lang="en-US" sz="1400" i="1" dirty="0">
                <a:latin typeface="Courier" pitchFamily="2" charset="0"/>
              </a:rPr>
            </a:br>
            <a:r>
              <a:rPr lang="en-US" sz="1400" i="1" dirty="0">
                <a:latin typeface="Courier" pitchFamily="2" charset="0"/>
              </a:rPr>
              <a:t>        :param position: Position [m]</a:t>
            </a:r>
            <a:br>
              <a:rPr lang="en-US" sz="1400" i="1" dirty="0">
                <a:latin typeface="Courier" pitchFamily="2" charset="0"/>
              </a:rPr>
            </a:br>
            <a:r>
              <a:rPr lang="en-US" sz="1400" i="1" dirty="0">
                <a:latin typeface="Courier" pitchFamily="2" charset="0"/>
              </a:rPr>
              <a:t>        :type velocity: :</a:t>
            </a:r>
            <a:r>
              <a:rPr lang="en-US" sz="1400" i="1" dirty="0" err="1">
                <a:latin typeface="Courier" pitchFamily="2" charset="0"/>
              </a:rPr>
              <a:t>py:class</a:t>
            </a:r>
            <a:r>
              <a:rPr lang="en-US" sz="1400" i="1" dirty="0">
                <a:latin typeface="Courier" pitchFamily="2" charset="0"/>
              </a:rPr>
              <a:t>:`Vector`, optional</a:t>
            </a:r>
            <a:br>
              <a:rPr lang="en-US" sz="1400" i="1" dirty="0">
                <a:latin typeface="Courier" pitchFamily="2" charset="0"/>
              </a:rPr>
            </a:br>
            <a:r>
              <a:rPr lang="en-US" sz="1400" i="1" dirty="0">
                <a:latin typeface="Courier" pitchFamily="2" charset="0"/>
              </a:rPr>
              <a:t>        :param velocity: Velocity [m/s], default zeroes</a:t>
            </a:r>
            <a:br>
              <a:rPr lang="en-US" sz="1400" i="1" dirty="0">
                <a:latin typeface="Courier" pitchFamily="2" charset="0"/>
              </a:rPr>
            </a:br>
            <a:r>
              <a:rPr lang="en-US" sz="1400" i="1" dirty="0">
                <a:latin typeface="Courier" pitchFamily="2" charset="0"/>
              </a:rPr>
              <a:t>        :type orientation: :</a:t>
            </a:r>
            <a:r>
              <a:rPr lang="en-US" sz="1400" i="1" dirty="0" err="1">
                <a:latin typeface="Courier" pitchFamily="2" charset="0"/>
              </a:rPr>
              <a:t>py:class</a:t>
            </a:r>
            <a:r>
              <a:rPr lang="en-US" sz="1400" i="1" dirty="0">
                <a:latin typeface="Courier" pitchFamily="2" charset="0"/>
              </a:rPr>
              <a:t>:`Orientation`, optional</a:t>
            </a:r>
            <a:br>
              <a:rPr lang="en-US" sz="1400" i="1" dirty="0">
                <a:latin typeface="Courier" pitchFamily="2" charset="0"/>
              </a:rPr>
            </a:br>
            <a:r>
              <a:rPr lang="en-US" sz="1400" i="1" dirty="0">
                <a:latin typeface="Courier" pitchFamily="2" charset="0"/>
              </a:rPr>
              <a:t>        :param orientation: Orientation angles [deg], default zeroes</a:t>
            </a:r>
            <a:br>
              <a:rPr lang="en-US" sz="1400" i="1" dirty="0">
                <a:latin typeface="Courier" pitchFamily="2" charset="0"/>
              </a:rPr>
            </a:br>
            <a:r>
              <a:rPr lang="en-US" sz="1400" i="1" dirty="0">
                <a:latin typeface="Courier" pitchFamily="2" charset="0"/>
              </a:rPr>
              <a:t>        :type </a:t>
            </a:r>
            <a:r>
              <a:rPr lang="en-US" sz="1400" i="1" dirty="0" err="1">
                <a:latin typeface="Courier" pitchFamily="2" charset="0"/>
              </a:rPr>
              <a:t>orientationRate</a:t>
            </a:r>
            <a:r>
              <a:rPr lang="en-US" sz="1400" i="1" dirty="0">
                <a:latin typeface="Courier" pitchFamily="2" charset="0"/>
              </a:rPr>
              <a:t>: :</a:t>
            </a:r>
            <a:r>
              <a:rPr lang="en-US" sz="1400" i="1" dirty="0" err="1">
                <a:latin typeface="Courier" pitchFamily="2" charset="0"/>
              </a:rPr>
              <a:t>py:class</a:t>
            </a:r>
            <a:r>
              <a:rPr lang="en-US" sz="1400" i="1" dirty="0">
                <a:latin typeface="Courier" pitchFamily="2" charset="0"/>
              </a:rPr>
              <a:t>:`Orientation`, optional</a:t>
            </a:r>
            <a:br>
              <a:rPr lang="en-US" sz="1400" i="1" dirty="0">
                <a:latin typeface="Courier" pitchFamily="2" charset="0"/>
              </a:rPr>
            </a:br>
            <a:r>
              <a:rPr lang="en-US" sz="1400" i="1" dirty="0">
                <a:latin typeface="Courier" pitchFamily="2" charset="0"/>
              </a:rPr>
              <a:t>        :param </a:t>
            </a:r>
            <a:r>
              <a:rPr lang="en-US" sz="1400" i="1" dirty="0" err="1">
                <a:latin typeface="Courier" pitchFamily="2" charset="0"/>
              </a:rPr>
              <a:t>orientationRate</a:t>
            </a:r>
            <a:r>
              <a:rPr lang="en-US" sz="1400" i="1" dirty="0">
                <a:latin typeface="Courier" pitchFamily="2" charset="0"/>
              </a:rPr>
              <a:t>: Time derivatives of orient [deg/s], default zeroes</a:t>
            </a:r>
            <a:br>
              <a:rPr lang="en-US" sz="1400" i="1" dirty="0">
                <a:latin typeface="Courier" pitchFamily="2" charset="0"/>
              </a:rPr>
            </a:br>
            <a:r>
              <a:rPr lang="en-US" sz="1400" i="1" dirty="0">
                <a:latin typeface="Courier" pitchFamily="2" charset="0"/>
              </a:rPr>
              <a:t>        ”””</a:t>
            </a:r>
          </a:p>
          <a:p>
            <a:r>
              <a:rPr lang="en-US" dirty="0"/>
              <a:t>Sphinx output is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(and next slide)</a:t>
            </a:r>
          </a:p>
        </p:txBody>
      </p:sp>
    </p:spTree>
    <p:extLst>
      <p:ext uri="{BB962C8B-B14F-4D97-AF65-F5344CB8AC3E}">
        <p14:creationId xmlns:p14="http://schemas.microsoft.com/office/powerpoint/2010/main" val="6170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5622-6C7D-A046-AE76-77253BF9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Sphinx HTML output from docstring</a:t>
            </a:r>
            <a:br>
              <a:rPr lang="en-US" dirty="0"/>
            </a:br>
            <a:r>
              <a:rPr lang="en-US" sz="2800" dirty="0"/>
              <a:t>(screen capture)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A525F0-39AA-5045-A269-8F08BA730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856555" cy="4328890"/>
          </a:xfrm>
        </p:spPr>
      </p:pic>
    </p:spTree>
    <p:extLst>
      <p:ext uri="{BB962C8B-B14F-4D97-AF65-F5344CB8AC3E}">
        <p14:creationId xmlns:p14="http://schemas.microsoft.com/office/powerpoint/2010/main" val="1332629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27DE-58CA-4A42-941E-4F80985B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5090"/>
          </a:xfrm>
        </p:spPr>
        <p:txBody>
          <a:bodyPr>
            <a:normAutofit fontScale="90000"/>
          </a:bodyPr>
          <a:lstStyle/>
          <a:p>
            <a:r>
              <a:rPr lang="en-US" dirty="0"/>
              <a:t>Shared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84FE-1A18-4E4C-816E-A8E2A191B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19200"/>
            <a:ext cx="8915400" cy="50146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Before this project, the SST executable was statically linked. Now it is a small main program and a large shared library, </a:t>
            </a:r>
            <a:r>
              <a:rPr lang="en-US" dirty="0" err="1">
                <a:latin typeface="Courier" pitchFamily="2" charset="0"/>
              </a:rPr>
              <a:t>SstServer</a:t>
            </a:r>
            <a:r>
              <a:rPr lang="en-US" dirty="0">
                <a:latin typeface="Courier" pitchFamily="2" charset="0"/>
              </a:rPr>
              <a:t>.(</a:t>
            </a:r>
            <a:r>
              <a:rPr lang="en-US" dirty="0" err="1">
                <a:latin typeface="Courier" pitchFamily="2" charset="0"/>
              </a:rPr>
              <a:t>so|dylib|dll</a:t>
            </a:r>
            <a:r>
              <a:rPr lang="en-US" dirty="0">
                <a:latin typeface="Courier" pitchFamily="2" charset="0"/>
              </a:rPr>
              <a:t>).</a:t>
            </a:r>
          </a:p>
          <a:p>
            <a:r>
              <a:rPr lang="en-US" dirty="0" err="1">
                <a:latin typeface="Courier" pitchFamily="2" charset="0"/>
              </a:rPr>
              <a:t>sstpy</a:t>
            </a:r>
            <a:r>
              <a:rPr lang="en-US" dirty="0"/>
              <a:t> is a Python </a:t>
            </a:r>
            <a:r>
              <a:rPr lang="en-US" i="1" dirty="0"/>
              <a:t>package</a:t>
            </a:r>
            <a:r>
              <a:rPr lang="en-US" dirty="0"/>
              <a:t>: a directory tree like this (on a Mac):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“module” shared libraries must be linked to </a:t>
            </a:r>
            <a:r>
              <a:rPr lang="en-US" dirty="0" err="1">
                <a:latin typeface="Courier" pitchFamily="2" charset="0"/>
              </a:rPr>
              <a:t>SstServer.dylib</a:t>
            </a:r>
            <a:r>
              <a:rPr lang="en-US" dirty="0"/>
              <a:t> and to third-party shared libraries from Boost, MKL, and others.</a:t>
            </a:r>
          </a:p>
          <a:p>
            <a:r>
              <a:rPr lang="en-US" dirty="0"/>
              <a:t>Managing shared libraries at run time is a pain, especially on Windows. I am still working on that.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DD91C-A610-0643-9EE2-817772EF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2375769"/>
            <a:ext cx="8699274" cy="237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10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51F2-F686-AD4E-9FE0-3E247AEF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4833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62ED-746E-874F-A9BC-20F412336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38943"/>
            <a:ext cx="8915400" cy="5083628"/>
          </a:xfrm>
        </p:spPr>
        <p:txBody>
          <a:bodyPr/>
          <a:lstStyle/>
          <a:p>
            <a:r>
              <a:rPr lang="en-US" dirty="0">
                <a:hlinkClick r:id="rId2"/>
              </a:rPr>
              <a:t>Sphinx</a:t>
            </a:r>
            <a:r>
              <a:rPr lang="en-US" dirty="0"/>
              <a:t> is a GREAT tool! So far, it looks like </a:t>
            </a:r>
            <a:r>
              <a:rPr lang="en-US" dirty="0">
                <a:hlinkClick r:id="rId3"/>
              </a:rPr>
              <a:t>this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links to SST’s original HTML documentation don’t work yet. I would like to move them into Sphinx – a big project, I’m afraid.</a:t>
            </a:r>
          </a:p>
          <a:p>
            <a:r>
              <a:rPr lang="en-US" dirty="0"/>
              <a:t>There is a lot more writing to be done.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E23B57-9BB7-E049-AB68-35CFF1969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285" y="1761151"/>
            <a:ext cx="8223250" cy="355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17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6AB1-DA7B-384E-B6A4-79A26A2C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/>
          <a:lstStyle/>
          <a:p>
            <a:r>
              <a:rPr lang="en-US" dirty="0"/>
              <a:t>Packaging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DD943-68C8-EA45-ABA5-D64678500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7800"/>
            <a:ext cx="8915400" cy="4463422"/>
          </a:xfrm>
        </p:spPr>
        <p:txBody>
          <a:bodyPr/>
          <a:lstStyle/>
          <a:p>
            <a:r>
              <a:rPr lang="en-US" dirty="0"/>
              <a:t>I think the </a:t>
            </a:r>
            <a:r>
              <a:rPr lang="en-US" dirty="0" err="1"/>
              <a:t>sstpy</a:t>
            </a:r>
            <a:r>
              <a:rPr lang="en-US" dirty="0"/>
              <a:t> package, and eventually all of SST, should be packaged as a </a:t>
            </a:r>
            <a:r>
              <a:rPr lang="en-US" dirty="0">
                <a:hlinkClick r:id="rId2"/>
              </a:rPr>
              <a:t>Wheel</a:t>
            </a:r>
            <a:r>
              <a:rPr lang="en-US" dirty="0"/>
              <a:t> and distributed via a </a:t>
            </a:r>
            <a:r>
              <a:rPr lang="en-US" dirty="0">
                <a:hlinkClick r:id="rId3"/>
              </a:rPr>
              <a:t>Conda</a:t>
            </a:r>
            <a:r>
              <a:rPr lang="en-US" dirty="0"/>
              <a:t> environment, with the third-party Python packages and other resources it needs.</a:t>
            </a:r>
          </a:p>
          <a:p>
            <a:r>
              <a:rPr lang="en-US" dirty="0"/>
              <a:t>This is in its “think and learn about it” stage. Suggestions are welcome.</a:t>
            </a:r>
          </a:p>
        </p:txBody>
      </p:sp>
    </p:spTree>
    <p:extLst>
      <p:ext uri="{BB962C8B-B14F-4D97-AF65-F5344CB8AC3E}">
        <p14:creationId xmlns:p14="http://schemas.microsoft.com/office/powerpoint/2010/main" val="338193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F62A-223C-D64E-BB72-36476BA1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3117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4C19-8EE7-E04E-82F3-315C83A1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89D37-4C50-8F46-AC60-1C541E54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point: Sonar Simulation Toolset (SST)</a:t>
            </a:r>
          </a:p>
          <a:p>
            <a:r>
              <a:rPr lang="en-US" dirty="0"/>
              <a:t>Ending point: C++ Library + Python Binding (+ SST)</a:t>
            </a:r>
          </a:p>
          <a:p>
            <a:r>
              <a:rPr lang="en-US" dirty="0"/>
              <a:t>Why?</a:t>
            </a:r>
          </a:p>
          <a:p>
            <a:r>
              <a:rPr lang="en-US" dirty="0"/>
              <a:t>Tools: </a:t>
            </a:r>
            <a:r>
              <a:rPr lang="en-US" dirty="0">
                <a:hlinkClick r:id="rId2"/>
              </a:rPr>
              <a:t>SWIG</a:t>
            </a:r>
            <a:r>
              <a:rPr lang="en-US" dirty="0"/>
              <a:t> vs. </a:t>
            </a:r>
            <a:r>
              <a:rPr lang="en-US" dirty="0">
                <a:hlinkClick r:id="rId3"/>
              </a:rPr>
              <a:t>pybind11</a:t>
            </a:r>
            <a:r>
              <a:rPr lang="en-US" dirty="0"/>
              <a:t> vs. ??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Shared Libraries</a:t>
            </a:r>
          </a:p>
          <a:p>
            <a:r>
              <a:rPr lang="en-US" dirty="0"/>
              <a:t>Packaging</a:t>
            </a:r>
          </a:p>
        </p:txBody>
      </p:sp>
    </p:spTree>
    <p:extLst>
      <p:ext uri="{BB962C8B-B14F-4D97-AF65-F5344CB8AC3E}">
        <p14:creationId xmlns:p14="http://schemas.microsoft.com/office/powerpoint/2010/main" val="36995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5445-D04B-8F45-B528-46E42C47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0954"/>
          </a:xfrm>
        </p:spPr>
        <p:txBody>
          <a:bodyPr>
            <a:normAutofit fontScale="90000"/>
          </a:bodyPr>
          <a:lstStyle/>
          <a:p>
            <a:r>
              <a:rPr lang="en-US" dirty="0"/>
              <a:t>Starting point: Sonar Simulation Toolset (SST)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37D011D-E24F-C84D-AB5B-B39D93123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405" y="1306749"/>
            <a:ext cx="8208963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5302C1E0-CEB4-0448-89FD-4AC0F9562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205" y="3059349"/>
            <a:ext cx="1219200" cy="2762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Ambient Noise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5813F1F7-047A-8E45-9AD8-A3A5635DBD99}"/>
              </a:ext>
            </a:extLst>
          </p:cNvPr>
          <p:cNvCxnSpPr>
            <a:cxnSpLocks noChangeShapeType="1"/>
            <a:endCxn id="5" idx="3"/>
          </p:cNvCxnSpPr>
          <p:nvPr/>
        </p:nvCxnSpPr>
        <p:spPr bwMode="auto">
          <a:xfrm rot="10800000" flipV="1">
            <a:off x="7498405" y="2983149"/>
            <a:ext cx="609600" cy="214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9">
            <a:extLst>
              <a:ext uri="{FF2B5EF4-FFF2-40B4-BE49-F238E27FC236}">
                <a16:creationId xmlns:a16="http://schemas.microsoft.com/office/drawing/2014/main" id="{5FD08E99-08DA-B547-B9BB-13E6E45D1F1B}"/>
              </a:ext>
            </a:extLst>
          </p:cNvPr>
          <p:cNvCxnSpPr>
            <a:cxnSpLocks noChangeShapeType="1"/>
            <a:stCxn id="5" idx="1"/>
          </p:cNvCxnSpPr>
          <p:nvPr/>
        </p:nvCxnSpPr>
        <p:spPr bwMode="auto">
          <a:xfrm rot="10800000" flipV="1">
            <a:off x="3993205" y="3197462"/>
            <a:ext cx="2286000" cy="1919287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8">
            <a:extLst>
              <a:ext uri="{FF2B5EF4-FFF2-40B4-BE49-F238E27FC236}">
                <a16:creationId xmlns:a16="http://schemas.microsoft.com/office/drawing/2014/main" id="{9CE8FF91-4B12-7D46-BC53-1AA506CA7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7205" y="3211749"/>
            <a:ext cx="1447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FFFF00"/>
                </a:solidFill>
                <a:latin typeface="Arial" charset="0"/>
                <a:cs typeface="Arial" charset="0"/>
              </a:rPr>
              <a:t>&amp; CM Clutter</a:t>
            </a:r>
          </a:p>
        </p:txBody>
      </p:sp>
    </p:spTree>
    <p:extLst>
      <p:ext uri="{BB962C8B-B14F-4D97-AF65-F5344CB8AC3E}">
        <p14:creationId xmlns:p14="http://schemas.microsoft.com/office/powerpoint/2010/main" val="160364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B0394F1-0638-2E48-A6C1-258A4420F0B2}"/>
              </a:ext>
            </a:extLst>
          </p:cNvPr>
          <p:cNvSpPr/>
          <p:nvPr/>
        </p:nvSpPr>
        <p:spPr>
          <a:xfrm>
            <a:off x="1542198" y="1214674"/>
            <a:ext cx="6150429" cy="4953000"/>
          </a:xfrm>
          <a:prstGeom prst="roundRect">
            <a:avLst>
              <a:gd name="adj" fmla="val 699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D8AFD-072C-084D-99AB-B1834823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SST Control Architecture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F3B08A-E0DD-C144-9F04-E1A4F5648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788" y="1817451"/>
            <a:ext cx="1752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Parser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845AEA-4A5F-3846-8A0C-F9ABC2501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788" y="2731851"/>
            <a:ext cx="1828800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Symbol</a:t>
            </a:r>
          </a:p>
          <a:p>
            <a:pPr algn="ctr"/>
            <a:r>
              <a:rPr lang="en-US"/>
              <a:t>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626101-E418-EF40-BFD2-ABEA4DF4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788" y="4713051"/>
            <a:ext cx="17526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/>
              <a:t>Symbol</a:t>
            </a:r>
          </a:p>
          <a:p>
            <a:pPr algn="ctr"/>
            <a:r>
              <a:rPr lang="en-US" sz="1400" dirty="0"/>
              <a:t>-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CE790-58FE-D74D-81EC-D7C743385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88" y="3417651"/>
            <a:ext cx="22098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Descriptor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F47C0-BD17-794A-994D-40785AFEC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388" y="1665051"/>
            <a:ext cx="1828800" cy="1447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Working</a:t>
            </a:r>
          </a:p>
          <a:p>
            <a:pPr algn="ctr"/>
            <a:r>
              <a:rPr lang="en-US"/>
              <a:t>Classes</a:t>
            </a:r>
          </a:p>
        </p:txBody>
      </p:sp>
      <p:cxnSp>
        <p:nvCxnSpPr>
          <p:cNvPr id="9" name="AutoShape 8">
            <a:extLst>
              <a:ext uri="{FF2B5EF4-FFF2-40B4-BE49-F238E27FC236}">
                <a16:creationId xmlns:a16="http://schemas.microsoft.com/office/drawing/2014/main" id="{9E70C4B5-3CEB-F148-B355-237598AA112A}"/>
              </a:ext>
            </a:extLst>
          </p:cNvPr>
          <p:cNvCxnSpPr>
            <a:cxnSpLocks noChangeShapeType="1"/>
            <a:stCxn id="6" idx="3"/>
            <a:endCxn id="12" idx="2"/>
          </p:cNvCxnSpPr>
          <p:nvPr/>
        </p:nvCxnSpPr>
        <p:spPr bwMode="auto">
          <a:xfrm>
            <a:off x="5927388" y="5170251"/>
            <a:ext cx="3200400" cy="76200"/>
          </a:xfrm>
          <a:prstGeom prst="bentConnector4">
            <a:avLst>
              <a:gd name="adj1" fmla="val 30259"/>
              <a:gd name="adj2" fmla="val 933333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AutoShape 9">
            <a:extLst>
              <a:ext uri="{FF2B5EF4-FFF2-40B4-BE49-F238E27FC236}">
                <a16:creationId xmlns:a16="http://schemas.microsoft.com/office/drawing/2014/main" id="{67C6274A-B528-D84E-9CA8-C63BA23BECFD}"/>
              </a:ext>
            </a:extLst>
          </p:cNvPr>
          <p:cNvCxnSpPr>
            <a:cxnSpLocks noChangeShapeType="1"/>
            <a:stCxn id="4" idx="1"/>
            <a:endCxn id="5" idx="0"/>
          </p:cNvCxnSpPr>
          <p:nvPr/>
        </p:nvCxnSpPr>
        <p:spPr bwMode="auto">
          <a:xfrm rot="10800000" flipV="1">
            <a:off x="2803188" y="2160351"/>
            <a:ext cx="981075" cy="5619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AutoShape 11">
            <a:extLst>
              <a:ext uri="{FF2B5EF4-FFF2-40B4-BE49-F238E27FC236}">
                <a16:creationId xmlns:a16="http://schemas.microsoft.com/office/drawing/2014/main" id="{244F2C53-BDDA-7645-84C0-B4DEFE134F17}"/>
              </a:ext>
            </a:extLst>
          </p:cNvPr>
          <p:cNvCxnSpPr>
            <a:cxnSpLocks noChangeShapeType="1"/>
            <a:stCxn id="5" idx="2"/>
            <a:endCxn id="6" idx="1"/>
          </p:cNvCxnSpPr>
          <p:nvPr/>
        </p:nvCxnSpPr>
        <p:spPr bwMode="auto">
          <a:xfrm rot="16200000" flipH="1">
            <a:off x="2846050" y="3841514"/>
            <a:ext cx="1285875" cy="13716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" name="Rectangle 12">
            <a:extLst>
              <a:ext uri="{FF2B5EF4-FFF2-40B4-BE49-F238E27FC236}">
                <a16:creationId xmlns:a16="http://schemas.microsoft.com/office/drawing/2014/main" id="{C47893D5-520D-734E-A667-2B4B27E2C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388" y="3722451"/>
            <a:ext cx="1828800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Working</a:t>
            </a:r>
          </a:p>
          <a:p>
            <a:pPr algn="ctr"/>
            <a:r>
              <a:rPr lang="en-US"/>
              <a:t>Objects</a:t>
            </a:r>
          </a:p>
        </p:txBody>
      </p:sp>
      <p:cxnSp>
        <p:nvCxnSpPr>
          <p:cNvPr id="13" name="AutoShape 13">
            <a:extLst>
              <a:ext uri="{FF2B5EF4-FFF2-40B4-BE49-F238E27FC236}">
                <a16:creationId xmlns:a16="http://schemas.microsoft.com/office/drawing/2014/main" id="{A526424A-1418-0D41-9F37-17F761DED095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7527588" y="2388951"/>
            <a:ext cx="685800" cy="14097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15">
            <a:extLst>
              <a:ext uri="{FF2B5EF4-FFF2-40B4-BE49-F238E27FC236}">
                <a16:creationId xmlns:a16="http://schemas.microsoft.com/office/drawing/2014/main" id="{EA6D9B9D-5074-5A4A-BA66-1DE93BB7C25A}"/>
              </a:ext>
            </a:extLst>
          </p:cNvPr>
          <p:cNvCxnSpPr>
            <a:cxnSpLocks noChangeShapeType="1"/>
            <a:stCxn id="6" idx="3"/>
            <a:endCxn id="7" idx="2"/>
          </p:cNvCxnSpPr>
          <p:nvPr/>
        </p:nvCxnSpPr>
        <p:spPr bwMode="auto">
          <a:xfrm flipV="1">
            <a:off x="5927388" y="4179651"/>
            <a:ext cx="495300" cy="9906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6">
            <a:extLst>
              <a:ext uri="{FF2B5EF4-FFF2-40B4-BE49-F238E27FC236}">
                <a16:creationId xmlns:a16="http://schemas.microsoft.com/office/drawing/2014/main" id="{479F78A1-C623-B340-A768-2857DDDBF46E}"/>
              </a:ext>
            </a:extLst>
          </p:cNvPr>
          <p:cNvCxnSpPr>
            <a:cxnSpLocks noChangeShapeType="1"/>
            <a:stCxn id="12" idx="0"/>
            <a:endCxn id="8" idx="2"/>
          </p:cNvCxnSpPr>
          <p:nvPr/>
        </p:nvCxnSpPr>
        <p:spPr bwMode="auto">
          <a:xfrm rot="-5400000">
            <a:off x="8822988" y="3417651"/>
            <a:ext cx="609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7">
            <a:extLst>
              <a:ext uri="{FF2B5EF4-FFF2-40B4-BE49-F238E27FC236}">
                <a16:creationId xmlns:a16="http://schemas.microsoft.com/office/drawing/2014/main" id="{23034DF3-A713-FF4A-94A3-9659A3CE6B2B}"/>
              </a:ext>
            </a:extLst>
          </p:cNvPr>
          <p:cNvCxnSpPr>
            <a:cxnSpLocks noChangeShapeType="1"/>
            <a:stCxn id="7" idx="3"/>
            <a:endCxn id="12" idx="1"/>
          </p:cNvCxnSpPr>
          <p:nvPr/>
        </p:nvCxnSpPr>
        <p:spPr bwMode="auto">
          <a:xfrm>
            <a:off x="7527588" y="3798651"/>
            <a:ext cx="685800" cy="6858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8">
            <a:extLst>
              <a:ext uri="{FF2B5EF4-FFF2-40B4-BE49-F238E27FC236}">
                <a16:creationId xmlns:a16="http://schemas.microsoft.com/office/drawing/2014/main" id="{13ACBD5F-07B5-734A-A0DC-46B4BB96DE93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 rot="16200000" flipH="1">
            <a:off x="3760450" y="3422414"/>
            <a:ext cx="2200275" cy="381000"/>
          </a:xfrm>
          <a:prstGeom prst="bentConnector3">
            <a:avLst>
              <a:gd name="adj1" fmla="val 7013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" name="Text Box 19">
            <a:extLst>
              <a:ext uri="{FF2B5EF4-FFF2-40B4-BE49-F238E27FC236}">
                <a16:creationId xmlns:a16="http://schemas.microsoft.com/office/drawing/2014/main" id="{444FC00C-47CA-E743-BC52-D649F2944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188" y="2350851"/>
            <a:ext cx="116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maintains</a:t>
            </a: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45605A5B-2B4D-9A4D-9B78-AA436DA40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588" y="5246451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contains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F285BCC2-802E-234A-9837-3CA448974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788" y="4179651"/>
            <a:ext cx="620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type</a:t>
            </a:r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3813068F-87E4-E64D-8DF0-17F6797C9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588" y="2731851"/>
            <a:ext cx="106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how to</a:t>
            </a:r>
          </a:p>
          <a:p>
            <a:r>
              <a:rPr lang="en-US" sz="2000"/>
              <a:t>parse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FB77CB0D-5463-B34C-BF5B-158EE793E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8988" y="4484451"/>
            <a:ext cx="11255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creates,</a:t>
            </a:r>
          </a:p>
          <a:p>
            <a:r>
              <a:rPr lang="en-US" sz="2000"/>
              <a:t>sets</a:t>
            </a:r>
          </a:p>
          <a:p>
            <a:r>
              <a:rPr lang="en-US" sz="2000"/>
              <a:t>attributes</a:t>
            </a:r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AAB2E0D7-97EB-2B45-A4E2-6713FB767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388" y="1893651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calls methods</a:t>
            </a: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id="{83C818EC-C16A-CC42-B985-993B15C5B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7788" y="3189051"/>
            <a:ext cx="1014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instance</a:t>
            </a: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E27C3841-9176-1249-8EF6-F86DD3673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7788" y="5246451"/>
            <a:ext cx="944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address</a:t>
            </a:r>
          </a:p>
        </p:txBody>
      </p:sp>
      <p:cxnSp>
        <p:nvCxnSpPr>
          <p:cNvPr id="26" name="AutoShape 27">
            <a:extLst>
              <a:ext uri="{FF2B5EF4-FFF2-40B4-BE49-F238E27FC236}">
                <a16:creationId xmlns:a16="http://schemas.microsoft.com/office/drawing/2014/main" id="{763A61A6-6C7B-2E49-B217-36E72FB9106F}"/>
              </a:ext>
            </a:extLst>
          </p:cNvPr>
          <p:cNvCxnSpPr>
            <a:cxnSpLocks noChangeShapeType="1"/>
            <a:stCxn id="6" idx="3"/>
            <a:endCxn id="6" idx="2"/>
          </p:cNvCxnSpPr>
          <p:nvPr/>
        </p:nvCxnSpPr>
        <p:spPr bwMode="auto">
          <a:xfrm flipH="1">
            <a:off x="5051088" y="5170251"/>
            <a:ext cx="876300" cy="457200"/>
          </a:xfrm>
          <a:prstGeom prst="bentConnector4">
            <a:avLst>
              <a:gd name="adj1" fmla="val -26088"/>
              <a:gd name="adj2" fmla="val 139926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" name="Text Box 29">
            <a:extLst>
              <a:ext uri="{FF2B5EF4-FFF2-40B4-BE49-F238E27FC236}">
                <a16:creationId xmlns:a16="http://schemas.microsoft.com/office/drawing/2014/main" id="{B63D506F-587F-9D4A-8D11-67B811AF6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388" y="3951051"/>
            <a:ext cx="1408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manipulates</a:t>
            </a:r>
          </a:p>
        </p:txBody>
      </p:sp>
      <p:cxnSp>
        <p:nvCxnSpPr>
          <p:cNvPr id="28" name="AutoShape 30">
            <a:extLst>
              <a:ext uri="{FF2B5EF4-FFF2-40B4-BE49-F238E27FC236}">
                <a16:creationId xmlns:a16="http://schemas.microsoft.com/office/drawing/2014/main" id="{D3A2077D-B56A-4D4A-9ECC-F5A354DA0E29}"/>
              </a:ext>
            </a:extLst>
          </p:cNvPr>
          <p:cNvCxnSpPr>
            <a:cxnSpLocks noChangeShapeType="1"/>
            <a:stCxn id="4" idx="3"/>
            <a:endCxn id="7" idx="0"/>
          </p:cNvCxnSpPr>
          <p:nvPr/>
        </p:nvCxnSpPr>
        <p:spPr bwMode="auto">
          <a:xfrm>
            <a:off x="5555913" y="2160351"/>
            <a:ext cx="866775" cy="12573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" name="Text Box 31">
            <a:extLst>
              <a:ext uri="{FF2B5EF4-FFF2-40B4-BE49-F238E27FC236}">
                <a16:creationId xmlns:a16="http://schemas.microsoft.com/office/drawing/2014/main" id="{A52E446C-9669-8D4D-ABC4-16C989F7E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188" y="4332051"/>
            <a:ext cx="1125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attributes</a:t>
            </a:r>
          </a:p>
        </p:txBody>
      </p:sp>
      <p:cxnSp>
        <p:nvCxnSpPr>
          <p:cNvPr id="30" name="AutoShape 32">
            <a:extLst>
              <a:ext uri="{FF2B5EF4-FFF2-40B4-BE49-F238E27FC236}">
                <a16:creationId xmlns:a16="http://schemas.microsoft.com/office/drawing/2014/main" id="{074CAFEE-8080-444E-B48F-AFE178CD245C}"/>
              </a:ext>
            </a:extLst>
          </p:cNvPr>
          <p:cNvCxnSpPr>
            <a:cxnSpLocks noChangeShapeType="1"/>
            <a:stCxn id="7" idx="1"/>
            <a:endCxn id="6" idx="0"/>
          </p:cNvCxnSpPr>
          <p:nvPr/>
        </p:nvCxnSpPr>
        <p:spPr bwMode="auto">
          <a:xfrm rot="10800000" flipV="1">
            <a:off x="5051088" y="3798651"/>
            <a:ext cx="266700" cy="9144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A441BA2-6B06-0346-8880-C98D756FA387}"/>
              </a:ext>
            </a:extLst>
          </p:cNvPr>
          <p:cNvSpPr txBox="1"/>
          <p:nvPr/>
        </p:nvSpPr>
        <p:spPr>
          <a:xfrm>
            <a:off x="1843535" y="1200190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be replaced by Python</a:t>
            </a:r>
          </a:p>
        </p:txBody>
      </p:sp>
    </p:spTree>
    <p:extLst>
      <p:ext uri="{BB962C8B-B14F-4D97-AF65-F5344CB8AC3E}">
        <p14:creationId xmlns:p14="http://schemas.microsoft.com/office/powerpoint/2010/main" val="157788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6EC5-5BDF-3A4A-B969-6AD66F25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SST Script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BCA0-4D92-154E-9710-F8CD70CEF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3011" y="446088"/>
            <a:ext cx="5354123" cy="5414963"/>
          </a:xfrm>
        </p:spPr>
        <p:txBody>
          <a:bodyPr>
            <a:no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# Variable Delay Example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 err="1">
                <a:latin typeface="Courier" pitchFamily="2" charset="0"/>
              </a:rPr>
              <a:t>insig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HarmonicFamily</a:t>
            </a:r>
            <a:r>
              <a:rPr lang="en-US" sz="1200" dirty="0">
                <a:latin typeface="Courier" pitchFamily="2" charset="0"/>
              </a:rPr>
              <a:t>{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isComplex</a:t>
            </a:r>
            <a:r>
              <a:rPr lang="en-US" sz="1200" dirty="0">
                <a:latin typeface="Courier" pitchFamily="2" charset="0"/>
              </a:rPr>
              <a:t> = false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times = </a:t>
            </a:r>
            <a:r>
              <a:rPr lang="en-US" sz="1200" dirty="0" err="1">
                <a:latin typeface="Courier" pitchFamily="2" charset="0"/>
              </a:rPr>
              <a:t>UniformGrid</a:t>
            </a:r>
            <a:r>
              <a:rPr lang="en-US" sz="1200" dirty="0">
                <a:latin typeface="Courier" pitchFamily="2" charset="0"/>
              </a:rPr>
              <a:t>:{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    first=-2; last=5; rate=8000 }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	   fundamental = 220 #Hz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harmonics = (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 # number </a:t>
            </a:r>
            <a:r>
              <a:rPr lang="en-US" sz="1200" dirty="0" err="1">
                <a:latin typeface="Courier" pitchFamily="2" charset="0"/>
              </a:rPr>
              <a:t>ampDB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phaseDeg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    1     -3      0.0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    2     -6.     90.0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)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}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delay = </a:t>
            </a:r>
            <a:r>
              <a:rPr lang="en-US" sz="1200" dirty="0" err="1">
                <a:latin typeface="Courier" pitchFamily="2" charset="0"/>
              </a:rPr>
              <a:t>InternalSignal</a:t>
            </a:r>
            <a:r>
              <a:rPr lang="en-US" sz="1200" dirty="0">
                <a:latin typeface="Courier" pitchFamily="2" charset="0"/>
              </a:rPr>
              <a:t>{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isComplex</a:t>
            </a:r>
            <a:r>
              <a:rPr lang="en-US" sz="1200" dirty="0">
                <a:latin typeface="Courier" pitchFamily="2" charset="0"/>
              </a:rPr>
              <a:t> = false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times = </a:t>
            </a:r>
            <a:r>
              <a:rPr lang="en-US" sz="1200" dirty="0" err="1">
                <a:latin typeface="Courier" pitchFamily="2" charset="0"/>
              </a:rPr>
              <a:t>UniformGrid</a:t>
            </a:r>
            <a:r>
              <a:rPr lang="en-US" sz="1200" dirty="0">
                <a:latin typeface="Courier" pitchFamily="2" charset="0"/>
              </a:rPr>
              <a:t>:{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    first=0; last=5; interval=1 }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buf</a:t>
            </a:r>
            <a:r>
              <a:rPr lang="en-US" sz="1200" dirty="0">
                <a:latin typeface="Courier" pitchFamily="2" charset="0"/>
              </a:rPr>
              <a:t> = ( 1.00 1.10 1.25 1.45 1.7 2.0 )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}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 err="1">
                <a:latin typeface="Courier" pitchFamily="2" charset="0"/>
              </a:rPr>
              <a:t>outsig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SoundSignal</a:t>
            </a:r>
            <a:r>
              <a:rPr lang="en-US" sz="1200" dirty="0">
                <a:latin typeface="Courier" pitchFamily="2" charset="0"/>
              </a:rPr>
              <a:t>{ file = "</a:t>
            </a:r>
            <a:r>
              <a:rPr lang="en-US" sz="1200" dirty="0" err="1">
                <a:latin typeface="Courier" pitchFamily="2" charset="0"/>
              </a:rPr>
              <a:t>myDelayedSignal.snd</a:t>
            </a:r>
            <a:r>
              <a:rPr lang="en-US" sz="1200" dirty="0">
                <a:latin typeface="Courier" pitchFamily="2" charset="0"/>
              </a:rPr>
              <a:t>" }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 err="1">
                <a:latin typeface="Courier" pitchFamily="2" charset="0"/>
              </a:rPr>
              <a:t>delayGenerator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VarDelay</a:t>
            </a:r>
            <a:r>
              <a:rPr lang="en-US" sz="1200" dirty="0">
                <a:latin typeface="Courier" pitchFamily="2" charset="0"/>
              </a:rPr>
              <a:t> {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isComplex</a:t>
            </a:r>
            <a:r>
              <a:rPr lang="en-US" sz="1200" dirty="0">
                <a:latin typeface="Courier" pitchFamily="2" charset="0"/>
              </a:rPr>
              <a:t> = false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times = </a:t>
            </a:r>
            <a:r>
              <a:rPr lang="en-US" sz="1200" dirty="0" err="1">
                <a:latin typeface="Courier" pitchFamily="2" charset="0"/>
              </a:rPr>
              <a:t>UniformGrid</a:t>
            </a:r>
            <a:r>
              <a:rPr lang="en-US" sz="1200" dirty="0">
                <a:latin typeface="Courier" pitchFamily="2" charset="0"/>
              </a:rPr>
              <a:t>:{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    first=0; last=5; rate=8000 }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inSignal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insig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commonDelayBuf</a:t>
            </a:r>
            <a:r>
              <a:rPr lang="en-US" sz="1200" dirty="0">
                <a:latin typeface="Courier" pitchFamily="2" charset="0"/>
              </a:rPr>
              <a:t> = delay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}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 err="1">
                <a:latin typeface="Courier" pitchFamily="2" charset="0"/>
              </a:rPr>
              <a:t>CopySignal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delayGenerator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outsig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E1AE6-130E-2045-BF01-33D90A255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based: Language creates named objects of pre-defined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describes data: Ocean, receiver, sources, scatterers, signal generators (e.g. </a:t>
            </a:r>
            <a:r>
              <a:rPr lang="en-US" dirty="0" err="1"/>
              <a:t>TargetEcho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Scripts consist mostly of “constructor calls” defining a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important verb: </a:t>
            </a:r>
            <a:r>
              <a:rPr lang="en-US" dirty="0" err="1">
                <a:latin typeface="Courier" pitchFamily="2" charset="0"/>
              </a:rPr>
              <a:t>CopySignal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Incomplete: No decisions, no loops, no arithmetic, single scope,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Recursive descent parser is brittle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7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7830-907F-C444-8F00-A760C85A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4641"/>
          </a:xfrm>
        </p:spPr>
        <p:txBody>
          <a:bodyPr>
            <a:normAutofit/>
          </a:bodyPr>
          <a:lstStyle/>
          <a:p>
            <a:r>
              <a:rPr lang="en-US" dirty="0"/>
              <a:t>Usage Pattern 1: Original Conception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61A159-A498-8C43-BDA0-F06C0EBB6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509" y="1537468"/>
            <a:ext cx="17526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Editor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932127A-BAA1-A144-9ABB-DE39132D2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594" y="2667000"/>
            <a:ext cx="32004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SST Commands</a:t>
            </a:r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D0ABA26B-0A25-AA41-9659-EE658D71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725" y="3733800"/>
            <a:ext cx="1600200" cy="15240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SST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A3D4FE01-420B-534A-9E6D-06E14661B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525" y="5769750"/>
            <a:ext cx="25146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/>
              <a:t>Received Signals</a:t>
            </a:r>
          </a:p>
        </p:txBody>
      </p:sp>
      <p:cxnSp>
        <p:nvCxnSpPr>
          <p:cNvPr id="12" name="AutoShape 18">
            <a:extLst>
              <a:ext uri="{FF2B5EF4-FFF2-40B4-BE49-F238E27FC236}">
                <a16:creationId xmlns:a16="http://schemas.microsoft.com/office/drawing/2014/main" id="{E5AB2579-6BF0-1645-835B-94DFFD7FB939}"/>
              </a:ext>
            </a:extLst>
          </p:cNvPr>
          <p:cNvCxnSpPr>
            <a:cxnSpLocks noChangeShapeType="1"/>
            <a:stCxn id="4" idx="2"/>
            <a:endCxn id="8" idx="0"/>
          </p:cNvCxnSpPr>
          <p:nvPr/>
        </p:nvCxnSpPr>
        <p:spPr bwMode="auto">
          <a:xfrm flipH="1">
            <a:off x="6348794" y="2147068"/>
            <a:ext cx="8015" cy="51993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3">
            <a:extLst>
              <a:ext uri="{FF2B5EF4-FFF2-40B4-BE49-F238E27FC236}">
                <a16:creationId xmlns:a16="http://schemas.microsoft.com/office/drawing/2014/main" id="{136FE254-D322-094A-9358-D397FA371477}"/>
              </a:ext>
            </a:extLst>
          </p:cNvPr>
          <p:cNvCxnSpPr>
            <a:cxnSpLocks noChangeShapeType="1"/>
            <a:stCxn id="10" idx="4"/>
            <a:endCxn id="11" idx="0"/>
          </p:cNvCxnSpPr>
          <p:nvPr/>
        </p:nvCxnSpPr>
        <p:spPr bwMode="auto">
          <a:xfrm>
            <a:off x="6364825" y="5257800"/>
            <a:ext cx="0" cy="5119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" name="Rectangle 26">
            <a:extLst>
              <a:ext uri="{FF2B5EF4-FFF2-40B4-BE49-F238E27FC236}">
                <a16:creationId xmlns:a16="http://schemas.microsoft.com/office/drawing/2014/main" id="{68AB4F50-B6E6-AA47-A856-887745AB1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354" y="4403899"/>
            <a:ext cx="2027031" cy="1045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Analyze &amp; Plot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Matlab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0" name="AutoShape 29">
            <a:extLst>
              <a:ext uri="{FF2B5EF4-FFF2-40B4-BE49-F238E27FC236}">
                <a16:creationId xmlns:a16="http://schemas.microsoft.com/office/drawing/2014/main" id="{964A3B0B-F0EF-0D46-B387-5DF98026A9CF}"/>
              </a:ext>
            </a:extLst>
          </p:cNvPr>
          <p:cNvCxnSpPr>
            <a:cxnSpLocks noChangeShapeType="1"/>
            <a:stCxn id="11" idx="1"/>
            <a:endCxn id="18" idx="3"/>
          </p:cNvCxnSpPr>
          <p:nvPr/>
        </p:nvCxnSpPr>
        <p:spPr bwMode="auto">
          <a:xfrm flipH="1" flipV="1">
            <a:off x="4468385" y="4926574"/>
            <a:ext cx="639140" cy="11860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 Box 31">
            <a:extLst>
              <a:ext uri="{FF2B5EF4-FFF2-40B4-BE49-F238E27FC236}">
                <a16:creationId xmlns:a16="http://schemas.microsoft.com/office/drawing/2014/main" id="{45CE22B6-A13E-914F-8748-16C1D3E68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656" y="3236055"/>
            <a:ext cx="648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 dirty="0"/>
              <a:t>file</a:t>
            </a:r>
          </a:p>
        </p:txBody>
      </p:sp>
      <p:sp>
        <p:nvSpPr>
          <p:cNvPr id="23" name="Rectangle 32">
            <a:extLst>
              <a:ext uri="{FF2B5EF4-FFF2-40B4-BE49-F238E27FC236}">
                <a16:creationId xmlns:a16="http://schemas.microsoft.com/office/drawing/2014/main" id="{2DDD7543-C360-8646-93EB-A1A8A55B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725" y="4800600"/>
            <a:ext cx="9144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log</a:t>
            </a:r>
          </a:p>
        </p:txBody>
      </p:sp>
      <p:cxnSp>
        <p:nvCxnSpPr>
          <p:cNvPr id="24" name="AutoShape 33">
            <a:extLst>
              <a:ext uri="{FF2B5EF4-FFF2-40B4-BE49-F238E27FC236}">
                <a16:creationId xmlns:a16="http://schemas.microsoft.com/office/drawing/2014/main" id="{C2BFE967-960D-0E45-B054-8E0652AD1629}"/>
              </a:ext>
            </a:extLst>
          </p:cNvPr>
          <p:cNvCxnSpPr>
            <a:cxnSpLocks noChangeShapeType="1"/>
            <a:stCxn id="10" idx="5"/>
            <a:endCxn id="23" idx="1"/>
          </p:cNvCxnSpPr>
          <p:nvPr/>
        </p:nvCxnSpPr>
        <p:spPr bwMode="auto">
          <a:xfrm>
            <a:off x="6929975" y="5033963"/>
            <a:ext cx="539750" cy="714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36">
            <a:extLst>
              <a:ext uri="{FF2B5EF4-FFF2-40B4-BE49-F238E27FC236}">
                <a16:creationId xmlns:a16="http://schemas.microsoft.com/office/drawing/2014/main" id="{8337F3A3-2872-9D44-8362-E06BE2588FE2}"/>
              </a:ext>
            </a:extLst>
          </p:cNvPr>
          <p:cNvCxnSpPr>
            <a:cxnSpLocks noChangeShapeType="1"/>
            <a:stCxn id="8" idx="2"/>
            <a:endCxn id="10" idx="0"/>
          </p:cNvCxnSpPr>
          <p:nvPr/>
        </p:nvCxnSpPr>
        <p:spPr bwMode="auto">
          <a:xfrm>
            <a:off x="6348794" y="3276600"/>
            <a:ext cx="16031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" name="Rectangle 40">
            <a:extLst>
              <a:ext uri="{FF2B5EF4-FFF2-40B4-BE49-F238E27FC236}">
                <a16:creationId xmlns:a16="http://schemas.microsoft.com/office/drawing/2014/main" id="{CC4A8457-60CD-9846-BD7E-0A143542C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1670" y="584595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listen</a:t>
            </a:r>
          </a:p>
        </p:txBody>
      </p:sp>
      <p:cxnSp>
        <p:nvCxnSpPr>
          <p:cNvPr id="32" name="AutoShape 41">
            <a:extLst>
              <a:ext uri="{FF2B5EF4-FFF2-40B4-BE49-F238E27FC236}">
                <a16:creationId xmlns:a16="http://schemas.microsoft.com/office/drawing/2014/main" id="{69D0ADBD-CBEB-BA40-B1AC-F3EC1DFF1E3F}"/>
              </a:ext>
            </a:extLst>
          </p:cNvPr>
          <p:cNvCxnSpPr>
            <a:cxnSpLocks noChangeShapeType="1"/>
            <a:stCxn id="11" idx="1"/>
            <a:endCxn id="31" idx="3"/>
          </p:cNvCxnSpPr>
          <p:nvPr/>
        </p:nvCxnSpPr>
        <p:spPr bwMode="auto">
          <a:xfrm flipH="1">
            <a:off x="3804670" y="6112650"/>
            <a:ext cx="130285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" name="Text Box 31">
            <a:extLst>
              <a:ext uri="{FF2B5EF4-FFF2-40B4-BE49-F238E27FC236}">
                <a16:creationId xmlns:a16="http://schemas.microsoft.com/office/drawing/2014/main" id="{C414FA66-01C9-7C45-A00C-9E932CCB4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825" y="5234117"/>
            <a:ext cx="593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47143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7830-907F-C444-8F00-A760C85A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4641"/>
          </a:xfrm>
        </p:spPr>
        <p:txBody>
          <a:bodyPr/>
          <a:lstStyle/>
          <a:p>
            <a:r>
              <a:rPr lang="en-US" dirty="0"/>
              <a:t>Usage Pattern 2: Script Generation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61A159-A498-8C43-BDA0-F06C0EBB6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557" y="1604446"/>
            <a:ext cx="2027031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Edit Parameters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C3DF43-C7B6-E049-94DA-B20F9838F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38" y="1432521"/>
            <a:ext cx="1600200" cy="95344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Matlab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D0ABA26B-0A25-AA41-9659-EE658D71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725" y="3733800"/>
            <a:ext cx="1600200" cy="15240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SST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A3D4FE01-420B-534A-9E6D-06E14661B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525" y="5769750"/>
            <a:ext cx="25146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/>
              <a:t>Received Signals</a:t>
            </a:r>
          </a:p>
        </p:txBody>
      </p:sp>
      <p:cxnSp>
        <p:nvCxnSpPr>
          <p:cNvPr id="14" name="AutoShape 20">
            <a:extLst>
              <a:ext uri="{FF2B5EF4-FFF2-40B4-BE49-F238E27FC236}">
                <a16:creationId xmlns:a16="http://schemas.microsoft.com/office/drawing/2014/main" id="{8E158F07-A95D-F94C-8BA2-C818F87D9F82}"/>
              </a:ext>
            </a:extLst>
          </p:cNvPr>
          <p:cNvCxnSpPr>
            <a:cxnSpLocks noChangeShapeType="1"/>
            <a:stCxn id="6" idx="2"/>
            <a:endCxn id="58" idx="0"/>
          </p:cNvCxnSpPr>
          <p:nvPr/>
        </p:nvCxnSpPr>
        <p:spPr bwMode="auto">
          <a:xfrm flipH="1">
            <a:off x="4764625" y="2385970"/>
            <a:ext cx="1768113" cy="31664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F9A9FD26-8D8B-6D45-B6DF-1C349E5E7E86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 flipH="1">
            <a:off x="6364825" y="3344730"/>
            <a:ext cx="1096340" cy="38907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3">
            <a:extLst>
              <a:ext uri="{FF2B5EF4-FFF2-40B4-BE49-F238E27FC236}">
                <a16:creationId xmlns:a16="http://schemas.microsoft.com/office/drawing/2014/main" id="{136FE254-D322-094A-9358-D397FA371477}"/>
              </a:ext>
            </a:extLst>
          </p:cNvPr>
          <p:cNvCxnSpPr>
            <a:cxnSpLocks noChangeShapeType="1"/>
            <a:stCxn id="10" idx="4"/>
            <a:endCxn id="11" idx="0"/>
          </p:cNvCxnSpPr>
          <p:nvPr/>
        </p:nvCxnSpPr>
        <p:spPr bwMode="auto">
          <a:xfrm>
            <a:off x="6364825" y="5257800"/>
            <a:ext cx="0" cy="5119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26">
            <a:extLst>
              <a:ext uri="{FF2B5EF4-FFF2-40B4-BE49-F238E27FC236}">
                <a16:creationId xmlns:a16="http://schemas.microsoft.com/office/drawing/2014/main" id="{68AB4F50-B6E6-AA47-A856-887745AB1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354" y="4403899"/>
            <a:ext cx="2027031" cy="1045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Analyze &amp; Plot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Matlab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0" name="AutoShape 29">
            <a:extLst>
              <a:ext uri="{FF2B5EF4-FFF2-40B4-BE49-F238E27FC236}">
                <a16:creationId xmlns:a16="http://schemas.microsoft.com/office/drawing/2014/main" id="{964A3B0B-F0EF-0D46-B387-5DF98026A9CF}"/>
              </a:ext>
            </a:extLst>
          </p:cNvPr>
          <p:cNvCxnSpPr>
            <a:cxnSpLocks noChangeShapeType="1"/>
            <a:stCxn id="11" idx="1"/>
            <a:endCxn id="18" idx="3"/>
          </p:cNvCxnSpPr>
          <p:nvPr/>
        </p:nvCxnSpPr>
        <p:spPr bwMode="auto">
          <a:xfrm flipH="1" flipV="1">
            <a:off x="4468385" y="4926574"/>
            <a:ext cx="639140" cy="11860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31">
            <a:extLst>
              <a:ext uri="{FF2B5EF4-FFF2-40B4-BE49-F238E27FC236}">
                <a16:creationId xmlns:a16="http://schemas.microsoft.com/office/drawing/2014/main" id="{45CE22B6-A13E-914F-8748-16C1D3E68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001" y="3491559"/>
            <a:ext cx="7748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 dirty="0"/>
              <a:t>files</a:t>
            </a:r>
          </a:p>
        </p:txBody>
      </p:sp>
      <p:sp>
        <p:nvSpPr>
          <p:cNvPr id="23" name="Rectangle 32">
            <a:extLst>
              <a:ext uri="{FF2B5EF4-FFF2-40B4-BE49-F238E27FC236}">
                <a16:creationId xmlns:a16="http://schemas.microsoft.com/office/drawing/2014/main" id="{2DDD7543-C360-8646-93EB-A1A8A55B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725" y="4800600"/>
            <a:ext cx="9144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log</a:t>
            </a:r>
          </a:p>
        </p:txBody>
      </p:sp>
      <p:cxnSp>
        <p:nvCxnSpPr>
          <p:cNvPr id="24" name="AutoShape 33">
            <a:extLst>
              <a:ext uri="{FF2B5EF4-FFF2-40B4-BE49-F238E27FC236}">
                <a16:creationId xmlns:a16="http://schemas.microsoft.com/office/drawing/2014/main" id="{C2BFE967-960D-0E45-B054-8E0652AD1629}"/>
              </a:ext>
            </a:extLst>
          </p:cNvPr>
          <p:cNvCxnSpPr>
            <a:cxnSpLocks noChangeShapeType="1"/>
            <a:stCxn id="10" idx="5"/>
            <a:endCxn id="23" idx="1"/>
          </p:cNvCxnSpPr>
          <p:nvPr/>
        </p:nvCxnSpPr>
        <p:spPr bwMode="auto">
          <a:xfrm>
            <a:off x="6929975" y="5033963"/>
            <a:ext cx="539750" cy="714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36">
            <a:extLst>
              <a:ext uri="{FF2B5EF4-FFF2-40B4-BE49-F238E27FC236}">
                <a16:creationId xmlns:a16="http://schemas.microsoft.com/office/drawing/2014/main" id="{8337F3A3-2872-9D44-8362-E06BE2588FE2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5061341" y="3300799"/>
            <a:ext cx="1303484" cy="43300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39">
            <a:extLst>
              <a:ext uri="{FF2B5EF4-FFF2-40B4-BE49-F238E27FC236}">
                <a16:creationId xmlns:a16="http://schemas.microsoft.com/office/drawing/2014/main" id="{AE30F2DF-2851-CC42-AFED-8993654EC08C}"/>
              </a:ext>
            </a:extLst>
          </p:cNvPr>
          <p:cNvCxnSpPr>
            <a:cxnSpLocks noChangeShapeType="1"/>
            <a:stCxn id="6" idx="2"/>
            <a:endCxn id="59" idx="0"/>
          </p:cNvCxnSpPr>
          <p:nvPr/>
        </p:nvCxnSpPr>
        <p:spPr bwMode="auto">
          <a:xfrm>
            <a:off x="6532738" y="2385970"/>
            <a:ext cx="1425788" cy="39597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40">
            <a:extLst>
              <a:ext uri="{FF2B5EF4-FFF2-40B4-BE49-F238E27FC236}">
                <a16:creationId xmlns:a16="http://schemas.microsoft.com/office/drawing/2014/main" id="{CC4A8457-60CD-9846-BD7E-0A143542C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1670" y="584595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listen</a:t>
            </a:r>
          </a:p>
        </p:txBody>
      </p:sp>
      <p:cxnSp>
        <p:nvCxnSpPr>
          <p:cNvPr id="32" name="AutoShape 41">
            <a:extLst>
              <a:ext uri="{FF2B5EF4-FFF2-40B4-BE49-F238E27FC236}">
                <a16:creationId xmlns:a16="http://schemas.microsoft.com/office/drawing/2014/main" id="{69D0ADBD-CBEB-BA40-B1AC-F3EC1DFF1E3F}"/>
              </a:ext>
            </a:extLst>
          </p:cNvPr>
          <p:cNvCxnSpPr>
            <a:cxnSpLocks noChangeShapeType="1"/>
            <a:stCxn id="11" idx="1"/>
            <a:endCxn id="31" idx="3"/>
          </p:cNvCxnSpPr>
          <p:nvPr/>
        </p:nvCxnSpPr>
        <p:spPr bwMode="auto">
          <a:xfrm flipH="1">
            <a:off x="3804670" y="6112650"/>
            <a:ext cx="130285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" name="Text Box 31">
            <a:extLst>
              <a:ext uri="{FF2B5EF4-FFF2-40B4-BE49-F238E27FC236}">
                <a16:creationId xmlns:a16="http://schemas.microsoft.com/office/drawing/2014/main" id="{C414FA66-01C9-7C45-A00C-9E932CCB4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825" y="5234117"/>
            <a:ext cx="7136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 dirty="0"/>
              <a:t>files</a:t>
            </a:r>
          </a:p>
        </p:txBody>
      </p:sp>
      <p:cxnSp>
        <p:nvCxnSpPr>
          <p:cNvPr id="38" name="AutoShape 19">
            <a:extLst>
              <a:ext uri="{FF2B5EF4-FFF2-40B4-BE49-F238E27FC236}">
                <a16:creationId xmlns:a16="http://schemas.microsoft.com/office/drawing/2014/main" id="{5933FA67-5433-8A40-9F6B-BE7F212DD479}"/>
              </a:ext>
            </a:extLst>
          </p:cNvPr>
          <p:cNvCxnSpPr>
            <a:cxnSpLocks noChangeShapeType="1"/>
            <a:stCxn id="4" idx="3"/>
            <a:endCxn id="6" idx="1"/>
          </p:cNvCxnSpPr>
          <p:nvPr/>
        </p:nvCxnSpPr>
        <p:spPr bwMode="auto">
          <a:xfrm>
            <a:off x="5332588" y="1909246"/>
            <a:ext cx="4000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" name="Rectangle 8">
            <a:extLst>
              <a:ext uri="{FF2B5EF4-FFF2-40B4-BE49-F238E27FC236}">
                <a16:creationId xmlns:a16="http://schemas.microsoft.com/office/drawing/2014/main" id="{CD3968A1-3718-7645-97FA-B17DB9AA0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425" y="2702612"/>
            <a:ext cx="32004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SST Commands</a:t>
            </a:r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DF64F8E1-2D03-2B4D-8E73-1A0127AF9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7026" y="2781944"/>
            <a:ext cx="1143000" cy="7828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Signals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522C158-FC02-6E49-AE35-AF0723E4BC47}"/>
              </a:ext>
            </a:extLst>
          </p:cNvPr>
          <p:cNvSpPr txBox="1"/>
          <p:nvPr/>
        </p:nvSpPr>
        <p:spPr>
          <a:xfrm>
            <a:off x="8806636" y="1656266"/>
            <a:ext cx="31238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Necessary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receivers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 trajectories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scenario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4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7830-907F-C444-8F00-A760C85A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4641"/>
          </a:xfrm>
        </p:spPr>
        <p:txBody>
          <a:bodyPr/>
          <a:lstStyle/>
          <a:p>
            <a:r>
              <a:rPr lang="en-US" dirty="0"/>
              <a:t>Usage Pattern 3: Closed Loop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61A159-A498-8C43-BDA0-F06C0EBB6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525" y="1503706"/>
            <a:ext cx="2514599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Scenario Generator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C3DF43-C7B6-E049-94DA-B20F9838F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612" y="1466493"/>
            <a:ext cx="16002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A59DE35-D9E8-3A43-B9C5-1EA6EF40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2" y="2609258"/>
            <a:ext cx="1447800" cy="72508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932127A-BAA1-A144-9ABB-DE39132D2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425" y="2702612"/>
            <a:ext cx="32004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SST Commands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61B45ED7-6074-D04A-A7CA-5E81ED04A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7026" y="2781944"/>
            <a:ext cx="1143000" cy="7828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Signals</a:t>
            </a:r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D0ABA26B-0A25-AA41-9659-EE658D71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725" y="3733800"/>
            <a:ext cx="1600200" cy="15240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SST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A3D4FE01-420B-534A-9E6D-06E14661B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525" y="5769750"/>
            <a:ext cx="25146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/>
              <a:t>Received Signals</a:t>
            </a:r>
          </a:p>
        </p:txBody>
      </p:sp>
      <p:cxnSp>
        <p:nvCxnSpPr>
          <p:cNvPr id="13" name="AutoShape 19">
            <a:extLst>
              <a:ext uri="{FF2B5EF4-FFF2-40B4-BE49-F238E27FC236}">
                <a16:creationId xmlns:a16="http://schemas.microsoft.com/office/drawing/2014/main" id="{64F455FD-BAD6-6E4D-B618-FAA248DB6620}"/>
              </a:ext>
            </a:extLst>
          </p:cNvPr>
          <p:cNvCxnSpPr>
            <a:cxnSpLocks noChangeShapeType="1"/>
            <a:stCxn id="4" idx="2"/>
            <a:endCxn id="8" idx="0"/>
          </p:cNvCxnSpPr>
          <p:nvPr/>
        </p:nvCxnSpPr>
        <p:spPr bwMode="auto">
          <a:xfrm flipH="1">
            <a:off x="4764625" y="2113306"/>
            <a:ext cx="1600200" cy="58930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F9A9FD26-8D8B-6D45-B6DF-1C349E5E7E86}"/>
              </a:ext>
            </a:extLst>
          </p:cNvPr>
          <p:cNvCxnSpPr>
            <a:cxnSpLocks noChangeShapeType="1"/>
            <a:stCxn id="9" idx="1"/>
            <a:endCxn id="10" idx="0"/>
          </p:cNvCxnSpPr>
          <p:nvPr/>
        </p:nvCxnSpPr>
        <p:spPr bwMode="auto">
          <a:xfrm flipH="1">
            <a:off x="6364825" y="3173347"/>
            <a:ext cx="1022201" cy="56045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3">
            <a:extLst>
              <a:ext uri="{FF2B5EF4-FFF2-40B4-BE49-F238E27FC236}">
                <a16:creationId xmlns:a16="http://schemas.microsoft.com/office/drawing/2014/main" id="{136FE254-D322-094A-9358-D397FA371477}"/>
              </a:ext>
            </a:extLst>
          </p:cNvPr>
          <p:cNvCxnSpPr>
            <a:cxnSpLocks noChangeShapeType="1"/>
            <a:stCxn id="10" idx="4"/>
            <a:endCxn id="11" idx="0"/>
          </p:cNvCxnSpPr>
          <p:nvPr/>
        </p:nvCxnSpPr>
        <p:spPr bwMode="auto">
          <a:xfrm>
            <a:off x="6364825" y="5257800"/>
            <a:ext cx="0" cy="5119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5">
            <a:extLst>
              <a:ext uri="{FF2B5EF4-FFF2-40B4-BE49-F238E27FC236}">
                <a16:creationId xmlns:a16="http://schemas.microsoft.com/office/drawing/2014/main" id="{AE68D51C-E70D-EA49-AD92-ACFF8F863091}"/>
              </a:ext>
            </a:extLst>
          </p:cNvPr>
          <p:cNvCxnSpPr>
            <a:cxnSpLocks noChangeShapeType="1"/>
            <a:stCxn id="28" idx="0"/>
            <a:endCxn id="68" idx="2"/>
          </p:cNvCxnSpPr>
          <p:nvPr/>
        </p:nvCxnSpPr>
        <p:spPr bwMode="auto">
          <a:xfrm flipV="1">
            <a:off x="10399712" y="5332546"/>
            <a:ext cx="0" cy="577808"/>
          </a:xfrm>
          <a:prstGeom prst="straightConnector1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26">
            <a:extLst>
              <a:ext uri="{FF2B5EF4-FFF2-40B4-BE49-F238E27FC236}">
                <a16:creationId xmlns:a16="http://schemas.microsoft.com/office/drawing/2014/main" id="{68AB4F50-B6E6-AA47-A856-887745AB1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354" y="4578940"/>
            <a:ext cx="2027031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Analyze &amp; Plot</a:t>
            </a:r>
          </a:p>
        </p:txBody>
      </p:sp>
      <p:cxnSp>
        <p:nvCxnSpPr>
          <p:cNvPr id="20" name="AutoShape 29">
            <a:extLst>
              <a:ext uri="{FF2B5EF4-FFF2-40B4-BE49-F238E27FC236}">
                <a16:creationId xmlns:a16="http://schemas.microsoft.com/office/drawing/2014/main" id="{964A3B0B-F0EF-0D46-B387-5DF98026A9CF}"/>
              </a:ext>
            </a:extLst>
          </p:cNvPr>
          <p:cNvCxnSpPr>
            <a:cxnSpLocks noChangeShapeType="1"/>
            <a:stCxn id="11" idx="1"/>
            <a:endCxn id="18" idx="3"/>
          </p:cNvCxnSpPr>
          <p:nvPr/>
        </p:nvCxnSpPr>
        <p:spPr bwMode="auto">
          <a:xfrm flipH="1" flipV="1">
            <a:off x="4468385" y="4883740"/>
            <a:ext cx="639140" cy="12289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32">
            <a:extLst>
              <a:ext uri="{FF2B5EF4-FFF2-40B4-BE49-F238E27FC236}">
                <a16:creationId xmlns:a16="http://schemas.microsoft.com/office/drawing/2014/main" id="{2DDD7543-C360-8646-93EB-A1A8A55B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725" y="4800600"/>
            <a:ext cx="9144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log</a:t>
            </a:r>
          </a:p>
        </p:txBody>
      </p:sp>
      <p:cxnSp>
        <p:nvCxnSpPr>
          <p:cNvPr id="24" name="AutoShape 33">
            <a:extLst>
              <a:ext uri="{FF2B5EF4-FFF2-40B4-BE49-F238E27FC236}">
                <a16:creationId xmlns:a16="http://schemas.microsoft.com/office/drawing/2014/main" id="{C2BFE967-960D-0E45-B054-8E0652AD1629}"/>
              </a:ext>
            </a:extLst>
          </p:cNvPr>
          <p:cNvCxnSpPr>
            <a:cxnSpLocks noChangeShapeType="1"/>
            <a:stCxn id="10" idx="5"/>
            <a:endCxn id="23" idx="1"/>
          </p:cNvCxnSpPr>
          <p:nvPr/>
        </p:nvCxnSpPr>
        <p:spPr bwMode="auto">
          <a:xfrm>
            <a:off x="6929975" y="5033963"/>
            <a:ext cx="539750" cy="714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34">
            <a:extLst>
              <a:ext uri="{FF2B5EF4-FFF2-40B4-BE49-F238E27FC236}">
                <a16:creationId xmlns:a16="http://schemas.microsoft.com/office/drawing/2014/main" id="{B3A7CD3F-DB1F-394D-B223-3275E8A050AB}"/>
              </a:ext>
            </a:extLst>
          </p:cNvPr>
          <p:cNvCxnSpPr>
            <a:cxnSpLocks noChangeShapeType="1"/>
            <a:stCxn id="7" idx="1"/>
            <a:endCxn id="4" idx="3"/>
          </p:cNvCxnSpPr>
          <p:nvPr/>
        </p:nvCxnSpPr>
        <p:spPr bwMode="auto">
          <a:xfrm flipH="1" flipV="1">
            <a:off x="7622124" y="1808506"/>
            <a:ext cx="2053688" cy="116329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36">
            <a:extLst>
              <a:ext uri="{FF2B5EF4-FFF2-40B4-BE49-F238E27FC236}">
                <a16:creationId xmlns:a16="http://schemas.microsoft.com/office/drawing/2014/main" id="{8337F3A3-2872-9D44-8362-E06BE2588FE2}"/>
              </a:ext>
            </a:extLst>
          </p:cNvPr>
          <p:cNvCxnSpPr>
            <a:cxnSpLocks noChangeShapeType="1"/>
            <a:stCxn id="8" idx="2"/>
            <a:endCxn id="10" idx="0"/>
          </p:cNvCxnSpPr>
          <p:nvPr/>
        </p:nvCxnSpPr>
        <p:spPr bwMode="auto">
          <a:xfrm>
            <a:off x="4764625" y="3312212"/>
            <a:ext cx="1600200" cy="42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37">
            <a:extLst>
              <a:ext uri="{FF2B5EF4-FFF2-40B4-BE49-F238E27FC236}">
                <a16:creationId xmlns:a16="http://schemas.microsoft.com/office/drawing/2014/main" id="{D12A5B3C-1C2A-8741-A041-955AE6281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4812" y="5910354"/>
            <a:ext cx="2209800" cy="40459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Signal Processing</a:t>
            </a:r>
          </a:p>
        </p:txBody>
      </p:sp>
      <p:cxnSp>
        <p:nvCxnSpPr>
          <p:cNvPr id="29" name="AutoShape 38">
            <a:extLst>
              <a:ext uri="{FF2B5EF4-FFF2-40B4-BE49-F238E27FC236}">
                <a16:creationId xmlns:a16="http://schemas.microsoft.com/office/drawing/2014/main" id="{3147D6B3-AFC7-D444-80A2-E61947371681}"/>
              </a:ext>
            </a:extLst>
          </p:cNvPr>
          <p:cNvCxnSpPr>
            <a:cxnSpLocks noChangeShapeType="1"/>
            <a:stCxn id="11" idx="3"/>
            <a:endCxn id="28" idx="1"/>
          </p:cNvCxnSpPr>
          <p:nvPr/>
        </p:nvCxnSpPr>
        <p:spPr bwMode="auto">
          <a:xfrm>
            <a:off x="7622125" y="6112650"/>
            <a:ext cx="16726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39">
            <a:extLst>
              <a:ext uri="{FF2B5EF4-FFF2-40B4-BE49-F238E27FC236}">
                <a16:creationId xmlns:a16="http://schemas.microsoft.com/office/drawing/2014/main" id="{AE30F2DF-2851-CC42-AFED-8993654EC08C}"/>
              </a:ext>
            </a:extLst>
          </p:cNvPr>
          <p:cNvCxnSpPr>
            <a:cxnSpLocks noChangeShapeType="1"/>
            <a:stCxn id="4" idx="2"/>
            <a:endCxn id="9" idx="0"/>
          </p:cNvCxnSpPr>
          <p:nvPr/>
        </p:nvCxnSpPr>
        <p:spPr bwMode="auto">
          <a:xfrm>
            <a:off x="6364825" y="2113306"/>
            <a:ext cx="1593701" cy="6686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40">
            <a:extLst>
              <a:ext uri="{FF2B5EF4-FFF2-40B4-BE49-F238E27FC236}">
                <a16:creationId xmlns:a16="http://schemas.microsoft.com/office/drawing/2014/main" id="{CC4A8457-60CD-9846-BD7E-0A143542C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1670" y="5845950"/>
            <a:ext cx="1143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listen</a:t>
            </a:r>
          </a:p>
        </p:txBody>
      </p:sp>
      <p:cxnSp>
        <p:nvCxnSpPr>
          <p:cNvPr id="32" name="AutoShape 41">
            <a:extLst>
              <a:ext uri="{FF2B5EF4-FFF2-40B4-BE49-F238E27FC236}">
                <a16:creationId xmlns:a16="http://schemas.microsoft.com/office/drawing/2014/main" id="{69D0ADBD-CBEB-BA40-B1AC-F3EC1DFF1E3F}"/>
              </a:ext>
            </a:extLst>
          </p:cNvPr>
          <p:cNvCxnSpPr>
            <a:cxnSpLocks noChangeShapeType="1"/>
            <a:stCxn id="11" idx="1"/>
            <a:endCxn id="31" idx="3"/>
          </p:cNvCxnSpPr>
          <p:nvPr/>
        </p:nvCxnSpPr>
        <p:spPr bwMode="auto">
          <a:xfrm flipH="1">
            <a:off x="3804670" y="6112650"/>
            <a:ext cx="130285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" name="Text Box 31">
            <a:extLst>
              <a:ext uri="{FF2B5EF4-FFF2-40B4-BE49-F238E27FC236}">
                <a16:creationId xmlns:a16="http://schemas.microsoft.com/office/drawing/2014/main" id="{C414FA66-01C9-7C45-A00C-9E932CCB4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825" y="5234117"/>
            <a:ext cx="593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 dirty="0"/>
              <a:t>file</a:t>
            </a:r>
          </a:p>
        </p:txBody>
      </p:sp>
      <p:sp>
        <p:nvSpPr>
          <p:cNvPr id="68" name="Rectangle 37">
            <a:extLst>
              <a:ext uri="{FF2B5EF4-FFF2-40B4-BE49-F238E27FC236}">
                <a16:creationId xmlns:a16="http://schemas.microsoft.com/office/drawing/2014/main" id="{C1A88D9C-ACE5-224C-8CC6-5217F4F6C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4812" y="4210523"/>
            <a:ext cx="2209800" cy="112202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Detection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Classification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Localization</a:t>
            </a:r>
          </a:p>
        </p:txBody>
      </p:sp>
      <p:cxnSp>
        <p:nvCxnSpPr>
          <p:cNvPr id="73" name="AutoShape 25">
            <a:extLst>
              <a:ext uri="{FF2B5EF4-FFF2-40B4-BE49-F238E27FC236}">
                <a16:creationId xmlns:a16="http://schemas.microsoft.com/office/drawing/2014/main" id="{C16FF57D-3920-A242-AD4B-18C6BA3D932C}"/>
              </a:ext>
            </a:extLst>
          </p:cNvPr>
          <p:cNvCxnSpPr>
            <a:cxnSpLocks noChangeShapeType="1"/>
            <a:stCxn id="68" idx="0"/>
            <a:endCxn id="7" idx="2"/>
          </p:cNvCxnSpPr>
          <p:nvPr/>
        </p:nvCxnSpPr>
        <p:spPr bwMode="auto">
          <a:xfrm flipV="1">
            <a:off x="10399712" y="3334341"/>
            <a:ext cx="0" cy="876182"/>
          </a:xfrm>
          <a:prstGeom prst="straightConnector1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9">
            <a:extLst>
              <a:ext uri="{FF2B5EF4-FFF2-40B4-BE49-F238E27FC236}">
                <a16:creationId xmlns:a16="http://schemas.microsoft.com/office/drawing/2014/main" id="{5933FA67-5433-8A40-9F6B-BE7F212DD479}"/>
              </a:ext>
            </a:extLst>
          </p:cNvPr>
          <p:cNvCxnSpPr>
            <a:cxnSpLocks noChangeShapeType="1"/>
            <a:stCxn id="6" idx="1"/>
            <a:endCxn id="4" idx="3"/>
          </p:cNvCxnSpPr>
          <p:nvPr/>
        </p:nvCxnSpPr>
        <p:spPr bwMode="auto">
          <a:xfrm flipH="1">
            <a:off x="7622124" y="1771293"/>
            <a:ext cx="1977488" cy="372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25">
            <a:extLst>
              <a:ext uri="{FF2B5EF4-FFF2-40B4-BE49-F238E27FC236}">
                <a16:creationId xmlns:a16="http://schemas.microsoft.com/office/drawing/2014/main" id="{3FD97544-957A-6147-97B2-A3EB22C12017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10399712" y="2076093"/>
            <a:ext cx="0" cy="533165"/>
          </a:xfrm>
          <a:prstGeom prst="straightConnector1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9FF5B71-36B9-BB44-9BFC-CD83C759695D}"/>
              </a:ext>
            </a:extLst>
          </p:cNvPr>
          <p:cNvSpPr txBox="1"/>
          <p:nvPr/>
        </p:nvSpPr>
        <p:spPr>
          <a:xfrm>
            <a:off x="1532239" y="1599766"/>
            <a:ext cx="2936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Useful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Autonomous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Behavioral models</a:t>
            </a:r>
          </a:p>
        </p:txBody>
      </p:sp>
    </p:spTree>
    <p:extLst>
      <p:ext uri="{BB962C8B-B14F-4D97-AF65-F5344CB8AC3E}">
        <p14:creationId xmlns:p14="http://schemas.microsoft.com/office/powerpoint/2010/main" val="2639678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4296</TotalTime>
  <Words>2971</Words>
  <Application>Microsoft Macintosh PowerPoint</Application>
  <PresentationFormat>Widescreen</PresentationFormat>
  <Paragraphs>269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Century Gothic</vt:lpstr>
      <vt:lpstr>Courier</vt:lpstr>
      <vt:lpstr>Times New Roman</vt:lpstr>
      <vt:lpstr>Wingdings 3</vt:lpstr>
      <vt:lpstr>Wisp</vt:lpstr>
      <vt:lpstr>Building a Python/C++ Package Vision, Transformation, Documentation, Scale, Portability, and Tools</vt:lpstr>
      <vt:lpstr>Acknowledgments and Restrictions</vt:lpstr>
      <vt:lpstr>Outline</vt:lpstr>
      <vt:lpstr>Starting point: Sonar Simulation Toolset (SST)</vt:lpstr>
      <vt:lpstr>SST Control Architecture</vt:lpstr>
      <vt:lpstr>SST Script Language</vt:lpstr>
      <vt:lpstr>Usage Pattern 1: Original Conception</vt:lpstr>
      <vt:lpstr>Usage Pattern 2: Script Generation</vt:lpstr>
      <vt:lpstr>Usage Pattern 3: Closed Loop</vt:lpstr>
      <vt:lpstr>Usage Pattern 4: Human in the Loop</vt:lpstr>
      <vt:lpstr>Desired Pattern 4: Human in the Loop</vt:lpstr>
      <vt:lpstr>Desired End Point:  C++ Libraries + Python Binding (+ SST)</vt:lpstr>
      <vt:lpstr>Why?</vt:lpstr>
      <vt:lpstr>Binding Tools: SWIG vs. pybind11</vt:lpstr>
      <vt:lpstr>Minimal Binding Code to Write Module mymod defines MyClass with constructor MyClass(), func1(int),  func2(int), Doxygen comments (unrealistically simple)</vt:lpstr>
      <vt:lpstr>Issue: Naming Conventions</vt:lpstr>
      <vt:lpstr>Constructors 1 </vt:lpstr>
      <vt:lpstr>Constructors 2</vt:lpstr>
      <vt:lpstr>Constructors 3</vt:lpstr>
      <vt:lpstr>SWIG Typemap example (Vector) (in file geometry.i):</vt:lpstr>
      <vt:lpstr>Other SWIG Transformations</vt:lpstr>
      <vt:lpstr>Doxygen Comments</vt:lpstr>
      <vt:lpstr>Doxygen HTML output (screen capture)</vt:lpstr>
      <vt:lpstr>Python Docstring from Doxygen Comments via SWIG</vt:lpstr>
      <vt:lpstr>Sphinx HTML output from docstring (screen capture)</vt:lpstr>
      <vt:lpstr>Shared Libraries</vt:lpstr>
      <vt:lpstr>Documentation</vt:lpstr>
      <vt:lpstr>Packaging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Python/C++ Package Vision, Transformation, Documentation, Scale, Portability, and Tools</dc:title>
  <dc:creator>Robert P. Goddard</dc:creator>
  <cp:lastModifiedBy>Robert P. Goddard</cp:lastModifiedBy>
  <cp:revision>13</cp:revision>
  <dcterms:created xsi:type="dcterms:W3CDTF">2022-03-14T03:33:25Z</dcterms:created>
  <dcterms:modified xsi:type="dcterms:W3CDTF">2022-03-17T03:14:44Z</dcterms:modified>
</cp:coreProperties>
</file>