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1440" r:id="rId2"/>
    <p:sldId id="262" r:id="rId3"/>
    <p:sldId id="1397" r:id="rId4"/>
    <p:sldId id="1439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646464"/>
    <a:srgbClr val="FDB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269" autoAdjust="0"/>
  </p:normalViewPr>
  <p:slideViewPr>
    <p:cSldViewPr snapToGrid="0">
      <p:cViewPr varScale="1">
        <p:scale>
          <a:sx n="80" d="100"/>
          <a:sy n="80" d="100"/>
        </p:scale>
        <p:origin x="67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775FE-6B8A-440C-8710-F470ABA23217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014B-A4DD-4054-973D-D75AD372A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93F27B-9181-498F-95FB-17636A542F9A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3EE33D-23DB-4546-BC48-B36325D34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8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F00DC-8F34-4BB2-9973-05FC6F06D9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3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83C5A5E-FC46-4504-BA54-6D8D58957EC9}"/>
              </a:ext>
            </a:extLst>
          </p:cNvPr>
          <p:cNvSpPr txBox="1">
            <a:spLocks/>
          </p:cNvSpPr>
          <p:nvPr userDrawn="1"/>
        </p:nvSpPr>
        <p:spPr>
          <a:xfrm>
            <a:off x="4675359" y="364508"/>
            <a:ext cx="7394446" cy="249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VOLT </a:t>
            </a:r>
            <a:r>
              <a: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CONSULTING</a:t>
            </a:r>
            <a:r>
              <a:rPr kumimoji="0" lang="en-US" sz="1200" b="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 GROUP | </a:t>
            </a:r>
            <a:r>
              <a:rPr kumimoji="0" lang="en-US" sz="1200" b="1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EPIQ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highlight>
                <a:srgbClr val="FF0000"/>
              </a:highlight>
              <a:uLnTx/>
              <a:uFillTx/>
              <a:latin typeface="Nirmala UI" panose="020B0502040204020203" pitchFamily="34" charset="0"/>
              <a:ea typeface="+mn-ea"/>
              <a:cs typeface="Nirmala UI" panose="020B0502040204020203" pitchFamily="34" charset="0"/>
            </a:endParaRPr>
          </a:p>
        </p:txBody>
      </p:sp>
      <p:pic>
        <p:nvPicPr>
          <p:cNvPr id="6" name="Picture 2" descr="Aerial View Houston Skyline, Urban, Roads, Traffic">
            <a:extLst>
              <a:ext uri="{FF2B5EF4-FFF2-40B4-BE49-F238E27FC236}">
                <a16:creationId xmlns:a16="http://schemas.microsoft.com/office/drawing/2014/main" id="{4796EC5F-4611-46FF-9175-F012E51822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2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68"/>
          <a:stretch/>
        </p:blipFill>
        <p:spPr bwMode="auto">
          <a:xfrm>
            <a:off x="-2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551C92-B93F-4DA8-A433-7AFB54C0F1F1}"/>
              </a:ext>
            </a:extLst>
          </p:cNvPr>
          <p:cNvSpPr/>
          <p:nvPr userDrawn="1"/>
        </p:nvSpPr>
        <p:spPr>
          <a:xfrm>
            <a:off x="0" y="840538"/>
            <a:ext cx="12192000" cy="6017461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20000"/>
                </a:schemeClr>
              </a:gs>
              <a:gs pos="100000">
                <a:schemeClr val="bg1">
                  <a:alpha val="50000"/>
                </a:schemeClr>
              </a:gs>
              <a:gs pos="100000">
                <a:srgbClr val="005295">
                  <a:alpha val="4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386CC30-122C-4262-9276-3B5CABF10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3251200" cy="36512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>
              <a:defRPr/>
            </a:pPr>
            <a:fld id="{C1C405ED-CF5A-405B-8DF4-C5C6BEC13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72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5395"/>
              </a:buClr>
              <a:buFont typeface="Calibri" panose="020F0502020204030204" pitchFamily="34" charset="0"/>
              <a:buChar char="–"/>
              <a:defRPr>
                <a:latin typeface="Arial Narrow" panose="020B0606020202030204" pitchFamily="34" charset="0"/>
              </a:defRPr>
            </a:lvl1pPr>
            <a:lvl2pPr marL="685800" indent="-228600">
              <a:buClr>
                <a:srgbClr val="005395"/>
              </a:buClr>
              <a:buFont typeface="Calibri" panose="020F0502020204030204" pitchFamily="34" charset="0"/>
              <a:buChar char="–"/>
              <a:defRPr>
                <a:latin typeface="Arial Narrow" panose="020B0606020202030204" pitchFamily="34" charset="0"/>
              </a:defRPr>
            </a:lvl2pPr>
            <a:lvl3pPr marL="1143000" indent="-228600">
              <a:buClr>
                <a:srgbClr val="005395"/>
              </a:buClr>
              <a:buFont typeface="Calibri" panose="020F0502020204030204" pitchFamily="34" charset="0"/>
              <a:buChar char="–"/>
              <a:defRPr>
                <a:latin typeface="Arial Narrow" panose="020B0606020202030204" pitchFamily="34" charset="0"/>
              </a:defRPr>
            </a:lvl3pPr>
            <a:lvl4pPr marL="1600200" indent="-228600">
              <a:buClr>
                <a:srgbClr val="005395"/>
              </a:buClr>
              <a:buFont typeface="Calibri" panose="020F0502020204030204" pitchFamily="34" charset="0"/>
              <a:buChar char="–"/>
              <a:defRPr>
                <a:latin typeface="Arial Narrow" panose="020B0606020202030204" pitchFamily="34" charset="0"/>
              </a:defRPr>
            </a:lvl4pPr>
            <a:lvl5pPr marL="2057400" indent="-228600">
              <a:buClr>
                <a:srgbClr val="005395"/>
              </a:buClr>
              <a:buFont typeface="Calibri" panose="020F0502020204030204" pitchFamily="34" charset="0"/>
              <a:buChar char="–"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868BB6-9890-4198-A5DD-91922685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74320"/>
            <a:ext cx="10515600" cy="8952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rgbClr val="005395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0515600" cy="8952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rgbClr val="005395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2" descr="X:\National Sales Support\Presentation Spec\Images\Volt Logos\Volt_Logo (2).tif">
            <a:extLst>
              <a:ext uri="{FF2B5EF4-FFF2-40B4-BE49-F238E27FC236}">
                <a16:creationId xmlns:a16="http://schemas.microsoft.com/office/drawing/2014/main" id="{8FEEE0C7-833C-4482-91DE-4287A49836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1912" y="6403380"/>
            <a:ext cx="1464502" cy="292251"/>
          </a:xfrm>
          <a:prstGeom prst="rect">
            <a:avLst/>
          </a:prstGeom>
          <a:noFill/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2AFEA1EA-E71F-4ACB-8BE7-B0BECF5FD5C0}"/>
              </a:ext>
            </a:extLst>
          </p:cNvPr>
          <p:cNvSpPr/>
          <p:nvPr userDrawn="1"/>
        </p:nvSpPr>
        <p:spPr>
          <a:xfrm>
            <a:off x="11065289" y="6285621"/>
            <a:ext cx="685800" cy="475960"/>
          </a:xfrm>
          <a:prstGeom prst="parallelogram">
            <a:avLst>
              <a:gd name="adj" fmla="val 621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D43862F-9685-4DB4-AE56-F9514B66D847}"/>
              </a:ext>
            </a:extLst>
          </p:cNvPr>
          <p:cNvSpPr/>
          <p:nvPr userDrawn="1"/>
        </p:nvSpPr>
        <p:spPr>
          <a:xfrm>
            <a:off x="10974403" y="6330506"/>
            <a:ext cx="576080" cy="399812"/>
          </a:xfrm>
          <a:prstGeom prst="parallelogram">
            <a:avLst>
              <a:gd name="adj" fmla="val 621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9B2AE10-1125-4FB8-B3B3-FF4C3B1B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6546" y="6330506"/>
            <a:ext cx="532035" cy="365125"/>
          </a:xfrm>
        </p:spPr>
        <p:txBody>
          <a:bodyPr/>
          <a:lstStyle/>
          <a:p>
            <a:fld id="{13EB6255-65DB-4086-A315-3FBA0D725BCE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X:\National Sales Support\Presentation Spec\Images\Volt Logos\Volt_Logo (2).tif">
            <a:extLst>
              <a:ext uri="{FF2B5EF4-FFF2-40B4-BE49-F238E27FC236}">
                <a16:creationId xmlns:a16="http://schemas.microsoft.com/office/drawing/2014/main" id="{600EE416-C09E-49F9-950C-F13A8E199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1912" y="6403380"/>
            <a:ext cx="1464502" cy="292251"/>
          </a:xfrm>
          <a:prstGeom prst="rect">
            <a:avLst/>
          </a:prstGeom>
          <a:noFill/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5DD1FEFB-EA94-4EE2-8AE9-4A71F7EB5E13}"/>
              </a:ext>
            </a:extLst>
          </p:cNvPr>
          <p:cNvSpPr/>
          <p:nvPr userDrawn="1"/>
        </p:nvSpPr>
        <p:spPr>
          <a:xfrm>
            <a:off x="11065289" y="6285621"/>
            <a:ext cx="685800" cy="475960"/>
          </a:xfrm>
          <a:prstGeom prst="parallelogram">
            <a:avLst>
              <a:gd name="adj" fmla="val 621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DDAFF12-5A7E-4005-B1ED-695443A6D6E2}"/>
              </a:ext>
            </a:extLst>
          </p:cNvPr>
          <p:cNvSpPr/>
          <p:nvPr userDrawn="1"/>
        </p:nvSpPr>
        <p:spPr>
          <a:xfrm>
            <a:off x="10974403" y="6330506"/>
            <a:ext cx="576080" cy="399812"/>
          </a:xfrm>
          <a:prstGeom prst="parallelogram">
            <a:avLst>
              <a:gd name="adj" fmla="val 621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06A32E2-CC0C-4941-B062-A38FF550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6546" y="6330506"/>
            <a:ext cx="532035" cy="365125"/>
          </a:xfrm>
        </p:spPr>
        <p:txBody>
          <a:bodyPr/>
          <a:lstStyle/>
          <a:p>
            <a:fld id="{13EB6255-65DB-4086-A315-3FBA0D725BCE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6255-65DB-4086-A315-3FBA0D725B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hanedar@vol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dammrose@vol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7">
            <a:extLst>
              <a:ext uri="{FF2B5EF4-FFF2-40B4-BE49-F238E27FC236}">
                <a16:creationId xmlns:a16="http://schemas.microsoft.com/office/drawing/2014/main" id="{35CD41DA-EC08-4586-A2A8-839DF701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72286"/>
            <a:ext cx="10929788" cy="2732447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04CBB-D021-478B-81F0-E92CA173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Northwest C++ Users Group Meeting</a:t>
            </a:r>
            <a:br>
              <a:rPr lang="en-US" sz="28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08CDE97-4687-4FE5-8E00-1F45A917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17651"/>
            <a:ext cx="6701469" cy="851591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Nik Thanedar, </a:t>
            </a:r>
            <a:r>
              <a:rPr lang="en-US" sz="3400" dirty="0" err="1">
                <a:solidFill>
                  <a:schemeClr val="bg1"/>
                </a:solidFill>
              </a:rPr>
              <a:t>ph</a:t>
            </a:r>
            <a:r>
              <a:rPr lang="en-US" sz="3400" dirty="0">
                <a:solidFill>
                  <a:schemeClr val="bg1"/>
                </a:solidFill>
              </a:rPr>
              <a:t>: 425-629-7539 , email: </a:t>
            </a:r>
            <a:r>
              <a:rPr lang="en-US" sz="3400" dirty="0">
                <a:solidFill>
                  <a:schemeClr val="bg1"/>
                </a:solidFill>
                <a:hlinkClick r:id="rId3"/>
              </a:rPr>
              <a:t>nthanedar@volt.com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Eric Dammrose, </a:t>
            </a:r>
            <a:r>
              <a:rPr lang="en-US" sz="3400" dirty="0" err="1">
                <a:solidFill>
                  <a:schemeClr val="bg1"/>
                </a:solidFill>
              </a:rPr>
              <a:t>ph</a:t>
            </a:r>
            <a:r>
              <a:rPr lang="en-US" sz="3400" dirty="0">
                <a:solidFill>
                  <a:schemeClr val="bg1"/>
                </a:solidFill>
              </a:rPr>
              <a:t>: 425-636-4759, email: </a:t>
            </a:r>
            <a:r>
              <a:rPr lang="en-US" sz="3400" dirty="0">
                <a:solidFill>
                  <a:schemeClr val="bg1"/>
                </a:solidFill>
                <a:hlinkClick r:id="rId4"/>
              </a:rPr>
              <a:t>edammrose@volt.com</a:t>
            </a:r>
            <a:endParaRPr lang="en-US" sz="3400" dirty="0">
              <a:solidFill>
                <a:schemeClr val="bg1"/>
              </a:solidFill>
            </a:endParaRPr>
          </a:p>
          <a:p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shutterstock_289837931.jpg">
            <a:extLst>
              <a:ext uri="{FF2B5EF4-FFF2-40B4-BE49-F238E27FC236}">
                <a16:creationId xmlns:a16="http://schemas.microsoft.com/office/drawing/2014/main" id="{728B5457-D8DF-4378-8020-BC05FD71A0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727" t="27636" r="18425" b="51112"/>
          <a:stretch/>
        </p:blipFill>
        <p:spPr>
          <a:xfrm>
            <a:off x="-6" y="-9214"/>
            <a:ext cx="12192006" cy="23090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8EEC6F-1F85-4EDA-8660-3B9A53FEFE8A}"/>
              </a:ext>
            </a:extLst>
          </p:cNvPr>
          <p:cNvSpPr/>
          <p:nvPr/>
        </p:nvSpPr>
        <p:spPr>
          <a:xfrm>
            <a:off x="1" y="-9214"/>
            <a:ext cx="12192000" cy="23090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  <a:alpha val="70000"/>
                </a:schemeClr>
              </a:gs>
              <a:gs pos="24000">
                <a:schemeClr val="accent1">
                  <a:lumMod val="50000"/>
                  <a:shade val="67500"/>
                  <a:satMod val="115000"/>
                  <a:alpha val="30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C1A64-A9B7-437A-BFFA-EA5382C9B2D5}"/>
              </a:ext>
            </a:extLst>
          </p:cNvPr>
          <p:cNvSpPr txBox="1"/>
          <p:nvPr/>
        </p:nvSpPr>
        <p:spPr>
          <a:xfrm>
            <a:off x="2078177" y="1200516"/>
            <a:ext cx="803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Volt Talent Solutions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28BFB83-8AB7-4E57-9243-D61436ADCC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76546" y="6330506"/>
            <a:ext cx="532035" cy="365125"/>
          </a:xfrm>
        </p:spPr>
        <p:txBody>
          <a:bodyPr/>
          <a:lstStyle/>
          <a:p>
            <a:fld id="{13EB6255-65DB-4086-A315-3FBA0D725BCE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B5FE6-DB74-44F0-B5B0-0FABA7A5C423}"/>
              </a:ext>
            </a:extLst>
          </p:cNvPr>
          <p:cNvSpPr txBox="1"/>
          <p:nvPr/>
        </p:nvSpPr>
        <p:spPr>
          <a:xfrm>
            <a:off x="1294006" y="3798396"/>
            <a:ext cx="252984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Contingent staffing, direct placement &amp; master vendor solutions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Ranked by SIA as a top supplier for IT, engineering &amp; industrial skill sets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90 company-owned U.S.               servicing locations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32EE913-56BA-4A7F-B37E-74E58CDB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54" y="2725348"/>
            <a:ext cx="1905544" cy="5486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29D2C6-9105-4ECD-B6A2-5D640FF5798B}"/>
              </a:ext>
            </a:extLst>
          </p:cNvPr>
          <p:cNvSpPr txBox="1"/>
          <p:nvPr/>
        </p:nvSpPr>
        <p:spPr>
          <a:xfrm>
            <a:off x="4746170" y="3849610"/>
            <a:ext cx="2699660" cy="23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Serving 120+ global MSP              clients in 55 countries                  across the globe</a:t>
            </a:r>
          </a:p>
          <a:p>
            <a:pPr lvl="0" algn="ctr">
              <a:spcAft>
                <a:spcPts val="2000"/>
              </a:spcAft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1,600 suppliers in network, including 400 diversity vendors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0" algn="ctr">
              <a:spcAft>
                <a:spcPts val="2000"/>
              </a:spcAft>
              <a:defRPr/>
            </a:pP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Industry leader in solution innovation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8311172-4D08-4564-B865-A8E0E06BDA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7" y="2720730"/>
            <a:ext cx="1905544" cy="5486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166A-D63A-4FD2-A70D-66EC68CE27A4}"/>
              </a:ext>
            </a:extLst>
          </p:cNvPr>
          <p:cNvSpPr txBox="1"/>
          <p:nvPr/>
        </p:nvSpPr>
        <p:spPr>
          <a:xfrm>
            <a:off x="8499106" y="3798396"/>
            <a:ext cx="2377440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Product </a:t>
            </a:r>
            <a:r>
              <a: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lifecycle services, engineering dilution &amp; insourcing/outsourcing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Helping clients improve              product quality,                             reduce time to market &amp;                          overall production costs</a:t>
            </a:r>
          </a:p>
        </p:txBody>
      </p:sp>
      <p:pic>
        <p:nvPicPr>
          <p:cNvPr id="43" name="Picture 2" descr="http://designtechnical.com/images/dts_logo.png">
            <a:extLst>
              <a:ext uri="{FF2B5EF4-FFF2-40B4-BE49-F238E27FC236}">
                <a16:creationId xmlns:a16="http://schemas.microsoft.com/office/drawing/2014/main" id="{7D29DEAD-BD0D-4BD3-BBD4-071741E9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76" y="2528094"/>
            <a:ext cx="772900" cy="7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1780D-A7D3-41F9-A728-9F4A76D5871E}"/>
              </a:ext>
            </a:extLst>
          </p:cNvPr>
          <p:cNvSpPr/>
          <p:nvPr/>
        </p:nvSpPr>
        <p:spPr>
          <a:xfrm>
            <a:off x="4581803" y="342906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Aft>
                <a:spcPts val="800"/>
              </a:spcAft>
              <a:defRPr/>
            </a:pPr>
            <a:r>
              <a:rPr lang="en-US" kern="0" dirty="0">
                <a:solidFill>
                  <a:srgbClr val="005EAC"/>
                </a:solidFill>
                <a:latin typeface="Arial Narrow" panose="020B0606020202030204" pitchFamily="34" charset="0"/>
              </a:rPr>
              <a:t>Managed Service Program (MSP)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098F6-DE2C-4053-AE19-07AE17F2631F}"/>
              </a:ext>
            </a:extLst>
          </p:cNvPr>
          <p:cNvSpPr/>
          <p:nvPr/>
        </p:nvSpPr>
        <p:spPr>
          <a:xfrm>
            <a:off x="1454297" y="3429064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Aft>
                <a:spcPts val="800"/>
              </a:spcAft>
              <a:defRPr/>
            </a:pPr>
            <a:r>
              <a:rPr lang="en-US" kern="0" dirty="0">
                <a:solidFill>
                  <a:srgbClr val="005EAC"/>
                </a:solidFill>
                <a:latin typeface="Arial Narrow" panose="020B0606020202030204" pitchFamily="34" charset="0"/>
              </a:rPr>
              <a:t>Global Staffing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29E16-817E-43FF-9EC6-AC55F6D99899}"/>
              </a:ext>
            </a:extLst>
          </p:cNvPr>
          <p:cNvSpPr/>
          <p:nvPr/>
        </p:nvSpPr>
        <p:spPr>
          <a:xfrm>
            <a:off x="8672965" y="3429064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Aft>
                <a:spcPts val="800"/>
              </a:spcAft>
              <a:defRPr/>
            </a:pPr>
            <a:r>
              <a:rPr lang="en-US" kern="0" dirty="0">
                <a:solidFill>
                  <a:srgbClr val="005EAC"/>
                </a:solidFill>
                <a:latin typeface="Arial Narrow" panose="020B0606020202030204" pitchFamily="34" charset="0"/>
              </a:rPr>
              <a:t>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81016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F888C6-A460-4E3C-A83E-D9F569E30B16}"/>
              </a:ext>
            </a:extLst>
          </p:cNvPr>
          <p:cNvSpPr txBox="1">
            <a:spLocks/>
          </p:cNvSpPr>
          <p:nvPr/>
        </p:nvSpPr>
        <p:spPr>
          <a:xfrm>
            <a:off x="301752" y="274320"/>
            <a:ext cx="7783469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2800" cap="small" spc="300" dirty="0">
                <a:solidFill>
                  <a:srgbClr val="595959"/>
                </a:solidFill>
                <a:latin typeface="Arial Narrow" panose="020B0606020202030204" pitchFamily="34" charset="0"/>
                <a:cs typeface="Nirmala UI" panose="020B0502040204020203" pitchFamily="34" charset="0"/>
              </a:rPr>
              <a:t>Volt By The Numbers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45F43-9FEE-4B47-A959-8529B7954983}"/>
              </a:ext>
            </a:extLst>
          </p:cNvPr>
          <p:cNvGrpSpPr/>
          <p:nvPr/>
        </p:nvGrpSpPr>
        <p:grpSpPr>
          <a:xfrm>
            <a:off x="4557409" y="3808359"/>
            <a:ext cx="7634590" cy="1170432"/>
            <a:chOff x="4577287" y="3684607"/>
            <a:chExt cx="7634590" cy="11704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946870-B79E-4680-9F83-FEADC1CE685A}"/>
                </a:ext>
              </a:extLst>
            </p:cNvPr>
            <p:cNvSpPr/>
            <p:nvPr/>
          </p:nvSpPr>
          <p:spPr>
            <a:xfrm rot="10800000">
              <a:off x="5023656" y="3684607"/>
              <a:ext cx="7188221" cy="1170432"/>
            </a:xfrm>
            <a:prstGeom prst="rect">
              <a:avLst/>
            </a:prstGeom>
            <a:gradFill flip="none" rotWithShape="1">
              <a:gsLst>
                <a:gs pos="0">
                  <a:srgbClr val="002D5B">
                    <a:alpha val="95000"/>
                  </a:srgbClr>
                </a:gs>
                <a:gs pos="50000">
                  <a:srgbClr val="005395">
                    <a:shade val="67500"/>
                    <a:satMod val="115000"/>
                    <a:alpha val="95000"/>
                  </a:srgbClr>
                </a:gs>
                <a:gs pos="100000">
                  <a:srgbClr val="0054A0">
                    <a:alpha val="94902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889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DF37C-F56F-4EEF-BB39-4B505E88A809}"/>
                </a:ext>
              </a:extLst>
            </p:cNvPr>
            <p:cNvSpPr txBox="1"/>
            <p:nvPr/>
          </p:nvSpPr>
          <p:spPr>
            <a:xfrm>
              <a:off x="5533424" y="3854325"/>
              <a:ext cx="6268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Flexible staffing </a:t>
              </a:r>
              <a:r>
                <a:rPr lang="en-US" sz="2400" b="1" dirty="0">
                  <a:solidFill>
                    <a:srgbClr val="F3C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solutions</a:t>
              </a: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&amp; workforce management expertise</a:t>
              </a:r>
              <a:endPara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4C507C-3EAE-4BFC-9AEE-C1116DBF3D92}"/>
                </a:ext>
              </a:extLst>
            </p:cNvPr>
            <p:cNvGrpSpPr/>
            <p:nvPr/>
          </p:nvGrpSpPr>
          <p:grpSpPr>
            <a:xfrm>
              <a:off x="4577287" y="3858343"/>
              <a:ext cx="822960" cy="822960"/>
              <a:chOff x="4270248" y="4206240"/>
              <a:chExt cx="822960" cy="82296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1F60FC-26F8-4D3F-91D4-034BBDD0BE53}"/>
                  </a:ext>
                </a:extLst>
              </p:cNvPr>
              <p:cNvSpPr/>
              <p:nvPr/>
            </p:nvSpPr>
            <p:spPr>
              <a:xfrm>
                <a:off x="4270248" y="4206240"/>
                <a:ext cx="822960" cy="822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492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77">
                <a:extLst>
                  <a:ext uri="{FF2B5EF4-FFF2-40B4-BE49-F238E27FC236}">
                    <a16:creationId xmlns:a16="http://schemas.microsoft.com/office/drawing/2014/main" id="{9E2689D2-CAE3-4840-A328-98F233E7723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41246" y="4372256"/>
                <a:ext cx="499780" cy="501257"/>
              </a:xfrm>
              <a:custGeom>
                <a:avLst/>
                <a:gdLst>
                  <a:gd name="T0" fmla="*/ 93 w 186"/>
                  <a:gd name="T1" fmla="*/ 116 h 186"/>
                  <a:gd name="T2" fmla="*/ 54 w 186"/>
                  <a:gd name="T3" fmla="*/ 77 h 186"/>
                  <a:gd name="T4" fmla="*/ 51 w 186"/>
                  <a:gd name="T5" fmla="*/ 76 h 186"/>
                  <a:gd name="T6" fmla="*/ 46 w 186"/>
                  <a:gd name="T7" fmla="*/ 80 h 186"/>
                  <a:gd name="T8" fmla="*/ 48 w 186"/>
                  <a:gd name="T9" fmla="*/ 83 h 186"/>
                  <a:gd name="T10" fmla="*/ 90 w 186"/>
                  <a:gd name="T11" fmla="*/ 125 h 186"/>
                  <a:gd name="T12" fmla="*/ 93 w 186"/>
                  <a:gd name="T13" fmla="*/ 126 h 186"/>
                  <a:gd name="T14" fmla="*/ 96 w 186"/>
                  <a:gd name="T15" fmla="*/ 125 h 186"/>
                  <a:gd name="T16" fmla="*/ 96 w 186"/>
                  <a:gd name="T17" fmla="*/ 125 h 186"/>
                  <a:gd name="T18" fmla="*/ 166 w 186"/>
                  <a:gd name="T19" fmla="*/ 51 h 186"/>
                  <a:gd name="T20" fmla="*/ 166 w 186"/>
                  <a:gd name="T21" fmla="*/ 51 h 186"/>
                  <a:gd name="T22" fmla="*/ 172 w 186"/>
                  <a:gd name="T23" fmla="*/ 45 h 186"/>
                  <a:gd name="T24" fmla="*/ 172 w 186"/>
                  <a:gd name="T25" fmla="*/ 45 h 186"/>
                  <a:gd name="T26" fmla="*/ 184 w 186"/>
                  <a:gd name="T27" fmla="*/ 32 h 186"/>
                  <a:gd name="T28" fmla="*/ 184 w 186"/>
                  <a:gd name="T29" fmla="*/ 32 h 186"/>
                  <a:gd name="T30" fmla="*/ 186 w 186"/>
                  <a:gd name="T31" fmla="*/ 29 h 186"/>
                  <a:gd name="T32" fmla="*/ 181 w 186"/>
                  <a:gd name="T33" fmla="*/ 25 h 186"/>
                  <a:gd name="T34" fmla="*/ 178 w 186"/>
                  <a:gd name="T35" fmla="*/ 27 h 186"/>
                  <a:gd name="T36" fmla="*/ 178 w 186"/>
                  <a:gd name="T37" fmla="*/ 27 h 186"/>
                  <a:gd name="T38" fmla="*/ 168 w 186"/>
                  <a:gd name="T39" fmla="*/ 38 h 186"/>
                  <a:gd name="T40" fmla="*/ 168 w 186"/>
                  <a:gd name="T41" fmla="*/ 38 h 186"/>
                  <a:gd name="T42" fmla="*/ 162 w 186"/>
                  <a:gd name="T43" fmla="*/ 44 h 186"/>
                  <a:gd name="T44" fmla="*/ 162 w 186"/>
                  <a:gd name="T45" fmla="*/ 44 h 186"/>
                  <a:gd name="T46" fmla="*/ 93 w 186"/>
                  <a:gd name="T47" fmla="*/ 116 h 186"/>
                  <a:gd name="T48" fmla="*/ 178 w 186"/>
                  <a:gd name="T49" fmla="*/ 57 h 186"/>
                  <a:gd name="T50" fmla="*/ 172 w 186"/>
                  <a:gd name="T51" fmla="*/ 57 h 186"/>
                  <a:gd name="T52" fmla="*/ 171 w 186"/>
                  <a:gd name="T53" fmla="*/ 62 h 186"/>
                  <a:gd name="T54" fmla="*/ 171 w 186"/>
                  <a:gd name="T55" fmla="*/ 62 h 186"/>
                  <a:gd name="T56" fmla="*/ 177 w 186"/>
                  <a:gd name="T57" fmla="*/ 93 h 186"/>
                  <a:gd name="T58" fmla="*/ 93 w 186"/>
                  <a:gd name="T59" fmla="*/ 177 h 186"/>
                  <a:gd name="T60" fmla="*/ 8 w 186"/>
                  <a:gd name="T61" fmla="*/ 93 h 186"/>
                  <a:gd name="T62" fmla="*/ 93 w 186"/>
                  <a:gd name="T63" fmla="*/ 8 h 186"/>
                  <a:gd name="T64" fmla="*/ 154 w 186"/>
                  <a:gd name="T65" fmla="*/ 34 h 186"/>
                  <a:gd name="T66" fmla="*/ 154 w 186"/>
                  <a:gd name="T67" fmla="*/ 34 h 186"/>
                  <a:gd name="T68" fmla="*/ 159 w 186"/>
                  <a:gd name="T69" fmla="*/ 34 h 186"/>
                  <a:gd name="T70" fmla="*/ 159 w 186"/>
                  <a:gd name="T71" fmla="*/ 28 h 186"/>
                  <a:gd name="T72" fmla="*/ 159 w 186"/>
                  <a:gd name="T73" fmla="*/ 28 h 186"/>
                  <a:gd name="T74" fmla="*/ 93 w 186"/>
                  <a:gd name="T75" fmla="*/ 0 h 186"/>
                  <a:gd name="T76" fmla="*/ 0 w 186"/>
                  <a:gd name="T77" fmla="*/ 93 h 186"/>
                  <a:gd name="T78" fmla="*/ 93 w 186"/>
                  <a:gd name="T79" fmla="*/ 186 h 186"/>
                  <a:gd name="T80" fmla="*/ 186 w 186"/>
                  <a:gd name="T81" fmla="*/ 93 h 186"/>
                  <a:gd name="T82" fmla="*/ 179 w 186"/>
                  <a:gd name="T83" fmla="*/ 59 h 186"/>
                  <a:gd name="T84" fmla="*/ 178 w 186"/>
                  <a:gd name="T85" fmla="*/ 5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6" h="186">
                    <a:moveTo>
                      <a:pt x="93" y="116"/>
                    </a:moveTo>
                    <a:cubicBezTo>
                      <a:pt x="54" y="77"/>
                      <a:pt x="54" y="77"/>
                      <a:pt x="54" y="77"/>
                    </a:cubicBezTo>
                    <a:cubicBezTo>
                      <a:pt x="53" y="76"/>
                      <a:pt x="52" y="76"/>
                      <a:pt x="51" y="76"/>
                    </a:cubicBezTo>
                    <a:cubicBezTo>
                      <a:pt x="48" y="76"/>
                      <a:pt x="46" y="78"/>
                      <a:pt x="46" y="80"/>
                    </a:cubicBezTo>
                    <a:cubicBezTo>
                      <a:pt x="46" y="81"/>
                      <a:pt x="47" y="82"/>
                      <a:pt x="48" y="8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91" y="126"/>
                      <a:pt x="92" y="126"/>
                      <a:pt x="93" y="126"/>
                    </a:cubicBezTo>
                    <a:cubicBezTo>
                      <a:pt x="94" y="126"/>
                      <a:pt x="95" y="126"/>
                      <a:pt x="96" y="125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85" y="32"/>
                      <a:pt x="186" y="31"/>
                      <a:pt x="186" y="29"/>
                    </a:cubicBezTo>
                    <a:cubicBezTo>
                      <a:pt x="186" y="27"/>
                      <a:pt x="184" y="25"/>
                      <a:pt x="181" y="25"/>
                    </a:cubicBezTo>
                    <a:cubicBezTo>
                      <a:pt x="180" y="25"/>
                      <a:pt x="179" y="26"/>
                      <a:pt x="178" y="27"/>
                    </a:cubicBezTo>
                    <a:cubicBezTo>
                      <a:pt x="178" y="27"/>
                      <a:pt x="178" y="27"/>
                      <a:pt x="178" y="27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2" y="44"/>
                      <a:pt x="162" y="44"/>
                      <a:pt x="162" y="44"/>
                    </a:cubicBezTo>
                    <a:cubicBezTo>
                      <a:pt x="162" y="44"/>
                      <a:pt x="162" y="44"/>
                      <a:pt x="162" y="44"/>
                    </a:cubicBezTo>
                    <a:lnTo>
                      <a:pt x="93" y="116"/>
                    </a:lnTo>
                    <a:close/>
                    <a:moveTo>
                      <a:pt x="178" y="57"/>
                    </a:moveTo>
                    <a:cubicBezTo>
                      <a:pt x="177" y="55"/>
                      <a:pt x="174" y="56"/>
                      <a:pt x="172" y="57"/>
                    </a:cubicBezTo>
                    <a:cubicBezTo>
                      <a:pt x="171" y="58"/>
                      <a:pt x="171" y="60"/>
                      <a:pt x="171" y="62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5" y="71"/>
                      <a:pt x="177" y="82"/>
                      <a:pt x="177" y="93"/>
                    </a:cubicBezTo>
                    <a:cubicBezTo>
                      <a:pt x="177" y="139"/>
                      <a:pt x="139" y="177"/>
                      <a:pt x="93" y="177"/>
                    </a:cubicBezTo>
                    <a:cubicBezTo>
                      <a:pt x="46" y="177"/>
                      <a:pt x="8" y="139"/>
                      <a:pt x="8" y="93"/>
                    </a:cubicBezTo>
                    <a:cubicBezTo>
                      <a:pt x="8" y="46"/>
                      <a:pt x="46" y="8"/>
                      <a:pt x="93" y="8"/>
                    </a:cubicBezTo>
                    <a:cubicBezTo>
                      <a:pt x="117" y="8"/>
                      <a:pt x="138" y="18"/>
                      <a:pt x="154" y="34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55" y="36"/>
                      <a:pt x="158" y="36"/>
                      <a:pt x="159" y="34"/>
                    </a:cubicBezTo>
                    <a:cubicBezTo>
                      <a:pt x="161" y="32"/>
                      <a:pt x="161" y="30"/>
                      <a:pt x="159" y="28"/>
                    </a:cubicBezTo>
                    <a:cubicBezTo>
                      <a:pt x="159" y="28"/>
                      <a:pt x="159" y="28"/>
                      <a:pt x="159" y="28"/>
                    </a:cubicBezTo>
                    <a:cubicBezTo>
                      <a:pt x="142" y="11"/>
                      <a:pt x="119" y="0"/>
                      <a:pt x="93" y="0"/>
                    </a:cubicBezTo>
                    <a:cubicBezTo>
                      <a:pt x="42" y="0"/>
                      <a:pt x="0" y="41"/>
                      <a:pt x="0" y="93"/>
                    </a:cubicBezTo>
                    <a:cubicBezTo>
                      <a:pt x="0" y="144"/>
                      <a:pt x="42" y="186"/>
                      <a:pt x="93" y="186"/>
                    </a:cubicBezTo>
                    <a:cubicBezTo>
                      <a:pt x="144" y="186"/>
                      <a:pt x="186" y="144"/>
                      <a:pt x="186" y="93"/>
                    </a:cubicBezTo>
                    <a:cubicBezTo>
                      <a:pt x="186" y="81"/>
                      <a:pt x="183" y="69"/>
                      <a:pt x="179" y="59"/>
                    </a:cubicBezTo>
                    <a:cubicBezTo>
                      <a:pt x="179" y="58"/>
                      <a:pt x="179" y="58"/>
                      <a:pt x="178" y="57"/>
                    </a:cubicBezTo>
                    <a:close/>
                  </a:path>
                </a:pathLst>
              </a:custGeom>
              <a:solidFill>
                <a:srgbClr val="002B8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91D32-933A-4801-9FE8-C7E7384F4E77}"/>
              </a:ext>
            </a:extLst>
          </p:cNvPr>
          <p:cNvSpPr/>
          <p:nvPr/>
        </p:nvSpPr>
        <p:spPr>
          <a:xfrm rot="10800000">
            <a:off x="3652786" y="1191419"/>
            <a:ext cx="8539214" cy="1166904"/>
          </a:xfrm>
          <a:prstGeom prst="rect">
            <a:avLst/>
          </a:prstGeom>
          <a:gradFill flip="none" rotWithShape="1">
            <a:gsLst>
              <a:gs pos="0">
                <a:srgbClr val="002D5B">
                  <a:alpha val="95000"/>
                </a:srgbClr>
              </a:gs>
              <a:gs pos="50000">
                <a:srgbClr val="005395">
                  <a:shade val="67500"/>
                  <a:satMod val="115000"/>
                  <a:alpha val="95000"/>
                </a:srgbClr>
              </a:gs>
              <a:gs pos="100000">
                <a:srgbClr val="005395">
                  <a:shade val="100000"/>
                  <a:satMod val="115000"/>
                  <a:alpha val="9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F3E69-9CBA-4C3F-B30C-1D6C3D7E2E99}"/>
              </a:ext>
            </a:extLst>
          </p:cNvPr>
          <p:cNvSpPr txBox="1"/>
          <p:nvPr/>
        </p:nvSpPr>
        <p:spPr>
          <a:xfrm>
            <a:off x="4234408" y="1544039"/>
            <a:ext cx="616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3C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Leader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 staffing &amp; recruiting innovation since 1950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667DE-71FB-48F6-814F-63AC772B5F3C}"/>
              </a:ext>
            </a:extLst>
          </p:cNvPr>
          <p:cNvGrpSpPr/>
          <p:nvPr/>
        </p:nvGrpSpPr>
        <p:grpSpPr>
          <a:xfrm>
            <a:off x="3286865" y="1363391"/>
            <a:ext cx="822960" cy="822960"/>
            <a:chOff x="3286865" y="1401655"/>
            <a:chExt cx="82296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33BFA4-4296-465E-A1FE-1B78EEA738C9}"/>
                </a:ext>
              </a:extLst>
            </p:cNvPr>
            <p:cNvSpPr/>
            <p:nvPr/>
          </p:nvSpPr>
          <p:spPr>
            <a:xfrm>
              <a:off x="3286865" y="1401655"/>
              <a:ext cx="822960" cy="82296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4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309">
              <a:extLst>
                <a:ext uri="{FF2B5EF4-FFF2-40B4-BE49-F238E27FC236}">
                  <a16:creationId xmlns:a16="http://schemas.microsoft.com/office/drawing/2014/main" id="{D81C67CC-7A21-4B70-A4BF-7E1E98BCC3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46229" y="1562507"/>
              <a:ext cx="504232" cy="501257"/>
            </a:xfrm>
            <a:custGeom>
              <a:avLst/>
              <a:gdLst>
                <a:gd name="T0" fmla="*/ 0 w 186"/>
                <a:gd name="T1" fmla="*/ 92 h 185"/>
                <a:gd name="T2" fmla="*/ 186 w 186"/>
                <a:gd name="T3" fmla="*/ 92 h 185"/>
                <a:gd name="T4" fmla="*/ 140 w 186"/>
                <a:gd name="T5" fmla="*/ 22 h 185"/>
                <a:gd name="T6" fmla="*/ 137 w 186"/>
                <a:gd name="T7" fmla="*/ 50 h 185"/>
                <a:gd name="T8" fmla="*/ 131 w 186"/>
                <a:gd name="T9" fmla="*/ 72 h 185"/>
                <a:gd name="T10" fmla="*/ 90 w 186"/>
                <a:gd name="T11" fmla="*/ 27 h 185"/>
                <a:gd name="T12" fmla="*/ 140 w 186"/>
                <a:gd name="T13" fmla="*/ 22 h 185"/>
                <a:gd name="T14" fmla="*/ 146 w 186"/>
                <a:gd name="T15" fmla="*/ 124 h 185"/>
                <a:gd name="T16" fmla="*/ 106 w 186"/>
                <a:gd name="T17" fmla="*/ 126 h 185"/>
                <a:gd name="T18" fmla="*/ 122 w 186"/>
                <a:gd name="T19" fmla="*/ 105 h 185"/>
                <a:gd name="T20" fmla="*/ 107 w 186"/>
                <a:gd name="T21" fmla="*/ 9 h 185"/>
                <a:gd name="T22" fmla="*/ 89 w 186"/>
                <a:gd name="T23" fmla="*/ 8 h 185"/>
                <a:gd name="T24" fmla="*/ 116 w 186"/>
                <a:gd name="T25" fmla="*/ 99 h 185"/>
                <a:gd name="T26" fmla="*/ 93 w 186"/>
                <a:gd name="T27" fmla="*/ 113 h 185"/>
                <a:gd name="T28" fmla="*/ 34 w 186"/>
                <a:gd name="T29" fmla="*/ 102 h 185"/>
                <a:gd name="T30" fmla="*/ 55 w 186"/>
                <a:gd name="T31" fmla="*/ 63 h 185"/>
                <a:gd name="T32" fmla="*/ 67 w 186"/>
                <a:gd name="T33" fmla="*/ 45 h 185"/>
                <a:gd name="T34" fmla="*/ 116 w 186"/>
                <a:gd name="T35" fmla="*/ 99 h 185"/>
                <a:gd name="T36" fmla="*/ 9 w 186"/>
                <a:gd name="T37" fmla="*/ 94 h 185"/>
                <a:gd name="T38" fmla="*/ 22 w 186"/>
                <a:gd name="T39" fmla="*/ 135 h 185"/>
                <a:gd name="T40" fmla="*/ 27 w 186"/>
                <a:gd name="T41" fmla="*/ 97 h 185"/>
                <a:gd name="T42" fmla="*/ 81 w 186"/>
                <a:gd name="T43" fmla="*/ 9 h 185"/>
                <a:gd name="T44" fmla="*/ 61 w 186"/>
                <a:gd name="T45" fmla="*/ 39 h 185"/>
                <a:gd name="T46" fmla="*/ 43 w 186"/>
                <a:gd name="T47" fmla="*/ 50 h 185"/>
                <a:gd name="T48" fmla="*/ 27 w 186"/>
                <a:gd name="T49" fmla="*/ 97 h 185"/>
                <a:gd name="T50" fmla="*/ 30 w 186"/>
                <a:gd name="T51" fmla="*/ 135 h 185"/>
                <a:gd name="T52" fmla="*/ 81 w 186"/>
                <a:gd name="T53" fmla="*/ 130 h 185"/>
                <a:gd name="T54" fmla="*/ 32 w 186"/>
                <a:gd name="T55" fmla="*/ 150 h 185"/>
                <a:gd name="T56" fmla="*/ 93 w 186"/>
                <a:gd name="T57" fmla="*/ 177 h 185"/>
                <a:gd name="T58" fmla="*/ 87 w 186"/>
                <a:gd name="T59" fmla="*/ 137 h 185"/>
                <a:gd name="T60" fmla="*/ 103 w 186"/>
                <a:gd name="T61" fmla="*/ 134 h 185"/>
                <a:gd name="T62" fmla="*/ 158 w 186"/>
                <a:gd name="T63" fmla="*/ 130 h 185"/>
                <a:gd name="T64" fmla="*/ 93 w 186"/>
                <a:gd name="T65" fmla="*/ 177 h 185"/>
                <a:gd name="T66" fmla="*/ 127 w 186"/>
                <a:gd name="T67" fmla="*/ 98 h 185"/>
                <a:gd name="T68" fmla="*/ 140 w 186"/>
                <a:gd name="T69" fmla="*/ 75 h 185"/>
                <a:gd name="T70" fmla="*/ 145 w 186"/>
                <a:gd name="T71" fmla="*/ 52 h 185"/>
                <a:gd name="T72" fmla="*/ 178 w 186"/>
                <a:gd name="T73" fmla="*/ 92 h 185"/>
                <a:gd name="T74" fmla="*/ 159 w 186"/>
                <a:gd name="T75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6" h="185">
                  <a:moveTo>
                    <a:pt x="93" y="0"/>
                  </a:moveTo>
                  <a:cubicBezTo>
                    <a:pt x="42" y="0"/>
                    <a:pt x="0" y="41"/>
                    <a:pt x="0" y="92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140" y="22"/>
                  </a:moveTo>
                  <a:cubicBezTo>
                    <a:pt x="140" y="23"/>
                    <a:pt x="140" y="24"/>
                    <a:pt x="140" y="25"/>
                  </a:cubicBezTo>
                  <a:cubicBezTo>
                    <a:pt x="140" y="34"/>
                    <a:pt x="139" y="42"/>
                    <a:pt x="137" y="50"/>
                  </a:cubicBezTo>
                  <a:cubicBezTo>
                    <a:pt x="131" y="52"/>
                    <a:pt x="127" y="57"/>
                    <a:pt x="127" y="63"/>
                  </a:cubicBezTo>
                  <a:cubicBezTo>
                    <a:pt x="127" y="66"/>
                    <a:pt x="128" y="69"/>
                    <a:pt x="131" y="72"/>
                  </a:cubicBezTo>
                  <a:cubicBezTo>
                    <a:pt x="128" y="79"/>
                    <a:pt x="125" y="85"/>
                    <a:pt x="121" y="92"/>
                  </a:cubicBezTo>
                  <a:cubicBezTo>
                    <a:pt x="105" y="74"/>
                    <a:pt x="94" y="51"/>
                    <a:pt x="90" y="27"/>
                  </a:cubicBezTo>
                  <a:cubicBezTo>
                    <a:pt x="100" y="21"/>
                    <a:pt x="111" y="16"/>
                    <a:pt x="122" y="13"/>
                  </a:cubicBezTo>
                  <a:cubicBezTo>
                    <a:pt x="128" y="15"/>
                    <a:pt x="134" y="18"/>
                    <a:pt x="140" y="22"/>
                  </a:cubicBezTo>
                  <a:close/>
                  <a:moveTo>
                    <a:pt x="122" y="105"/>
                  </a:moveTo>
                  <a:cubicBezTo>
                    <a:pt x="129" y="112"/>
                    <a:pt x="137" y="118"/>
                    <a:pt x="146" y="124"/>
                  </a:cubicBezTo>
                  <a:cubicBezTo>
                    <a:pt x="137" y="125"/>
                    <a:pt x="128" y="126"/>
                    <a:pt x="119" y="126"/>
                  </a:cubicBezTo>
                  <a:cubicBezTo>
                    <a:pt x="114" y="126"/>
                    <a:pt x="110" y="126"/>
                    <a:pt x="106" y="126"/>
                  </a:cubicBezTo>
                  <a:cubicBezTo>
                    <a:pt x="106" y="125"/>
                    <a:pt x="106" y="124"/>
                    <a:pt x="105" y="123"/>
                  </a:cubicBezTo>
                  <a:cubicBezTo>
                    <a:pt x="111" y="118"/>
                    <a:pt x="117" y="112"/>
                    <a:pt x="122" y="105"/>
                  </a:cubicBezTo>
                  <a:close/>
                  <a:moveTo>
                    <a:pt x="93" y="8"/>
                  </a:moveTo>
                  <a:cubicBezTo>
                    <a:pt x="98" y="8"/>
                    <a:pt x="103" y="8"/>
                    <a:pt x="107" y="9"/>
                  </a:cubicBezTo>
                  <a:cubicBezTo>
                    <a:pt x="101" y="12"/>
                    <a:pt x="95" y="14"/>
                    <a:pt x="89" y="17"/>
                  </a:cubicBezTo>
                  <a:cubicBezTo>
                    <a:pt x="89" y="14"/>
                    <a:pt x="89" y="11"/>
                    <a:pt x="89" y="8"/>
                  </a:cubicBezTo>
                  <a:cubicBezTo>
                    <a:pt x="90" y="8"/>
                    <a:pt x="92" y="8"/>
                    <a:pt x="93" y="8"/>
                  </a:cubicBezTo>
                  <a:close/>
                  <a:moveTo>
                    <a:pt x="116" y="99"/>
                  </a:moveTo>
                  <a:cubicBezTo>
                    <a:pt x="111" y="105"/>
                    <a:pt x="106" y="111"/>
                    <a:pt x="101" y="116"/>
                  </a:cubicBezTo>
                  <a:cubicBezTo>
                    <a:pt x="99" y="114"/>
                    <a:pt x="96" y="113"/>
                    <a:pt x="93" y="113"/>
                  </a:cubicBezTo>
                  <a:cubicBezTo>
                    <a:pt x="88" y="113"/>
                    <a:pt x="83" y="117"/>
                    <a:pt x="81" y="122"/>
                  </a:cubicBezTo>
                  <a:cubicBezTo>
                    <a:pt x="64" y="118"/>
                    <a:pt x="49" y="111"/>
                    <a:pt x="34" y="102"/>
                  </a:cubicBezTo>
                  <a:cubicBezTo>
                    <a:pt x="38" y="88"/>
                    <a:pt x="44" y="74"/>
                    <a:pt x="52" y="63"/>
                  </a:cubicBezTo>
                  <a:cubicBezTo>
                    <a:pt x="53" y="63"/>
                    <a:pt x="54" y="63"/>
                    <a:pt x="55" y="63"/>
                  </a:cubicBezTo>
                  <a:cubicBezTo>
                    <a:pt x="62" y="63"/>
                    <a:pt x="68" y="57"/>
                    <a:pt x="68" y="50"/>
                  </a:cubicBezTo>
                  <a:cubicBezTo>
                    <a:pt x="68" y="48"/>
                    <a:pt x="68" y="47"/>
                    <a:pt x="67" y="45"/>
                  </a:cubicBezTo>
                  <a:cubicBezTo>
                    <a:pt x="72" y="40"/>
                    <a:pt x="77" y="36"/>
                    <a:pt x="83" y="32"/>
                  </a:cubicBezTo>
                  <a:cubicBezTo>
                    <a:pt x="87" y="57"/>
                    <a:pt x="99" y="80"/>
                    <a:pt x="116" y="99"/>
                  </a:cubicBezTo>
                  <a:close/>
                  <a:moveTo>
                    <a:pt x="22" y="137"/>
                  </a:moveTo>
                  <a:cubicBezTo>
                    <a:pt x="14" y="124"/>
                    <a:pt x="9" y="110"/>
                    <a:pt x="9" y="94"/>
                  </a:cubicBezTo>
                  <a:cubicBezTo>
                    <a:pt x="14" y="98"/>
                    <a:pt x="19" y="102"/>
                    <a:pt x="25" y="106"/>
                  </a:cubicBezTo>
                  <a:cubicBezTo>
                    <a:pt x="23" y="115"/>
                    <a:pt x="22" y="125"/>
                    <a:pt x="22" y="135"/>
                  </a:cubicBezTo>
                  <a:cubicBezTo>
                    <a:pt x="22" y="135"/>
                    <a:pt x="22" y="136"/>
                    <a:pt x="22" y="137"/>
                  </a:cubicBezTo>
                  <a:close/>
                  <a:moveTo>
                    <a:pt x="27" y="97"/>
                  </a:moveTo>
                  <a:cubicBezTo>
                    <a:pt x="21" y="93"/>
                    <a:pt x="15" y="88"/>
                    <a:pt x="9" y="83"/>
                  </a:cubicBezTo>
                  <a:cubicBezTo>
                    <a:pt x="14" y="45"/>
                    <a:pt x="43" y="15"/>
                    <a:pt x="81" y="9"/>
                  </a:cubicBezTo>
                  <a:cubicBezTo>
                    <a:pt x="81" y="14"/>
                    <a:pt x="81" y="18"/>
                    <a:pt x="81" y="22"/>
                  </a:cubicBezTo>
                  <a:cubicBezTo>
                    <a:pt x="74" y="27"/>
                    <a:pt x="67" y="33"/>
                    <a:pt x="61" y="39"/>
                  </a:cubicBezTo>
                  <a:cubicBezTo>
                    <a:pt x="59" y="38"/>
                    <a:pt x="57" y="38"/>
                    <a:pt x="55" y="38"/>
                  </a:cubicBezTo>
                  <a:cubicBezTo>
                    <a:pt x="48" y="38"/>
                    <a:pt x="43" y="43"/>
                    <a:pt x="43" y="50"/>
                  </a:cubicBezTo>
                  <a:cubicBezTo>
                    <a:pt x="43" y="53"/>
                    <a:pt x="44" y="56"/>
                    <a:pt x="45" y="58"/>
                  </a:cubicBezTo>
                  <a:cubicBezTo>
                    <a:pt x="37" y="70"/>
                    <a:pt x="31" y="83"/>
                    <a:pt x="27" y="97"/>
                  </a:cubicBezTo>
                  <a:close/>
                  <a:moveTo>
                    <a:pt x="31" y="149"/>
                  </a:moveTo>
                  <a:cubicBezTo>
                    <a:pt x="30" y="144"/>
                    <a:pt x="30" y="139"/>
                    <a:pt x="30" y="135"/>
                  </a:cubicBezTo>
                  <a:cubicBezTo>
                    <a:pt x="30" y="126"/>
                    <a:pt x="31" y="119"/>
                    <a:pt x="32" y="111"/>
                  </a:cubicBezTo>
                  <a:cubicBezTo>
                    <a:pt x="47" y="120"/>
                    <a:pt x="64" y="126"/>
                    <a:pt x="81" y="130"/>
                  </a:cubicBezTo>
                  <a:cubicBezTo>
                    <a:pt x="81" y="131"/>
                    <a:pt x="81" y="131"/>
                    <a:pt x="82" y="131"/>
                  </a:cubicBezTo>
                  <a:cubicBezTo>
                    <a:pt x="67" y="141"/>
                    <a:pt x="50" y="147"/>
                    <a:pt x="32" y="150"/>
                  </a:cubicBezTo>
                  <a:cubicBezTo>
                    <a:pt x="31" y="150"/>
                    <a:pt x="31" y="149"/>
                    <a:pt x="31" y="149"/>
                  </a:cubicBezTo>
                  <a:close/>
                  <a:moveTo>
                    <a:pt x="93" y="177"/>
                  </a:moveTo>
                  <a:cubicBezTo>
                    <a:pt x="73" y="177"/>
                    <a:pt x="54" y="169"/>
                    <a:pt x="39" y="157"/>
                  </a:cubicBezTo>
                  <a:cubicBezTo>
                    <a:pt x="57" y="154"/>
                    <a:pt x="73" y="147"/>
                    <a:pt x="87" y="137"/>
                  </a:cubicBezTo>
                  <a:cubicBezTo>
                    <a:pt x="89" y="138"/>
                    <a:pt x="91" y="139"/>
                    <a:pt x="93" y="139"/>
                  </a:cubicBezTo>
                  <a:cubicBezTo>
                    <a:pt x="97" y="139"/>
                    <a:pt x="101" y="137"/>
                    <a:pt x="103" y="134"/>
                  </a:cubicBezTo>
                  <a:cubicBezTo>
                    <a:pt x="108" y="134"/>
                    <a:pt x="113" y="135"/>
                    <a:pt x="119" y="135"/>
                  </a:cubicBezTo>
                  <a:cubicBezTo>
                    <a:pt x="132" y="135"/>
                    <a:pt x="145" y="133"/>
                    <a:pt x="158" y="130"/>
                  </a:cubicBezTo>
                  <a:cubicBezTo>
                    <a:pt x="161" y="131"/>
                    <a:pt x="164" y="133"/>
                    <a:pt x="167" y="134"/>
                  </a:cubicBezTo>
                  <a:cubicBezTo>
                    <a:pt x="152" y="159"/>
                    <a:pt x="125" y="177"/>
                    <a:pt x="93" y="177"/>
                  </a:cubicBezTo>
                  <a:close/>
                  <a:moveTo>
                    <a:pt x="159" y="121"/>
                  </a:moveTo>
                  <a:cubicBezTo>
                    <a:pt x="147" y="115"/>
                    <a:pt x="136" y="107"/>
                    <a:pt x="127" y="98"/>
                  </a:cubicBezTo>
                  <a:cubicBezTo>
                    <a:pt x="131" y="91"/>
                    <a:pt x="135" y="83"/>
                    <a:pt x="138" y="75"/>
                  </a:cubicBezTo>
                  <a:cubicBezTo>
                    <a:pt x="139" y="75"/>
                    <a:pt x="139" y="75"/>
                    <a:pt x="140" y="75"/>
                  </a:cubicBezTo>
                  <a:cubicBezTo>
                    <a:pt x="147" y="75"/>
                    <a:pt x="152" y="70"/>
                    <a:pt x="152" y="63"/>
                  </a:cubicBezTo>
                  <a:cubicBezTo>
                    <a:pt x="152" y="58"/>
                    <a:pt x="149" y="54"/>
                    <a:pt x="145" y="52"/>
                  </a:cubicBezTo>
                  <a:cubicBezTo>
                    <a:pt x="147" y="44"/>
                    <a:pt x="148" y="36"/>
                    <a:pt x="148" y="28"/>
                  </a:cubicBezTo>
                  <a:cubicBezTo>
                    <a:pt x="166" y="44"/>
                    <a:pt x="178" y="67"/>
                    <a:pt x="178" y="92"/>
                  </a:cubicBezTo>
                  <a:cubicBezTo>
                    <a:pt x="178" y="101"/>
                    <a:pt x="176" y="109"/>
                    <a:pt x="174" y="116"/>
                  </a:cubicBezTo>
                  <a:cubicBezTo>
                    <a:pt x="169" y="118"/>
                    <a:pt x="164" y="120"/>
                    <a:pt x="159" y="121"/>
                  </a:cubicBezTo>
                  <a:close/>
                </a:path>
              </a:pathLst>
            </a:custGeom>
            <a:solidFill>
              <a:srgbClr val="002B8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DDDD17-2CCD-44B2-A2A1-24C2BB761F3D}"/>
              </a:ext>
            </a:extLst>
          </p:cNvPr>
          <p:cNvGrpSpPr/>
          <p:nvPr/>
        </p:nvGrpSpPr>
        <p:grpSpPr>
          <a:xfrm>
            <a:off x="3894565" y="2498125"/>
            <a:ext cx="8297435" cy="1170432"/>
            <a:chOff x="3894565" y="2543336"/>
            <a:chExt cx="8297435" cy="11704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9550FF-45A1-468A-B004-B63351376829}"/>
                </a:ext>
              </a:extLst>
            </p:cNvPr>
            <p:cNvSpPr/>
            <p:nvPr/>
          </p:nvSpPr>
          <p:spPr>
            <a:xfrm rot="10800000">
              <a:off x="4307946" y="2543336"/>
              <a:ext cx="7884054" cy="1170432"/>
            </a:xfrm>
            <a:prstGeom prst="rect">
              <a:avLst/>
            </a:prstGeom>
            <a:gradFill flip="none" rotWithShape="1">
              <a:gsLst>
                <a:gs pos="0">
                  <a:srgbClr val="002D5B">
                    <a:alpha val="95000"/>
                  </a:srgbClr>
                </a:gs>
                <a:gs pos="50000">
                  <a:srgbClr val="005395">
                    <a:shade val="67500"/>
                    <a:satMod val="115000"/>
                    <a:alpha val="95000"/>
                  </a:srgbClr>
                </a:gs>
                <a:gs pos="100000">
                  <a:srgbClr val="0054A0">
                    <a:alpha val="94902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889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DC996-2EE9-4D43-83CF-C86C1B6C8A7B}"/>
                </a:ext>
              </a:extLst>
            </p:cNvPr>
            <p:cNvSpPr txBox="1"/>
            <p:nvPr/>
          </p:nvSpPr>
          <p:spPr>
            <a:xfrm>
              <a:off x="4843338" y="2876567"/>
              <a:ext cx="6205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3C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Talented people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– the core of everything we do!</a:t>
              </a:r>
              <a:endPara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6055D6A-A3D9-42D0-871B-2B6B4408E551}"/>
                </a:ext>
              </a:extLst>
            </p:cNvPr>
            <p:cNvGrpSpPr/>
            <p:nvPr/>
          </p:nvGrpSpPr>
          <p:grpSpPr>
            <a:xfrm>
              <a:off x="3894565" y="2717072"/>
              <a:ext cx="822960" cy="822960"/>
              <a:chOff x="3894565" y="2544547"/>
              <a:chExt cx="822960" cy="82296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4C098F-6B6E-4620-BA07-736C0FAE59CC}"/>
                  </a:ext>
                </a:extLst>
              </p:cNvPr>
              <p:cNvSpPr/>
              <p:nvPr/>
            </p:nvSpPr>
            <p:spPr>
              <a:xfrm>
                <a:off x="3894565" y="2544547"/>
                <a:ext cx="822960" cy="822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492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 154">
                <a:extLst>
                  <a:ext uri="{FF2B5EF4-FFF2-40B4-BE49-F238E27FC236}">
                    <a16:creationId xmlns:a16="http://schemas.microsoft.com/office/drawing/2014/main" id="{B3BECD62-FB24-4C33-A741-40E67C62C4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045874" y="2718624"/>
                <a:ext cx="526312" cy="429768"/>
              </a:xfrm>
              <a:custGeom>
                <a:avLst/>
                <a:gdLst>
                  <a:gd name="T0" fmla="*/ 111 w 186"/>
                  <a:gd name="T1" fmla="*/ 95 h 152"/>
                  <a:gd name="T2" fmla="*/ 122 w 186"/>
                  <a:gd name="T3" fmla="*/ 55 h 152"/>
                  <a:gd name="T4" fmla="*/ 110 w 186"/>
                  <a:gd name="T5" fmla="*/ 3 h 152"/>
                  <a:gd name="T6" fmla="*/ 80 w 186"/>
                  <a:gd name="T7" fmla="*/ 4 h 152"/>
                  <a:gd name="T8" fmla="*/ 64 w 186"/>
                  <a:gd name="T9" fmla="*/ 54 h 152"/>
                  <a:gd name="T10" fmla="*/ 74 w 186"/>
                  <a:gd name="T11" fmla="*/ 95 h 152"/>
                  <a:gd name="T12" fmla="*/ 29 w 186"/>
                  <a:gd name="T13" fmla="*/ 147 h 152"/>
                  <a:gd name="T14" fmla="*/ 152 w 186"/>
                  <a:gd name="T15" fmla="*/ 152 h 152"/>
                  <a:gd name="T16" fmla="*/ 126 w 186"/>
                  <a:gd name="T17" fmla="*/ 115 h 152"/>
                  <a:gd name="T18" fmla="*/ 61 w 186"/>
                  <a:gd name="T19" fmla="*/ 123 h 152"/>
                  <a:gd name="T20" fmla="*/ 83 w 186"/>
                  <a:gd name="T21" fmla="*/ 95 h 152"/>
                  <a:gd name="T22" fmla="*/ 72 w 186"/>
                  <a:gd name="T23" fmla="*/ 68 h 152"/>
                  <a:gd name="T24" fmla="*/ 72 w 186"/>
                  <a:gd name="T25" fmla="*/ 51 h 152"/>
                  <a:gd name="T26" fmla="*/ 84 w 186"/>
                  <a:gd name="T27" fmla="*/ 12 h 152"/>
                  <a:gd name="T28" fmla="*/ 98 w 186"/>
                  <a:gd name="T29" fmla="*/ 8 h 152"/>
                  <a:gd name="T30" fmla="*/ 114 w 186"/>
                  <a:gd name="T31" fmla="*/ 23 h 152"/>
                  <a:gd name="T32" fmla="*/ 113 w 186"/>
                  <a:gd name="T33" fmla="*/ 57 h 152"/>
                  <a:gd name="T34" fmla="*/ 112 w 186"/>
                  <a:gd name="T35" fmla="*/ 69 h 152"/>
                  <a:gd name="T36" fmla="*/ 124 w 186"/>
                  <a:gd name="T37" fmla="*/ 123 h 152"/>
                  <a:gd name="T38" fmla="*/ 147 w 186"/>
                  <a:gd name="T39" fmla="*/ 143 h 152"/>
                  <a:gd name="T40" fmla="*/ 20 w 186"/>
                  <a:gd name="T41" fmla="*/ 113 h 152"/>
                  <a:gd name="T42" fmla="*/ 29 w 186"/>
                  <a:gd name="T43" fmla="*/ 69 h 152"/>
                  <a:gd name="T44" fmla="*/ 29 w 186"/>
                  <a:gd name="T45" fmla="*/ 68 h 152"/>
                  <a:gd name="T46" fmla="*/ 29 w 186"/>
                  <a:gd name="T47" fmla="*/ 55 h 152"/>
                  <a:gd name="T48" fmla="*/ 35 w 186"/>
                  <a:gd name="T49" fmla="*/ 28 h 152"/>
                  <a:gd name="T50" fmla="*/ 46 w 186"/>
                  <a:gd name="T51" fmla="*/ 25 h 152"/>
                  <a:gd name="T52" fmla="*/ 53 w 186"/>
                  <a:gd name="T53" fmla="*/ 22 h 152"/>
                  <a:gd name="T54" fmla="*/ 46 w 186"/>
                  <a:gd name="T55" fmla="*/ 17 h 152"/>
                  <a:gd name="T56" fmla="*/ 18 w 186"/>
                  <a:gd name="T57" fmla="*/ 36 h 152"/>
                  <a:gd name="T58" fmla="*/ 22 w 186"/>
                  <a:gd name="T59" fmla="*/ 74 h 152"/>
                  <a:gd name="T60" fmla="*/ 18 w 186"/>
                  <a:gd name="T61" fmla="*/ 105 h 152"/>
                  <a:gd name="T62" fmla="*/ 4 w 186"/>
                  <a:gd name="T63" fmla="*/ 135 h 152"/>
                  <a:gd name="T64" fmla="*/ 27 w 186"/>
                  <a:gd name="T65" fmla="*/ 126 h 152"/>
                  <a:gd name="T66" fmla="*/ 20 w 186"/>
                  <a:gd name="T67" fmla="*/ 113 h 152"/>
                  <a:gd name="T68" fmla="*/ 158 w 186"/>
                  <a:gd name="T69" fmla="*/ 91 h 152"/>
                  <a:gd name="T70" fmla="*/ 164 w 186"/>
                  <a:gd name="T71" fmla="*/ 59 h 152"/>
                  <a:gd name="T72" fmla="*/ 153 w 186"/>
                  <a:gd name="T73" fmla="*/ 20 h 152"/>
                  <a:gd name="T74" fmla="*/ 131 w 186"/>
                  <a:gd name="T75" fmla="*/ 18 h 152"/>
                  <a:gd name="T76" fmla="*/ 134 w 186"/>
                  <a:gd name="T77" fmla="*/ 26 h 152"/>
                  <a:gd name="T78" fmla="*/ 149 w 186"/>
                  <a:gd name="T79" fmla="*/ 27 h 152"/>
                  <a:gd name="T80" fmla="*/ 159 w 186"/>
                  <a:gd name="T81" fmla="*/ 39 h 152"/>
                  <a:gd name="T82" fmla="*/ 156 w 186"/>
                  <a:gd name="T83" fmla="*/ 61 h 152"/>
                  <a:gd name="T84" fmla="*/ 157 w 186"/>
                  <a:gd name="T85" fmla="*/ 69 h 152"/>
                  <a:gd name="T86" fmla="*/ 150 w 186"/>
                  <a:gd name="T87" fmla="*/ 91 h 152"/>
                  <a:gd name="T88" fmla="*/ 177 w 186"/>
                  <a:gd name="T89" fmla="*/ 126 h 152"/>
                  <a:gd name="T90" fmla="*/ 163 w 186"/>
                  <a:gd name="T91" fmla="*/ 135 h 152"/>
                  <a:gd name="T92" fmla="*/ 186 w 186"/>
                  <a:gd name="T93" fmla="*/ 13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6" h="152">
                    <a:moveTo>
                      <a:pt x="126" y="115"/>
                    </a:moveTo>
                    <a:cubicBezTo>
                      <a:pt x="126" y="115"/>
                      <a:pt x="111" y="111"/>
                      <a:pt x="111" y="95"/>
                    </a:cubicBezTo>
                    <a:cubicBezTo>
                      <a:pt x="111" y="81"/>
                      <a:pt x="117" y="76"/>
                      <a:pt x="120" y="73"/>
                    </a:cubicBezTo>
                    <a:cubicBezTo>
                      <a:pt x="120" y="73"/>
                      <a:pt x="125" y="69"/>
                      <a:pt x="122" y="55"/>
                    </a:cubicBezTo>
                    <a:cubicBezTo>
                      <a:pt x="127" y="47"/>
                      <a:pt x="129" y="35"/>
                      <a:pt x="122" y="19"/>
                    </a:cubicBezTo>
                    <a:cubicBezTo>
                      <a:pt x="118" y="10"/>
                      <a:pt x="115" y="5"/>
                      <a:pt x="110" y="3"/>
                    </a:cubicBezTo>
                    <a:cubicBezTo>
                      <a:pt x="106" y="0"/>
                      <a:pt x="102" y="0"/>
                      <a:pt x="98" y="0"/>
                    </a:cubicBezTo>
                    <a:cubicBezTo>
                      <a:pt x="90" y="0"/>
                      <a:pt x="83" y="2"/>
                      <a:pt x="80" y="4"/>
                    </a:cubicBezTo>
                    <a:cubicBezTo>
                      <a:pt x="72" y="8"/>
                      <a:pt x="66" y="12"/>
                      <a:pt x="61" y="25"/>
                    </a:cubicBezTo>
                    <a:cubicBezTo>
                      <a:pt x="56" y="36"/>
                      <a:pt x="62" y="48"/>
                      <a:pt x="64" y="54"/>
                    </a:cubicBezTo>
                    <a:cubicBezTo>
                      <a:pt x="61" y="68"/>
                      <a:pt x="66" y="73"/>
                      <a:pt x="66" y="73"/>
                    </a:cubicBezTo>
                    <a:cubicBezTo>
                      <a:pt x="68" y="76"/>
                      <a:pt x="74" y="81"/>
                      <a:pt x="74" y="95"/>
                    </a:cubicBezTo>
                    <a:cubicBezTo>
                      <a:pt x="74" y="111"/>
                      <a:pt x="59" y="115"/>
                      <a:pt x="59" y="115"/>
                    </a:cubicBezTo>
                    <a:cubicBezTo>
                      <a:pt x="50" y="118"/>
                      <a:pt x="29" y="125"/>
                      <a:pt x="29" y="147"/>
                    </a:cubicBezTo>
                    <a:cubicBezTo>
                      <a:pt x="29" y="147"/>
                      <a:pt x="29" y="152"/>
                      <a:pt x="34" y="152"/>
                    </a:cubicBezTo>
                    <a:cubicBezTo>
                      <a:pt x="152" y="152"/>
                      <a:pt x="152" y="152"/>
                      <a:pt x="152" y="152"/>
                    </a:cubicBezTo>
                    <a:cubicBezTo>
                      <a:pt x="156" y="152"/>
                      <a:pt x="156" y="147"/>
                      <a:pt x="156" y="147"/>
                    </a:cubicBezTo>
                    <a:cubicBezTo>
                      <a:pt x="156" y="125"/>
                      <a:pt x="136" y="118"/>
                      <a:pt x="126" y="115"/>
                    </a:cubicBezTo>
                    <a:close/>
                    <a:moveTo>
                      <a:pt x="38" y="143"/>
                    </a:moveTo>
                    <a:cubicBezTo>
                      <a:pt x="40" y="131"/>
                      <a:pt x="51" y="127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9" y="121"/>
                      <a:pt x="83" y="112"/>
                      <a:pt x="83" y="95"/>
                    </a:cubicBezTo>
                    <a:cubicBezTo>
                      <a:pt x="83" y="80"/>
                      <a:pt x="77" y="73"/>
                      <a:pt x="73" y="69"/>
                    </a:cubicBezTo>
                    <a:cubicBezTo>
                      <a:pt x="73" y="69"/>
                      <a:pt x="72" y="68"/>
                      <a:pt x="72" y="68"/>
                    </a:cubicBezTo>
                    <a:cubicBezTo>
                      <a:pt x="72" y="67"/>
                      <a:pt x="71" y="64"/>
                      <a:pt x="73" y="56"/>
                    </a:cubicBezTo>
                    <a:cubicBezTo>
                      <a:pt x="73" y="53"/>
                      <a:pt x="72" y="51"/>
                      <a:pt x="72" y="51"/>
                    </a:cubicBezTo>
                    <a:cubicBezTo>
                      <a:pt x="70" y="45"/>
                      <a:pt x="65" y="36"/>
                      <a:pt x="69" y="28"/>
                    </a:cubicBezTo>
                    <a:cubicBezTo>
                      <a:pt x="73" y="17"/>
                      <a:pt x="77" y="15"/>
                      <a:pt x="84" y="12"/>
                    </a:cubicBezTo>
                    <a:cubicBezTo>
                      <a:pt x="84" y="12"/>
                      <a:pt x="84" y="12"/>
                      <a:pt x="85" y="11"/>
                    </a:cubicBezTo>
                    <a:cubicBezTo>
                      <a:pt x="86" y="10"/>
                      <a:pt x="92" y="8"/>
                      <a:pt x="98" y="8"/>
                    </a:cubicBezTo>
                    <a:cubicBezTo>
                      <a:pt x="101" y="8"/>
                      <a:pt x="104" y="9"/>
                      <a:pt x="106" y="10"/>
                    </a:cubicBezTo>
                    <a:cubicBezTo>
                      <a:pt x="108" y="11"/>
                      <a:pt x="111" y="14"/>
                      <a:pt x="114" y="23"/>
                    </a:cubicBezTo>
                    <a:cubicBezTo>
                      <a:pt x="121" y="38"/>
                      <a:pt x="117" y="47"/>
                      <a:pt x="115" y="50"/>
                    </a:cubicBezTo>
                    <a:cubicBezTo>
                      <a:pt x="113" y="52"/>
                      <a:pt x="113" y="54"/>
                      <a:pt x="113" y="57"/>
                    </a:cubicBezTo>
                    <a:cubicBezTo>
                      <a:pt x="115" y="64"/>
                      <a:pt x="114" y="67"/>
                      <a:pt x="114" y="67"/>
                    </a:cubicBezTo>
                    <a:cubicBezTo>
                      <a:pt x="114" y="67"/>
                      <a:pt x="113" y="69"/>
                      <a:pt x="112" y="69"/>
                    </a:cubicBezTo>
                    <a:cubicBezTo>
                      <a:pt x="109" y="73"/>
                      <a:pt x="103" y="80"/>
                      <a:pt x="103" y="95"/>
                    </a:cubicBezTo>
                    <a:cubicBezTo>
                      <a:pt x="103" y="112"/>
                      <a:pt x="116" y="121"/>
                      <a:pt x="124" y="123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35" y="127"/>
                      <a:pt x="145" y="131"/>
                      <a:pt x="147" y="143"/>
                    </a:cubicBezTo>
                    <a:lnTo>
                      <a:pt x="38" y="143"/>
                    </a:lnTo>
                    <a:close/>
                    <a:moveTo>
                      <a:pt x="20" y="113"/>
                    </a:moveTo>
                    <a:cubicBezTo>
                      <a:pt x="26" y="112"/>
                      <a:pt x="36" y="105"/>
                      <a:pt x="36" y="91"/>
                    </a:cubicBezTo>
                    <a:cubicBezTo>
                      <a:pt x="36" y="78"/>
                      <a:pt x="32" y="72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8"/>
                    </a:cubicBezTo>
                    <a:cubicBezTo>
                      <a:pt x="29" y="68"/>
                      <a:pt x="28" y="66"/>
                      <a:pt x="29" y="61"/>
                    </a:cubicBezTo>
                    <a:cubicBezTo>
                      <a:pt x="30" y="59"/>
                      <a:pt x="29" y="57"/>
                      <a:pt x="29" y="55"/>
                    </a:cubicBezTo>
                    <a:cubicBezTo>
                      <a:pt x="27" y="52"/>
                      <a:pt x="24" y="45"/>
                      <a:pt x="26" y="39"/>
                    </a:cubicBezTo>
                    <a:cubicBezTo>
                      <a:pt x="30" y="30"/>
                      <a:pt x="31" y="30"/>
                      <a:pt x="35" y="28"/>
                    </a:cubicBezTo>
                    <a:cubicBezTo>
                      <a:pt x="36" y="28"/>
                      <a:pt x="36" y="27"/>
                      <a:pt x="37" y="27"/>
                    </a:cubicBezTo>
                    <a:cubicBezTo>
                      <a:pt x="38" y="27"/>
                      <a:pt x="42" y="25"/>
                      <a:pt x="46" y="25"/>
                    </a:cubicBezTo>
                    <a:cubicBezTo>
                      <a:pt x="48" y="25"/>
                      <a:pt x="50" y="25"/>
                      <a:pt x="52" y="26"/>
                    </a:cubicBezTo>
                    <a:cubicBezTo>
                      <a:pt x="52" y="25"/>
                      <a:pt x="52" y="23"/>
                      <a:pt x="53" y="22"/>
                    </a:cubicBezTo>
                    <a:cubicBezTo>
                      <a:pt x="53" y="20"/>
                      <a:pt x="54" y="19"/>
                      <a:pt x="55" y="18"/>
                    </a:cubicBezTo>
                    <a:cubicBezTo>
                      <a:pt x="52" y="17"/>
                      <a:pt x="49" y="17"/>
                      <a:pt x="46" y="17"/>
                    </a:cubicBezTo>
                    <a:cubicBezTo>
                      <a:pt x="40" y="17"/>
                      <a:pt x="34" y="19"/>
                      <a:pt x="32" y="20"/>
                    </a:cubicBezTo>
                    <a:cubicBezTo>
                      <a:pt x="25" y="23"/>
                      <a:pt x="22" y="26"/>
                      <a:pt x="18" y="36"/>
                    </a:cubicBezTo>
                    <a:cubicBezTo>
                      <a:pt x="15" y="45"/>
                      <a:pt x="19" y="54"/>
                      <a:pt x="21" y="59"/>
                    </a:cubicBezTo>
                    <a:cubicBezTo>
                      <a:pt x="18" y="70"/>
                      <a:pt x="22" y="74"/>
                      <a:pt x="22" y="74"/>
                    </a:cubicBezTo>
                    <a:cubicBezTo>
                      <a:pt x="24" y="76"/>
                      <a:pt x="27" y="80"/>
                      <a:pt x="27" y="91"/>
                    </a:cubicBezTo>
                    <a:cubicBezTo>
                      <a:pt x="27" y="103"/>
                      <a:pt x="18" y="105"/>
                      <a:pt x="18" y="105"/>
                    </a:cubicBezTo>
                    <a:cubicBezTo>
                      <a:pt x="10" y="108"/>
                      <a:pt x="0" y="114"/>
                      <a:pt x="0" y="130"/>
                    </a:cubicBezTo>
                    <a:cubicBezTo>
                      <a:pt x="0" y="130"/>
                      <a:pt x="0" y="135"/>
                      <a:pt x="4" y="135"/>
                    </a:cubicBezTo>
                    <a:cubicBezTo>
                      <a:pt x="23" y="135"/>
                      <a:pt x="23" y="135"/>
                      <a:pt x="23" y="135"/>
                    </a:cubicBezTo>
                    <a:cubicBezTo>
                      <a:pt x="24" y="132"/>
                      <a:pt x="25" y="129"/>
                      <a:pt x="27" y="126"/>
                    </a:cubicBezTo>
                    <a:cubicBezTo>
                      <a:pt x="9" y="126"/>
                      <a:pt x="9" y="126"/>
                      <a:pt x="9" y="126"/>
                    </a:cubicBezTo>
                    <a:cubicBezTo>
                      <a:pt x="10" y="118"/>
                      <a:pt x="15" y="115"/>
                      <a:pt x="20" y="113"/>
                    </a:cubicBezTo>
                    <a:close/>
                    <a:moveTo>
                      <a:pt x="168" y="105"/>
                    </a:moveTo>
                    <a:cubicBezTo>
                      <a:pt x="168" y="105"/>
                      <a:pt x="158" y="103"/>
                      <a:pt x="158" y="91"/>
                    </a:cubicBezTo>
                    <a:cubicBezTo>
                      <a:pt x="158" y="80"/>
                      <a:pt x="161" y="76"/>
                      <a:pt x="163" y="74"/>
                    </a:cubicBezTo>
                    <a:cubicBezTo>
                      <a:pt x="163" y="74"/>
                      <a:pt x="167" y="70"/>
                      <a:pt x="164" y="59"/>
                    </a:cubicBezTo>
                    <a:cubicBezTo>
                      <a:pt x="167" y="54"/>
                      <a:pt x="171" y="45"/>
                      <a:pt x="167" y="36"/>
                    </a:cubicBezTo>
                    <a:cubicBezTo>
                      <a:pt x="163" y="26"/>
                      <a:pt x="160" y="23"/>
                      <a:pt x="153" y="20"/>
                    </a:cubicBezTo>
                    <a:cubicBezTo>
                      <a:pt x="151" y="19"/>
                      <a:pt x="145" y="17"/>
                      <a:pt x="139" y="17"/>
                    </a:cubicBezTo>
                    <a:cubicBezTo>
                      <a:pt x="136" y="17"/>
                      <a:pt x="133" y="17"/>
                      <a:pt x="131" y="18"/>
                    </a:cubicBezTo>
                    <a:cubicBezTo>
                      <a:pt x="132" y="21"/>
                      <a:pt x="133" y="24"/>
                      <a:pt x="133" y="26"/>
                    </a:cubicBezTo>
                    <a:cubicBezTo>
                      <a:pt x="133" y="26"/>
                      <a:pt x="134" y="26"/>
                      <a:pt x="134" y="26"/>
                    </a:cubicBezTo>
                    <a:cubicBezTo>
                      <a:pt x="135" y="25"/>
                      <a:pt x="137" y="25"/>
                      <a:pt x="139" y="25"/>
                    </a:cubicBezTo>
                    <a:cubicBezTo>
                      <a:pt x="144" y="25"/>
                      <a:pt x="148" y="27"/>
                      <a:pt x="149" y="27"/>
                    </a:cubicBezTo>
                    <a:cubicBezTo>
                      <a:pt x="149" y="27"/>
                      <a:pt x="150" y="28"/>
                      <a:pt x="150" y="28"/>
                    </a:cubicBezTo>
                    <a:cubicBezTo>
                      <a:pt x="154" y="30"/>
                      <a:pt x="156" y="30"/>
                      <a:pt x="159" y="39"/>
                    </a:cubicBezTo>
                    <a:cubicBezTo>
                      <a:pt x="162" y="45"/>
                      <a:pt x="159" y="52"/>
                      <a:pt x="157" y="55"/>
                    </a:cubicBezTo>
                    <a:cubicBezTo>
                      <a:pt x="156" y="57"/>
                      <a:pt x="156" y="59"/>
                      <a:pt x="156" y="61"/>
                    </a:cubicBezTo>
                    <a:cubicBezTo>
                      <a:pt x="157" y="66"/>
                      <a:pt x="157" y="68"/>
                      <a:pt x="157" y="68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4" y="72"/>
                      <a:pt x="150" y="78"/>
                      <a:pt x="150" y="91"/>
                    </a:cubicBezTo>
                    <a:cubicBezTo>
                      <a:pt x="150" y="105"/>
                      <a:pt x="160" y="112"/>
                      <a:pt x="165" y="113"/>
                    </a:cubicBezTo>
                    <a:cubicBezTo>
                      <a:pt x="171" y="115"/>
                      <a:pt x="176" y="118"/>
                      <a:pt x="177" y="126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60" y="129"/>
                      <a:pt x="162" y="132"/>
                      <a:pt x="163" y="135"/>
                    </a:cubicBezTo>
                    <a:cubicBezTo>
                      <a:pt x="181" y="135"/>
                      <a:pt x="181" y="135"/>
                      <a:pt x="181" y="135"/>
                    </a:cubicBezTo>
                    <a:cubicBezTo>
                      <a:pt x="186" y="135"/>
                      <a:pt x="186" y="130"/>
                      <a:pt x="186" y="130"/>
                    </a:cubicBezTo>
                    <a:cubicBezTo>
                      <a:pt x="186" y="114"/>
                      <a:pt x="175" y="108"/>
                      <a:pt x="168" y="105"/>
                    </a:cubicBezTo>
                    <a:close/>
                  </a:path>
                </a:pathLst>
              </a:custGeom>
              <a:solidFill>
                <a:srgbClr val="002B8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556AF1-ED1E-41A3-9371-08508256FE4B}"/>
              </a:ext>
            </a:extLst>
          </p:cNvPr>
          <p:cNvGrpSpPr/>
          <p:nvPr/>
        </p:nvGrpSpPr>
        <p:grpSpPr>
          <a:xfrm>
            <a:off x="1244235" y="5109163"/>
            <a:ext cx="5850033" cy="1569660"/>
            <a:chOff x="233178" y="5137828"/>
            <a:chExt cx="585003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7889AD-B6C0-408A-B77C-E82FD5844CBF}"/>
                </a:ext>
              </a:extLst>
            </p:cNvPr>
            <p:cNvSpPr txBox="1"/>
            <p:nvPr/>
          </p:nvSpPr>
          <p:spPr bwMode="auto">
            <a:xfrm>
              <a:off x="233178" y="5137828"/>
              <a:ext cx="428798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9600" spc="-1200" dirty="0">
                  <a:solidFill>
                    <a:srgbClr val="005395"/>
                  </a:solidFill>
                  <a:effectLst>
                    <a:outerShdw blurRad="63500" dist="25400" dir="2700000" algn="tl" rotWithShape="0">
                      <a:prstClr val="black">
                        <a:alpha val="25000"/>
                      </a:prstClr>
                    </a:outerShdw>
                  </a:effectLst>
                  <a:latin typeface="Franklin Gothic Book" pitchFamily="34" charset="0"/>
                  <a:cs typeface="Tahoma" pitchFamily="34" charset="0"/>
                </a:rPr>
                <a:t>2,000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A3E105-E21E-4A37-A7DE-F100C6203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447" y="6328954"/>
              <a:ext cx="3951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  <a:ea typeface="Arial" pitchFamily="-123" charset="0"/>
                  <a:cs typeface="Tahoma" pitchFamily="34" charset="0"/>
                </a:rPr>
                <a:t>customers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EC9EDB-160A-4450-A586-4A44A9BC01FA}"/>
              </a:ext>
            </a:extLst>
          </p:cNvPr>
          <p:cNvGrpSpPr/>
          <p:nvPr/>
        </p:nvGrpSpPr>
        <p:grpSpPr>
          <a:xfrm>
            <a:off x="1064202" y="3704535"/>
            <a:ext cx="3526520" cy="1569660"/>
            <a:chOff x="-193530" y="3803360"/>
            <a:chExt cx="3526520" cy="15696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F39C4A-A37F-4F4F-BB43-FBFF60E162CD}"/>
                </a:ext>
              </a:extLst>
            </p:cNvPr>
            <p:cNvSpPr txBox="1"/>
            <p:nvPr/>
          </p:nvSpPr>
          <p:spPr bwMode="auto">
            <a:xfrm>
              <a:off x="-193530" y="3803360"/>
              <a:ext cx="282974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9600" spc="-1500" dirty="0">
                  <a:solidFill>
                    <a:srgbClr val="005395"/>
                  </a:solidFill>
                  <a:effectLst>
                    <a:outerShdw blurRad="63500" dist="25400" dir="2700000" algn="tl" rotWithShape="0">
                      <a:prstClr val="black">
                        <a:alpha val="25000"/>
                      </a:prstClr>
                    </a:outerShdw>
                  </a:effectLst>
                  <a:latin typeface="Franklin Gothic Book" pitchFamily="34" charset="0"/>
                  <a:cs typeface="Tahoma" pitchFamily="34" charset="0"/>
                </a:rPr>
                <a:t>120</a:t>
              </a:r>
            </a:p>
          </p:txBody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01CDE340-5B40-44E7-A618-615D3D16A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091" y="5002043"/>
              <a:ext cx="18058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  <a:ea typeface="Arial" pitchFamily="-123" charset="0"/>
                  <a:cs typeface="Tahoma" pitchFamily="34" charset="0"/>
                </a:rPr>
                <a:t>global locations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D708E3-ABF7-4B18-AF4B-05DD3F1581F0}"/>
              </a:ext>
            </a:extLst>
          </p:cNvPr>
          <p:cNvGrpSpPr/>
          <p:nvPr/>
        </p:nvGrpSpPr>
        <p:grpSpPr>
          <a:xfrm>
            <a:off x="5258129" y="5118592"/>
            <a:ext cx="6933869" cy="1170432"/>
            <a:chOff x="5268068" y="5163803"/>
            <a:chExt cx="6933869" cy="11704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F1F8A2-4FBF-49F2-B0F4-EFB2C4CF92DE}"/>
                </a:ext>
              </a:extLst>
            </p:cNvPr>
            <p:cNvSpPr/>
            <p:nvPr/>
          </p:nvSpPr>
          <p:spPr>
            <a:xfrm rot="10800000">
              <a:off x="5679547" y="5163803"/>
              <a:ext cx="6522390" cy="1170432"/>
            </a:xfrm>
            <a:prstGeom prst="rect">
              <a:avLst/>
            </a:prstGeom>
            <a:gradFill flip="none" rotWithShape="1">
              <a:gsLst>
                <a:gs pos="0">
                  <a:srgbClr val="002D5B">
                    <a:alpha val="95000"/>
                  </a:srgbClr>
                </a:gs>
                <a:gs pos="50000">
                  <a:srgbClr val="005395">
                    <a:shade val="67500"/>
                    <a:satMod val="115000"/>
                    <a:alpha val="95000"/>
                  </a:srgbClr>
                </a:gs>
                <a:gs pos="100000">
                  <a:srgbClr val="0054A0">
                    <a:alpha val="94902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889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95AC17-245F-40BA-8A2D-5A3069AA2D16}"/>
                </a:ext>
              </a:extLst>
            </p:cNvPr>
            <p:cNvSpPr txBox="1"/>
            <p:nvPr/>
          </p:nvSpPr>
          <p:spPr>
            <a:xfrm>
              <a:off x="6231230" y="5333521"/>
              <a:ext cx="5075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Key to our success: continual </a:t>
              </a:r>
              <a:r>
                <a:rPr lang="en-US" sz="2400" b="1" dirty="0">
                  <a:solidFill>
                    <a:srgbClr val="FDB91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focus</a:t>
              </a:r>
              <a:r>
                <a:rPr lang="en-US" sz="2400" dirty="0">
                  <a:solidFill>
                    <a:srgbClr val="FDB91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on our clients &amp; employees</a:t>
              </a:r>
              <a:endParaRPr lang="en-US" sz="2200" dirty="0">
                <a:solidFill>
                  <a:srgbClr val="FDB9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2B5842-ACAE-4ED1-8ADE-3A447396B744}"/>
                </a:ext>
              </a:extLst>
            </p:cNvPr>
            <p:cNvGrpSpPr/>
            <p:nvPr/>
          </p:nvGrpSpPr>
          <p:grpSpPr>
            <a:xfrm>
              <a:off x="5268068" y="5337539"/>
              <a:ext cx="822960" cy="822960"/>
              <a:chOff x="5268068" y="5337539"/>
              <a:chExt cx="822960" cy="82296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4ED60BE-164A-44B4-96F7-A97ECE95803F}"/>
                  </a:ext>
                </a:extLst>
              </p:cNvPr>
              <p:cNvSpPr/>
              <p:nvPr/>
            </p:nvSpPr>
            <p:spPr>
              <a:xfrm>
                <a:off x="5268068" y="5337539"/>
                <a:ext cx="822960" cy="822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492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142">
                <a:extLst>
                  <a:ext uri="{FF2B5EF4-FFF2-40B4-BE49-F238E27FC236}">
                    <a16:creationId xmlns:a16="http://schemas.microsoft.com/office/drawing/2014/main" id="{A165E02D-9BB4-4A37-9307-5A630CA09C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26609" y="5497559"/>
                <a:ext cx="505878" cy="502920"/>
              </a:xfrm>
              <a:custGeom>
                <a:avLst/>
                <a:gdLst>
                  <a:gd name="T0" fmla="*/ 187 w 188"/>
                  <a:gd name="T1" fmla="*/ 146 h 187"/>
                  <a:gd name="T2" fmla="*/ 128 w 188"/>
                  <a:gd name="T3" fmla="*/ 88 h 187"/>
                  <a:gd name="T4" fmla="*/ 132 w 188"/>
                  <a:gd name="T5" fmla="*/ 84 h 187"/>
                  <a:gd name="T6" fmla="*/ 132 w 188"/>
                  <a:gd name="T7" fmla="*/ 60 h 187"/>
                  <a:gd name="T8" fmla="*/ 79 w 188"/>
                  <a:gd name="T9" fmla="*/ 6 h 187"/>
                  <a:gd name="T10" fmla="*/ 55 w 188"/>
                  <a:gd name="T11" fmla="*/ 6 h 187"/>
                  <a:gd name="T12" fmla="*/ 7 w 188"/>
                  <a:gd name="T13" fmla="*/ 54 h 187"/>
                  <a:gd name="T14" fmla="*/ 7 w 188"/>
                  <a:gd name="T15" fmla="*/ 78 h 187"/>
                  <a:gd name="T16" fmla="*/ 61 w 188"/>
                  <a:gd name="T17" fmla="*/ 131 h 187"/>
                  <a:gd name="T18" fmla="*/ 85 w 188"/>
                  <a:gd name="T19" fmla="*/ 131 h 187"/>
                  <a:gd name="T20" fmla="*/ 89 w 188"/>
                  <a:gd name="T21" fmla="*/ 127 h 187"/>
                  <a:gd name="T22" fmla="*/ 113 w 188"/>
                  <a:gd name="T23" fmla="*/ 152 h 187"/>
                  <a:gd name="T24" fmla="*/ 116 w 188"/>
                  <a:gd name="T25" fmla="*/ 153 h 187"/>
                  <a:gd name="T26" fmla="*/ 129 w 188"/>
                  <a:gd name="T27" fmla="*/ 153 h 187"/>
                  <a:gd name="T28" fmla="*/ 129 w 188"/>
                  <a:gd name="T29" fmla="*/ 166 h 187"/>
                  <a:gd name="T30" fmla="*/ 133 w 188"/>
                  <a:gd name="T31" fmla="*/ 170 h 187"/>
                  <a:gd name="T32" fmla="*/ 146 w 188"/>
                  <a:gd name="T33" fmla="*/ 170 h 187"/>
                  <a:gd name="T34" fmla="*/ 146 w 188"/>
                  <a:gd name="T35" fmla="*/ 183 h 187"/>
                  <a:gd name="T36" fmla="*/ 150 w 188"/>
                  <a:gd name="T37" fmla="*/ 187 h 187"/>
                  <a:gd name="T38" fmla="*/ 184 w 188"/>
                  <a:gd name="T39" fmla="*/ 187 h 187"/>
                  <a:gd name="T40" fmla="*/ 188 w 188"/>
                  <a:gd name="T41" fmla="*/ 183 h 187"/>
                  <a:gd name="T42" fmla="*/ 188 w 188"/>
                  <a:gd name="T43" fmla="*/ 149 h 187"/>
                  <a:gd name="T44" fmla="*/ 187 w 188"/>
                  <a:gd name="T45" fmla="*/ 146 h 187"/>
                  <a:gd name="T46" fmla="*/ 179 w 188"/>
                  <a:gd name="T47" fmla="*/ 179 h 187"/>
                  <a:gd name="T48" fmla="*/ 154 w 188"/>
                  <a:gd name="T49" fmla="*/ 179 h 187"/>
                  <a:gd name="T50" fmla="*/ 154 w 188"/>
                  <a:gd name="T51" fmla="*/ 166 h 187"/>
                  <a:gd name="T52" fmla="*/ 150 w 188"/>
                  <a:gd name="T53" fmla="*/ 162 h 187"/>
                  <a:gd name="T54" fmla="*/ 137 w 188"/>
                  <a:gd name="T55" fmla="*/ 162 h 187"/>
                  <a:gd name="T56" fmla="*/ 137 w 188"/>
                  <a:gd name="T57" fmla="*/ 149 h 187"/>
                  <a:gd name="T58" fmla="*/ 133 w 188"/>
                  <a:gd name="T59" fmla="*/ 145 h 187"/>
                  <a:gd name="T60" fmla="*/ 118 w 188"/>
                  <a:gd name="T61" fmla="*/ 145 h 187"/>
                  <a:gd name="T62" fmla="*/ 92 w 188"/>
                  <a:gd name="T63" fmla="*/ 118 h 187"/>
                  <a:gd name="T64" fmla="*/ 89 w 188"/>
                  <a:gd name="T65" fmla="*/ 117 h 187"/>
                  <a:gd name="T66" fmla="*/ 85 w 188"/>
                  <a:gd name="T67" fmla="*/ 119 h 187"/>
                  <a:gd name="T68" fmla="*/ 79 w 188"/>
                  <a:gd name="T69" fmla="*/ 126 h 187"/>
                  <a:gd name="T70" fmla="*/ 67 w 188"/>
                  <a:gd name="T71" fmla="*/ 126 h 187"/>
                  <a:gd name="T72" fmla="*/ 13 w 188"/>
                  <a:gd name="T73" fmla="*/ 72 h 187"/>
                  <a:gd name="T74" fmla="*/ 13 w 188"/>
                  <a:gd name="T75" fmla="*/ 60 h 187"/>
                  <a:gd name="T76" fmla="*/ 61 w 188"/>
                  <a:gd name="T77" fmla="*/ 12 h 187"/>
                  <a:gd name="T78" fmla="*/ 73 w 188"/>
                  <a:gd name="T79" fmla="*/ 12 h 187"/>
                  <a:gd name="T80" fmla="*/ 126 w 188"/>
                  <a:gd name="T81" fmla="*/ 66 h 187"/>
                  <a:gd name="T82" fmla="*/ 126 w 188"/>
                  <a:gd name="T83" fmla="*/ 78 h 187"/>
                  <a:gd name="T84" fmla="*/ 120 w 188"/>
                  <a:gd name="T85" fmla="*/ 85 h 187"/>
                  <a:gd name="T86" fmla="*/ 118 w 188"/>
                  <a:gd name="T87" fmla="*/ 88 h 187"/>
                  <a:gd name="T88" fmla="*/ 119 w 188"/>
                  <a:gd name="T89" fmla="*/ 91 h 187"/>
                  <a:gd name="T90" fmla="*/ 179 w 188"/>
                  <a:gd name="T91" fmla="*/ 151 h 187"/>
                  <a:gd name="T92" fmla="*/ 179 w 188"/>
                  <a:gd name="T93" fmla="*/ 179 h 187"/>
                  <a:gd name="T94" fmla="*/ 61 w 188"/>
                  <a:gd name="T95" fmla="*/ 44 h 187"/>
                  <a:gd name="T96" fmla="*/ 44 w 188"/>
                  <a:gd name="T97" fmla="*/ 61 h 187"/>
                  <a:gd name="T98" fmla="*/ 61 w 188"/>
                  <a:gd name="T99" fmla="*/ 77 h 187"/>
                  <a:gd name="T100" fmla="*/ 78 w 188"/>
                  <a:gd name="T101" fmla="*/ 61 h 187"/>
                  <a:gd name="T102" fmla="*/ 61 w 188"/>
                  <a:gd name="T103" fmla="*/ 44 h 187"/>
                  <a:gd name="T104" fmla="*/ 61 w 188"/>
                  <a:gd name="T105" fmla="*/ 69 h 187"/>
                  <a:gd name="T106" fmla="*/ 53 w 188"/>
                  <a:gd name="T107" fmla="*/ 61 h 187"/>
                  <a:gd name="T108" fmla="*/ 61 w 188"/>
                  <a:gd name="T109" fmla="*/ 52 h 187"/>
                  <a:gd name="T110" fmla="*/ 70 w 188"/>
                  <a:gd name="T111" fmla="*/ 61 h 187"/>
                  <a:gd name="T112" fmla="*/ 61 w 188"/>
                  <a:gd name="T113" fmla="*/ 6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8" h="187">
                    <a:moveTo>
                      <a:pt x="187" y="146"/>
                    </a:moveTo>
                    <a:cubicBezTo>
                      <a:pt x="128" y="88"/>
                      <a:pt x="128" y="88"/>
                      <a:pt x="128" y="88"/>
                    </a:cubicBezTo>
                    <a:cubicBezTo>
                      <a:pt x="132" y="84"/>
                      <a:pt x="132" y="84"/>
                      <a:pt x="132" y="84"/>
                    </a:cubicBezTo>
                    <a:cubicBezTo>
                      <a:pt x="139" y="77"/>
                      <a:pt x="139" y="67"/>
                      <a:pt x="132" y="60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2" y="0"/>
                      <a:pt x="61" y="0"/>
                      <a:pt x="55" y="6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61"/>
                      <a:pt x="0" y="71"/>
                      <a:pt x="7" y="78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7" y="138"/>
                      <a:pt x="78" y="138"/>
                      <a:pt x="85" y="131"/>
                    </a:cubicBezTo>
                    <a:cubicBezTo>
                      <a:pt x="89" y="127"/>
                      <a:pt x="89" y="127"/>
                      <a:pt x="89" y="127"/>
                    </a:cubicBezTo>
                    <a:cubicBezTo>
                      <a:pt x="113" y="152"/>
                      <a:pt x="113" y="152"/>
                      <a:pt x="113" y="152"/>
                    </a:cubicBezTo>
                    <a:cubicBezTo>
                      <a:pt x="114" y="153"/>
                      <a:pt x="115" y="153"/>
                      <a:pt x="116" y="153"/>
                    </a:cubicBezTo>
                    <a:cubicBezTo>
                      <a:pt x="129" y="153"/>
                      <a:pt x="129" y="153"/>
                      <a:pt x="129" y="153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9" y="168"/>
                      <a:pt x="131" y="170"/>
                      <a:pt x="133" y="170"/>
                    </a:cubicBezTo>
                    <a:cubicBezTo>
                      <a:pt x="146" y="170"/>
                      <a:pt x="146" y="170"/>
                      <a:pt x="146" y="170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5"/>
                      <a:pt x="148" y="187"/>
                      <a:pt x="150" y="187"/>
                    </a:cubicBezTo>
                    <a:cubicBezTo>
                      <a:pt x="184" y="187"/>
                      <a:pt x="184" y="187"/>
                      <a:pt x="184" y="187"/>
                    </a:cubicBezTo>
                    <a:cubicBezTo>
                      <a:pt x="186" y="187"/>
                      <a:pt x="188" y="185"/>
                      <a:pt x="188" y="183"/>
                    </a:cubicBezTo>
                    <a:cubicBezTo>
                      <a:pt x="188" y="149"/>
                      <a:pt x="188" y="149"/>
                      <a:pt x="188" y="149"/>
                    </a:cubicBezTo>
                    <a:cubicBezTo>
                      <a:pt x="188" y="148"/>
                      <a:pt x="187" y="147"/>
                      <a:pt x="187" y="146"/>
                    </a:cubicBezTo>
                    <a:close/>
                    <a:moveTo>
                      <a:pt x="179" y="179"/>
                    </a:moveTo>
                    <a:cubicBezTo>
                      <a:pt x="154" y="179"/>
                      <a:pt x="154" y="179"/>
                      <a:pt x="154" y="179"/>
                    </a:cubicBezTo>
                    <a:cubicBezTo>
                      <a:pt x="154" y="166"/>
                      <a:pt x="154" y="166"/>
                      <a:pt x="154" y="166"/>
                    </a:cubicBezTo>
                    <a:cubicBezTo>
                      <a:pt x="154" y="164"/>
                      <a:pt x="152" y="162"/>
                      <a:pt x="150" y="162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137" y="149"/>
                      <a:pt x="137" y="149"/>
                      <a:pt x="137" y="149"/>
                    </a:cubicBezTo>
                    <a:cubicBezTo>
                      <a:pt x="137" y="147"/>
                      <a:pt x="135" y="145"/>
                      <a:pt x="133" y="145"/>
                    </a:cubicBezTo>
                    <a:cubicBezTo>
                      <a:pt x="118" y="145"/>
                      <a:pt x="118" y="145"/>
                      <a:pt x="118" y="145"/>
                    </a:cubicBezTo>
                    <a:cubicBezTo>
                      <a:pt x="92" y="118"/>
                      <a:pt x="92" y="118"/>
                      <a:pt x="92" y="118"/>
                    </a:cubicBezTo>
                    <a:cubicBezTo>
                      <a:pt x="91" y="118"/>
                      <a:pt x="90" y="117"/>
                      <a:pt x="89" y="117"/>
                    </a:cubicBezTo>
                    <a:cubicBezTo>
                      <a:pt x="87" y="117"/>
                      <a:pt x="86" y="118"/>
                      <a:pt x="85" y="119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75" y="129"/>
                      <a:pt x="70" y="129"/>
                      <a:pt x="67" y="126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0" y="69"/>
                      <a:pt x="10" y="63"/>
                      <a:pt x="13" y="60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9"/>
                      <a:pt x="69" y="9"/>
                      <a:pt x="73" y="12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30" y="69"/>
                      <a:pt x="130" y="75"/>
                      <a:pt x="126" y="78"/>
                    </a:cubicBezTo>
                    <a:cubicBezTo>
                      <a:pt x="120" y="85"/>
                      <a:pt x="120" y="85"/>
                      <a:pt x="120" y="85"/>
                    </a:cubicBezTo>
                    <a:cubicBezTo>
                      <a:pt x="119" y="85"/>
                      <a:pt x="118" y="86"/>
                      <a:pt x="118" y="88"/>
                    </a:cubicBezTo>
                    <a:cubicBezTo>
                      <a:pt x="118" y="89"/>
                      <a:pt x="119" y="90"/>
                      <a:pt x="119" y="91"/>
                    </a:cubicBezTo>
                    <a:cubicBezTo>
                      <a:pt x="179" y="151"/>
                      <a:pt x="179" y="151"/>
                      <a:pt x="179" y="151"/>
                    </a:cubicBezTo>
                    <a:lnTo>
                      <a:pt x="179" y="179"/>
                    </a:lnTo>
                    <a:close/>
                    <a:moveTo>
                      <a:pt x="61" y="44"/>
                    </a:moveTo>
                    <a:cubicBezTo>
                      <a:pt x="52" y="44"/>
                      <a:pt x="44" y="51"/>
                      <a:pt x="44" y="61"/>
                    </a:cubicBezTo>
                    <a:cubicBezTo>
                      <a:pt x="44" y="70"/>
                      <a:pt x="52" y="77"/>
                      <a:pt x="61" y="77"/>
                    </a:cubicBezTo>
                    <a:cubicBezTo>
                      <a:pt x="71" y="77"/>
                      <a:pt x="78" y="70"/>
                      <a:pt x="78" y="61"/>
                    </a:cubicBezTo>
                    <a:cubicBezTo>
                      <a:pt x="78" y="51"/>
                      <a:pt x="71" y="44"/>
                      <a:pt x="61" y="44"/>
                    </a:cubicBezTo>
                    <a:close/>
                    <a:moveTo>
                      <a:pt x="61" y="69"/>
                    </a:moveTo>
                    <a:cubicBezTo>
                      <a:pt x="57" y="69"/>
                      <a:pt x="53" y="65"/>
                      <a:pt x="53" y="61"/>
                    </a:cubicBezTo>
                    <a:cubicBezTo>
                      <a:pt x="53" y="56"/>
                      <a:pt x="57" y="52"/>
                      <a:pt x="61" y="52"/>
                    </a:cubicBezTo>
                    <a:cubicBezTo>
                      <a:pt x="66" y="52"/>
                      <a:pt x="70" y="56"/>
                      <a:pt x="70" y="61"/>
                    </a:cubicBezTo>
                    <a:cubicBezTo>
                      <a:pt x="70" y="65"/>
                      <a:pt x="66" y="69"/>
                      <a:pt x="61" y="69"/>
                    </a:cubicBezTo>
                    <a:close/>
                  </a:path>
                </a:pathLst>
              </a:custGeom>
              <a:solidFill>
                <a:srgbClr val="002B8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C99191-63D4-4CEB-8E95-4D2A9372BEF1}"/>
              </a:ext>
            </a:extLst>
          </p:cNvPr>
          <p:cNvGrpSpPr/>
          <p:nvPr/>
        </p:nvGrpSpPr>
        <p:grpSpPr>
          <a:xfrm>
            <a:off x="202407" y="2368873"/>
            <a:ext cx="3253864" cy="1569660"/>
            <a:chOff x="-255523" y="2562488"/>
            <a:chExt cx="3253864" cy="1569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911666-33E5-4A60-BDA2-4F19FA1C2538}"/>
                </a:ext>
              </a:extLst>
            </p:cNvPr>
            <p:cNvSpPr txBox="1"/>
            <p:nvPr/>
          </p:nvSpPr>
          <p:spPr bwMode="auto">
            <a:xfrm>
              <a:off x="-255523" y="2562488"/>
              <a:ext cx="325386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9600" spc="-1500" dirty="0">
                  <a:solidFill>
                    <a:srgbClr val="005395"/>
                  </a:solidFill>
                  <a:effectLst>
                    <a:outerShdw blurRad="63500" dist="25400" dir="2700000" algn="tl" rotWithShape="0">
                      <a:prstClr val="black">
                        <a:alpha val="25000"/>
                      </a:prstClr>
                    </a:outerShdw>
                  </a:effectLst>
                  <a:latin typeface="Franklin Gothic Book" pitchFamily="34" charset="0"/>
                  <a:cs typeface="Tahoma" pitchFamily="34" charset="0"/>
                </a:rPr>
                <a:t>61</a:t>
              </a: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B210A02B-97C4-452E-920A-2E674C673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137" y="3717379"/>
              <a:ext cx="14121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  <a:ea typeface="Arial" pitchFamily="-123" charset="0"/>
                  <a:cs typeface="Tahoma" pitchFamily="34" charset="0"/>
                </a:rPr>
                <a:t>countries </a:t>
              </a:r>
            </a:p>
          </p:txBody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F2F94C01-1B0C-458C-AC9B-3A408CD1AB81}"/>
              </a:ext>
            </a:extLst>
          </p:cNvPr>
          <p:cNvGrpSpPr>
            <a:grpSpLocks/>
          </p:cNvGrpSpPr>
          <p:nvPr/>
        </p:nvGrpSpPr>
        <p:grpSpPr bwMode="auto">
          <a:xfrm>
            <a:off x="-194361" y="649198"/>
            <a:ext cx="3721503" cy="2246769"/>
            <a:chOff x="6385544" y="-1966716"/>
            <a:chExt cx="3333029" cy="22466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EC1BC4-ABEC-43B9-A6D1-09DD24F09ECA}"/>
                </a:ext>
              </a:extLst>
            </p:cNvPr>
            <p:cNvSpPr txBox="1"/>
            <p:nvPr/>
          </p:nvSpPr>
          <p:spPr>
            <a:xfrm>
              <a:off x="6385544" y="-1966716"/>
              <a:ext cx="2910039" cy="2246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0" spc="-1500" dirty="0">
                  <a:solidFill>
                    <a:srgbClr val="FDB91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Franklin Gothic Book" pitchFamily="34" charset="0"/>
                  <a:cs typeface="Tahoma" pitchFamily="34" charset="0"/>
                </a:rPr>
                <a:t>68</a:t>
              </a:r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1DB80117-3E5E-4C08-B027-E21708D73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0204" y="-897699"/>
              <a:ext cx="1028369" cy="76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Arial Narrow" pitchFamily="34" charset="0"/>
                  <a:ea typeface="Arial" pitchFamily="-123" charset="0"/>
                  <a:cs typeface="Tahoma" pitchFamily="34" charset="0"/>
                </a:rPr>
                <a:t>year history</a:t>
              </a:r>
            </a:p>
          </p:txBody>
        </p:sp>
      </p:grpSp>
      <p:pic>
        <p:nvPicPr>
          <p:cNvPr id="40" name="Picture 39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AC1FE39F-C9D3-4EC9-A6EB-FE8CBBD6E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25" y="310929"/>
            <a:ext cx="1524000" cy="3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CDFB75-28B0-4D56-859A-D2716C2314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r="5715"/>
          <a:stretch/>
        </p:blipFill>
        <p:spPr>
          <a:xfrm>
            <a:off x="0" y="1462734"/>
            <a:ext cx="5479177" cy="4434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E90277-48E0-4176-9C37-0B5C514C38ED}"/>
              </a:ext>
            </a:extLst>
          </p:cNvPr>
          <p:cNvSpPr/>
          <p:nvPr/>
        </p:nvSpPr>
        <p:spPr>
          <a:xfrm>
            <a:off x="0" y="1366539"/>
            <a:ext cx="9639277" cy="45954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56000"/>
                </a:schemeClr>
              </a:gs>
              <a:gs pos="100000">
                <a:schemeClr val="bg1">
                  <a:shade val="100000"/>
                  <a:satMod val="115000"/>
                  <a:alpha val="4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1E2A98-F3F5-4815-96DA-64B903ADC647}"/>
              </a:ext>
            </a:extLst>
          </p:cNvPr>
          <p:cNvSpPr/>
          <p:nvPr/>
        </p:nvSpPr>
        <p:spPr>
          <a:xfrm rot="10800000">
            <a:off x="3927641" y="3031946"/>
            <a:ext cx="4789136" cy="1280160"/>
          </a:xfrm>
          <a:prstGeom prst="rect">
            <a:avLst/>
          </a:prstGeom>
          <a:gradFill flip="none" rotWithShape="1">
            <a:gsLst>
              <a:gs pos="0">
                <a:srgbClr val="002D5B">
                  <a:alpha val="95000"/>
                </a:srgbClr>
              </a:gs>
              <a:gs pos="50000">
                <a:srgbClr val="005395">
                  <a:shade val="67500"/>
                  <a:satMod val="115000"/>
                  <a:alpha val="95000"/>
                </a:srgbClr>
              </a:gs>
              <a:gs pos="100000">
                <a:srgbClr val="005395">
                  <a:shade val="100000"/>
                  <a:satMod val="115000"/>
                  <a:alpha val="9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9E3AB6-6E0E-4BCE-86BF-BCA1EC8C383E}"/>
              </a:ext>
            </a:extLst>
          </p:cNvPr>
          <p:cNvSpPr/>
          <p:nvPr/>
        </p:nvSpPr>
        <p:spPr>
          <a:xfrm rot="10800000">
            <a:off x="4633914" y="4617370"/>
            <a:ext cx="4082857" cy="1280160"/>
          </a:xfrm>
          <a:prstGeom prst="rect">
            <a:avLst/>
          </a:prstGeom>
          <a:gradFill flip="none" rotWithShape="1">
            <a:gsLst>
              <a:gs pos="0">
                <a:srgbClr val="002D5B">
                  <a:alpha val="95000"/>
                </a:srgbClr>
              </a:gs>
              <a:gs pos="50000">
                <a:srgbClr val="005395">
                  <a:shade val="67500"/>
                  <a:satMod val="115000"/>
                  <a:alpha val="95000"/>
                </a:srgbClr>
              </a:gs>
              <a:gs pos="100000">
                <a:srgbClr val="005395">
                  <a:shade val="100000"/>
                  <a:satMod val="115000"/>
                  <a:alpha val="9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6F898-2FAB-4F0F-8155-341B0119C601}"/>
              </a:ext>
            </a:extLst>
          </p:cNvPr>
          <p:cNvSpPr/>
          <p:nvPr/>
        </p:nvSpPr>
        <p:spPr>
          <a:xfrm rot="10800000">
            <a:off x="3336514" y="1451000"/>
            <a:ext cx="5380260" cy="1280160"/>
          </a:xfrm>
          <a:prstGeom prst="rect">
            <a:avLst/>
          </a:prstGeom>
          <a:gradFill flip="none" rotWithShape="1">
            <a:gsLst>
              <a:gs pos="0">
                <a:srgbClr val="002D5B">
                  <a:alpha val="95000"/>
                </a:srgbClr>
              </a:gs>
              <a:gs pos="50000">
                <a:srgbClr val="005395">
                  <a:shade val="67500"/>
                  <a:satMod val="115000"/>
                  <a:alpha val="95000"/>
                </a:srgbClr>
              </a:gs>
              <a:gs pos="100000">
                <a:srgbClr val="005395">
                  <a:shade val="100000"/>
                  <a:satMod val="115000"/>
                  <a:alpha val="9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6595D3-03A8-4731-9D0F-3AB28A49A382}"/>
              </a:ext>
            </a:extLst>
          </p:cNvPr>
          <p:cNvSpPr txBox="1">
            <a:spLocks/>
          </p:cNvSpPr>
          <p:nvPr/>
        </p:nvSpPr>
        <p:spPr>
          <a:xfrm>
            <a:off x="301752" y="274320"/>
            <a:ext cx="7783469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small" spc="3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 Narrow" panose="020B0606020202030204" pitchFamily="34" charset="0"/>
                <a:cs typeface="Nirmala UI" panose="020B0502040204020203" pitchFamily="34" charset="0"/>
              </a:rPr>
              <a:t>Experts in Filling IT Roles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Narrow" panose="020B0606020202030204" pitchFamily="34" charset="0"/>
              <a:cs typeface="Nirmala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ECADF1-867D-4D34-8068-C0C69EF41621}"/>
              </a:ext>
            </a:extLst>
          </p:cNvPr>
          <p:cNvGrpSpPr/>
          <p:nvPr/>
        </p:nvGrpSpPr>
        <p:grpSpPr>
          <a:xfrm>
            <a:off x="8686250" y="1076967"/>
            <a:ext cx="3129972" cy="5038842"/>
            <a:chOff x="4961622" y="1931406"/>
            <a:chExt cx="3595267" cy="39773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E5256A-2C80-4A42-BED7-B5ED863004DB}"/>
                </a:ext>
              </a:extLst>
            </p:cNvPr>
            <p:cNvSpPr/>
            <p:nvPr/>
          </p:nvSpPr>
          <p:spPr>
            <a:xfrm>
              <a:off x="4996684" y="2079817"/>
              <a:ext cx="3560205" cy="382894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rgbClr val="00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F5B831-7DD5-469A-8E68-F562DC2BCFEE}"/>
                </a:ext>
              </a:extLst>
            </p:cNvPr>
            <p:cNvSpPr/>
            <p:nvPr/>
          </p:nvSpPr>
          <p:spPr>
            <a:xfrm>
              <a:off x="5281635" y="1931406"/>
              <a:ext cx="2990303" cy="291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5395"/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Frequently Filled Positions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9DB88-3976-4B0D-AD9F-BB75B17F7C38}"/>
                </a:ext>
              </a:extLst>
            </p:cNvPr>
            <p:cNvSpPr txBox="1"/>
            <p:nvPr/>
          </p:nvSpPr>
          <p:spPr>
            <a:xfrm>
              <a:off x="4961622" y="2254923"/>
              <a:ext cx="3537841" cy="3571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Database Administrator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Developer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Functional Analyst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Help Desk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Network Administrator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Software Engineer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Software Project Manager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Software Tester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Systems Administrator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Systems Analyst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Systems Architect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Technical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 Support</a:t>
              </a:r>
            </a:p>
            <a:p>
              <a:pPr lvl="0" algn="ctr">
                <a:spcAft>
                  <a:spcPts val="800"/>
                </a:spcAft>
                <a:buClr>
                  <a:prstClr val="white"/>
                </a:buClr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Web Developer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83A93A1-8809-4ED2-BA3A-47FC20A005AB}"/>
              </a:ext>
            </a:extLst>
          </p:cNvPr>
          <p:cNvSpPr txBox="1"/>
          <p:nvPr/>
        </p:nvSpPr>
        <p:spPr bwMode="auto">
          <a:xfrm>
            <a:off x="3401169" y="1361520"/>
            <a:ext cx="2747640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-1200" normalizeH="0" noProof="0" dirty="0">
                <a:ln>
                  <a:noFill/>
                </a:ln>
                <a:solidFill>
                  <a:srgbClr val="FFA900"/>
                </a:solidFill>
                <a:effectLst>
                  <a:outerShdw blurRad="63500" dist="25400" dir="2700000" algn="tl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3,517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AD2FB423-D2E4-4110-9B20-D23470CC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22" y="1884740"/>
            <a:ext cx="1975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" pitchFamily="-123" charset="0"/>
                <a:cs typeface="Arial" panose="020B0604020202020204" pitchFamily="34" charset="0"/>
              </a:rPr>
              <a:t>IT positions filled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B4583-39D9-4AF8-87D8-76ABB0D35F16}"/>
              </a:ext>
            </a:extLst>
          </p:cNvPr>
          <p:cNvSpPr txBox="1"/>
          <p:nvPr/>
        </p:nvSpPr>
        <p:spPr bwMode="auto">
          <a:xfrm>
            <a:off x="4090390" y="4565355"/>
            <a:ext cx="29871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spc="-1200" dirty="0">
                <a:solidFill>
                  <a:srgbClr val="FFA900"/>
                </a:solidFill>
                <a:effectLst>
                  <a:outerShdw blurRad="63500" dist="25400" dir="2700000" algn="tl" rotWithShape="0">
                    <a:prstClr val="black">
                      <a:alpha val="25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0" lang="en-US" sz="8800" b="0" i="0" u="none" strike="noStrike" kern="1200" cap="none" spc="-1200" normalizeH="0" noProof="0" dirty="0">
              <a:ln>
                <a:noFill/>
              </a:ln>
              <a:solidFill>
                <a:srgbClr val="FFA900"/>
              </a:solidFill>
              <a:effectLst>
                <a:outerShdw blurRad="63500" dist="25400" dir="2700000" algn="tl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0EF2081E-B27C-4CB7-8DAA-88EF5793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584" y="4929617"/>
            <a:ext cx="21907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" pitchFamily="-123" charset="0"/>
                <a:cs typeface="Arial" panose="020B0604020202020204" pitchFamily="34" charset="0"/>
              </a:rPr>
              <a:t>years experience in the industry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E820C-AF1D-4B6B-9831-1706E26F364A}"/>
              </a:ext>
            </a:extLst>
          </p:cNvPr>
          <p:cNvSpPr txBox="1"/>
          <p:nvPr/>
        </p:nvSpPr>
        <p:spPr bwMode="auto">
          <a:xfrm>
            <a:off x="3803678" y="2928276"/>
            <a:ext cx="2627474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-1200" normalizeH="0" noProof="0" dirty="0">
                <a:ln>
                  <a:noFill/>
                </a:ln>
                <a:solidFill>
                  <a:srgbClr val="FFA900"/>
                </a:solidFill>
                <a:effectLst>
                  <a:outerShdw blurRad="63500" dist="25400" dir="2700000" algn="tl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40" name="TextBox 20">
            <a:extLst>
              <a:ext uri="{FF2B5EF4-FFF2-40B4-BE49-F238E27FC236}">
                <a16:creationId xmlns:a16="http://schemas.microsoft.com/office/drawing/2014/main" id="{471DCF7B-E695-47DB-815F-A7F431F6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810" y="3437059"/>
            <a:ext cx="24857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Arial Narrow" panose="020B0606020202030204" pitchFamily="34" charset="0"/>
                <a:ea typeface="Arial" pitchFamily="-123" charset="0"/>
                <a:cs typeface="Arial" panose="020B0604020202020204" pitchFamily="34" charset="0"/>
              </a:rPr>
              <a:t>big name clients</a:t>
            </a:r>
            <a:r>
              <a:rPr kumimoji="0" lang="en-US" sz="20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" pitchFamily="-123" charset="0"/>
                <a:cs typeface="Arial" panose="020B0604020202020204" pitchFamily="34" charset="0"/>
              </a:rPr>
              <a:t> served</a:t>
            </a:r>
          </a:p>
        </p:txBody>
      </p:sp>
      <p:pic>
        <p:nvPicPr>
          <p:cNvPr id="19" name="Picture 18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B8D694C-84E6-48FB-B3FF-03993C5B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25" y="310929"/>
            <a:ext cx="1524000" cy="315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B7E69-658B-40E7-B290-B5950724A02F}"/>
              </a:ext>
            </a:extLst>
          </p:cNvPr>
          <p:cNvSpPr txBox="1"/>
          <p:nvPr/>
        </p:nvSpPr>
        <p:spPr>
          <a:xfrm>
            <a:off x="207122" y="6437745"/>
            <a:ext cx="2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Note: All data based in 2018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300756-A228-4512-9D97-A0E8818763BA}"/>
              </a:ext>
            </a:extLst>
          </p:cNvPr>
          <p:cNvGrpSpPr/>
          <p:nvPr/>
        </p:nvGrpSpPr>
        <p:grpSpPr>
          <a:xfrm>
            <a:off x="459183" y="1769629"/>
            <a:ext cx="3006313" cy="3943912"/>
            <a:chOff x="459183" y="1769629"/>
            <a:chExt cx="3006313" cy="3943912"/>
          </a:xfrm>
        </p:grpSpPr>
        <p:pic>
          <p:nvPicPr>
            <p:cNvPr id="1026" name="Picture 2" descr="Image result for staffing industry analysts logo">
              <a:extLst>
                <a:ext uri="{FF2B5EF4-FFF2-40B4-BE49-F238E27FC236}">
                  <a16:creationId xmlns:a16="http://schemas.microsoft.com/office/drawing/2014/main" id="{5C9348E6-1805-4DBE-B902-987E14FA6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83" y="1769629"/>
              <a:ext cx="1415400" cy="9011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262131-CF40-4B30-B768-230127E89CF5}"/>
                </a:ext>
              </a:extLst>
            </p:cNvPr>
            <p:cNvSpPr txBox="1"/>
            <p:nvPr/>
          </p:nvSpPr>
          <p:spPr>
            <a:xfrm>
              <a:off x="1750696" y="3691424"/>
              <a:ext cx="15858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5395"/>
                  </a:solidFill>
                  <a:latin typeface="Arial Narrow" panose="020B0606020202030204" pitchFamily="34" charset="0"/>
                </a:rPr>
                <a:t>ranked one of top largest staffing firm in U.S.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2B72FD-EA93-4259-9977-23F5ED9FC143}"/>
                </a:ext>
              </a:extLst>
            </p:cNvPr>
            <p:cNvSpPr/>
            <p:nvPr/>
          </p:nvSpPr>
          <p:spPr>
            <a:xfrm>
              <a:off x="1541986" y="3219171"/>
              <a:ext cx="1923510" cy="2494370"/>
            </a:xfrm>
            <a:prstGeom prst="rect">
              <a:avLst/>
            </a:prstGeom>
            <a:noFill/>
            <a:ln w="28575">
              <a:solidFill>
                <a:srgbClr val="00539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9629F4F-84CE-4D41-B4DD-58146F8C6D7A}"/>
                </a:ext>
              </a:extLst>
            </p:cNvPr>
            <p:cNvCxnSpPr>
              <a:cxnSpLocks/>
              <a:stCxn id="1026" idx="2"/>
              <a:endCxn id="10" idx="1"/>
            </p:cNvCxnSpPr>
            <p:nvPr/>
          </p:nvCxnSpPr>
          <p:spPr>
            <a:xfrm rot="16200000" flipH="1">
              <a:off x="456640" y="3381009"/>
              <a:ext cx="1795589" cy="375103"/>
            </a:xfrm>
            <a:prstGeom prst="bentConnector2">
              <a:avLst/>
            </a:prstGeom>
            <a:ln w="12700">
              <a:solidFill>
                <a:srgbClr val="005395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A picture containing indoor&#10;&#10;Description generated with very high confidence">
              <a:extLst>
                <a:ext uri="{FF2B5EF4-FFF2-40B4-BE49-F238E27FC236}">
                  <a16:creationId xmlns:a16="http://schemas.microsoft.com/office/drawing/2014/main" id="{480E0E69-5AD2-4D49-BD43-9D5626C0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494" y="3427634"/>
              <a:ext cx="1266280" cy="262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20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252</Words>
  <Application>Microsoft Office PowerPoint</Application>
  <PresentationFormat>Widescreen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Franklin Gothic Book</vt:lpstr>
      <vt:lpstr>Nirmala UI</vt:lpstr>
      <vt:lpstr>Tahoma</vt:lpstr>
      <vt:lpstr>Office Theme</vt:lpstr>
      <vt:lpstr> Northwest C++ Users Group Meeting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Nik Thanedar - Eric Dammrose </dc:title>
  <dc:creator>Nikhil Thanedar</dc:creator>
  <cp:lastModifiedBy>Nikhil Thanedar</cp:lastModifiedBy>
  <cp:revision>6</cp:revision>
  <dcterms:created xsi:type="dcterms:W3CDTF">2019-05-13T15:11:59Z</dcterms:created>
  <dcterms:modified xsi:type="dcterms:W3CDTF">2019-05-13T15:25:54Z</dcterms:modified>
</cp:coreProperties>
</file>