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.xml" ContentType="application/vnd.openxmlformats-officedocument.presentationml.notesSlide+xml"/>
  <Override PartName="/ppt/tags/tag87.xml" ContentType="application/vnd.openxmlformats-officedocument.presentationml.tags+xml"/>
  <Override PartName="/ppt/notesSlides/notesSlide5.xml" ContentType="application/vnd.openxmlformats-officedocument.presentationml.notesSlide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7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2"/>
  </p:notesMasterIdLst>
  <p:handoutMasterIdLst>
    <p:handoutMasterId r:id="rId53"/>
  </p:handoutMasterIdLst>
  <p:sldIdLst>
    <p:sldId id="306" r:id="rId2"/>
    <p:sldId id="311" r:id="rId3"/>
    <p:sldId id="312" r:id="rId4"/>
    <p:sldId id="313" r:id="rId5"/>
    <p:sldId id="314" r:id="rId6"/>
    <p:sldId id="315" r:id="rId7"/>
    <p:sldId id="371" r:id="rId8"/>
    <p:sldId id="316" r:id="rId9"/>
    <p:sldId id="317" r:id="rId10"/>
    <p:sldId id="319" r:id="rId11"/>
    <p:sldId id="320" r:id="rId12"/>
    <p:sldId id="321" r:id="rId13"/>
    <p:sldId id="322" r:id="rId14"/>
    <p:sldId id="328" r:id="rId15"/>
    <p:sldId id="324" r:id="rId16"/>
    <p:sldId id="325" r:id="rId17"/>
    <p:sldId id="326" r:id="rId18"/>
    <p:sldId id="305" r:id="rId19"/>
    <p:sldId id="334" r:id="rId20"/>
    <p:sldId id="348" r:id="rId21"/>
    <p:sldId id="349" r:id="rId22"/>
    <p:sldId id="339" r:id="rId23"/>
    <p:sldId id="350" r:id="rId24"/>
    <p:sldId id="352" r:id="rId25"/>
    <p:sldId id="351" r:id="rId26"/>
    <p:sldId id="357" r:id="rId27"/>
    <p:sldId id="353" r:id="rId28"/>
    <p:sldId id="354" r:id="rId29"/>
    <p:sldId id="355" r:id="rId30"/>
    <p:sldId id="356" r:id="rId31"/>
    <p:sldId id="359" r:id="rId32"/>
    <p:sldId id="360" r:id="rId33"/>
    <p:sldId id="358" r:id="rId34"/>
    <p:sldId id="361" r:id="rId35"/>
    <p:sldId id="363" r:id="rId36"/>
    <p:sldId id="362" r:id="rId37"/>
    <p:sldId id="364" r:id="rId38"/>
    <p:sldId id="365" r:id="rId39"/>
    <p:sldId id="368" r:id="rId40"/>
    <p:sldId id="369" r:id="rId41"/>
    <p:sldId id="370" r:id="rId42"/>
    <p:sldId id="366" r:id="rId43"/>
    <p:sldId id="367" r:id="rId44"/>
    <p:sldId id="342" r:id="rId45"/>
    <p:sldId id="343" r:id="rId46"/>
    <p:sldId id="344" r:id="rId47"/>
    <p:sldId id="345" r:id="rId48"/>
    <p:sldId id="346" r:id="rId49"/>
    <p:sldId id="327" r:id="rId50"/>
    <p:sldId id="332" r:id="rId51"/>
  </p:sldIdLst>
  <p:sldSz cx="9144000" cy="6858000" type="screen4x3"/>
  <p:notesSz cx="6934200" cy="9220200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62"/>
    </p:cViewPr>
  </p:sorterViewPr>
  <p:notesViewPr>
    <p:cSldViewPr>
      <p:cViewPr varScale="1">
        <p:scale>
          <a:sx n="87" d="100"/>
          <a:sy n="87" d="100"/>
        </p:scale>
        <p:origin x="-1884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en-US" dirty="0" smtClean="0"/>
              <a:t>Au11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L-</a:t>
            </a:r>
            <a:fld id="{E5B2438A-7BA4-4F48-A8D8-D7035D6EB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9" y="4379596"/>
            <a:ext cx="5546725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5FDAF5E-D16B-4502-A884-5DCC3F6FA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17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408"/>
            <a:fld id="{A8CCFE4A-B244-45A2-84CA-81B6D4AF0BCA}" type="slidenum">
              <a:rPr lang="en-US" smtClean="0"/>
              <a:pPr defTabSz="921408"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184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094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7675" indent="-283721" defTabSz="922094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34885" indent="-226977" defTabSz="92209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88839" indent="-226977" defTabSz="92209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42792" indent="-226977" defTabSz="92209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96746" indent="-226977" defTabSz="922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50700" indent="-226977" defTabSz="922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04654" indent="-226977" defTabSz="922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58608" indent="-226977" defTabSz="922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B2A8B25-8C8C-4E3F-A9B6-EE910524E96D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230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EA8F8-C663-4EC8-8F2B-6D448E0E60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1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7FBE09-15D5-4E18-9923-4C7DFBE743E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7FBE09-15D5-4E18-9923-4C7DFBE743E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7FBE09-15D5-4E18-9923-4C7DFBE743E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BAB0B8-EA73-4B72-8B2D-A4788BFAAD1C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Au02: Based on one of Cooper’s slides</a:t>
            </a:r>
          </a:p>
        </p:txBody>
      </p:sp>
    </p:spTree>
    <p:extLst>
      <p:ext uri="{BB962C8B-B14F-4D97-AF65-F5344CB8AC3E}">
        <p14:creationId xmlns:p14="http://schemas.microsoft.com/office/powerpoint/2010/main" val="331048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50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L-</a:t>
            </a:r>
            <a:fld id="{2C11E52C-6600-42C2-BDCB-283ADB719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L-</a:t>
            </a:r>
            <a:fld id="{C458789A-2842-4479-8E65-F5773877D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4313"/>
            <a:ext cx="7793037" cy="62388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L-</a:t>
            </a:r>
            <a:fld id="{EEBE0300-05F4-4119-AA59-FD7888A0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H-</a:t>
            </a:r>
            <a:fld id="{251590B9-7806-447E-A3E8-D5F19F5BD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ltGray">
          <a:xfrm>
            <a:off x="355600" y="1651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ltGray">
          <a:xfrm>
            <a:off x="738187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ltGray">
          <a:xfrm>
            <a:off x="479425" y="58737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ltGray">
          <a:xfrm>
            <a:off x="849312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ltGray">
          <a:xfrm>
            <a:off x="65087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gray">
          <a:xfrm>
            <a:off x="700087" y="5715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gray">
          <a:xfrm>
            <a:off x="381000" y="8477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 bwMode="auto">
          <a:xfrm>
            <a:off x="1447801" y="290890"/>
            <a:ext cx="73914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066800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9" name="Rectangle 11"/>
          <p:cNvSpPr>
            <a:spLocks noGrp="1" noChangeArrowheads="1"/>
          </p:cNvSpPr>
          <p:nvPr>
            <p:ph type="dt" sz="half" idx="2"/>
            <p:custDataLst>
              <p:tags r:id="rId8"/>
            </p:custDataLst>
          </p:nvPr>
        </p:nvSpPr>
        <p:spPr bwMode="auto">
          <a:xfrm>
            <a:off x="10668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839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83981" name="Rectangle 13"/>
          <p:cNvSpPr>
            <a:spLocks noGrp="1" noChangeArrowheads="1"/>
          </p:cNvSpPr>
          <p:nvPr>
            <p:ph type="sldNum" sz="quarter" idx="4"/>
            <p:custDataLst>
              <p:tags r:id="rId9"/>
            </p:custDataLst>
          </p:nvPr>
        </p:nvSpPr>
        <p:spPr bwMode="auto">
          <a:xfrm>
            <a:off x="69342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r>
              <a:rPr lang="en-US"/>
              <a:t>L-</a:t>
            </a:r>
            <a:fld id="{45DC1CA3-A242-4EDF-93BF-D694F513D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2" r:id="rId3"/>
    <p:sldLayoutId id="214748376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http://www.compilerjobs.com/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5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4.png"/><Relationship Id="rId5" Type="http://schemas.openxmlformats.org/officeDocument/2006/relationships/tags" Target="../tags/tag42.xml"/><Relationship Id="rId10" Type="http://schemas.openxmlformats.org/officeDocument/2006/relationships/image" Target="../media/image3.png"/><Relationship Id="rId4" Type="http://schemas.openxmlformats.org/officeDocument/2006/relationships/tags" Target="../tags/tag41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tags" Target="../tags/tag47.xml"/><Relationship Id="rId7" Type="http://schemas.openxmlformats.org/officeDocument/2006/relationships/hyperlink" Target="http://www.ethoberon.ethz.ch/WirthPubl/CBEAll.pdf" TargetMode="Externa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hyperlink" Target="http://www.cambridge.org/resources/052182060X/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s.washington.edu/courses/csep501/14sp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534400" cy="1462088"/>
          </a:xfrm>
        </p:spPr>
        <p:txBody>
          <a:bodyPr/>
          <a:lstStyle/>
          <a:p>
            <a:pPr algn="ctr"/>
            <a:r>
              <a:rPr lang="en-US" sz="4000" dirty="0" smtClean="0"/>
              <a:t>Compiler </a:t>
            </a:r>
            <a:r>
              <a:rPr lang="en-US" sz="4000" dirty="0" smtClean="0"/>
              <a:t>Construction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7010400" cy="1143000"/>
          </a:xfrm>
        </p:spPr>
        <p:txBody>
          <a:bodyPr/>
          <a:lstStyle/>
          <a:p>
            <a:r>
              <a:rPr lang="en-US" sz="2400" dirty="0" smtClean="0"/>
              <a:t>Overview </a:t>
            </a:r>
            <a:r>
              <a:rPr lang="en-US" sz="2400" dirty="0" smtClean="0"/>
              <a:t>&amp; Lessons </a:t>
            </a:r>
            <a:r>
              <a:rPr lang="en-US" sz="2400" dirty="0" smtClean="0"/>
              <a:t>Learned from Teaching a class at UW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1800" dirty="0" smtClean="0"/>
              <a:t>Jim </a:t>
            </a:r>
            <a:r>
              <a:rPr lang="en-US" sz="1800" dirty="0" smtClean="0"/>
              <a:t>Hogg</a:t>
            </a:r>
          </a:p>
          <a:p>
            <a:r>
              <a:rPr lang="en-US" sz="1800" dirty="0" smtClean="0"/>
              <a:t>Program Manager - C++ Compiler Team - Microsoft</a:t>
            </a:r>
            <a:endParaRPr lang="en-US" sz="1800" dirty="0" smtClean="0"/>
          </a:p>
          <a:p>
            <a:r>
              <a:rPr lang="en-US" sz="1800" dirty="0" smtClean="0"/>
              <a:t>October 2014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L-</a:t>
            </a:r>
            <a:fld id="{2C11E52C-6600-42C2-BDCB-283ADB71915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xfrm>
            <a:off x="1182688" y="6400800"/>
            <a:ext cx="1905000" cy="300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  <a:endParaRPr lang="en-US" dirty="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A-</a:t>
            </a:r>
            <a:fld id="{6B6AB659-3EBF-4524-9519-D5F5ECE85B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914400" y="1747005"/>
            <a:ext cx="7772400" cy="453197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Execute this: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>
              <a:latin typeface="Lucida Sans Unicode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How?  Computers only know 1’s and 0’s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55 </a:t>
            </a:r>
            <a:r>
              <a:rPr lang="en-US" sz="2800" smtClean="0"/>
              <a:t>8b </a:t>
            </a:r>
            <a:r>
              <a:rPr lang="en-US" sz="2800" smtClean="0"/>
              <a:t>. </a:t>
            </a:r>
            <a:r>
              <a:rPr lang="en-US" sz="2800" dirty="0" smtClean="0"/>
              <a:t>. .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70856" y="2362200"/>
            <a:ext cx="3276600" cy="21079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(k &lt; length)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(a[k] &gt; 0) p++;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k++;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kern="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71600" y="261023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Compilers, from 10,000 feet</a:t>
            </a:r>
          </a:p>
        </p:txBody>
      </p:sp>
    </p:spTree>
    <p:extLst>
      <p:ext uri="{BB962C8B-B14F-4D97-AF65-F5344CB8AC3E}">
        <p14:creationId xmlns:p14="http://schemas.microsoft.com/office/powerpoint/2010/main" val="1127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731"/>
            <a:ext cx="8497888" cy="496390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55          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8b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83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58              	sub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88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c7 45 f8 00 00 00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p$[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c7 45 fc 00 00 00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k$[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$LN3: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83 7d fc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        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k$[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20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7d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1e               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$LN4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8b 45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fc            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k$[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83 7c 85 a8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     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a$[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ebp+eax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*4],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 . 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0938" y="6422542"/>
            <a:ext cx="1905000" cy="3000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A-</a:t>
            </a:r>
            <a:fld id="{BEE5976A-3AAE-41AA-BC87-B73FC3C9E2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261023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x86 Target Code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A-</a:t>
            </a:r>
            <a:fld id="{79A7A61B-6313-4AEB-8813-0EDC371B22F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33400" y="1138238"/>
            <a:ext cx="83058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Be a better programmer</a:t>
            </a:r>
          </a:p>
          <a:p>
            <a:pPr lvl="1" eaLnBrk="1" hangingPunct="1"/>
            <a:r>
              <a:rPr lang="en-US" sz="2000" dirty="0" smtClean="0"/>
              <a:t>Insight into languages, compilers, and hardware</a:t>
            </a:r>
          </a:p>
          <a:p>
            <a:pPr lvl="1" eaLnBrk="1" hangingPunct="1"/>
            <a:r>
              <a:rPr lang="en-US" sz="2000" dirty="0" smtClean="0"/>
              <a:t>What’s all that stuff in the debugger?</a:t>
            </a:r>
          </a:p>
          <a:p>
            <a:pPr eaLnBrk="1" hangingPunct="1">
              <a:defRPr/>
            </a:pPr>
            <a:r>
              <a:rPr lang="en-US" sz="2400" dirty="0"/>
              <a:t>Compiler techniques are everywhere</a:t>
            </a:r>
          </a:p>
          <a:p>
            <a:pPr lvl="1" eaLnBrk="1" hangingPunct="1">
              <a:defRPr/>
            </a:pPr>
            <a:r>
              <a:rPr lang="en-US" sz="2000" dirty="0" smtClean="0"/>
              <a:t>Little </a:t>
            </a:r>
            <a:r>
              <a:rPr lang="en-US" sz="2000" dirty="0"/>
              <a:t>languages, </a:t>
            </a:r>
            <a:r>
              <a:rPr lang="en-US" sz="2000" dirty="0" smtClean="0"/>
              <a:t>verifiers</a:t>
            </a:r>
            <a:r>
              <a:rPr lang="en-US" sz="2000" dirty="0"/>
              <a:t>, </a:t>
            </a:r>
            <a:r>
              <a:rPr lang="en-US" sz="2000" dirty="0" smtClean="0"/>
              <a:t>Lint, query languages, Verilog, </a:t>
            </a:r>
            <a:r>
              <a:rPr lang="en-US" sz="2000" dirty="0" err="1" smtClean="0"/>
              <a:t>Mathematica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Draws from many corners of CS</a:t>
            </a:r>
          </a:p>
          <a:p>
            <a:pPr lvl="1" eaLnBrk="1" hangingPunct="1">
              <a:defRPr/>
            </a:pPr>
            <a:r>
              <a:rPr lang="en-US" sz="2000" dirty="0" smtClean="0"/>
              <a:t>Finite automata, regex, grammars, graphs</a:t>
            </a:r>
          </a:p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2400" dirty="0" smtClean="0"/>
              <a:t>Links to Hardware</a:t>
            </a:r>
          </a:p>
          <a:p>
            <a:pPr marL="742950" lvl="2" indent="-342900" eaLnBrk="1" hangingPunct="1">
              <a:buSzPct val="60000"/>
              <a:defRPr/>
            </a:pPr>
            <a:r>
              <a:rPr lang="en-US" sz="2000" dirty="0" smtClean="0"/>
              <a:t>ISA, pipeline, </a:t>
            </a:r>
            <a:r>
              <a:rPr lang="en-US" sz="2000" dirty="0"/>
              <a:t>multi-issue, </a:t>
            </a:r>
            <a:r>
              <a:rPr lang="en-US" sz="2000" dirty="0" smtClean="0"/>
              <a:t>cache, SIMD</a:t>
            </a:r>
            <a:r>
              <a:rPr lang="en-US" sz="2000" dirty="0"/>
              <a:t>, </a:t>
            </a:r>
            <a:r>
              <a:rPr lang="en-US" sz="2000" dirty="0" smtClean="0"/>
              <a:t>multi-core, memory consistency</a:t>
            </a:r>
          </a:p>
          <a:p>
            <a:r>
              <a:rPr lang="en-US" sz="2400" dirty="0"/>
              <a:t>Jobs available!</a:t>
            </a:r>
          </a:p>
          <a:p>
            <a:pPr lvl="1"/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://www.compilerjobs.com/</a:t>
            </a:r>
            <a:r>
              <a:rPr lang="en-US" sz="2000" dirty="0"/>
              <a:t> </a:t>
            </a:r>
          </a:p>
          <a:p>
            <a:pPr marL="742950" lvl="2" indent="-342900" eaLnBrk="1" hangingPunct="1">
              <a:buSzPct val="60000"/>
              <a:defRPr/>
            </a:pPr>
            <a:endParaRPr lang="en-US" sz="20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28600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Why Study Compilers?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1295400" y="1471106"/>
            <a:ext cx="3352800" cy="41148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1966 Alan Perlis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1972 </a:t>
            </a:r>
            <a:r>
              <a:rPr lang="en-US" sz="1800" dirty="0" err="1" smtClean="0"/>
              <a:t>Edsger</a:t>
            </a:r>
            <a:r>
              <a:rPr lang="en-US" sz="1800" dirty="0" smtClean="0"/>
              <a:t> </a:t>
            </a:r>
            <a:r>
              <a:rPr lang="en-US" sz="1800" dirty="0" err="1" smtClean="0"/>
              <a:t>Dijkstra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en-US" sz="1800" dirty="0" smtClean="0"/>
              <a:t>1974 Donald Knuth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1976 Rabin &amp; Scott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1977 John Backus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1978 Bob Floyd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1979 Ken Iverson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1980 Tony Hoare</a:t>
            </a:r>
          </a:p>
        </p:txBody>
      </p:sp>
      <p:sp>
        <p:nvSpPr>
          <p:cNvPr id="46084" name="Content Placeholder 4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782344" y="1409448"/>
            <a:ext cx="3904456" cy="468312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1984 </a:t>
            </a:r>
            <a:r>
              <a:rPr lang="en-US" sz="1800" dirty="0" err="1" smtClean="0"/>
              <a:t>Niklaus</a:t>
            </a:r>
            <a:r>
              <a:rPr lang="en-US" sz="1800" dirty="0" smtClean="0"/>
              <a:t> Wirth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1987 John </a:t>
            </a:r>
            <a:r>
              <a:rPr lang="en-US" sz="1800" dirty="0" err="1" smtClean="0"/>
              <a:t>Cocke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en-US" sz="1800" dirty="0" smtClean="0"/>
              <a:t>1991 Robin Milner</a:t>
            </a:r>
          </a:p>
          <a:p>
            <a:pPr>
              <a:lnSpc>
                <a:spcPct val="170000"/>
              </a:lnSpc>
            </a:pPr>
            <a:r>
              <a:rPr lang="de-DE" sz="1800" dirty="0" smtClean="0"/>
              <a:t>2001 Dahl &amp; Nygaard</a:t>
            </a:r>
          </a:p>
          <a:p>
            <a:pPr>
              <a:lnSpc>
                <a:spcPct val="170000"/>
              </a:lnSpc>
            </a:pPr>
            <a:r>
              <a:rPr lang="de-DE" sz="1800" dirty="0" smtClean="0"/>
              <a:t>2003 Alan Kay</a:t>
            </a:r>
          </a:p>
          <a:p>
            <a:pPr>
              <a:lnSpc>
                <a:spcPct val="170000"/>
              </a:lnSpc>
            </a:pPr>
            <a:r>
              <a:rPr lang="de-DE" sz="1800" dirty="0" smtClean="0"/>
              <a:t>2005 Peter Naur</a:t>
            </a:r>
          </a:p>
          <a:p>
            <a:pPr>
              <a:lnSpc>
                <a:spcPct val="170000"/>
              </a:lnSpc>
            </a:pPr>
            <a:r>
              <a:rPr lang="de-DE" sz="1800" dirty="0" smtClean="0"/>
              <a:t>2006 Fran Allen</a:t>
            </a:r>
          </a:p>
          <a:p>
            <a:pPr>
              <a:lnSpc>
                <a:spcPct val="170000"/>
              </a:lnSpc>
            </a:pPr>
            <a:r>
              <a:rPr lang="de-DE" sz="1800" dirty="0" smtClean="0"/>
              <a:t>2008 Barbara Liskov</a:t>
            </a:r>
            <a:endParaRPr lang="en-US" sz="1800" dirty="0" smtClean="0"/>
          </a:p>
        </p:txBody>
      </p:sp>
      <p:sp>
        <p:nvSpPr>
          <p:cNvPr id="4608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Spring 2014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F9891CA-3A2F-4A75-954E-A115F002DF8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1371600" y="228600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Compiler-related Turing Awards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A-</a:t>
            </a:r>
            <a:fld id="{472A02DA-6F59-43C4-B94C-274B89285A4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22287" y="1371599"/>
            <a:ext cx="8421688" cy="335280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Structure of a Compiler, approximately</a:t>
            </a:r>
          </a:p>
          <a:p>
            <a:pPr lvl="1" eaLnBrk="1" hangingPunct="1"/>
            <a:r>
              <a:rPr lang="en-US" sz="2400" dirty="0" smtClean="0"/>
              <a:t>Front end: analyze</a:t>
            </a:r>
          </a:p>
          <a:p>
            <a:pPr lvl="2" eaLnBrk="1" hangingPunct="1"/>
            <a:r>
              <a:rPr lang="en-US" sz="2000" dirty="0" smtClean="0"/>
              <a:t>Read source program; </a:t>
            </a:r>
            <a:r>
              <a:rPr lang="en-US" sz="2000" i="1" dirty="0" smtClean="0"/>
              <a:t>understand</a:t>
            </a:r>
            <a:r>
              <a:rPr lang="en-US" sz="2000" dirty="0" smtClean="0"/>
              <a:t> its structure and meaning</a:t>
            </a:r>
          </a:p>
          <a:p>
            <a:pPr lvl="2" eaLnBrk="1" hangingPunct="1"/>
            <a:r>
              <a:rPr lang="en-US" sz="2000" dirty="0" smtClean="0"/>
              <a:t>Specific to the source language used</a:t>
            </a:r>
          </a:p>
          <a:p>
            <a:pPr lvl="2" eaLnBrk="1" hangingPunct="1"/>
            <a:endParaRPr lang="en-US" sz="2000" dirty="0" smtClean="0"/>
          </a:p>
          <a:p>
            <a:pPr lvl="1" eaLnBrk="1" hangingPunct="1"/>
            <a:r>
              <a:rPr lang="en-US" sz="2400" dirty="0" smtClean="0"/>
              <a:t>Back end: synthesize (well, partly)</a:t>
            </a:r>
          </a:p>
          <a:p>
            <a:pPr lvl="2" eaLnBrk="1" hangingPunct="1"/>
            <a:r>
              <a:rPr lang="en-US" sz="2000" dirty="0" smtClean="0"/>
              <a:t>Generate equivalent target language program</a:t>
            </a:r>
          </a:p>
          <a:p>
            <a:pPr lvl="2" eaLnBrk="1" hangingPunct="1"/>
            <a:r>
              <a:rPr lang="en-US" sz="2000" dirty="0" smtClean="0"/>
              <a:t>Mostly unaware of the source language use</a:t>
            </a:r>
          </a:p>
        </p:txBody>
      </p:sp>
      <p:sp>
        <p:nvSpPr>
          <p:cNvPr id="19463" name="Oval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19464" name="Oval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946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19466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19467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1600" y="152400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Compilers, from </a:t>
            </a:r>
            <a:r>
              <a:rPr lang="en-US" sz="3200" dirty="0" smtClean="0">
                <a:solidFill>
                  <a:schemeClr val="bg1"/>
                </a:solidFill>
              </a:rPr>
              <a:t>1,000 </a:t>
            </a:r>
            <a:r>
              <a:rPr lang="en-US" sz="3200" dirty="0">
                <a:solidFill>
                  <a:schemeClr val="bg1"/>
                </a:solidFill>
              </a:rPr>
              <a:t>feet</a:t>
            </a:r>
          </a:p>
        </p:txBody>
      </p:sp>
    </p:spTree>
    <p:extLst>
      <p:ext uri="{BB962C8B-B14F-4D97-AF65-F5344CB8AC3E}">
        <p14:creationId xmlns:p14="http://schemas.microsoft.com/office/powerpoint/2010/main" val="12803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164190" y="6412603"/>
            <a:ext cx="1905000" cy="300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  <a:endParaRPr lang="en-US" dirty="0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657600" y="6412602"/>
            <a:ext cx="2895600" cy="2882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dirty="0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7042150" y="6412602"/>
            <a:ext cx="1905000" cy="2882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 smtClean="0"/>
              <a:t>A-</a:t>
            </a:r>
            <a:fld id="{565FAA2B-439E-45A8-A21C-ABF58AE9DFC4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935332"/>
            <a:ext cx="777240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01-Apr	Tue	Class 1 – Overview, Regex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07-Apr 	Mon	Homework 1 – regex</a:t>
            </a:r>
          </a:p>
          <a:p>
            <a:r>
              <a:rPr lang="en-US" dirty="0" smtClean="0"/>
              <a:t>08-Apr 	Tue	Class 2 – grammar, LR(1)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14-Apr	Mon	Homework 2 - grammars</a:t>
            </a:r>
          </a:p>
          <a:p>
            <a:r>
              <a:rPr lang="en-US" dirty="0" smtClean="0"/>
              <a:t>15-Apr	Tue	Class 3 – LL(1), ASTs, IR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21-Apr	Mon	Project 1 - Scanner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21-Apr	Mon	Homework 3 - grammars</a:t>
            </a:r>
          </a:p>
          <a:p>
            <a:r>
              <a:rPr lang="en-US" dirty="0" smtClean="0"/>
              <a:t>22-Apr	Tue	Class 4 – Semantics, x86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28-Apr	Mon	Project 2 – Parser, ASTs</a:t>
            </a:r>
          </a:p>
          <a:p>
            <a:r>
              <a:rPr lang="en-US" dirty="0" smtClean="0"/>
              <a:t>29-Apr 	Tue	Class 5 – </a:t>
            </a:r>
            <a:r>
              <a:rPr lang="en-US" dirty="0" err="1" smtClean="0"/>
              <a:t>Codeshape</a:t>
            </a:r>
            <a:endParaRPr lang="en-US" dirty="0" smtClean="0"/>
          </a:p>
          <a:p>
            <a:r>
              <a:rPr lang="en-US" dirty="0" smtClean="0"/>
              <a:t>06-May	Tue	Class 6 – Optimizations, Dataflow</a:t>
            </a:r>
          </a:p>
          <a:p>
            <a:r>
              <a:rPr lang="en-US" dirty="0" smtClean="0"/>
              <a:t>13-May	Tue	Class 7 – Loops, SSA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19-May	Mon	Project 3 – Semantics, Symbol Table</a:t>
            </a:r>
          </a:p>
          <a:p>
            <a:r>
              <a:rPr lang="en-US" dirty="0" smtClean="0"/>
              <a:t>20-May	Tue	Class 8 – Instruction Selection, Scheduling,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alloc</a:t>
            </a:r>
            <a:endParaRPr lang="en-US" dirty="0" smtClean="0"/>
          </a:p>
          <a:p>
            <a:r>
              <a:rPr lang="en-US" dirty="0" smtClean="0"/>
              <a:t>27-May	Tue	Class 9 – Calling Conventions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28-May  Wed	Exam</a:t>
            </a:r>
          </a:p>
          <a:p>
            <a:r>
              <a:rPr lang="en-US" dirty="0" smtClean="0"/>
              <a:t>03-Jun	Tue	Class 10 </a:t>
            </a:r>
            <a:r>
              <a:rPr lang="en-US" dirty="0"/>
              <a:t>– </a:t>
            </a:r>
            <a:r>
              <a:rPr lang="en-US" dirty="0" err="1"/>
              <a:t>Inlining</a:t>
            </a:r>
            <a:r>
              <a:rPr lang="en-US" dirty="0"/>
              <a:t>, Multi-thread, </a:t>
            </a:r>
            <a:r>
              <a:rPr lang="en-US" dirty="0" smtClean="0"/>
              <a:t>GC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09-Jun	Mon	Project 4 – </a:t>
            </a:r>
            <a:r>
              <a:rPr lang="en-US" dirty="0" err="1" smtClean="0">
                <a:solidFill>
                  <a:srgbClr val="FF0000"/>
                </a:solidFill>
              </a:rPr>
              <a:t>CodeGen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10-Jun	Tue	Project 5 - Report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28600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Calendar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A-</a:t>
            </a:r>
            <a:fld id="{0CA96DCA-484C-4EED-BE90-8CA5DFC191DA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46088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3" y="3907808"/>
            <a:ext cx="8382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0" y="2508462"/>
            <a:ext cx="8096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" y="1111176"/>
            <a:ext cx="938212" cy="121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8340" y="2593642"/>
            <a:ext cx="7772400" cy="11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Compilers: Principles, Techniques and Tools</a:t>
            </a:r>
          </a:p>
          <a:p>
            <a:pPr lvl="1" eaLnBrk="1" hangingPunct="1"/>
            <a:r>
              <a:rPr lang="en-US" sz="2000" kern="0" dirty="0" err="1" smtClean="0"/>
              <a:t>Aho</a:t>
            </a:r>
            <a:r>
              <a:rPr lang="en-US" sz="2000" kern="0" dirty="0" smtClean="0"/>
              <a:t>, Lam, </a:t>
            </a:r>
            <a:r>
              <a:rPr lang="en-US" sz="2000" kern="0" dirty="0" err="1" smtClean="0"/>
              <a:t>Sethi</a:t>
            </a:r>
            <a:r>
              <a:rPr lang="en-US" sz="2000" kern="0" dirty="0" smtClean="0"/>
              <a:t>, Ullman; 2e; 2011; </a:t>
            </a:r>
          </a:p>
          <a:p>
            <a:pPr lvl="1" eaLnBrk="1" hangingPunct="1"/>
            <a:r>
              <a:rPr lang="en-US" sz="2000" kern="0" dirty="0" smtClean="0"/>
              <a:t>“The Dragon Book”</a:t>
            </a:r>
          </a:p>
          <a:p>
            <a:pPr lvl="1" eaLnBrk="1" hangingPunct="1"/>
            <a:r>
              <a:rPr lang="en-US" sz="2000" kern="0" dirty="0" smtClean="0"/>
              <a:t>A Classic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1256" y="3910203"/>
            <a:ext cx="7772400" cy="117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Modern Compiler Implementation in Java</a:t>
            </a:r>
          </a:p>
          <a:p>
            <a:pPr lvl="1" eaLnBrk="1" hangingPunct="1"/>
            <a:r>
              <a:rPr lang="en-US" sz="2000" kern="0" dirty="0" err="1" smtClean="0"/>
              <a:t>Appel</a:t>
            </a:r>
            <a:r>
              <a:rPr lang="en-US" sz="2000" kern="0" dirty="0" smtClean="0"/>
              <a:t>; </a:t>
            </a:r>
            <a:r>
              <a:rPr lang="en-US" sz="2000" b="1" kern="0" dirty="0" smtClean="0">
                <a:solidFill>
                  <a:srgbClr val="FF0000"/>
                </a:solidFill>
              </a:rPr>
              <a:t>2e</a:t>
            </a:r>
            <a:r>
              <a:rPr lang="en-US" sz="2000" kern="0" dirty="0" smtClean="0"/>
              <a:t>; 2013</a:t>
            </a:r>
          </a:p>
          <a:p>
            <a:pPr lvl="1" eaLnBrk="1" hangingPunct="1"/>
            <a:r>
              <a:rPr lang="en-US" sz="2000" kern="0" dirty="0" smtClean="0"/>
              <a:t>Where the project comes from; good, but tough, text</a:t>
            </a:r>
          </a:p>
          <a:p>
            <a:pPr lvl="1" eaLnBrk="1" hangingPunct="1"/>
            <a:endParaRPr lang="en-US" sz="2000" kern="0" dirty="0" smtClean="0"/>
          </a:p>
        </p:txBody>
      </p:sp>
      <p:sp>
        <p:nvSpPr>
          <p:cNvPr id="14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62050" y="1273161"/>
            <a:ext cx="7772400" cy="10551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Engineering a Compiler</a:t>
            </a:r>
          </a:p>
          <a:p>
            <a:pPr lvl="1" eaLnBrk="1" hangingPunct="1"/>
            <a:r>
              <a:rPr lang="en-US" sz="2000" kern="0" dirty="0" smtClean="0"/>
              <a:t>Cooper &amp; </a:t>
            </a:r>
            <a:r>
              <a:rPr lang="en-US" sz="2000" kern="0" dirty="0" err="1" smtClean="0"/>
              <a:t>Torczon</a:t>
            </a:r>
            <a:r>
              <a:rPr lang="en-US" sz="2000" kern="0" dirty="0" smtClean="0"/>
              <a:t>; </a:t>
            </a:r>
            <a:r>
              <a:rPr lang="en-US" sz="2000" b="1" kern="0" dirty="0" smtClean="0">
                <a:solidFill>
                  <a:srgbClr val="FF0000"/>
                </a:solidFill>
              </a:rPr>
              <a:t>2e</a:t>
            </a:r>
            <a:r>
              <a:rPr lang="en-US" sz="2000" kern="0" dirty="0" smtClean="0"/>
              <a:t>; 2011</a:t>
            </a:r>
          </a:p>
          <a:p>
            <a:pPr lvl="1" eaLnBrk="1" hangingPunct="1"/>
            <a:r>
              <a:rPr lang="en-US" sz="2000" kern="0" dirty="0" smtClean="0"/>
              <a:t>Solid; understandable; practical advice from the coal-face</a:t>
            </a:r>
          </a:p>
        </p:txBody>
      </p:sp>
      <p:pic>
        <p:nvPicPr>
          <p:cNvPr id="1025" name="Picture 1" descr="http://ecx.images-amazon.com/images/I/51xwCIKNEJL._BO2,204,203,200_PIsitb-sticker-arrow-click,TopRight,35,-76_AA300_SH20_OU01_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95" y="5132257"/>
            <a:ext cx="1439389" cy="143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88893" y="5430350"/>
            <a:ext cx="7772400" cy="12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Optimizing Compilers for Modern Architectures</a:t>
            </a:r>
          </a:p>
          <a:p>
            <a:pPr lvl="1" eaLnBrk="1" hangingPunct="1"/>
            <a:r>
              <a:rPr lang="en-US" sz="2000" kern="0" dirty="0" smtClean="0"/>
              <a:t>Allen &amp; Kennedy; 2001</a:t>
            </a:r>
          </a:p>
          <a:p>
            <a:pPr lvl="1" eaLnBrk="1" hangingPunct="1"/>
            <a:r>
              <a:rPr lang="en-US" sz="2000" kern="0" dirty="0" smtClean="0"/>
              <a:t>Good on SIMD &amp; multi-core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152400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Books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A-</a:t>
            </a:r>
            <a:fld id="{BEE5976A-3AAE-41AA-BC87-B73FC3C9E22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0" name="Picture 2" descr="Product Detai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95400"/>
            <a:ext cx="1231900" cy="12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9525" y="1433512"/>
            <a:ext cx="7772400" cy="116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Advanced Compiler Design &amp; Implementation</a:t>
            </a:r>
          </a:p>
          <a:p>
            <a:pPr lvl="1" eaLnBrk="1" hangingPunct="1"/>
            <a:r>
              <a:rPr lang="en-US" sz="2000" kern="0" dirty="0" err="1" smtClean="0"/>
              <a:t>Muchnick</a:t>
            </a:r>
            <a:r>
              <a:rPr lang="en-US" sz="2000" kern="0" dirty="0" smtClean="0"/>
              <a:t>; 1e; 1997</a:t>
            </a:r>
          </a:p>
          <a:p>
            <a:pPr lvl="1" eaLnBrk="1" hangingPunct="1"/>
            <a:r>
              <a:rPr lang="en-US" sz="2000" kern="0" dirty="0" smtClean="0"/>
              <a:t>Detailed optimization text; </a:t>
            </a:r>
            <a:r>
              <a:rPr lang="en-US" sz="2000" i="1" kern="0" dirty="0" smtClean="0"/>
              <a:t>magnum opus</a:t>
            </a:r>
          </a:p>
        </p:txBody>
      </p:sp>
      <p:pic>
        <p:nvPicPr>
          <p:cNvPr id="2052" name="Picture 4" descr="Product Detai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" y="2854578"/>
            <a:ext cx="1241425" cy="12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000" y="2929104"/>
            <a:ext cx="7772400" cy="140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Compiler Construction</a:t>
            </a:r>
          </a:p>
          <a:p>
            <a:pPr lvl="1" eaLnBrk="1" hangingPunct="1"/>
            <a:r>
              <a:rPr lang="en-US" sz="2000" kern="0" dirty="0" smtClean="0"/>
              <a:t>Wirth; 1996</a:t>
            </a:r>
          </a:p>
          <a:p>
            <a:pPr lvl="1" eaLnBrk="1" hangingPunct="1"/>
            <a:r>
              <a:rPr lang="en-US" sz="2000" kern="0" dirty="0" smtClean="0"/>
              <a:t>“A refreshing antidote to heavy theoretical tomes”</a:t>
            </a:r>
          </a:p>
          <a:p>
            <a:pPr lvl="1" eaLnBrk="1" hangingPunct="1"/>
            <a:r>
              <a:rPr lang="en-US" sz="2000" kern="0" dirty="0" smtClean="0"/>
              <a:t>Now free, from: </a:t>
            </a:r>
            <a:r>
              <a:rPr lang="en-US" sz="1900" u="sng" dirty="0" smtClean="0">
                <a:hlinkClick r:id="rId7"/>
              </a:rPr>
              <a:t>http</a:t>
            </a:r>
            <a:r>
              <a:rPr lang="en-US" sz="1900" u="sng" dirty="0">
                <a:hlinkClick r:id="rId7"/>
              </a:rPr>
              <a:t>://</a:t>
            </a:r>
            <a:r>
              <a:rPr lang="en-US" sz="1900" u="sng" dirty="0" smtClean="0">
                <a:hlinkClick r:id="rId7"/>
              </a:rPr>
              <a:t>www.ethoberon.ethz.ch/WirthPubl/CBEAll.pdf</a:t>
            </a:r>
            <a:endParaRPr lang="en-US" sz="20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4625975"/>
            <a:ext cx="1343407" cy="1343407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4720410"/>
            <a:ext cx="7239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Programming Language Processors in Java</a:t>
            </a:r>
          </a:p>
          <a:p>
            <a:pPr lvl="1" eaLnBrk="1" hangingPunct="1"/>
            <a:r>
              <a:rPr lang="en-US" sz="2000" kern="0" dirty="0" smtClean="0"/>
              <a:t>Watt &amp; Brown; 2000</a:t>
            </a:r>
          </a:p>
          <a:p>
            <a:pPr lvl="1" eaLnBrk="1" hangingPunct="1"/>
            <a:r>
              <a:rPr lang="en-US" sz="2000" kern="0" dirty="0" smtClean="0"/>
              <a:t>Pragmatic; lots of code (but no LR parsing)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152400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More Books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041"/>
            <a:ext cx="8610598" cy="1335087"/>
          </a:xfrm>
          <a:gradFill>
            <a:gsLst>
              <a:gs pos="2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1801 - Joseph Marie Jacquard uses punch cards to instruct a loom to weave "hello, world" into a tapestry. </a:t>
            </a:r>
            <a:r>
              <a:rPr lang="en-US" sz="2000" dirty="0" err="1"/>
              <a:t>Redditers</a:t>
            </a:r>
            <a:r>
              <a:rPr lang="en-US" sz="2000" dirty="0"/>
              <a:t> of the time are not impressed due to the lack of tail call recursion, concurrency, or proper capitalization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L-</a:t>
            </a:r>
            <a:fld id="{C458789A-2842-4479-8E65-F5773877D5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849" y="2652693"/>
            <a:ext cx="8610598" cy="707886"/>
          </a:xfrm>
          <a:prstGeom prst="rect">
            <a:avLst/>
          </a:prstGeom>
          <a:gradFill>
            <a:gsLst>
              <a:gs pos="2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1940s - Various "computers" are "programmed" using direct wiring and switches. </a:t>
            </a:r>
            <a:r>
              <a:rPr lang="en-US" sz="2000" dirty="0" smtClean="0"/>
              <a:t> Engineers </a:t>
            </a:r>
            <a:r>
              <a:rPr lang="en-US" sz="2000" dirty="0"/>
              <a:t>do this in order to avoid the tabs vs spaces debate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47700" y="8265735"/>
            <a:ext cx="7619999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sz="1600" kern="0" smtClean="0"/>
              <a:t>http://james-iry.blogspot.com/2009/05/brief-incomplete-and-mostly-wrong.html</a:t>
            </a:r>
            <a:endParaRPr lang="en-US" sz="16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8207" y="3481144"/>
            <a:ext cx="8630991" cy="1447800"/>
          </a:xfrm>
          <a:prstGeom prst="rect">
            <a:avLst/>
          </a:prstGeom>
          <a:gradFill>
            <a:gsLst>
              <a:gs pos="2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000" kern="0" dirty="0" smtClean="0"/>
              <a:t>1970 - </a:t>
            </a:r>
            <a:r>
              <a:rPr lang="en-US" sz="2000" kern="0" dirty="0" err="1" smtClean="0"/>
              <a:t>Niklaus</a:t>
            </a:r>
            <a:r>
              <a:rPr lang="en-US" sz="2000" kern="0" dirty="0" smtClean="0"/>
              <a:t> Wirth creates Pascal, a procedural language. Critics immediately denounce Pascal because it uses "x := x + y" syntax instead of the more familiar C-like "x = x + y". This criticism happens in spite of the fact that C has not yet been invented.</a:t>
            </a:r>
            <a:endParaRPr lang="en-US" sz="2000" kern="0" dirty="0"/>
          </a:p>
        </p:txBody>
      </p:sp>
      <p:sp>
        <p:nvSpPr>
          <p:cNvPr id="10" name="TextBox 9"/>
          <p:cNvSpPr txBox="1"/>
          <p:nvPr/>
        </p:nvSpPr>
        <p:spPr>
          <a:xfrm>
            <a:off x="198547" y="5034075"/>
            <a:ext cx="8640651" cy="1323439"/>
          </a:xfrm>
          <a:prstGeom prst="rect">
            <a:avLst/>
          </a:prstGeom>
          <a:gradFill>
            <a:gsLst>
              <a:gs pos="2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1983 - Bjarne </a:t>
            </a:r>
            <a:r>
              <a:rPr lang="en-US" sz="2000" dirty="0" err="1"/>
              <a:t>Stroustrup</a:t>
            </a:r>
            <a:r>
              <a:rPr lang="en-US" sz="2000" dirty="0"/>
              <a:t> bolts everything he's ever heard of onto C to create C++. The resulting language is so complex that programs must be sent to the future to be compiled by the Skynet artificial intelligence. </a:t>
            </a:r>
            <a:r>
              <a:rPr lang="en-US" sz="2000" dirty="0" smtClean="0"/>
              <a:t> Build </a:t>
            </a:r>
            <a:r>
              <a:rPr lang="en-US" sz="2000" dirty="0"/>
              <a:t>times suffer.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34067" y="248025"/>
            <a:ext cx="7619999" cy="549054"/>
          </a:xfrm>
          <a:solidFill>
            <a:srgbClr val="C00000"/>
          </a:solidFill>
        </p:spPr>
        <p:txBody>
          <a:bodyPr anchor="ctr"/>
          <a:lstStyle/>
          <a:p>
            <a:r>
              <a:rPr lang="en-US" sz="1600" dirty="0">
                <a:solidFill>
                  <a:schemeClr val="bg1"/>
                </a:solidFill>
              </a:rPr>
              <a:t>http://james-iry.blogspot.com/2009/05/brief-incomplete-and-mostly-wrong.html</a:t>
            </a:r>
          </a:p>
        </p:txBody>
      </p:sp>
    </p:spTree>
    <p:extLst>
      <p:ext uri="{BB962C8B-B14F-4D97-AF65-F5344CB8AC3E}">
        <p14:creationId xmlns:p14="http://schemas.microsoft.com/office/powerpoint/2010/main" val="12901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168606"/>
            <a:ext cx="8497888" cy="46987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Best way to learn about compilers is to build one!</a:t>
            </a:r>
          </a:p>
          <a:p>
            <a:r>
              <a:rPr lang="en-US" sz="2400" dirty="0" smtClean="0"/>
              <a:t>Course project</a:t>
            </a:r>
          </a:p>
          <a:p>
            <a:pPr lvl="1"/>
            <a:r>
              <a:rPr lang="en-US" sz="2000" dirty="0" err="1" smtClean="0"/>
              <a:t>MiniJava</a:t>
            </a:r>
            <a:r>
              <a:rPr lang="en-US" sz="2000" dirty="0" smtClean="0"/>
              <a:t> compiler: classes, objects, inheritance</a:t>
            </a:r>
          </a:p>
          <a:p>
            <a:pPr lvl="1"/>
            <a:r>
              <a:rPr lang="en-US" sz="2000" dirty="0" smtClean="0"/>
              <a:t>Built using Java</a:t>
            </a:r>
          </a:p>
          <a:p>
            <a:pPr lvl="1"/>
            <a:r>
              <a:rPr lang="en-US" sz="2000" dirty="0" smtClean="0"/>
              <a:t>Build scanner using </a:t>
            </a:r>
            <a:r>
              <a:rPr lang="en-US" sz="2000" dirty="0" err="1" smtClean="0">
                <a:solidFill>
                  <a:srgbClr val="FF0000"/>
                </a:solidFill>
              </a:rPr>
              <a:t>JFlex</a:t>
            </a:r>
            <a:r>
              <a:rPr lang="en-US" sz="2000" dirty="0" smtClean="0"/>
              <a:t>;  and parser using </a:t>
            </a:r>
            <a:r>
              <a:rPr lang="en-US" sz="2000" dirty="0" smtClean="0">
                <a:solidFill>
                  <a:srgbClr val="FF0000"/>
                </a:solidFill>
              </a:rPr>
              <a:t>CUP</a:t>
            </a:r>
          </a:p>
          <a:p>
            <a:pPr lvl="1"/>
            <a:r>
              <a:rPr lang="en-US" sz="2000" dirty="0" smtClean="0"/>
              <a:t>Optionally use an IDE (</a:t>
            </a:r>
            <a:r>
              <a:rPr lang="en-US" sz="2000" dirty="0" smtClean="0">
                <a:solidFill>
                  <a:srgbClr val="FF0000"/>
                </a:solidFill>
              </a:rPr>
              <a:t>Eclipse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Optionally use a source code repository (SVN,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Generate executable x86 code (via assembler) &amp; run it</a:t>
            </a:r>
          </a:p>
          <a:p>
            <a:pPr lvl="1"/>
            <a:r>
              <a:rPr lang="en-US" sz="2000" dirty="0" smtClean="0"/>
              <a:t>Complete in steps through the quarter</a:t>
            </a:r>
          </a:p>
          <a:p>
            <a:r>
              <a:rPr lang="en-US" sz="2400" dirty="0" smtClean="0"/>
              <a:t>See </a:t>
            </a:r>
            <a:r>
              <a:rPr lang="en-US" sz="2400" dirty="0" err="1" smtClean="0"/>
              <a:t>MiniJava</a:t>
            </a:r>
            <a:r>
              <a:rPr lang="en-US" sz="2400" dirty="0" smtClean="0"/>
              <a:t> </a:t>
            </a:r>
            <a:r>
              <a:rPr lang="en-US" sz="2400" dirty="0"/>
              <a:t>page at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000" dirty="0" smtClean="0">
                <a:hlinkClick r:id="rId7"/>
              </a:rPr>
              <a:t>http</a:t>
            </a:r>
            <a:r>
              <a:rPr lang="en-US" sz="2000" dirty="0">
                <a:hlinkClick r:id="rId7"/>
              </a:rPr>
              <a:t>://www.cambridge.org/resources/052182060X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 smtClean="0"/>
              <a:t> 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dirty="0" smtClean="0"/>
              <a:t>Spring 2014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 smtClean="0"/>
              <a:t>A-</a:t>
            </a:r>
            <a:fld id="{02C16C80-6CC4-4054-B89C-CA25AE758AD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1600200" y="2534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92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2286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this Talk </a:t>
            </a:r>
            <a:r>
              <a:rPr lang="en-US" sz="3200" dirty="0"/>
              <a:t>A</a:t>
            </a:r>
            <a:r>
              <a:rPr lang="en-US" sz="3200" dirty="0" smtClean="0"/>
              <a:t>bout?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853207"/>
            <a:ext cx="8077200" cy="3416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 taught a class in Compilers, earlier this year, at UW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Part of UW's "Professional Masters Program"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I'll describe: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Course - content, organization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"Inside a Compiler" (at a gallop)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Lessons </a:t>
            </a:r>
            <a:r>
              <a:rPr lang="en-US" sz="2400" dirty="0" smtClean="0"/>
              <a:t>Learned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3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 (for Windows)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7446" y="6477000"/>
            <a:ext cx="561753" cy="223838"/>
          </a:xfrm>
        </p:spPr>
        <p:txBody>
          <a:bodyPr/>
          <a:lstStyle/>
          <a:p>
            <a:pPr>
              <a:defRPr/>
            </a:pPr>
            <a:r>
              <a:rPr lang="en-US" smtClean="0"/>
              <a:t>M-</a:t>
            </a:r>
            <a:fld id="{5D716500-448F-47FE-8516-94B282F352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1786832"/>
            <a:ext cx="1143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parser.cup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33600" y="1786832"/>
            <a:ext cx="7239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CUP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314700" y="1482032"/>
            <a:ext cx="12573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parser.java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14700" y="2082901"/>
            <a:ext cx="12573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sym.java</a:t>
            </a:r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 bwMode="auto">
          <a:xfrm>
            <a:off x="1676400" y="1977332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 bwMode="auto">
          <a:xfrm>
            <a:off x="2857500" y="1977332"/>
            <a:ext cx="457200" cy="296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 flipV="1">
            <a:off x="2857500" y="1672532"/>
            <a:ext cx="457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533400" y="2828734"/>
            <a:ext cx="1295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scanner.jflex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133600" y="2828734"/>
            <a:ext cx="723900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JFlex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35151" y="2832363"/>
            <a:ext cx="14097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scanner.java</a:t>
            </a:r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 bwMode="auto">
          <a:xfrm>
            <a:off x="1828800" y="3019234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21" idx="3"/>
            <a:endCxn id="22" idx="1"/>
          </p:cNvCxnSpPr>
          <p:nvPr/>
        </p:nvCxnSpPr>
        <p:spPr bwMode="auto">
          <a:xfrm>
            <a:off x="2857500" y="3019234"/>
            <a:ext cx="377651" cy="3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5208397" y="2676334"/>
            <a:ext cx="914400" cy="685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javac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Straight Arrow Connector 30"/>
          <p:cNvCxnSpPr>
            <a:stCxn id="10" idx="2"/>
            <a:endCxn id="22" idx="0"/>
          </p:cNvCxnSpPr>
          <p:nvPr/>
        </p:nvCxnSpPr>
        <p:spPr bwMode="auto">
          <a:xfrm flipH="1">
            <a:off x="3940001" y="2463901"/>
            <a:ext cx="3349" cy="368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9" idx="3"/>
            <a:endCxn id="30" idx="1"/>
          </p:cNvCxnSpPr>
          <p:nvPr/>
        </p:nvCxnSpPr>
        <p:spPr bwMode="auto">
          <a:xfrm>
            <a:off x="4572000" y="1672532"/>
            <a:ext cx="636397" cy="1346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0" idx="3"/>
            <a:endCxn id="30" idx="1"/>
          </p:cNvCxnSpPr>
          <p:nvPr/>
        </p:nvCxnSpPr>
        <p:spPr bwMode="auto">
          <a:xfrm>
            <a:off x="4572000" y="2273401"/>
            <a:ext cx="636397" cy="745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22" idx="3"/>
            <a:endCxn id="30" idx="1"/>
          </p:cNvCxnSpPr>
          <p:nvPr/>
        </p:nvCxnSpPr>
        <p:spPr bwMode="auto">
          <a:xfrm flipV="1">
            <a:off x="4644851" y="3019234"/>
            <a:ext cx="563546" cy="3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3429000" y="3437251"/>
            <a:ext cx="1143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mjc.java</a:t>
            </a:r>
          </a:p>
        </p:txBody>
      </p:sp>
      <p:sp>
        <p:nvSpPr>
          <p:cNvPr id="49" name="Flowchart: Multidocument 48"/>
          <p:cNvSpPr/>
          <p:nvPr/>
        </p:nvSpPr>
        <p:spPr bwMode="auto">
          <a:xfrm>
            <a:off x="3352800" y="4063015"/>
            <a:ext cx="1257300" cy="553243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ast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371850" y="4907673"/>
            <a:ext cx="1257300" cy="553243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visitor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1" name="Straight Arrow Connector 50"/>
          <p:cNvCxnSpPr>
            <a:stCxn id="48" idx="3"/>
            <a:endCxn id="30" idx="1"/>
          </p:cNvCxnSpPr>
          <p:nvPr/>
        </p:nvCxnSpPr>
        <p:spPr bwMode="auto">
          <a:xfrm flipV="1">
            <a:off x="4572000" y="3019234"/>
            <a:ext cx="636397" cy="608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49" idx="3"/>
            <a:endCxn id="30" idx="1"/>
          </p:cNvCxnSpPr>
          <p:nvPr/>
        </p:nvCxnSpPr>
        <p:spPr bwMode="auto">
          <a:xfrm flipV="1">
            <a:off x="4610100" y="3019234"/>
            <a:ext cx="598297" cy="13204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50" idx="3"/>
            <a:endCxn id="30" idx="1"/>
          </p:cNvCxnSpPr>
          <p:nvPr/>
        </p:nvCxnSpPr>
        <p:spPr bwMode="auto">
          <a:xfrm flipV="1">
            <a:off x="4629150" y="3019234"/>
            <a:ext cx="579247" cy="2165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Flowchart: Multidocument 62"/>
          <p:cNvSpPr/>
          <p:nvPr/>
        </p:nvSpPr>
        <p:spPr bwMode="auto">
          <a:xfrm>
            <a:off x="3324958" y="5704986"/>
            <a:ext cx="1257300" cy="553243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. . 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4" name="Straight Arrow Connector 63"/>
          <p:cNvCxnSpPr>
            <a:stCxn id="63" idx="3"/>
            <a:endCxn id="30" idx="1"/>
          </p:cNvCxnSpPr>
          <p:nvPr/>
        </p:nvCxnSpPr>
        <p:spPr bwMode="auto">
          <a:xfrm flipV="1">
            <a:off x="4582258" y="3019234"/>
            <a:ext cx="626139" cy="2962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7270898" y="2840746"/>
            <a:ext cx="1143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mjc.class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76" name="Straight Arrow Connector 75"/>
          <p:cNvCxnSpPr>
            <a:stCxn id="30" idx="3"/>
            <a:endCxn id="75" idx="1"/>
          </p:cNvCxnSpPr>
          <p:nvPr/>
        </p:nvCxnSpPr>
        <p:spPr bwMode="auto">
          <a:xfrm>
            <a:off x="6122797" y="3019234"/>
            <a:ext cx="1148101" cy="12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213748" y="2116847"/>
            <a:ext cx="12573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prog.java</a:t>
            </a:r>
          </a:p>
        </p:txBody>
      </p:sp>
      <p:cxnSp>
        <p:nvCxnSpPr>
          <p:cNvPr id="34" name="Straight Arrow Connector 33"/>
          <p:cNvCxnSpPr>
            <a:stCxn id="33" idx="2"/>
            <a:endCxn id="75" idx="0"/>
          </p:cNvCxnSpPr>
          <p:nvPr/>
        </p:nvCxnSpPr>
        <p:spPr bwMode="auto">
          <a:xfrm>
            <a:off x="7842398" y="2497847"/>
            <a:ext cx="0" cy="342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5" idx="2"/>
            <a:endCxn id="38" idx="0"/>
          </p:cNvCxnSpPr>
          <p:nvPr/>
        </p:nvCxnSpPr>
        <p:spPr bwMode="auto">
          <a:xfrm>
            <a:off x="7842398" y="3221746"/>
            <a:ext cx="1766" cy="279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7267901" y="3500947"/>
            <a:ext cx="1152525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prog.asm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7407349" y="4215721"/>
            <a:ext cx="870098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ML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5" name="Straight Arrow Connector 44"/>
          <p:cNvCxnSpPr>
            <a:stCxn id="38" idx="2"/>
            <a:endCxn id="41" idx="0"/>
          </p:cNvCxnSpPr>
          <p:nvPr/>
        </p:nvCxnSpPr>
        <p:spPr bwMode="auto">
          <a:xfrm flipH="1">
            <a:off x="7842398" y="3881947"/>
            <a:ext cx="1766" cy="333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7329538" y="4847530"/>
            <a:ext cx="100954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prog.obj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223430" y="3639546"/>
            <a:ext cx="752352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/>
              <a:t>boot.c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345312" y="4215721"/>
            <a:ext cx="507976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7" name="Straight Arrow Connector 56"/>
          <p:cNvCxnSpPr>
            <a:stCxn id="55" idx="2"/>
            <a:endCxn id="56" idx="0"/>
          </p:cNvCxnSpPr>
          <p:nvPr/>
        </p:nvCxnSpPr>
        <p:spPr bwMode="auto">
          <a:xfrm flipH="1">
            <a:off x="6599300" y="4020546"/>
            <a:ext cx="306" cy="195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6123050" y="4845116"/>
            <a:ext cx="9525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boot.obj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9" name="Straight Arrow Connector 58"/>
          <p:cNvCxnSpPr>
            <a:stCxn id="56" idx="2"/>
            <a:endCxn id="58" idx="0"/>
          </p:cNvCxnSpPr>
          <p:nvPr/>
        </p:nvCxnSpPr>
        <p:spPr bwMode="auto">
          <a:xfrm>
            <a:off x="6599300" y="4596721"/>
            <a:ext cx="0" cy="2483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ounded Rectangle 64"/>
          <p:cNvSpPr/>
          <p:nvPr/>
        </p:nvSpPr>
        <p:spPr bwMode="auto">
          <a:xfrm>
            <a:off x="6808412" y="5536198"/>
            <a:ext cx="634852" cy="381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link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627588" y="6215416"/>
            <a:ext cx="9965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prog.exe</a:t>
            </a:r>
          </a:p>
        </p:txBody>
      </p:sp>
      <p:cxnSp>
        <p:nvCxnSpPr>
          <p:cNvPr id="83" name="Straight Arrow Connector 82"/>
          <p:cNvCxnSpPr>
            <a:stCxn id="41" idx="2"/>
            <a:endCxn id="54" idx="0"/>
          </p:cNvCxnSpPr>
          <p:nvPr/>
        </p:nvCxnSpPr>
        <p:spPr bwMode="auto">
          <a:xfrm flipH="1">
            <a:off x="7834312" y="4596721"/>
            <a:ext cx="8086" cy="250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>
            <a:stCxn id="54" idx="2"/>
            <a:endCxn id="65" idx="0"/>
          </p:cNvCxnSpPr>
          <p:nvPr/>
        </p:nvCxnSpPr>
        <p:spPr bwMode="auto">
          <a:xfrm flipH="1">
            <a:off x="7125838" y="5228530"/>
            <a:ext cx="708474" cy="307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/>
          <p:cNvCxnSpPr>
            <a:stCxn id="58" idx="2"/>
            <a:endCxn id="65" idx="0"/>
          </p:cNvCxnSpPr>
          <p:nvPr/>
        </p:nvCxnSpPr>
        <p:spPr bwMode="auto">
          <a:xfrm>
            <a:off x="6599300" y="5226116"/>
            <a:ext cx="526538" cy="310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>
            <a:stCxn id="65" idx="2"/>
            <a:endCxn id="66" idx="0"/>
          </p:cNvCxnSpPr>
          <p:nvPr/>
        </p:nvCxnSpPr>
        <p:spPr bwMode="auto">
          <a:xfrm>
            <a:off x="7125838" y="5917198"/>
            <a:ext cx="0" cy="2982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82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Inside a Compiler - at a gallop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104941"/>
            <a:ext cx="7945582" cy="46166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 Phases ("passes"), as follows: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Jim Hogg - UW - CSE - P501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H-</a:t>
            </a:r>
            <a:fld id="{715D77DC-0A04-400D-875A-632CFC0380A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0081" y="1036924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9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927" y="1023533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20281" y="1036924"/>
            <a:ext cx="1447800" cy="9144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6327" y="1023533"/>
            <a:ext cx="1447800" cy="9144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1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615481" y="1494124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98377" y="1480733"/>
            <a:ext cx="4879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34127" y="1480733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2812" y="2717256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6236" y="2338586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chars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83580" y="307561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tokens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7881" y="4605931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5316" y="5293504"/>
            <a:ext cx="105772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50577" y="1008381"/>
            <a:ext cx="1447800" cy="9144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‘Middle End’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68081" y="1494124"/>
            <a:ext cx="48249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06415" y="2727929"/>
            <a:ext cx="1121987" cy="1767871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Optimize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6136" y="2719060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Instructions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22812" y="3525115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36641" y="430652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26133" y="3467161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Allocate 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26131" y="4192547"/>
            <a:ext cx="2092887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133" y="4930441"/>
            <a:ext cx="209288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Machine Code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5727" y="2344791"/>
            <a:ext cx="86757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9026" y="4606801"/>
            <a:ext cx="112198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26134" y="2360523"/>
            <a:ext cx="160799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26136" y="3095844"/>
            <a:ext cx="160743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26130" y="3848160"/>
            <a:ext cx="160744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cxnSp>
        <p:nvCxnSpPr>
          <p:cNvPr id="19" name="Elbow Connector 18"/>
          <p:cNvCxnSpPr>
            <a:stCxn id="48" idx="2"/>
            <a:endCxn id="29" idx="0"/>
          </p:cNvCxnSpPr>
          <p:nvPr/>
        </p:nvCxnSpPr>
        <p:spPr bwMode="auto">
          <a:xfrm rot="5400000" flipH="1" flipV="1">
            <a:off x="2297614" y="3086526"/>
            <a:ext cx="2528391" cy="1811197"/>
          </a:xfrm>
          <a:prstGeom prst="bentConnector5">
            <a:avLst>
              <a:gd name="adj1" fmla="val -9041"/>
              <a:gd name="adj2" fmla="val 51719"/>
              <a:gd name="adj3" fmla="val 109041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2"/>
            <a:endCxn id="31" idx="0"/>
          </p:cNvCxnSpPr>
          <p:nvPr/>
        </p:nvCxnSpPr>
        <p:spPr bwMode="auto">
          <a:xfrm rot="5400000" flipH="1" flipV="1">
            <a:off x="4681624" y="2504845"/>
            <a:ext cx="1776740" cy="2205170"/>
          </a:xfrm>
          <a:prstGeom prst="bentConnector5">
            <a:avLst>
              <a:gd name="adj1" fmla="val -37373"/>
              <a:gd name="adj2" fmla="val 38993"/>
              <a:gd name="adj3" fmla="val 133697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7" idx="0"/>
          </p:cNvCxnSpPr>
          <p:nvPr/>
        </p:nvCxnSpPr>
        <p:spPr bwMode="auto">
          <a:xfrm flipH="1">
            <a:off x="2656212" y="2133600"/>
            <a:ext cx="10788" cy="58365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endCxn id="32" idx="0"/>
          </p:cNvCxnSpPr>
          <p:nvPr/>
        </p:nvCxnSpPr>
        <p:spPr bwMode="auto">
          <a:xfrm>
            <a:off x="2644181" y="3046823"/>
            <a:ext cx="12031" cy="47829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32" idx="2"/>
            <a:endCxn id="33" idx="0"/>
          </p:cNvCxnSpPr>
          <p:nvPr/>
        </p:nvCxnSpPr>
        <p:spPr bwMode="auto">
          <a:xfrm>
            <a:off x="2656212" y="3832296"/>
            <a:ext cx="3687" cy="4742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31" idx="2"/>
            <a:endCxn id="34" idx="0"/>
          </p:cNvCxnSpPr>
          <p:nvPr/>
        </p:nvCxnSpPr>
        <p:spPr bwMode="auto">
          <a:xfrm flipH="1">
            <a:off x="6672576" y="3015974"/>
            <a:ext cx="3" cy="45118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34" idx="2"/>
            <a:endCxn id="35" idx="0"/>
          </p:cNvCxnSpPr>
          <p:nvPr/>
        </p:nvCxnSpPr>
        <p:spPr bwMode="auto">
          <a:xfrm flipH="1">
            <a:off x="6672575" y="3764075"/>
            <a:ext cx="1" cy="42847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35" idx="2"/>
            <a:endCxn id="41" idx="0"/>
          </p:cNvCxnSpPr>
          <p:nvPr/>
        </p:nvCxnSpPr>
        <p:spPr bwMode="auto">
          <a:xfrm>
            <a:off x="6672575" y="4489461"/>
            <a:ext cx="1" cy="44098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32954" y="494913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Convert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3" idx="2"/>
            <a:endCxn id="48" idx="0"/>
          </p:cNvCxnSpPr>
          <p:nvPr/>
        </p:nvCxnSpPr>
        <p:spPr bwMode="auto">
          <a:xfrm flipH="1">
            <a:off x="2656212" y="4613710"/>
            <a:ext cx="3687" cy="33542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766925" y="391295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51" name="Title 3"/>
          <p:cNvSpPr>
            <a:spLocks noGrp="1"/>
          </p:cNvSpPr>
          <p:nvPr>
            <p:ph type="title"/>
          </p:nvPr>
        </p:nvSpPr>
        <p:spPr>
          <a:xfrm>
            <a:off x="1295400" y="76202"/>
            <a:ext cx="7848600" cy="635266"/>
          </a:xfrm>
          <a:solidFill>
            <a:srgbClr val="C00000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AST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0620" y="5608801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 = Abstract Syntax Tree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80544" y="5944230"/>
            <a:ext cx="36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Reminder: a token is . .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P501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A-</a:t>
            </a:r>
            <a:fld id="{715D77DC-0A04-400D-875A-632CFC03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6876" y="1100463"/>
            <a:ext cx="4431323" cy="224676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 {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 { 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factorial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 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= 1;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 *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this.fac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876" y="3693197"/>
            <a:ext cx="8458200" cy="83099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lass∙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∙{◊∙∙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public∙int∙fac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int∙n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)∙{∙∙//∙factorial◊∙∙∙∙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int∙nn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;◊∙∙∙∙if(n∙&lt;∙1)◊∙∙∙∙∙∙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∙=∙1;◊∙∙∙∙else◊∙∙∙∙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∙=∙n∙*∙(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this.fac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(n-1));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◊∙∙∙∙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return∙nn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;◊∙∙}◊}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2867" y="2270014"/>
            <a:ext cx="2362200" cy="1077218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Key for Char Stream: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◊	newline \n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∙	space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477" y="4845307"/>
            <a:ext cx="846972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ID:C LBRACE PUBLIC INT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ID:fac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LPAREN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RPAREN LBRACE INT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SEMI IF LPAREN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LT ILIT:1 RPAREN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EQ ILIT:1 ELSE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EQ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TIMES LPAREN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ID:this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ID:fac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LPAREN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MINUS ILIT:1 RPAREN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RPAREN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SEMI 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ID:nn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SEMI RBRACE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RBRACE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3" y="288310"/>
            <a:ext cx="7793037" cy="57785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Token Spotting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P501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B-</a:t>
            </a:r>
            <a:fld id="{3079E7BA-AFDA-420D-92A2-C092106469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868" y="1981200"/>
            <a:ext cx="8489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if(a&lt;=3)++grades[1];		</a:t>
            </a:r>
            <a:r>
              <a:rPr lang="en-US" dirty="0">
                <a:solidFill>
                  <a:srgbClr val="00B050"/>
                </a:solidFill>
              </a:rPr>
              <a:t>// what are the tokens? (no spaces)</a:t>
            </a:r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fac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  <a:r>
              <a:rPr lang="en-US" dirty="0" smtClean="0">
                <a:solidFill>
                  <a:srgbClr val="00B050"/>
                </a:solidFill>
              </a:rPr>
              <a:t>		// what are the tokens? (need spaces?)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868" y="4495800"/>
            <a:ext cx="84899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Counter-example: fixed-format FORTRAN: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50 I = 1,99		</a:t>
            </a:r>
            <a:r>
              <a:rPr lang="en-US" dirty="0" smtClean="0">
                <a:solidFill>
                  <a:srgbClr val="00B050"/>
                </a:solidFill>
              </a:rPr>
              <a:t>// DO loop</a:t>
            </a:r>
          </a:p>
          <a:p>
            <a:pPr lvl="1"/>
            <a:r>
              <a:rPr lang="en-US" dirty="0" smtClean="0"/>
              <a:t>DO 50 I = 1.2		</a:t>
            </a:r>
            <a:r>
              <a:rPr lang="en-US" dirty="0" smtClean="0">
                <a:solidFill>
                  <a:srgbClr val="00B050"/>
                </a:solidFill>
              </a:rPr>
              <a:t>// assignment: DO50I = 1.2</a:t>
            </a:r>
          </a:p>
        </p:txBody>
      </p:sp>
    </p:spTree>
    <p:extLst>
      <p:ext uri="{BB962C8B-B14F-4D97-AF65-F5344CB8AC3E}">
        <p14:creationId xmlns:p14="http://schemas.microsoft.com/office/powerpoint/2010/main" val="37001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859145" y="3424808"/>
            <a:ext cx="1551845" cy="49878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Jim Hogg - UW - CSE - P501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H-</a:t>
            </a:r>
            <a:fld id="{715D77DC-0A04-400D-875A-632CFC0380A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0081" y="1036924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9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927" y="1023533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20281" y="1036924"/>
            <a:ext cx="1447800" cy="9144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6327" y="1023533"/>
            <a:ext cx="1447800" cy="9144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1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615481" y="1494124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98377" y="1480733"/>
            <a:ext cx="4879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34127" y="1480733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2812" y="2717256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6236" y="2338586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chars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83580" y="307561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tokens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7881" y="4605931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5316" y="5293504"/>
            <a:ext cx="105772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50577" y="1008381"/>
            <a:ext cx="1447800" cy="9144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‘Middle End’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68081" y="1494124"/>
            <a:ext cx="48249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06415" y="2727929"/>
            <a:ext cx="1121987" cy="1767871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Optimize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6136" y="2719060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Instructions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22812" y="3525115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36641" y="430652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26133" y="3467161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Allocate 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26131" y="4192547"/>
            <a:ext cx="2092887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133" y="4930441"/>
            <a:ext cx="209288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Machine Code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5727" y="2344791"/>
            <a:ext cx="86757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9026" y="4606801"/>
            <a:ext cx="112198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26134" y="2360523"/>
            <a:ext cx="160799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26136" y="3095844"/>
            <a:ext cx="160743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26130" y="3848160"/>
            <a:ext cx="160744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cxnSp>
        <p:nvCxnSpPr>
          <p:cNvPr id="19" name="Elbow Connector 18"/>
          <p:cNvCxnSpPr>
            <a:stCxn id="48" idx="2"/>
            <a:endCxn id="29" idx="0"/>
          </p:cNvCxnSpPr>
          <p:nvPr/>
        </p:nvCxnSpPr>
        <p:spPr bwMode="auto">
          <a:xfrm rot="5400000" flipH="1" flipV="1">
            <a:off x="2297614" y="3086526"/>
            <a:ext cx="2528391" cy="1811197"/>
          </a:xfrm>
          <a:prstGeom prst="bentConnector5">
            <a:avLst>
              <a:gd name="adj1" fmla="val -9041"/>
              <a:gd name="adj2" fmla="val 51719"/>
              <a:gd name="adj3" fmla="val 109041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2"/>
            <a:endCxn id="31" idx="0"/>
          </p:cNvCxnSpPr>
          <p:nvPr/>
        </p:nvCxnSpPr>
        <p:spPr bwMode="auto">
          <a:xfrm rot="5400000" flipH="1" flipV="1">
            <a:off x="4681624" y="2504845"/>
            <a:ext cx="1776740" cy="2205170"/>
          </a:xfrm>
          <a:prstGeom prst="bentConnector5">
            <a:avLst>
              <a:gd name="adj1" fmla="val -37373"/>
              <a:gd name="adj2" fmla="val 38993"/>
              <a:gd name="adj3" fmla="val 133697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7" idx="0"/>
          </p:cNvCxnSpPr>
          <p:nvPr/>
        </p:nvCxnSpPr>
        <p:spPr bwMode="auto">
          <a:xfrm flipH="1">
            <a:off x="2656212" y="2133600"/>
            <a:ext cx="10788" cy="58365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endCxn id="32" idx="0"/>
          </p:cNvCxnSpPr>
          <p:nvPr/>
        </p:nvCxnSpPr>
        <p:spPr bwMode="auto">
          <a:xfrm>
            <a:off x="2644181" y="3046823"/>
            <a:ext cx="12031" cy="47829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32" idx="2"/>
            <a:endCxn id="33" idx="0"/>
          </p:cNvCxnSpPr>
          <p:nvPr/>
        </p:nvCxnSpPr>
        <p:spPr bwMode="auto">
          <a:xfrm>
            <a:off x="2656212" y="3832296"/>
            <a:ext cx="3687" cy="4742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31" idx="2"/>
            <a:endCxn id="34" idx="0"/>
          </p:cNvCxnSpPr>
          <p:nvPr/>
        </p:nvCxnSpPr>
        <p:spPr bwMode="auto">
          <a:xfrm flipH="1">
            <a:off x="6672576" y="3015974"/>
            <a:ext cx="3" cy="45118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34" idx="2"/>
            <a:endCxn id="35" idx="0"/>
          </p:cNvCxnSpPr>
          <p:nvPr/>
        </p:nvCxnSpPr>
        <p:spPr bwMode="auto">
          <a:xfrm flipH="1">
            <a:off x="6672575" y="3764075"/>
            <a:ext cx="1" cy="42847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35" idx="2"/>
            <a:endCxn id="41" idx="0"/>
          </p:cNvCxnSpPr>
          <p:nvPr/>
        </p:nvCxnSpPr>
        <p:spPr bwMode="auto">
          <a:xfrm>
            <a:off x="6672575" y="4489461"/>
            <a:ext cx="1" cy="44098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32954" y="494913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Convert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3" idx="2"/>
            <a:endCxn id="48" idx="0"/>
          </p:cNvCxnSpPr>
          <p:nvPr/>
        </p:nvCxnSpPr>
        <p:spPr bwMode="auto">
          <a:xfrm flipH="1">
            <a:off x="2656212" y="4613710"/>
            <a:ext cx="3687" cy="33542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766925" y="391295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51" name="Title 3"/>
          <p:cNvSpPr>
            <a:spLocks noGrp="1"/>
          </p:cNvSpPr>
          <p:nvPr>
            <p:ph type="title"/>
          </p:nvPr>
        </p:nvSpPr>
        <p:spPr>
          <a:xfrm>
            <a:off x="1295400" y="76202"/>
            <a:ext cx="7848600" cy="635266"/>
          </a:xfrm>
          <a:solidFill>
            <a:srgbClr val="C00000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AST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0620" y="5608801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 = Abstract Syntax Tree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80544" y="5944230"/>
            <a:ext cx="36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50" y="238920"/>
            <a:ext cx="7981950" cy="547687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Valid Tokens != Valid 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C-</a:t>
            </a:r>
            <a:fld id="{FCE2CE18-8023-46E8-9721-5447E61E94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1799" y="3257191"/>
            <a:ext cx="8497888" cy="18437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So a </a:t>
            </a:r>
            <a:r>
              <a:rPr lang="en-US" sz="1800" kern="0" dirty="0" err="1" smtClean="0"/>
              <a:t>MiniJava</a:t>
            </a:r>
            <a:r>
              <a:rPr lang="en-US" sz="1800" kern="0" dirty="0" smtClean="0"/>
              <a:t> </a:t>
            </a:r>
            <a:r>
              <a:rPr lang="en-US" sz="1800" kern="0" dirty="0" smtClean="0">
                <a:solidFill>
                  <a:srgbClr val="FF0000"/>
                </a:solidFill>
              </a:rPr>
              <a:t>Scanner</a:t>
            </a:r>
            <a:r>
              <a:rPr lang="en-US" sz="1800" kern="0" dirty="0" smtClean="0"/>
              <a:t> would happily accept the following program:</a:t>
            </a:r>
          </a:p>
          <a:p>
            <a:pPr marL="0" indent="0">
              <a:buNone/>
            </a:pPr>
            <a:endParaRPr lang="en-US" sz="1800" kern="0" dirty="0" smtClean="0"/>
          </a:p>
          <a:p>
            <a:r>
              <a:rPr lang="en-US" sz="1800" kern="0" dirty="0" err="1" smtClean="0"/>
              <a:t>int</a:t>
            </a:r>
            <a:r>
              <a:rPr lang="en-US" sz="1800" kern="0" dirty="0" smtClean="0"/>
              <a:t> ; = true { while     ( x &lt; true * if { or 123 ) </a:t>
            </a:r>
            <a:r>
              <a:rPr lang="en-US" sz="1800" kern="0" dirty="0" err="1" smtClean="0"/>
              <a:t>goto</a:t>
            </a:r>
            <a:r>
              <a:rPr lang="en-US" sz="1800" kern="0" dirty="0" smtClean="0"/>
              <a:t> count_99 </a:t>
            </a:r>
          </a:p>
          <a:p>
            <a:endParaRPr lang="en-US" sz="1800" kern="0" dirty="0"/>
          </a:p>
          <a:p>
            <a:pPr marL="0" indent="0">
              <a:buNone/>
            </a:pPr>
            <a:r>
              <a:rPr lang="en-US" sz="1800" kern="0" dirty="0" smtClean="0"/>
              <a:t>We rely on a </a:t>
            </a:r>
            <a:r>
              <a:rPr lang="en-US" sz="1800" kern="0" dirty="0" err="1" smtClean="0"/>
              <a:t>MiniJava</a:t>
            </a:r>
            <a:r>
              <a:rPr lang="en-US" sz="1800" kern="0" dirty="0" smtClean="0"/>
              <a:t> </a:t>
            </a:r>
            <a:r>
              <a:rPr lang="en-US" sz="1800" kern="0" dirty="0" smtClean="0">
                <a:solidFill>
                  <a:srgbClr val="FF0000"/>
                </a:solidFill>
              </a:rPr>
              <a:t>Parser</a:t>
            </a:r>
            <a:r>
              <a:rPr lang="en-US" sz="1800" kern="0" dirty="0" smtClean="0"/>
              <a:t> to </a:t>
            </a:r>
            <a:r>
              <a:rPr lang="en-US" sz="1800" kern="0" smtClean="0"/>
              <a:t>reject this kind of gibberish</a:t>
            </a:r>
            <a:endParaRPr lang="en-US" sz="18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1799" y="1596670"/>
            <a:ext cx="8497888" cy="10645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err="1" smtClean="0"/>
              <a:t>MiniJava</a:t>
            </a:r>
            <a:r>
              <a:rPr lang="en-US" sz="1800" kern="0" dirty="0" smtClean="0"/>
              <a:t> includes the following tokens (among many others):</a:t>
            </a:r>
          </a:p>
          <a:p>
            <a:pPr marL="0" indent="0">
              <a:buNone/>
            </a:pPr>
            <a:endParaRPr lang="en-US" sz="1800" kern="0" dirty="0" smtClean="0"/>
          </a:p>
          <a:p>
            <a:r>
              <a:rPr lang="en-US" sz="1800" kern="0" dirty="0" smtClean="0"/>
              <a:t>class </a:t>
            </a:r>
            <a:r>
              <a:rPr lang="en-US" sz="1800" kern="0" dirty="0" err="1" smtClean="0"/>
              <a:t>int</a:t>
            </a:r>
            <a:r>
              <a:rPr lang="en-US" sz="1800" kern="0" dirty="0" smtClean="0"/>
              <a:t>  [  (  .  true  &lt;  this  )  +  *  ;  while  =  if  </a:t>
            </a:r>
            <a:r>
              <a:rPr lang="en-US" sz="1800" kern="0" dirty="0" smtClean="0">
                <a:solidFill>
                  <a:srgbClr val="0070C0"/>
                </a:solidFill>
              </a:rPr>
              <a:t>id </a:t>
            </a:r>
            <a:r>
              <a:rPr lang="en-US" sz="1800" kern="0" dirty="0" smtClean="0"/>
              <a:t> </a:t>
            </a:r>
            <a:r>
              <a:rPr lang="en-US" sz="1800" kern="0" dirty="0" err="1" smtClean="0">
                <a:solidFill>
                  <a:srgbClr val="0070C0"/>
                </a:solidFill>
              </a:rPr>
              <a:t>ilit</a:t>
            </a:r>
            <a:r>
              <a:rPr lang="en-US" sz="1800" kern="0" dirty="0" smtClean="0">
                <a:solidFill>
                  <a:srgbClr val="0000FF"/>
                </a:solidFill>
              </a:rPr>
              <a:t>  </a:t>
            </a:r>
            <a:r>
              <a:rPr lang="en-US" sz="1800" kern="0" dirty="0" smtClean="0"/>
              <a:t> !  /  new  {</a:t>
            </a:r>
            <a:endParaRPr lang="en-US" sz="1800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6087" y="5573064"/>
            <a:ext cx="8497888" cy="444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But how do we specify what makes a </a:t>
            </a:r>
            <a:r>
              <a:rPr lang="en-US" sz="1800" i="1" kern="0" dirty="0" smtClean="0"/>
              <a:t>valid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MiniJava</a:t>
            </a:r>
            <a:r>
              <a:rPr lang="en-US" sz="1800" kern="0" dirty="0" smtClean="0"/>
              <a:t> program?  </a:t>
            </a:r>
            <a:endParaRPr lang="en-US" sz="1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20374"/>
            <a:ext cx="7793037" cy="547687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Grammar for the </a:t>
            </a:r>
            <a:r>
              <a:rPr lang="en-US" sz="2400" i="1" dirty="0" smtClean="0">
                <a:solidFill>
                  <a:schemeClr val="tx1"/>
                </a:solidFill>
              </a:rPr>
              <a:t>Hokum</a:t>
            </a:r>
            <a:r>
              <a:rPr lang="en-US" sz="2400" dirty="0" smtClean="0">
                <a:solidFill>
                  <a:schemeClr val="tx1"/>
                </a:solidFill>
              </a:rPr>
              <a:t> 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044" y="1605664"/>
            <a:ext cx="5980112" cy="3002479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endParaRPr lang="en-US" sz="200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endParaRPr lang="en-US" sz="200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endParaRPr lang="en-US" sz="200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endParaRPr lang="en-US" sz="200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VorC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+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endParaRPr lang="en-US" sz="200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[a-z]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[0-9]</a:t>
            </a:r>
            <a: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              </a:t>
            </a:r>
            <a:endParaRPr lang="en-US" sz="20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C-</a:t>
            </a:r>
            <a:fld id="{FCE2CE18-8023-46E8-9721-5447E61E94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054326"/>
            <a:ext cx="8153400" cy="120032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Context-Free Grammar ~ CFG ~ Grammar ~ Backus-Naur Form ~ BNF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Productions, or 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Terminals &amp; Non-Terminals; Start (Symbol)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Multiple languages</a:t>
            </a:r>
            <a:r>
              <a:rPr lang="en-US" dirty="0"/>
              <a:t> </a:t>
            </a:r>
            <a:r>
              <a:rPr lang="en-US" dirty="0" smtClean="0"/>
              <a:t>present in the description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295400" y="76202"/>
            <a:ext cx="7848600" cy="635266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smtClean="0">
                <a:solidFill>
                  <a:schemeClr val="bg1"/>
                </a:solidFill>
              </a:rPr>
              <a:t>Context-Free Grammars (CFG)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i="1" dirty="0" smtClean="0">
                <a:solidFill>
                  <a:schemeClr val="bg1"/>
                </a:solidFill>
              </a:rPr>
              <a:t>Hokum </a:t>
            </a:r>
            <a:r>
              <a:rPr lang="en-US" dirty="0" smtClean="0">
                <a:solidFill>
                  <a:schemeClr val="bg1"/>
                </a:solidFill>
              </a:rPr>
              <a:t>Programs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889384"/>
            <a:ext cx="3401218" cy="2454015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endParaRPr lang="en-US" sz="16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endParaRPr lang="en-US" sz="16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then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endParaRPr lang="en-US" sz="16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endParaRPr lang="en-US" sz="16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VorC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+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endParaRPr lang="en-US" sz="160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a-z]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0-9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]</a:t>
            </a:r>
            <a:endParaRPr lang="en-US" sz="16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C-</a:t>
            </a:r>
            <a:fld id="{FCE2CE18-8023-46E8-9721-5447E61E94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658477"/>
            <a:ext cx="3112724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/>
              <a:t> 1; b 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/>
              <a:t> a </a:t>
            </a:r>
            <a:r>
              <a:rPr lang="en-US" sz="2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/>
              <a:t> 4</a:t>
            </a:r>
          </a:p>
          <a:p>
            <a:pPr algn="l"/>
            <a:r>
              <a:rPr lang="en-US" sz="2000" dirty="0" smtClean="0"/>
              <a:t>z 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/>
              <a:t> 1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b + 3 </a:t>
            </a:r>
            <a:r>
              <a:rPr lang="en-US" sz="2000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z 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591340"/>
            <a:ext cx="3124200" cy="1323439"/>
          </a:xfrm>
          <a:prstGeom prst="rect">
            <a:avLst/>
          </a:prstGeom>
          <a:gradFill>
            <a:gsLst>
              <a:gs pos="0">
                <a:srgbClr val="FFDDD5"/>
              </a:gs>
              <a:gs pos="100000">
                <a:srgbClr val="FFABAB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/>
              <a:t> x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smtClean="0"/>
              <a:t> 20</a:t>
            </a:r>
          </a:p>
          <a:p>
            <a:pPr algn="l"/>
            <a:r>
              <a:rPr lang="en-US" sz="2000" dirty="0"/>
              <a:t>b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/>
              <a:t> a </a:t>
            </a:r>
            <a:r>
              <a:rPr lang="en-US" sz="2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/>
              <a:t> 4 </a:t>
            </a:r>
            <a:r>
              <a:rPr lang="en-US" sz="2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/>
              <a:t> 5 ;</a:t>
            </a:r>
          </a:p>
          <a:p>
            <a:pPr algn="l"/>
            <a:r>
              <a:rPr lang="en-US" sz="2000" dirty="0" smtClean="0"/>
              <a:t>z 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/>
              <a:t> 1  ;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(a == 33) z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smtClean="0"/>
              <a:t> 2 </a:t>
            </a:r>
            <a:r>
              <a:rPr lang="en-US" sz="2000" dirty="0" smtClean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1100" y="146906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Hokum </a:t>
            </a:r>
            <a:r>
              <a:rPr lang="en-US" dirty="0" smtClean="0"/>
              <a:t>BNF Grammar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66210"/>
            <a:ext cx="84582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But how do we know which programs are legal or illegal, in </a:t>
            </a:r>
            <a:r>
              <a:rPr lang="en-US" i="1" dirty="0" smtClean="0"/>
              <a:t>Hokum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527" y="1281410"/>
            <a:ext cx="15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27" y="3260891"/>
            <a:ext cx="15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Illegal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5253"/>
            <a:ext cx="4495800" cy="6858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Derivation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94" y="1156312"/>
            <a:ext cx="4272106" cy="38244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AsSt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VorC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IfStm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AsStm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 = 1 ; if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VorC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AsStm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 = 1 ; if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VorC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AsStm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400800"/>
            <a:ext cx="1905000" cy="300038"/>
          </a:xfrm>
        </p:spPr>
        <p:txBody>
          <a:bodyPr/>
          <a:lstStyle/>
          <a:p>
            <a:pPr>
              <a:defRPr/>
            </a:pPr>
            <a:r>
              <a:rPr lang="en-US" smtClean="0"/>
              <a:t>C-</a:t>
            </a:r>
            <a:fld id="{FCE2CE18-8023-46E8-9721-5447E61E94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0" y="2576360"/>
            <a:ext cx="4375150" cy="24044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1 ; if a +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AsStm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a +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AsStm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a + 1 then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AsStm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a + 1 then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a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then b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a + 1 then b =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VorC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a + 1 then b =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a = 1 ; if a + 1 then b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3147" y="5200471"/>
            <a:ext cx="4424506" cy="120032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=&gt; versus </a:t>
            </a:r>
            <a:r>
              <a:rPr lang="en-US" b="1" kern="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kern="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endParaRPr lang="en-US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kern="0" dirty="0" smtClean="0">
                <a:latin typeface="+mn-lt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Leftmost, rightmost, middlemost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Sentential Form &amp; Sentence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/>
              <a:t>What is a </a:t>
            </a:r>
            <a:r>
              <a:rPr lang="en-US" i="1" dirty="0" smtClean="0"/>
              <a:t>Context-Sensitive</a:t>
            </a:r>
            <a:r>
              <a:rPr lang="en-US" dirty="0" smtClean="0"/>
              <a:t> Grammar?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5999" y="32133"/>
            <a:ext cx="3033311" cy="2101467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70C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;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then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VorC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+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[a-z]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[0-9]</a:t>
            </a:r>
            <a:endParaRPr lang="en-US" sz="1400" kern="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UW's "Professional Master's Program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371600"/>
            <a:ext cx="7239000" cy="286232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For "fully-employed professionals</a:t>
            </a:r>
            <a:r>
              <a:rPr lang="en-US" sz="2000" dirty="0" smtClean="0"/>
              <a:t>"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Part-time (1 evening per week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2.5 years to reach Masters </a:t>
            </a:r>
            <a:r>
              <a:rPr lang="en-US" sz="2000" dirty="0" smtClean="0"/>
              <a:t>degree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~ $14k per year tuition </a:t>
            </a:r>
            <a:r>
              <a:rPr lang="en-US" sz="2000" dirty="0" smtClean="0"/>
              <a:t>fees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student: 5 years experience; GRE 83%; GPA </a:t>
            </a:r>
            <a:r>
              <a:rPr lang="en-US" sz="2000" dirty="0" smtClean="0"/>
              <a:t>3.5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531281"/>
            <a:ext cx="8305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"The </a:t>
            </a:r>
            <a:r>
              <a:rPr lang="en-US" dirty="0"/>
              <a:t>best computer science department you've never heard of" (NY Times)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5700" y="5715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recent years, ~50% of attendees employed at 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47801" y="290890"/>
            <a:ext cx="4677274" cy="547687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Parse Tree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390346" y="917274"/>
            <a:ext cx="722104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Prog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9313" y="1860525"/>
            <a:ext cx="584200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4" name="Straight Arrow Connector 3"/>
          <p:cNvCxnSpPr>
            <a:stCxn id="2" idx="2"/>
            <a:endCxn id="9" idx="0"/>
          </p:cNvCxnSpPr>
          <p:nvPr/>
        </p:nvCxnSpPr>
        <p:spPr bwMode="auto">
          <a:xfrm flipH="1">
            <a:off x="1871413" y="1348223"/>
            <a:ext cx="1879985" cy="5123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>
            <a:stCxn id="2" idx="2"/>
            <a:endCxn id="44" idx="0"/>
          </p:cNvCxnSpPr>
          <p:nvPr/>
        </p:nvCxnSpPr>
        <p:spPr bwMode="auto">
          <a:xfrm>
            <a:off x="3751398" y="1348223"/>
            <a:ext cx="1879984" cy="328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Rectangle 139"/>
          <p:cNvSpPr/>
          <p:nvPr/>
        </p:nvSpPr>
        <p:spPr bwMode="auto">
          <a:xfrm>
            <a:off x="2379556" y="5699013"/>
            <a:ext cx="456910" cy="360648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41" name="Straight Arrow Connector 140"/>
          <p:cNvCxnSpPr>
            <a:stCxn id="72" idx="2"/>
            <a:endCxn id="140" idx="0"/>
          </p:cNvCxnSpPr>
          <p:nvPr/>
        </p:nvCxnSpPr>
        <p:spPr bwMode="auto">
          <a:xfrm flipH="1">
            <a:off x="2608011" y="5353566"/>
            <a:ext cx="1" cy="3454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1871413" y="2291474"/>
            <a:ext cx="1" cy="3381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43" name="Rectangle 42"/>
          <p:cNvSpPr/>
          <p:nvPr/>
        </p:nvSpPr>
        <p:spPr bwMode="auto">
          <a:xfrm>
            <a:off x="3548932" y="1676849"/>
            <a:ext cx="404931" cy="43094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270330" y="1676848"/>
            <a:ext cx="722104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Prog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47" name="Straight Arrow Connector 46"/>
          <p:cNvCxnSpPr>
            <a:stCxn id="2" idx="2"/>
            <a:endCxn id="43" idx="0"/>
          </p:cNvCxnSpPr>
          <p:nvPr/>
        </p:nvCxnSpPr>
        <p:spPr bwMode="auto">
          <a:xfrm>
            <a:off x="3751398" y="1348223"/>
            <a:ext cx="0" cy="3286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1456827" y="2629594"/>
            <a:ext cx="829173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AsStm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629736" y="3389999"/>
            <a:ext cx="462576" cy="43094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315913" y="3408038"/>
            <a:ext cx="584200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Exp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62000" y="3365925"/>
            <a:ext cx="584200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8" name="Straight Arrow Connector 57"/>
          <p:cNvCxnSpPr>
            <a:stCxn id="53" idx="2"/>
            <a:endCxn id="56" idx="0"/>
          </p:cNvCxnSpPr>
          <p:nvPr/>
        </p:nvCxnSpPr>
        <p:spPr bwMode="auto">
          <a:xfrm>
            <a:off x="1871414" y="3060543"/>
            <a:ext cx="736599" cy="3474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 bwMode="auto">
          <a:xfrm flipH="1">
            <a:off x="1861024" y="3060543"/>
            <a:ext cx="10390" cy="329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53" idx="2"/>
            <a:endCxn id="57" idx="0"/>
          </p:cNvCxnSpPr>
          <p:nvPr/>
        </p:nvCxnSpPr>
        <p:spPr bwMode="auto">
          <a:xfrm flipH="1">
            <a:off x="1054100" y="3060543"/>
            <a:ext cx="817314" cy="3053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822812" y="4161064"/>
            <a:ext cx="462576" cy="43094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68" name="Straight Arrow Connector 67"/>
          <p:cNvCxnSpPr>
            <a:stCxn id="57" idx="2"/>
            <a:endCxn id="67" idx="0"/>
          </p:cNvCxnSpPr>
          <p:nvPr/>
        </p:nvCxnSpPr>
        <p:spPr bwMode="auto">
          <a:xfrm>
            <a:off x="1054100" y="3796874"/>
            <a:ext cx="0" cy="364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193426" y="4184433"/>
            <a:ext cx="829173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93425" y="4922617"/>
            <a:ext cx="829173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Const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75" name="Straight Arrow Connector 74"/>
          <p:cNvCxnSpPr>
            <a:stCxn id="56" idx="2"/>
            <a:endCxn id="71" idx="0"/>
          </p:cNvCxnSpPr>
          <p:nvPr/>
        </p:nvCxnSpPr>
        <p:spPr bwMode="auto">
          <a:xfrm>
            <a:off x="2608013" y="3838987"/>
            <a:ext cx="0" cy="3454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71" idx="2"/>
            <a:endCxn id="72" idx="0"/>
          </p:cNvCxnSpPr>
          <p:nvPr/>
        </p:nvCxnSpPr>
        <p:spPr bwMode="auto">
          <a:xfrm flipH="1">
            <a:off x="2608012" y="4615382"/>
            <a:ext cx="1" cy="3072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5281070" y="2323271"/>
            <a:ext cx="722104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5222186" y="2979257"/>
            <a:ext cx="818392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IfStm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905254" y="3757154"/>
            <a:ext cx="772894" cy="34882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then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618850" y="3760192"/>
            <a:ext cx="584200" cy="34882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Exp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424663" y="3765833"/>
            <a:ext cx="584200" cy="34882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if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86" name="Straight Arrow Connector 85"/>
          <p:cNvCxnSpPr>
            <a:stCxn id="82" idx="2"/>
            <a:endCxn id="84" idx="0"/>
          </p:cNvCxnSpPr>
          <p:nvPr/>
        </p:nvCxnSpPr>
        <p:spPr bwMode="auto">
          <a:xfrm flipH="1">
            <a:off x="4910950" y="3410206"/>
            <a:ext cx="720432" cy="349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>
            <a:stCxn id="82" idx="2"/>
            <a:endCxn id="83" idx="0"/>
          </p:cNvCxnSpPr>
          <p:nvPr/>
        </p:nvCxnSpPr>
        <p:spPr bwMode="auto">
          <a:xfrm>
            <a:off x="5631382" y="3410206"/>
            <a:ext cx="660319" cy="3469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>
            <a:stCxn id="82" idx="2"/>
            <a:endCxn id="85" idx="0"/>
          </p:cNvCxnSpPr>
          <p:nvPr/>
        </p:nvCxnSpPr>
        <p:spPr bwMode="auto">
          <a:xfrm flipH="1">
            <a:off x="3716763" y="3410206"/>
            <a:ext cx="1914619" cy="355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7145353" y="3783153"/>
            <a:ext cx="825776" cy="34882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AsStm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4" name="Straight Arrow Connector 93"/>
          <p:cNvCxnSpPr>
            <a:stCxn id="82" idx="2"/>
            <a:endCxn id="92" idx="0"/>
          </p:cNvCxnSpPr>
          <p:nvPr/>
        </p:nvCxnSpPr>
        <p:spPr bwMode="auto">
          <a:xfrm>
            <a:off x="5631382" y="3410206"/>
            <a:ext cx="1926859" cy="3729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4666182" y="4532708"/>
            <a:ext cx="462576" cy="33141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360046" y="4536933"/>
            <a:ext cx="765029" cy="3275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741873" y="4520598"/>
            <a:ext cx="677893" cy="34252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04" name="Straight Arrow Connector 103"/>
          <p:cNvCxnSpPr>
            <a:stCxn id="84" idx="2"/>
            <a:endCxn id="102" idx="0"/>
          </p:cNvCxnSpPr>
          <p:nvPr/>
        </p:nvCxnSpPr>
        <p:spPr bwMode="auto">
          <a:xfrm>
            <a:off x="4910950" y="4109021"/>
            <a:ext cx="831611" cy="4279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/>
          <p:cNvCxnSpPr>
            <a:stCxn id="84" idx="2"/>
            <a:endCxn id="101" idx="0"/>
          </p:cNvCxnSpPr>
          <p:nvPr/>
        </p:nvCxnSpPr>
        <p:spPr bwMode="auto">
          <a:xfrm flipH="1">
            <a:off x="4897470" y="4109021"/>
            <a:ext cx="13480" cy="4236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/>
          <p:cNvCxnSpPr>
            <a:stCxn id="84" idx="2"/>
            <a:endCxn id="103" idx="0"/>
          </p:cNvCxnSpPr>
          <p:nvPr/>
        </p:nvCxnSpPr>
        <p:spPr bwMode="auto">
          <a:xfrm flipH="1">
            <a:off x="4080820" y="4109021"/>
            <a:ext cx="830130" cy="4115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3785892" y="5155526"/>
            <a:ext cx="584200" cy="35125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13" name="Straight Arrow Connector 112"/>
          <p:cNvCxnSpPr>
            <a:stCxn id="103" idx="2"/>
            <a:endCxn id="112" idx="0"/>
          </p:cNvCxnSpPr>
          <p:nvPr/>
        </p:nvCxnSpPr>
        <p:spPr bwMode="auto">
          <a:xfrm flipH="1">
            <a:off x="4077992" y="4863126"/>
            <a:ext cx="2828" cy="29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Rectangle 114"/>
          <p:cNvSpPr/>
          <p:nvPr/>
        </p:nvSpPr>
        <p:spPr bwMode="auto">
          <a:xfrm>
            <a:off x="3844405" y="5739628"/>
            <a:ext cx="462576" cy="34392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16" name="Straight Arrow Connector 115"/>
          <p:cNvCxnSpPr>
            <a:stCxn id="112" idx="2"/>
            <a:endCxn id="115" idx="0"/>
          </p:cNvCxnSpPr>
          <p:nvPr/>
        </p:nvCxnSpPr>
        <p:spPr bwMode="auto">
          <a:xfrm flipH="1">
            <a:off x="4075693" y="5506785"/>
            <a:ext cx="2299" cy="2328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5521057" y="5735066"/>
            <a:ext cx="456910" cy="365045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19" name="Straight Arrow Connector 118"/>
          <p:cNvCxnSpPr>
            <a:stCxn id="120" idx="2"/>
            <a:endCxn id="118" idx="0"/>
          </p:cNvCxnSpPr>
          <p:nvPr/>
        </p:nvCxnSpPr>
        <p:spPr bwMode="auto">
          <a:xfrm>
            <a:off x="5748412" y="5490512"/>
            <a:ext cx="1100" cy="2445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5333825" y="5156168"/>
            <a:ext cx="829173" cy="334344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Const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1" name="Straight Arrow Connector 120"/>
          <p:cNvCxnSpPr>
            <a:stCxn id="102" idx="2"/>
            <a:endCxn id="120" idx="0"/>
          </p:cNvCxnSpPr>
          <p:nvPr/>
        </p:nvCxnSpPr>
        <p:spPr bwMode="auto">
          <a:xfrm>
            <a:off x="5742561" y="4864473"/>
            <a:ext cx="5851" cy="291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Rectangle 124"/>
          <p:cNvSpPr/>
          <p:nvPr/>
        </p:nvSpPr>
        <p:spPr bwMode="auto">
          <a:xfrm>
            <a:off x="8157260" y="6086830"/>
            <a:ext cx="456910" cy="354749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6" name="Straight Arrow Connector 125"/>
          <p:cNvCxnSpPr>
            <a:stCxn id="145" idx="2"/>
            <a:endCxn id="125" idx="0"/>
          </p:cNvCxnSpPr>
          <p:nvPr/>
        </p:nvCxnSpPr>
        <p:spPr bwMode="auto">
          <a:xfrm>
            <a:off x="8385715" y="5894602"/>
            <a:ext cx="0" cy="1922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Rectangle 126"/>
          <p:cNvSpPr/>
          <p:nvPr/>
        </p:nvSpPr>
        <p:spPr bwMode="auto">
          <a:xfrm>
            <a:off x="7319450" y="4379090"/>
            <a:ext cx="462576" cy="36333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93615" y="4393598"/>
            <a:ext cx="584200" cy="34882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Exp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539704" y="4379090"/>
            <a:ext cx="584200" cy="36333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30" name="Straight Arrow Connector 129"/>
          <p:cNvCxnSpPr>
            <a:stCxn id="92" idx="2"/>
            <a:endCxn id="128" idx="0"/>
          </p:cNvCxnSpPr>
          <p:nvPr/>
        </p:nvCxnSpPr>
        <p:spPr bwMode="auto">
          <a:xfrm>
            <a:off x="7558241" y="4131982"/>
            <a:ext cx="827474" cy="2616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/>
          <p:cNvCxnSpPr>
            <a:stCxn id="92" idx="2"/>
            <a:endCxn id="127" idx="0"/>
          </p:cNvCxnSpPr>
          <p:nvPr/>
        </p:nvCxnSpPr>
        <p:spPr bwMode="auto">
          <a:xfrm flipH="1">
            <a:off x="7550738" y="4131982"/>
            <a:ext cx="7503" cy="2471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/>
          <p:cNvCxnSpPr>
            <a:stCxn id="92" idx="2"/>
            <a:endCxn id="129" idx="0"/>
          </p:cNvCxnSpPr>
          <p:nvPr/>
        </p:nvCxnSpPr>
        <p:spPr bwMode="auto">
          <a:xfrm flipH="1">
            <a:off x="6831804" y="4131982"/>
            <a:ext cx="726437" cy="2471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Rectangle 132"/>
          <p:cNvSpPr/>
          <p:nvPr/>
        </p:nvSpPr>
        <p:spPr bwMode="auto">
          <a:xfrm>
            <a:off x="6600516" y="5029914"/>
            <a:ext cx="462576" cy="34108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34" name="Straight Arrow Connector 133"/>
          <p:cNvCxnSpPr>
            <a:stCxn id="129" idx="2"/>
            <a:endCxn id="133" idx="0"/>
          </p:cNvCxnSpPr>
          <p:nvPr/>
        </p:nvCxnSpPr>
        <p:spPr bwMode="auto">
          <a:xfrm>
            <a:off x="6831804" y="4742427"/>
            <a:ext cx="0" cy="287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Rectangle 136"/>
          <p:cNvSpPr/>
          <p:nvPr/>
        </p:nvSpPr>
        <p:spPr bwMode="auto">
          <a:xfrm>
            <a:off x="7971128" y="4973385"/>
            <a:ext cx="829173" cy="34978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7971128" y="5515399"/>
            <a:ext cx="829173" cy="37920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Const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51" name="Straight Arrow Connector 150"/>
          <p:cNvCxnSpPr>
            <a:stCxn id="128" idx="2"/>
            <a:endCxn id="137" idx="0"/>
          </p:cNvCxnSpPr>
          <p:nvPr/>
        </p:nvCxnSpPr>
        <p:spPr bwMode="auto">
          <a:xfrm>
            <a:off x="8385715" y="4742427"/>
            <a:ext cx="0" cy="2309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Straight Arrow Connector 151"/>
          <p:cNvCxnSpPr>
            <a:stCxn id="137" idx="2"/>
            <a:endCxn id="145" idx="0"/>
          </p:cNvCxnSpPr>
          <p:nvPr/>
        </p:nvCxnSpPr>
        <p:spPr bwMode="auto">
          <a:xfrm>
            <a:off x="8385715" y="5323171"/>
            <a:ext cx="0" cy="1922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Straight Arrow Connector 152"/>
          <p:cNvCxnSpPr>
            <a:stCxn id="44" idx="2"/>
            <a:endCxn id="81" idx="0"/>
          </p:cNvCxnSpPr>
          <p:nvPr/>
        </p:nvCxnSpPr>
        <p:spPr bwMode="auto">
          <a:xfrm>
            <a:off x="5631382" y="2107797"/>
            <a:ext cx="10740" cy="2154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Straight Arrow Connector 153"/>
          <p:cNvCxnSpPr>
            <a:stCxn id="81" idx="2"/>
            <a:endCxn id="82" idx="0"/>
          </p:cNvCxnSpPr>
          <p:nvPr/>
        </p:nvCxnSpPr>
        <p:spPr bwMode="auto">
          <a:xfrm flipH="1">
            <a:off x="5631382" y="2754220"/>
            <a:ext cx="10740" cy="2250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9" name="Content Placeholder 2"/>
          <p:cNvSpPr txBox="1">
            <a:spLocks/>
          </p:cNvSpPr>
          <p:nvPr/>
        </p:nvSpPr>
        <p:spPr bwMode="auto">
          <a:xfrm>
            <a:off x="6223914" y="42531"/>
            <a:ext cx="2886077" cy="2101467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70C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;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Prog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IfStm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if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then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AsStm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Exp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VorC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+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VorC</a:t>
            </a:r>
            <a:endParaRPr lang="en-US" sz="1400" kern="0" dirty="0" smtClean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[a-z]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 err="1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[0-9]</a:t>
            </a:r>
            <a:endParaRPr lang="en-US" sz="1400" kern="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C-</a:t>
            </a:r>
            <a:fld id="{FCE2CE18-8023-46E8-9721-5447E61E94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Junk </a:t>
            </a:r>
            <a:r>
              <a:rPr lang="en-US" dirty="0" smtClean="0"/>
              <a:t>Nodes in the Parse Tree</a:t>
            </a:r>
            <a:endParaRPr lang="en-US" i="1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3390346" y="917274"/>
            <a:ext cx="722104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Prog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9313" y="1860525"/>
            <a:ext cx="584200" cy="43094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4" name="Straight Arrow Connector 3"/>
          <p:cNvCxnSpPr>
            <a:stCxn id="2" idx="2"/>
            <a:endCxn id="9" idx="0"/>
          </p:cNvCxnSpPr>
          <p:nvPr/>
        </p:nvCxnSpPr>
        <p:spPr bwMode="auto">
          <a:xfrm flipH="1">
            <a:off x="1871413" y="1348223"/>
            <a:ext cx="1879985" cy="5123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>
            <a:stCxn id="2" idx="2"/>
            <a:endCxn id="44" idx="0"/>
          </p:cNvCxnSpPr>
          <p:nvPr/>
        </p:nvCxnSpPr>
        <p:spPr bwMode="auto">
          <a:xfrm>
            <a:off x="3751398" y="1348223"/>
            <a:ext cx="1879984" cy="328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Rectangle 139"/>
          <p:cNvSpPr/>
          <p:nvPr/>
        </p:nvSpPr>
        <p:spPr bwMode="auto">
          <a:xfrm>
            <a:off x="2379556" y="5699013"/>
            <a:ext cx="456910" cy="360648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41" name="Straight Arrow Connector 140"/>
          <p:cNvCxnSpPr>
            <a:stCxn id="72" idx="2"/>
            <a:endCxn id="140" idx="0"/>
          </p:cNvCxnSpPr>
          <p:nvPr/>
        </p:nvCxnSpPr>
        <p:spPr bwMode="auto">
          <a:xfrm flipH="1">
            <a:off x="2608011" y="5353566"/>
            <a:ext cx="1" cy="3454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1871413" y="2291474"/>
            <a:ext cx="1" cy="3381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43" name="Rectangle 42"/>
          <p:cNvSpPr/>
          <p:nvPr/>
        </p:nvSpPr>
        <p:spPr bwMode="auto">
          <a:xfrm>
            <a:off x="3548932" y="1676849"/>
            <a:ext cx="404931" cy="43094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270330" y="1676848"/>
            <a:ext cx="722104" cy="43094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Prog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47" name="Straight Arrow Connector 46"/>
          <p:cNvCxnSpPr>
            <a:stCxn id="2" idx="2"/>
            <a:endCxn id="43" idx="0"/>
          </p:cNvCxnSpPr>
          <p:nvPr/>
        </p:nvCxnSpPr>
        <p:spPr bwMode="auto">
          <a:xfrm>
            <a:off x="3751398" y="1348223"/>
            <a:ext cx="0" cy="3286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1456827" y="2629594"/>
            <a:ext cx="829173" cy="43094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AsStm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631373" y="3389999"/>
            <a:ext cx="462576" cy="43094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315913" y="3408038"/>
            <a:ext cx="584200" cy="43094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Exp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62000" y="3365925"/>
            <a:ext cx="584200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8" name="Straight Arrow Connector 57"/>
          <p:cNvCxnSpPr>
            <a:stCxn id="53" idx="2"/>
            <a:endCxn id="56" idx="0"/>
          </p:cNvCxnSpPr>
          <p:nvPr/>
        </p:nvCxnSpPr>
        <p:spPr bwMode="auto">
          <a:xfrm>
            <a:off x="1871414" y="3060543"/>
            <a:ext cx="736599" cy="3474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 bwMode="auto">
          <a:xfrm flipH="1">
            <a:off x="1862661" y="3060543"/>
            <a:ext cx="8753" cy="329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53" idx="2"/>
            <a:endCxn id="57" idx="0"/>
          </p:cNvCxnSpPr>
          <p:nvPr/>
        </p:nvCxnSpPr>
        <p:spPr bwMode="auto">
          <a:xfrm flipH="1">
            <a:off x="1054100" y="3060543"/>
            <a:ext cx="817314" cy="3053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822812" y="4161064"/>
            <a:ext cx="462576" cy="430949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68" name="Straight Arrow Connector 67"/>
          <p:cNvCxnSpPr>
            <a:stCxn id="57" idx="2"/>
            <a:endCxn id="67" idx="0"/>
          </p:cNvCxnSpPr>
          <p:nvPr/>
        </p:nvCxnSpPr>
        <p:spPr bwMode="auto">
          <a:xfrm>
            <a:off x="1054100" y="3796874"/>
            <a:ext cx="0" cy="364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193426" y="4184433"/>
            <a:ext cx="829173" cy="43094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93425" y="4922617"/>
            <a:ext cx="829173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Const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75" name="Straight Arrow Connector 74"/>
          <p:cNvCxnSpPr>
            <a:stCxn id="56" idx="2"/>
            <a:endCxn id="71" idx="0"/>
          </p:cNvCxnSpPr>
          <p:nvPr/>
        </p:nvCxnSpPr>
        <p:spPr bwMode="auto">
          <a:xfrm>
            <a:off x="2608013" y="3838987"/>
            <a:ext cx="0" cy="3454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71" idx="2"/>
            <a:endCxn id="72" idx="0"/>
          </p:cNvCxnSpPr>
          <p:nvPr/>
        </p:nvCxnSpPr>
        <p:spPr bwMode="auto">
          <a:xfrm flipH="1">
            <a:off x="2608012" y="4615382"/>
            <a:ext cx="1" cy="3072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5281070" y="2323271"/>
            <a:ext cx="722104" cy="43094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5222186" y="2979257"/>
            <a:ext cx="818392" cy="43094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IfStm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685998" y="3757154"/>
            <a:ext cx="772894" cy="34882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then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618850" y="3760192"/>
            <a:ext cx="584200" cy="34882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Exp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557020" y="3765833"/>
            <a:ext cx="584200" cy="34882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if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86" name="Straight Arrow Connector 85"/>
          <p:cNvCxnSpPr>
            <a:stCxn id="82" idx="2"/>
            <a:endCxn id="84" idx="0"/>
          </p:cNvCxnSpPr>
          <p:nvPr/>
        </p:nvCxnSpPr>
        <p:spPr bwMode="auto">
          <a:xfrm flipH="1">
            <a:off x="4910950" y="3410206"/>
            <a:ext cx="720432" cy="3499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>
            <a:stCxn id="82" idx="2"/>
            <a:endCxn id="83" idx="0"/>
          </p:cNvCxnSpPr>
          <p:nvPr/>
        </p:nvCxnSpPr>
        <p:spPr bwMode="auto">
          <a:xfrm>
            <a:off x="5631382" y="3410206"/>
            <a:ext cx="441063" cy="3469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>
            <a:stCxn id="82" idx="2"/>
            <a:endCxn id="85" idx="0"/>
          </p:cNvCxnSpPr>
          <p:nvPr/>
        </p:nvCxnSpPr>
        <p:spPr bwMode="auto">
          <a:xfrm flipH="1">
            <a:off x="3849120" y="3410206"/>
            <a:ext cx="1782262" cy="355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7145353" y="3783153"/>
            <a:ext cx="825776" cy="34882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AsStm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4" name="Straight Arrow Connector 93"/>
          <p:cNvCxnSpPr>
            <a:stCxn id="82" idx="2"/>
            <a:endCxn id="92" idx="0"/>
          </p:cNvCxnSpPr>
          <p:nvPr/>
        </p:nvCxnSpPr>
        <p:spPr bwMode="auto">
          <a:xfrm>
            <a:off x="5631382" y="3410206"/>
            <a:ext cx="1926859" cy="3729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4666182" y="4532708"/>
            <a:ext cx="462576" cy="33141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360046" y="4536933"/>
            <a:ext cx="765029" cy="327540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741873" y="4520598"/>
            <a:ext cx="677893" cy="342528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04" name="Straight Arrow Connector 103"/>
          <p:cNvCxnSpPr>
            <a:stCxn id="84" idx="2"/>
            <a:endCxn id="102" idx="0"/>
          </p:cNvCxnSpPr>
          <p:nvPr/>
        </p:nvCxnSpPr>
        <p:spPr bwMode="auto">
          <a:xfrm>
            <a:off x="4910950" y="4109021"/>
            <a:ext cx="831611" cy="4279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/>
          <p:cNvCxnSpPr>
            <a:stCxn id="84" idx="2"/>
            <a:endCxn id="101" idx="0"/>
          </p:cNvCxnSpPr>
          <p:nvPr/>
        </p:nvCxnSpPr>
        <p:spPr bwMode="auto">
          <a:xfrm flipH="1">
            <a:off x="4897470" y="4109021"/>
            <a:ext cx="13480" cy="4236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/>
          <p:cNvCxnSpPr>
            <a:stCxn id="84" idx="2"/>
            <a:endCxn id="103" idx="0"/>
          </p:cNvCxnSpPr>
          <p:nvPr/>
        </p:nvCxnSpPr>
        <p:spPr bwMode="auto">
          <a:xfrm flipH="1">
            <a:off x="4080820" y="4109021"/>
            <a:ext cx="830130" cy="4115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3785892" y="5155526"/>
            <a:ext cx="584200" cy="35125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13" name="Straight Arrow Connector 112"/>
          <p:cNvCxnSpPr>
            <a:stCxn id="103" idx="2"/>
            <a:endCxn id="112" idx="0"/>
          </p:cNvCxnSpPr>
          <p:nvPr/>
        </p:nvCxnSpPr>
        <p:spPr bwMode="auto">
          <a:xfrm flipH="1">
            <a:off x="4077992" y="4863126"/>
            <a:ext cx="2828" cy="29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Rectangle 114"/>
          <p:cNvSpPr/>
          <p:nvPr/>
        </p:nvSpPr>
        <p:spPr bwMode="auto">
          <a:xfrm>
            <a:off x="3844405" y="5739628"/>
            <a:ext cx="462576" cy="34392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16" name="Straight Arrow Connector 115"/>
          <p:cNvCxnSpPr>
            <a:stCxn id="112" idx="2"/>
            <a:endCxn id="115" idx="0"/>
          </p:cNvCxnSpPr>
          <p:nvPr/>
        </p:nvCxnSpPr>
        <p:spPr bwMode="auto">
          <a:xfrm flipH="1">
            <a:off x="4075693" y="5506785"/>
            <a:ext cx="2299" cy="2328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5521057" y="5735066"/>
            <a:ext cx="456910" cy="365045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19" name="Straight Arrow Connector 118"/>
          <p:cNvCxnSpPr>
            <a:stCxn id="120" idx="2"/>
            <a:endCxn id="118" idx="0"/>
          </p:cNvCxnSpPr>
          <p:nvPr/>
        </p:nvCxnSpPr>
        <p:spPr bwMode="auto">
          <a:xfrm>
            <a:off x="5748412" y="5490512"/>
            <a:ext cx="1100" cy="2445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5333825" y="5156168"/>
            <a:ext cx="829173" cy="334344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Const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1" name="Straight Arrow Connector 120"/>
          <p:cNvCxnSpPr>
            <a:stCxn id="102" idx="2"/>
            <a:endCxn id="120" idx="0"/>
          </p:cNvCxnSpPr>
          <p:nvPr/>
        </p:nvCxnSpPr>
        <p:spPr bwMode="auto">
          <a:xfrm>
            <a:off x="5742561" y="4864473"/>
            <a:ext cx="5851" cy="291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Rectangle 124"/>
          <p:cNvSpPr/>
          <p:nvPr/>
        </p:nvSpPr>
        <p:spPr bwMode="auto">
          <a:xfrm>
            <a:off x="8157260" y="6086830"/>
            <a:ext cx="456910" cy="354749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6" name="Straight Arrow Connector 125"/>
          <p:cNvCxnSpPr>
            <a:stCxn id="145" idx="2"/>
            <a:endCxn id="125" idx="0"/>
          </p:cNvCxnSpPr>
          <p:nvPr/>
        </p:nvCxnSpPr>
        <p:spPr bwMode="auto">
          <a:xfrm>
            <a:off x="8385715" y="5894602"/>
            <a:ext cx="0" cy="1922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Rectangle 126"/>
          <p:cNvSpPr/>
          <p:nvPr/>
        </p:nvSpPr>
        <p:spPr bwMode="auto">
          <a:xfrm>
            <a:off x="7306354" y="4379090"/>
            <a:ext cx="462576" cy="36333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93615" y="4393598"/>
            <a:ext cx="584200" cy="348829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Exp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539704" y="4379090"/>
            <a:ext cx="584200" cy="36333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30" name="Straight Arrow Connector 129"/>
          <p:cNvCxnSpPr>
            <a:stCxn id="92" idx="2"/>
            <a:endCxn id="128" idx="0"/>
          </p:cNvCxnSpPr>
          <p:nvPr/>
        </p:nvCxnSpPr>
        <p:spPr bwMode="auto">
          <a:xfrm>
            <a:off x="7558241" y="4131982"/>
            <a:ext cx="827474" cy="2616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/>
          <p:cNvCxnSpPr>
            <a:stCxn id="92" idx="2"/>
            <a:endCxn id="127" idx="0"/>
          </p:cNvCxnSpPr>
          <p:nvPr/>
        </p:nvCxnSpPr>
        <p:spPr bwMode="auto">
          <a:xfrm flipH="1">
            <a:off x="7537642" y="4131982"/>
            <a:ext cx="20599" cy="2471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/>
          <p:cNvCxnSpPr>
            <a:stCxn id="92" idx="2"/>
            <a:endCxn id="129" idx="0"/>
          </p:cNvCxnSpPr>
          <p:nvPr/>
        </p:nvCxnSpPr>
        <p:spPr bwMode="auto">
          <a:xfrm flipH="1">
            <a:off x="6831804" y="4131982"/>
            <a:ext cx="726437" cy="2471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Rectangle 132"/>
          <p:cNvSpPr/>
          <p:nvPr/>
        </p:nvSpPr>
        <p:spPr bwMode="auto">
          <a:xfrm>
            <a:off x="6600516" y="5029914"/>
            <a:ext cx="462576" cy="34108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34" name="Straight Arrow Connector 133"/>
          <p:cNvCxnSpPr>
            <a:stCxn id="129" idx="2"/>
            <a:endCxn id="133" idx="0"/>
          </p:cNvCxnSpPr>
          <p:nvPr/>
        </p:nvCxnSpPr>
        <p:spPr bwMode="auto">
          <a:xfrm>
            <a:off x="6831804" y="4742427"/>
            <a:ext cx="0" cy="287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Rectangle 136"/>
          <p:cNvSpPr/>
          <p:nvPr/>
        </p:nvSpPr>
        <p:spPr bwMode="auto">
          <a:xfrm>
            <a:off x="7971128" y="4973385"/>
            <a:ext cx="829173" cy="349786"/>
          </a:xfrm>
          <a:prstGeom prst="rect">
            <a:avLst/>
          </a:prstGeom>
          <a:solidFill>
            <a:schemeClr val="accent1">
              <a:alpha val="5000"/>
            </a:schemeClr>
          </a:solidFill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VorC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7971128" y="5515399"/>
            <a:ext cx="829173" cy="37920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Const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51" name="Straight Arrow Connector 150"/>
          <p:cNvCxnSpPr>
            <a:stCxn id="128" idx="2"/>
            <a:endCxn id="137" idx="0"/>
          </p:cNvCxnSpPr>
          <p:nvPr/>
        </p:nvCxnSpPr>
        <p:spPr bwMode="auto">
          <a:xfrm>
            <a:off x="8385715" y="4742427"/>
            <a:ext cx="0" cy="2309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Straight Arrow Connector 151"/>
          <p:cNvCxnSpPr>
            <a:stCxn id="137" idx="2"/>
            <a:endCxn id="145" idx="0"/>
          </p:cNvCxnSpPr>
          <p:nvPr/>
        </p:nvCxnSpPr>
        <p:spPr bwMode="auto">
          <a:xfrm>
            <a:off x="8385715" y="5323171"/>
            <a:ext cx="0" cy="1922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Straight Arrow Connector 152"/>
          <p:cNvCxnSpPr>
            <a:stCxn id="44" idx="2"/>
            <a:endCxn id="81" idx="0"/>
          </p:cNvCxnSpPr>
          <p:nvPr/>
        </p:nvCxnSpPr>
        <p:spPr bwMode="auto">
          <a:xfrm>
            <a:off x="5631382" y="2107797"/>
            <a:ext cx="10740" cy="2154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Straight Arrow Connector 153"/>
          <p:cNvCxnSpPr>
            <a:stCxn id="81" idx="2"/>
            <a:endCxn id="82" idx="0"/>
          </p:cNvCxnSpPr>
          <p:nvPr/>
        </p:nvCxnSpPr>
        <p:spPr bwMode="auto">
          <a:xfrm flipH="1">
            <a:off x="5631382" y="2754220"/>
            <a:ext cx="10740" cy="2250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C-</a:t>
            </a:r>
            <a:fld id="{FCE2CE18-8023-46E8-9721-5447E61E94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52600" y="214313"/>
            <a:ext cx="7191375" cy="5476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AST (Abstract Syntax Tree)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226037" y="1688123"/>
            <a:ext cx="722104" cy="430949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Prog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6" name="Straight Arrow Connector 5"/>
          <p:cNvCxnSpPr>
            <a:stCxn id="2" idx="2"/>
            <a:endCxn id="82" idx="0"/>
          </p:cNvCxnSpPr>
          <p:nvPr/>
        </p:nvCxnSpPr>
        <p:spPr bwMode="auto">
          <a:xfrm>
            <a:off x="4587089" y="2119072"/>
            <a:ext cx="1510686" cy="9261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5" name="Rectangle 54"/>
          <p:cNvSpPr/>
          <p:nvPr/>
        </p:nvSpPr>
        <p:spPr bwMode="auto">
          <a:xfrm>
            <a:off x="2026825" y="2846479"/>
            <a:ext cx="462576" cy="430949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48511" y="3835570"/>
            <a:ext cx="866236" cy="430949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smtClean="0">
                <a:latin typeface="Tahoma" charset="0"/>
              </a:rPr>
              <a:t>Var:a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8" name="Straight Arrow Connector 57"/>
          <p:cNvCxnSpPr>
            <a:stCxn id="55" idx="2"/>
            <a:endCxn id="72" idx="0"/>
          </p:cNvCxnSpPr>
          <p:nvPr/>
        </p:nvCxnSpPr>
        <p:spPr bwMode="auto">
          <a:xfrm>
            <a:off x="2258113" y="3277428"/>
            <a:ext cx="640778" cy="5581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2" idx="2"/>
            <a:endCxn id="55" idx="0"/>
          </p:cNvCxnSpPr>
          <p:nvPr/>
        </p:nvCxnSpPr>
        <p:spPr bwMode="auto">
          <a:xfrm flipH="1">
            <a:off x="2258113" y="2119072"/>
            <a:ext cx="2328976" cy="7274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55" idx="2"/>
            <a:endCxn id="57" idx="0"/>
          </p:cNvCxnSpPr>
          <p:nvPr/>
        </p:nvCxnSpPr>
        <p:spPr bwMode="auto">
          <a:xfrm flipH="1">
            <a:off x="1581629" y="3277428"/>
            <a:ext cx="676484" cy="5581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323298" y="3835570"/>
            <a:ext cx="1151185" cy="430949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smtClean="0">
                <a:latin typeface="Tahoma" charset="0"/>
              </a:rPr>
              <a:t>Const:1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5688579" y="3045197"/>
            <a:ext cx="818392" cy="430949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err="1" smtClean="0">
                <a:latin typeface="Tahoma" charset="0"/>
              </a:rPr>
              <a:t>IfStm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86" name="Straight Arrow Connector 85"/>
          <p:cNvCxnSpPr>
            <a:stCxn id="82" idx="2"/>
            <a:endCxn id="101" idx="0"/>
          </p:cNvCxnSpPr>
          <p:nvPr/>
        </p:nvCxnSpPr>
        <p:spPr bwMode="auto">
          <a:xfrm flipH="1">
            <a:off x="4741134" y="3476146"/>
            <a:ext cx="1356641" cy="5649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>
            <a:stCxn id="127" idx="2"/>
            <a:endCxn id="145" idx="0"/>
          </p:cNvCxnSpPr>
          <p:nvPr/>
        </p:nvCxnSpPr>
        <p:spPr bwMode="auto">
          <a:xfrm>
            <a:off x="7459750" y="4414382"/>
            <a:ext cx="619654" cy="2223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4509846" y="4041104"/>
            <a:ext cx="462576" cy="331415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 smtClean="0">
                <a:latin typeface="Tahoma" charset="0"/>
              </a:rPr>
              <a:t>+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04" name="Straight Arrow Connector 103"/>
          <p:cNvCxnSpPr>
            <a:stCxn id="101" idx="2"/>
            <a:endCxn id="120" idx="0"/>
          </p:cNvCxnSpPr>
          <p:nvPr/>
        </p:nvCxnSpPr>
        <p:spPr bwMode="auto">
          <a:xfrm>
            <a:off x="4741134" y="4372519"/>
            <a:ext cx="571615" cy="2938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/>
          <p:cNvCxnSpPr>
            <a:stCxn id="101" idx="2"/>
            <a:endCxn id="112" idx="0"/>
          </p:cNvCxnSpPr>
          <p:nvPr/>
        </p:nvCxnSpPr>
        <p:spPr bwMode="auto">
          <a:xfrm flipH="1">
            <a:off x="4144430" y="4372519"/>
            <a:ext cx="596704" cy="2797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3704285" y="4652245"/>
            <a:ext cx="880290" cy="351259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smtClean="0">
                <a:latin typeface="Tahoma" charset="0"/>
              </a:rPr>
              <a:t>Var:a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752928" y="4666340"/>
            <a:ext cx="1119641" cy="334344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smtClean="0">
                <a:latin typeface="Tahoma" charset="0"/>
              </a:rPr>
              <a:t>Const:1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228462" y="4051045"/>
            <a:ext cx="462576" cy="363337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dirty="0">
                <a:latin typeface="Tahoma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324600" y="4644679"/>
            <a:ext cx="997986" cy="363337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smtClean="0">
                <a:latin typeface="Tahoma" charset="0"/>
              </a:rPr>
              <a:t>Var:b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32" name="Straight Arrow Connector 131"/>
          <p:cNvCxnSpPr>
            <a:stCxn id="127" idx="2"/>
            <a:endCxn id="129" idx="0"/>
          </p:cNvCxnSpPr>
          <p:nvPr/>
        </p:nvCxnSpPr>
        <p:spPr bwMode="auto">
          <a:xfrm flipH="1">
            <a:off x="6823593" y="4414382"/>
            <a:ext cx="636157" cy="2302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7491881" y="4636745"/>
            <a:ext cx="1175045" cy="379203"/>
          </a:xfrm>
          <a:prstGeom prst="rect">
            <a:avLst/>
          </a:prstGeom>
          <a:solidFill>
            <a:srgbClr val="81DE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en-US" smtClean="0">
                <a:latin typeface="Tahoma" charset="0"/>
              </a:rPr>
              <a:t>Const:2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5" name="Straight Arrow Connector 94"/>
          <p:cNvCxnSpPr>
            <a:stCxn id="82" idx="2"/>
            <a:endCxn id="127" idx="0"/>
          </p:cNvCxnSpPr>
          <p:nvPr/>
        </p:nvCxnSpPr>
        <p:spPr bwMode="auto">
          <a:xfrm>
            <a:off x="6097775" y="3476146"/>
            <a:ext cx="1361975" cy="5748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C-</a:t>
            </a:r>
            <a:fld id="{FCE2CE18-8023-46E8-9721-5447E61E94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 bwMode="auto">
          <a:xfrm>
            <a:off x="1891077" y="4230734"/>
            <a:ext cx="1551845" cy="49878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Jim Hogg - UW - CSE - P501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H-</a:t>
            </a:r>
            <a:fld id="{715D77DC-0A04-400D-875A-632CFC0380A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0081" y="1036924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9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927" y="1023533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20281" y="1036924"/>
            <a:ext cx="1447800" cy="9144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6327" y="1023533"/>
            <a:ext cx="1447800" cy="9144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1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615481" y="1494124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98377" y="1480733"/>
            <a:ext cx="4879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34127" y="1480733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2812" y="2717256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6236" y="2338586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chars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83580" y="307561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tokens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7881" y="4605931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5316" y="5293504"/>
            <a:ext cx="105772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50577" y="1008381"/>
            <a:ext cx="1447800" cy="9144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‘Middle End’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68081" y="1494124"/>
            <a:ext cx="48249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06415" y="2727929"/>
            <a:ext cx="1121987" cy="1767871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Optimize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6136" y="2719060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Instructions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22812" y="3525115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36641" y="430652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26133" y="3467161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Allocate 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26131" y="4192547"/>
            <a:ext cx="2092887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133" y="4930441"/>
            <a:ext cx="209288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Machine Code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5727" y="2344791"/>
            <a:ext cx="86757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9026" y="4606801"/>
            <a:ext cx="112198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26134" y="2360523"/>
            <a:ext cx="160799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26136" y="3095844"/>
            <a:ext cx="160743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26130" y="3848160"/>
            <a:ext cx="160744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cxnSp>
        <p:nvCxnSpPr>
          <p:cNvPr id="19" name="Elbow Connector 18"/>
          <p:cNvCxnSpPr>
            <a:stCxn id="48" idx="2"/>
            <a:endCxn id="29" idx="0"/>
          </p:cNvCxnSpPr>
          <p:nvPr/>
        </p:nvCxnSpPr>
        <p:spPr bwMode="auto">
          <a:xfrm rot="5400000" flipH="1" flipV="1">
            <a:off x="2297614" y="3086526"/>
            <a:ext cx="2528391" cy="1811197"/>
          </a:xfrm>
          <a:prstGeom prst="bentConnector5">
            <a:avLst>
              <a:gd name="adj1" fmla="val -9041"/>
              <a:gd name="adj2" fmla="val 51719"/>
              <a:gd name="adj3" fmla="val 109041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2"/>
            <a:endCxn id="31" idx="0"/>
          </p:cNvCxnSpPr>
          <p:nvPr/>
        </p:nvCxnSpPr>
        <p:spPr bwMode="auto">
          <a:xfrm rot="5400000" flipH="1" flipV="1">
            <a:off x="4681624" y="2504845"/>
            <a:ext cx="1776740" cy="2205170"/>
          </a:xfrm>
          <a:prstGeom prst="bentConnector5">
            <a:avLst>
              <a:gd name="adj1" fmla="val -37373"/>
              <a:gd name="adj2" fmla="val 38993"/>
              <a:gd name="adj3" fmla="val 133697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7" idx="0"/>
          </p:cNvCxnSpPr>
          <p:nvPr/>
        </p:nvCxnSpPr>
        <p:spPr bwMode="auto">
          <a:xfrm flipH="1">
            <a:off x="2656212" y="2133600"/>
            <a:ext cx="10788" cy="58365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endCxn id="32" idx="0"/>
          </p:cNvCxnSpPr>
          <p:nvPr/>
        </p:nvCxnSpPr>
        <p:spPr bwMode="auto">
          <a:xfrm>
            <a:off x="2644181" y="3046823"/>
            <a:ext cx="12031" cy="47829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32" idx="2"/>
            <a:endCxn id="33" idx="0"/>
          </p:cNvCxnSpPr>
          <p:nvPr/>
        </p:nvCxnSpPr>
        <p:spPr bwMode="auto">
          <a:xfrm>
            <a:off x="2656212" y="3832296"/>
            <a:ext cx="3687" cy="4742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31" idx="2"/>
            <a:endCxn id="34" idx="0"/>
          </p:cNvCxnSpPr>
          <p:nvPr/>
        </p:nvCxnSpPr>
        <p:spPr bwMode="auto">
          <a:xfrm flipH="1">
            <a:off x="6672576" y="3015974"/>
            <a:ext cx="3" cy="45118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34" idx="2"/>
            <a:endCxn id="35" idx="0"/>
          </p:cNvCxnSpPr>
          <p:nvPr/>
        </p:nvCxnSpPr>
        <p:spPr bwMode="auto">
          <a:xfrm flipH="1">
            <a:off x="6672575" y="3764075"/>
            <a:ext cx="1" cy="42847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35" idx="2"/>
            <a:endCxn id="41" idx="0"/>
          </p:cNvCxnSpPr>
          <p:nvPr/>
        </p:nvCxnSpPr>
        <p:spPr bwMode="auto">
          <a:xfrm>
            <a:off x="6672575" y="4489461"/>
            <a:ext cx="1" cy="44098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32954" y="494913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Convert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3" idx="2"/>
            <a:endCxn id="48" idx="0"/>
          </p:cNvCxnSpPr>
          <p:nvPr/>
        </p:nvCxnSpPr>
        <p:spPr bwMode="auto">
          <a:xfrm flipH="1">
            <a:off x="2656212" y="4613710"/>
            <a:ext cx="3687" cy="33542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766925" y="391295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51" name="Title 3"/>
          <p:cNvSpPr>
            <a:spLocks noGrp="1"/>
          </p:cNvSpPr>
          <p:nvPr>
            <p:ph type="title"/>
          </p:nvPr>
        </p:nvSpPr>
        <p:spPr>
          <a:xfrm>
            <a:off x="1295400" y="76202"/>
            <a:ext cx="7848600" cy="635266"/>
          </a:xfrm>
          <a:solidFill>
            <a:srgbClr val="C00000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AST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0620" y="5608801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 = Abstract Syntax Tree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80544" y="5944230"/>
            <a:ext cx="36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I-</a:t>
            </a:r>
            <a:fld id="{7644566B-CDA8-44EF-A694-840FF1269B0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Beyond </a:t>
            </a:r>
            <a:r>
              <a:rPr lang="en-US" dirty="0" smtClean="0">
                <a:solidFill>
                  <a:schemeClr val="bg1"/>
                </a:solidFill>
              </a:rPr>
              <a:t>Syntax - Semantic Checks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81000" y="1600200"/>
            <a:ext cx="84582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There is a level of correctness not captured by a CFG: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Has a variable been declared before it is used?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Are types consistent in an expression?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the assignment </a:t>
            </a:r>
            <a:r>
              <a:rPr lang="en-US" sz="2000" dirty="0" smtClean="0">
                <a:solidFill>
                  <a:srgbClr val="0070C0"/>
                </a:solidFill>
              </a:rPr>
              <a:t>x=y</a:t>
            </a:r>
            <a:r>
              <a:rPr lang="en-US" sz="2000" dirty="0" smtClean="0"/>
              <a:t>, is </a:t>
            </a:r>
            <a:r>
              <a:rPr lang="en-US" sz="2000" dirty="0" smtClean="0">
                <a:solidFill>
                  <a:srgbClr val="0070C0"/>
                </a:solidFill>
              </a:rPr>
              <a:t>y</a:t>
            </a:r>
            <a:r>
              <a:rPr lang="en-US" sz="2000" dirty="0" smtClean="0"/>
              <a:t> assignable to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Does a method call have right number and types of parameters?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a selector </a:t>
            </a:r>
            <a:r>
              <a:rPr lang="en-US" sz="2000" dirty="0" err="1" smtClean="0">
                <a:solidFill>
                  <a:srgbClr val="0070C0"/>
                </a:solidFill>
              </a:rPr>
              <a:t>p.q</a:t>
            </a:r>
            <a:r>
              <a:rPr lang="en-US" sz="2000" dirty="0" smtClean="0"/>
              <a:t>, is q a method or field of object </a:t>
            </a:r>
            <a:r>
              <a:rPr lang="en-US" sz="2000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Is variable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guaranteed to be initialized before it is used?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Could </a:t>
            </a:r>
            <a:r>
              <a:rPr lang="en-US" sz="2000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 be null when </a:t>
            </a:r>
            <a:r>
              <a:rPr lang="en-US" sz="2000" dirty="0" err="1" smtClean="0">
                <a:solidFill>
                  <a:srgbClr val="0070C0"/>
                </a:solidFill>
              </a:rPr>
              <a:t>p.q</a:t>
            </a:r>
            <a:r>
              <a:rPr lang="en-US" sz="2000" dirty="0" smtClean="0"/>
              <a:t> is executed?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Etc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547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I-</a:t>
            </a:r>
            <a:fld id="{A0E3B66D-A31E-4E45-93FC-DE44BED46EE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We can specify Java micro-syntax with a few dozen regex</a:t>
            </a:r>
          </a:p>
          <a:p>
            <a:pPr lvl="1" eaLnBrk="1" hangingPunct="1"/>
            <a:r>
              <a:rPr lang="en-US" sz="1600" dirty="0" smtClean="0"/>
              <a:t>Then find a tool (</a:t>
            </a:r>
            <a:r>
              <a:rPr lang="en-US" sz="1600" dirty="0" err="1" smtClean="0"/>
              <a:t>JFlex</a:t>
            </a:r>
            <a:r>
              <a:rPr lang="en-US" sz="1600" dirty="0" smtClean="0"/>
              <a:t>) to create a scanner from these regex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2000" dirty="0" smtClean="0"/>
              <a:t>We can specify Java syntax with a few pages of BNF</a:t>
            </a:r>
          </a:p>
          <a:p>
            <a:pPr lvl="1" eaLnBrk="1" hangingPunct="1"/>
            <a:r>
              <a:rPr lang="en-US" sz="1600" dirty="0" smtClean="0"/>
              <a:t>Then find a tool (CUP) to create a parser from that BNF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2000" dirty="0" smtClean="0"/>
              <a:t>What about the </a:t>
            </a:r>
            <a:r>
              <a:rPr lang="en-US" sz="2000" i="1" dirty="0" smtClean="0"/>
              <a:t>huge</a:t>
            </a:r>
            <a:r>
              <a:rPr lang="en-US" sz="2000" dirty="0" smtClean="0"/>
              <a:t> collection of constraint checks?  (760 pages in the Java Language Reference Manual)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Attribute Grammars?</a:t>
            </a:r>
          </a:p>
          <a:p>
            <a:pPr lvl="1" eaLnBrk="1" hangingPunct="1"/>
            <a:r>
              <a:rPr lang="en-US" sz="1600" dirty="0" smtClean="0"/>
              <a:t>Then find a tool (???) to create a semantic checker for that Attribute Grammar?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95400" y="76202"/>
            <a:ext cx="7848600" cy="635266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gets progressively harder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 bwMode="auto">
          <a:xfrm>
            <a:off x="3718631" y="2627590"/>
            <a:ext cx="1551845" cy="198612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Jim Hogg - UW - CSE - P501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H-</a:t>
            </a:r>
            <a:fld id="{715D77DC-0A04-400D-875A-632CFC0380A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0081" y="1036924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9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927" y="1023533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20281" y="1036924"/>
            <a:ext cx="1447800" cy="9144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6327" y="1023533"/>
            <a:ext cx="1447800" cy="9144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1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615481" y="1494124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98377" y="1480733"/>
            <a:ext cx="4879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34127" y="1480733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2812" y="2717256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6236" y="2338586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chars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83580" y="307561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tokens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7881" y="4605931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5316" y="5293504"/>
            <a:ext cx="105772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50577" y="1008381"/>
            <a:ext cx="1447800" cy="9144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‘Middle End’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68081" y="1494124"/>
            <a:ext cx="48249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06415" y="2727929"/>
            <a:ext cx="1121987" cy="1767871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Optimize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6136" y="2719060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Instructions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22812" y="3525115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36641" y="430652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26133" y="3467161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Allocate 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26131" y="4192547"/>
            <a:ext cx="2092887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133" y="4930441"/>
            <a:ext cx="209288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Machine Code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5727" y="2344791"/>
            <a:ext cx="86757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9026" y="4606801"/>
            <a:ext cx="112198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26134" y="2360523"/>
            <a:ext cx="160799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26136" y="3095844"/>
            <a:ext cx="160743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26130" y="3848160"/>
            <a:ext cx="160744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cxnSp>
        <p:nvCxnSpPr>
          <p:cNvPr id="19" name="Elbow Connector 18"/>
          <p:cNvCxnSpPr>
            <a:stCxn id="48" idx="2"/>
            <a:endCxn id="29" idx="0"/>
          </p:cNvCxnSpPr>
          <p:nvPr/>
        </p:nvCxnSpPr>
        <p:spPr bwMode="auto">
          <a:xfrm rot="5400000" flipH="1" flipV="1">
            <a:off x="2297614" y="3086526"/>
            <a:ext cx="2528391" cy="1811197"/>
          </a:xfrm>
          <a:prstGeom prst="bentConnector5">
            <a:avLst>
              <a:gd name="adj1" fmla="val -9041"/>
              <a:gd name="adj2" fmla="val 51719"/>
              <a:gd name="adj3" fmla="val 109041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2"/>
            <a:endCxn id="31" idx="0"/>
          </p:cNvCxnSpPr>
          <p:nvPr/>
        </p:nvCxnSpPr>
        <p:spPr bwMode="auto">
          <a:xfrm rot="5400000" flipH="1" flipV="1">
            <a:off x="4681624" y="2504845"/>
            <a:ext cx="1776740" cy="2205170"/>
          </a:xfrm>
          <a:prstGeom prst="bentConnector5">
            <a:avLst>
              <a:gd name="adj1" fmla="val -37373"/>
              <a:gd name="adj2" fmla="val 38993"/>
              <a:gd name="adj3" fmla="val 133697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7" idx="0"/>
          </p:cNvCxnSpPr>
          <p:nvPr/>
        </p:nvCxnSpPr>
        <p:spPr bwMode="auto">
          <a:xfrm flipH="1">
            <a:off x="2656212" y="2133600"/>
            <a:ext cx="10788" cy="58365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endCxn id="32" idx="0"/>
          </p:cNvCxnSpPr>
          <p:nvPr/>
        </p:nvCxnSpPr>
        <p:spPr bwMode="auto">
          <a:xfrm>
            <a:off x="2644181" y="3046823"/>
            <a:ext cx="12031" cy="47829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32" idx="2"/>
            <a:endCxn id="33" idx="0"/>
          </p:cNvCxnSpPr>
          <p:nvPr/>
        </p:nvCxnSpPr>
        <p:spPr bwMode="auto">
          <a:xfrm>
            <a:off x="2656212" y="3832296"/>
            <a:ext cx="3687" cy="4742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31" idx="2"/>
            <a:endCxn id="34" idx="0"/>
          </p:cNvCxnSpPr>
          <p:nvPr/>
        </p:nvCxnSpPr>
        <p:spPr bwMode="auto">
          <a:xfrm flipH="1">
            <a:off x="6672576" y="3015974"/>
            <a:ext cx="3" cy="45118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34" idx="2"/>
            <a:endCxn id="35" idx="0"/>
          </p:cNvCxnSpPr>
          <p:nvPr/>
        </p:nvCxnSpPr>
        <p:spPr bwMode="auto">
          <a:xfrm flipH="1">
            <a:off x="6672575" y="3764075"/>
            <a:ext cx="1" cy="42847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35" idx="2"/>
            <a:endCxn id="41" idx="0"/>
          </p:cNvCxnSpPr>
          <p:nvPr/>
        </p:nvCxnSpPr>
        <p:spPr bwMode="auto">
          <a:xfrm>
            <a:off x="6672575" y="4489461"/>
            <a:ext cx="1" cy="44098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32954" y="494913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Convert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3" idx="2"/>
            <a:endCxn id="48" idx="0"/>
          </p:cNvCxnSpPr>
          <p:nvPr/>
        </p:nvCxnSpPr>
        <p:spPr bwMode="auto">
          <a:xfrm flipH="1">
            <a:off x="2656212" y="4613710"/>
            <a:ext cx="3687" cy="33542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766925" y="391295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51" name="Title 3"/>
          <p:cNvSpPr>
            <a:spLocks noGrp="1"/>
          </p:cNvSpPr>
          <p:nvPr>
            <p:ph type="title"/>
          </p:nvPr>
        </p:nvSpPr>
        <p:spPr>
          <a:xfrm>
            <a:off x="1295400" y="76202"/>
            <a:ext cx="7848600" cy="635266"/>
          </a:xfrm>
          <a:solidFill>
            <a:srgbClr val="C00000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AST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0620" y="5608801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 = Abstract Syntax Tree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80544" y="5944230"/>
            <a:ext cx="36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dirty="0" smtClean="0"/>
              <a:t>Jim Hogg - UW - CSE - P501</a:t>
            </a:r>
            <a:endParaRPr lang="en-US" dirty="0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 smtClean="0"/>
              <a:t>Q-</a:t>
            </a:r>
            <a:fld id="{A587289A-F3F7-4DCD-8CD5-BBFB4635D53B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Optimization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914400" y="968477"/>
            <a:ext cx="7772400" cy="444172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Classic example: Array references in a loop</a:t>
            </a:r>
          </a:p>
          <a:p>
            <a:pPr lvl="1" eaLnBrk="1" hangingPunct="1"/>
            <a:r>
              <a:rPr lang="en-US" sz="1800" dirty="0" smtClean="0"/>
              <a:t>for (k = 0; k &lt; n; k++) a[k] = 0;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400" dirty="0" smtClean="0"/>
          </a:p>
          <a:p>
            <a:pPr eaLnBrk="1" hangingPunct="1"/>
            <a:r>
              <a:rPr lang="en-US" sz="1800" dirty="0" smtClean="0"/>
              <a:t>Naive </a:t>
            </a:r>
            <a:r>
              <a:rPr lang="en-US" sz="1800" dirty="0" err="1" smtClean="0"/>
              <a:t>codegen</a:t>
            </a:r>
            <a:r>
              <a:rPr lang="en-US" sz="1800" dirty="0" smtClean="0"/>
              <a:t> for </a:t>
            </a:r>
            <a:r>
              <a:rPr lang="en-US" sz="1800" dirty="0" smtClean="0">
                <a:solidFill>
                  <a:srgbClr val="0000FF"/>
                </a:solidFill>
              </a:rPr>
              <a:t>a[k] = 0 </a:t>
            </a:r>
            <a:r>
              <a:rPr lang="en-US" sz="1800" dirty="0" smtClean="0"/>
              <a:t>in loop body</a:t>
            </a:r>
            <a:endParaRPr lang="en-US" sz="18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1800" dirty="0" err="1" smtClean="0">
                <a:solidFill>
                  <a:srgbClr val="FF0000"/>
                </a:solidFill>
              </a:rPr>
              <a:t>mov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eax</a:t>
            </a:r>
            <a:r>
              <a:rPr lang="en-US" sz="1800" dirty="0" smtClean="0">
                <a:solidFill>
                  <a:srgbClr val="FF0000"/>
                </a:solidFill>
              </a:rPr>
              <a:t>, 4</a:t>
            </a:r>
            <a:r>
              <a:rPr lang="en-US" sz="1800" dirty="0" smtClean="0"/>
              <a:t>			</a:t>
            </a: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 err="1" smtClean="0">
                <a:solidFill>
                  <a:srgbClr val="00B050"/>
                </a:solidFill>
              </a:rPr>
              <a:t>elemsize</a:t>
            </a:r>
            <a:r>
              <a:rPr lang="en-US" sz="1800" dirty="0" smtClean="0">
                <a:solidFill>
                  <a:srgbClr val="00B050"/>
                </a:solidFill>
              </a:rPr>
              <a:t> = 4 bytes</a:t>
            </a:r>
          </a:p>
          <a:p>
            <a:pPr lvl="1" eaLnBrk="1" hangingPunct="1"/>
            <a:r>
              <a:rPr lang="en-US" sz="1800" dirty="0" err="1" smtClean="0">
                <a:solidFill>
                  <a:srgbClr val="FF0000"/>
                </a:solidFill>
              </a:rPr>
              <a:t>imul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eax</a:t>
            </a:r>
            <a:r>
              <a:rPr lang="en-US" sz="1800" dirty="0" smtClean="0">
                <a:solidFill>
                  <a:srgbClr val="FF0000"/>
                </a:solidFill>
              </a:rPr>
              <a:t>, [</a:t>
            </a:r>
            <a:r>
              <a:rPr lang="en-US" sz="1800" dirty="0" err="1" smtClean="0">
                <a:solidFill>
                  <a:srgbClr val="FF0000"/>
                </a:solidFill>
              </a:rPr>
              <a:t>ebp+offset</a:t>
            </a:r>
            <a:r>
              <a:rPr lang="en-US" sz="18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800" dirty="0" smtClean="0">
                <a:solidFill>
                  <a:srgbClr val="FF0000"/>
                </a:solidFill>
              </a:rPr>
              <a:t>]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00B050"/>
                </a:solidFill>
              </a:rPr>
              <a:t>// k * </a:t>
            </a:r>
            <a:r>
              <a:rPr lang="en-US" sz="1800" dirty="0" err="1" smtClean="0">
                <a:solidFill>
                  <a:srgbClr val="00B050"/>
                </a:solidFill>
              </a:rPr>
              <a:t>elemsize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 eaLnBrk="1" hangingPunct="1"/>
            <a:r>
              <a:rPr lang="en-US" sz="1800" dirty="0" smtClean="0">
                <a:solidFill>
                  <a:srgbClr val="FF0000"/>
                </a:solidFill>
              </a:rPr>
              <a:t>add </a:t>
            </a:r>
            <a:r>
              <a:rPr lang="en-US" sz="1800" dirty="0" err="1" smtClean="0">
                <a:solidFill>
                  <a:srgbClr val="FF0000"/>
                </a:solidFill>
              </a:rPr>
              <a:t>eax</a:t>
            </a:r>
            <a:r>
              <a:rPr lang="en-US" sz="1800" dirty="0" smtClean="0">
                <a:solidFill>
                  <a:srgbClr val="FF0000"/>
                </a:solidFill>
              </a:rPr>
              <a:t>, [</a:t>
            </a:r>
            <a:r>
              <a:rPr lang="en-US" sz="1800" dirty="0" err="1" smtClean="0">
                <a:solidFill>
                  <a:srgbClr val="FF0000"/>
                </a:solidFill>
              </a:rPr>
              <a:t>ebp+offset</a:t>
            </a:r>
            <a:r>
              <a:rPr lang="en-US" sz="1800" baseline="-25000" dirty="0" err="1" smtClean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]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00B050"/>
                </a:solidFill>
              </a:rPr>
              <a:t>// &amp;a[0] + k * </a:t>
            </a:r>
            <a:r>
              <a:rPr lang="en-US" sz="1800" dirty="0" err="1" smtClean="0">
                <a:solidFill>
                  <a:srgbClr val="00B050"/>
                </a:solidFill>
              </a:rPr>
              <a:t>elemsize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 eaLnBrk="1" hangingPunct="1"/>
            <a:r>
              <a:rPr lang="en-US" sz="1800" dirty="0" err="1" smtClean="0"/>
              <a:t>mov</a:t>
            </a:r>
            <a:r>
              <a:rPr lang="en-US" sz="1800" dirty="0" smtClean="0"/>
              <a:t> [</a:t>
            </a:r>
            <a:r>
              <a:rPr lang="en-US" sz="1800" dirty="0" err="1" smtClean="0"/>
              <a:t>eax</a:t>
            </a:r>
            <a:r>
              <a:rPr lang="en-US" sz="1800" dirty="0" smtClean="0"/>
              <a:t>], 0			</a:t>
            </a:r>
            <a:r>
              <a:rPr lang="en-US" sz="1800" dirty="0" smtClean="0">
                <a:solidFill>
                  <a:srgbClr val="00B050"/>
                </a:solidFill>
              </a:rPr>
              <a:t>// a[k] = 0</a:t>
            </a:r>
          </a:p>
          <a:p>
            <a:pPr lvl="1" eaLnBrk="1" hangingPunct="1"/>
            <a:endParaRPr lang="en-US" sz="1400" dirty="0">
              <a:solidFill>
                <a:srgbClr val="00B050"/>
              </a:solidFill>
            </a:endParaRPr>
          </a:p>
          <a:p>
            <a:pPr eaLnBrk="1" hangingPunct="1"/>
            <a:r>
              <a:rPr lang="en-US" sz="1800" dirty="0" smtClean="0"/>
              <a:t>Better!</a:t>
            </a:r>
          </a:p>
          <a:p>
            <a:pPr lvl="1" eaLnBrk="1" hangingPunct="1"/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eax</a:t>
            </a:r>
            <a:r>
              <a:rPr lang="en-US" sz="1800" dirty="0"/>
              <a:t>, [</a:t>
            </a:r>
            <a:r>
              <a:rPr lang="en-US" sz="1800" dirty="0" err="1"/>
              <a:t>ebp+offset</a:t>
            </a:r>
            <a:r>
              <a:rPr lang="en-US" sz="1800" baseline="-25000" dirty="0" err="1"/>
              <a:t>a</a:t>
            </a:r>
            <a:r>
              <a:rPr lang="en-US" sz="1800" dirty="0"/>
              <a:t>]		</a:t>
            </a: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en-US" sz="1800" dirty="0" smtClean="0">
                <a:solidFill>
                  <a:srgbClr val="00B050"/>
                </a:solidFill>
              </a:rPr>
              <a:t>&amp;a[0], once-off</a:t>
            </a:r>
            <a:endParaRPr lang="en-US" sz="1800" dirty="0">
              <a:solidFill>
                <a:srgbClr val="00B050"/>
              </a:solidFill>
            </a:endParaRPr>
          </a:p>
          <a:p>
            <a:pPr lvl="1" eaLnBrk="1" hangingPunct="1"/>
            <a:endParaRPr lang="en-US" sz="1400" dirty="0" smtClean="0"/>
          </a:p>
          <a:p>
            <a:pPr lvl="1" eaLnBrk="1" hangingPunct="1"/>
            <a:r>
              <a:rPr lang="en-US" sz="1800" dirty="0" err="1" smtClean="0"/>
              <a:t>mov</a:t>
            </a:r>
            <a:r>
              <a:rPr lang="en-US" sz="1800" dirty="0" smtClean="0"/>
              <a:t> [</a:t>
            </a:r>
            <a:r>
              <a:rPr lang="en-US" sz="1800" dirty="0" err="1" smtClean="0"/>
              <a:t>eax</a:t>
            </a:r>
            <a:r>
              <a:rPr lang="en-US" sz="1800" dirty="0" smtClean="0"/>
              <a:t>], 0			</a:t>
            </a:r>
            <a:r>
              <a:rPr lang="en-US" sz="1800" dirty="0" smtClean="0">
                <a:solidFill>
                  <a:srgbClr val="00B050"/>
                </a:solidFill>
              </a:rPr>
              <a:t>// a[0]=0, a[1]=0, </a:t>
            </a:r>
            <a:r>
              <a:rPr lang="en-US" sz="1800" dirty="0" err="1" smtClean="0">
                <a:solidFill>
                  <a:srgbClr val="00B050"/>
                </a:solidFill>
              </a:rPr>
              <a:t>etc</a:t>
            </a:r>
            <a:endParaRPr lang="en-US" sz="1800" dirty="0" smtClean="0">
              <a:solidFill>
                <a:srgbClr val="00B050"/>
              </a:solidFill>
            </a:endParaRPr>
          </a:p>
          <a:p>
            <a:pPr lvl="1" eaLnBrk="1" hangingPunct="1"/>
            <a:r>
              <a:rPr lang="en-US" sz="1800" dirty="0">
                <a:solidFill>
                  <a:srgbClr val="FF0000"/>
                </a:solidFill>
              </a:rPr>
              <a:t>add </a:t>
            </a:r>
            <a:r>
              <a:rPr lang="en-US" sz="1800" dirty="0" err="1">
                <a:solidFill>
                  <a:srgbClr val="FF0000"/>
                </a:solidFill>
              </a:rPr>
              <a:t>eax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4	</a:t>
            </a:r>
            <a:r>
              <a:rPr lang="en-US" sz="1800" dirty="0" smtClean="0"/>
              <a:t>			</a:t>
            </a: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 err="1" smtClean="0">
                <a:solidFill>
                  <a:srgbClr val="00B050"/>
                </a:solidFill>
              </a:rPr>
              <a:t>eax</a:t>
            </a:r>
            <a:r>
              <a:rPr lang="en-US" sz="1800" dirty="0" smtClean="0">
                <a:solidFill>
                  <a:srgbClr val="00B050"/>
                </a:solidFill>
              </a:rPr>
              <a:t> = &amp;a[1], &amp;a[2], </a:t>
            </a:r>
            <a:r>
              <a:rPr lang="en-US" sz="1800" dirty="0" err="1" smtClean="0">
                <a:solidFill>
                  <a:srgbClr val="00B050"/>
                </a:solidFill>
              </a:rPr>
              <a:t>etc</a:t>
            </a:r>
            <a:endParaRPr lang="en-US" sz="1800" dirty="0">
              <a:solidFill>
                <a:srgbClr val="00B050"/>
              </a:solidFill>
            </a:endParaRPr>
          </a:p>
          <a:p>
            <a:pPr lvl="1" eaLnBrk="1" hangingPunct="1"/>
            <a:endParaRPr lang="en-US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29858" y="5582334"/>
            <a:ext cx="6248400" cy="646331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i="1" dirty="0" smtClean="0"/>
              <a:t>pointers</a:t>
            </a:r>
            <a:r>
              <a:rPr lang="en-US" dirty="0" smtClean="0"/>
              <a:t> allow a user to do this directly in C or C++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  for (p = a; p &lt; a + n; ) *p++ =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Loops in this Code?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T-</a:t>
            </a:r>
            <a:fld id="{D0178487-A47D-4148-B054-BDF5F683353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9369" y="1300688"/>
            <a:ext cx="4724400" cy="477053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L7: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L8:	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N)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 = 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 = 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L4:	j++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L5: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N-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if(j &gt;= N)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 (a[j+1] &gt;= a[j])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t = a[j+1]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a[j+1] = a[j]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a[j] = 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 =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L2: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L3: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!= )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L1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L1: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L9: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3214578"/>
            <a:ext cx="2329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Anyone recognize or </a:t>
            </a:r>
          </a:p>
          <a:p>
            <a:r>
              <a:rPr lang="en-US" dirty="0" smtClean="0"/>
              <a:t>guess the 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94" y="1054665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t5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Jim Hogg - UW - CSE - P501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G-</a:t>
            </a:r>
            <a:fld id="{558E8DB3-952A-4733-A27C-84310DDCBBC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94" y="4278868"/>
            <a:ext cx="765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Typical "tuple stew" - IR generated by traversing an 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794" y="4724400"/>
            <a:ext cx="7656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Partition into </a:t>
            </a:r>
            <a:r>
              <a:rPr lang="en-US" dirty="0" smtClean="0">
                <a:solidFill>
                  <a:srgbClr val="FF0000"/>
                </a:solidFill>
              </a:rPr>
              <a:t>Basic Blocks</a:t>
            </a:r>
            <a:r>
              <a:rPr lang="en-US" dirty="0" smtClean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Sequence of consecutive instructions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No jumps into the middle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No jumps out of the middles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"I've started, so I'll finish"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(Ignore exceptions)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3014" y="241043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Basic Blocks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PMP - </a:t>
            </a:r>
            <a:r>
              <a:rPr lang="en-US" sz="3200" dirty="0" smtClean="0"/>
              <a:t>Classes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719323"/>
            <a:ext cx="4176548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Compiler Construction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Principles of Software Engineering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Programming Languages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Concurrency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Human Computer Interaction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Applied 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Parallel Computations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Database Management Systems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Transaction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Data Mining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Computer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Computer Operating Systems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Current Trends in Computer Graphics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Network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860" y="1740105"/>
            <a:ext cx="4339339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marL="800100" lvl="1" indent="-342900">
              <a:buFont typeface="+mj-lt"/>
              <a:buAutoNum type="arabicPeriod" startAt="15"/>
            </a:pPr>
            <a:r>
              <a:rPr lang="en-US" dirty="0"/>
              <a:t>Design &amp; Implementation of Digital Systems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/>
              <a:t>Applications of Artificial Intelligence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/>
              <a:t>Computer Vision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/>
              <a:t>Distributed Systems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/>
              <a:t>Computer Animation Production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/>
              <a:t>Computational Biology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 smtClean="0"/>
              <a:t>Practical Aspects of Modern Cryptograph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 smtClean="0"/>
              <a:t>Complexity </a:t>
            </a:r>
            <a:r>
              <a:rPr lang="en-US" dirty="0" smtClean="0"/>
              <a:t>Theory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 smtClean="0"/>
              <a:t>Alternative Programming Paradigms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 smtClean="0"/>
              <a:t>Software Entrepreneurship</a:t>
            </a:r>
          </a:p>
          <a:p>
            <a:pPr marL="800100" lvl="1" indent="-342900">
              <a:buFont typeface="+mj-lt"/>
              <a:buAutoNum type="arabicPeriod" startAt="15"/>
            </a:pPr>
            <a:r>
              <a:rPr lang="en-US" dirty="0" smtClean="0"/>
              <a:t>Business Basics for CS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6959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26311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t5 =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G-</a:t>
            </a:r>
            <a:fld id="{558E8DB3-952A-4733-A27C-84310DDCBBC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572000"/>
            <a:ext cx="765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Identify Leaders (first instruction in a basic block):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First instruction is a leader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Any target of a branch/jump/</a:t>
            </a:r>
            <a:r>
              <a:rPr lang="en-US" dirty="0" err="1" smtClean="0"/>
              <a:t>goto</a:t>
            </a:r>
            <a:endParaRPr lang="en-US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Any instruction immediately after a branch/jump/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939998"/>
            <a:ext cx="7656512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Leaders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.  </a:t>
            </a:r>
            <a:r>
              <a:rPr lang="en-US" dirty="0"/>
              <a:t>W</a:t>
            </a:r>
            <a:r>
              <a:rPr lang="en-US" dirty="0" smtClean="0"/>
              <a:t>hy is each leader a leader?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014" y="241043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Basic Blocks : Leaders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G-</a:t>
            </a:r>
            <a:fld id="{558E8DB3-952A-4733-A27C-84310DDCBBC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2258" y="689578"/>
            <a:ext cx="685800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/>
              <a:t>i</a:t>
            </a:r>
            <a:r>
              <a:rPr lang="en-US" sz="1400" dirty="0" smtClean="0"/>
              <a:t> = 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564558" y="1244013"/>
            <a:ext cx="1977513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</a:t>
            </a:r>
            <a:r>
              <a:rPr lang="en-US" sz="1400" dirty="0" smtClean="0"/>
              <a:t> = 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4558" y="1806139"/>
            <a:ext cx="1981200" cy="160043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t1 = 10 * 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pPr algn="l"/>
            <a:r>
              <a:rPr lang="en-US" sz="1400" dirty="0" smtClean="0"/>
              <a:t>t2 = t1 + j</a:t>
            </a:r>
          </a:p>
          <a:p>
            <a:pPr algn="l"/>
            <a:r>
              <a:rPr lang="en-US" sz="1400" dirty="0" smtClean="0"/>
              <a:t>t3 = 8 * t2</a:t>
            </a:r>
          </a:p>
          <a:p>
            <a:pPr algn="l"/>
            <a:r>
              <a:rPr lang="en-US" sz="1400" dirty="0" smtClean="0"/>
              <a:t>t4 = t3 - 88</a:t>
            </a:r>
          </a:p>
          <a:p>
            <a:pPr algn="l"/>
            <a:r>
              <a:rPr lang="en-US" sz="1400" dirty="0" smtClean="0"/>
              <a:t>a[t4] = 0</a:t>
            </a:r>
          </a:p>
          <a:p>
            <a:pPr algn="l"/>
            <a:r>
              <a:rPr lang="en-US" sz="1400" dirty="0" smtClean="0"/>
              <a:t>j = j + 1</a:t>
            </a:r>
          </a:p>
          <a:p>
            <a:pPr algn="l"/>
            <a:r>
              <a:rPr lang="en-US" sz="1400" dirty="0" smtClean="0"/>
              <a:t>if j &lt;= 10 </a:t>
            </a:r>
            <a:r>
              <a:rPr lang="en-US" sz="1400" dirty="0" err="1" smtClean="0"/>
              <a:t>goto</a:t>
            </a:r>
            <a:r>
              <a:rPr lang="en-US" sz="1400" dirty="0" smtClean="0"/>
              <a:t> B3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68957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B1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8226" y="1253315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B2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7750" y="1806139"/>
            <a:ext cx="4572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B3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4558" y="3669668"/>
            <a:ext cx="1981200" cy="52322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 + 1</a:t>
            </a:r>
          </a:p>
          <a:p>
            <a:pPr algn="l"/>
            <a:r>
              <a:rPr lang="en-US" sz="1400" dirty="0" smtClean="0"/>
              <a:t>if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10 </a:t>
            </a:r>
            <a:r>
              <a:rPr lang="en-US" sz="1400" dirty="0" err="1" smtClean="0"/>
              <a:t>goto</a:t>
            </a:r>
            <a:r>
              <a:rPr lang="en-US" sz="1400" dirty="0" smtClean="0"/>
              <a:t> B2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2666" y="366966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B4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7342" y="4436714"/>
            <a:ext cx="695632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/>
              <a:t>i</a:t>
            </a:r>
            <a:r>
              <a:rPr lang="en-US" sz="1400" dirty="0" smtClean="0"/>
              <a:t> = 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95450" y="4436714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B5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 bwMode="auto">
          <a:xfrm flipH="1">
            <a:off x="2553315" y="997355"/>
            <a:ext cx="1843" cy="24665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58" idx="2"/>
            <a:endCxn id="9" idx="0"/>
          </p:cNvCxnSpPr>
          <p:nvPr/>
        </p:nvCxnSpPr>
        <p:spPr bwMode="auto">
          <a:xfrm>
            <a:off x="2555158" y="452803"/>
            <a:ext cx="0" cy="2367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 bwMode="auto">
          <a:xfrm>
            <a:off x="2553315" y="1551790"/>
            <a:ext cx="1843" cy="25434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564558" y="4998160"/>
            <a:ext cx="1981200" cy="116955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t5 = </a:t>
            </a:r>
            <a:r>
              <a:rPr lang="en-US" sz="1400" dirty="0" err="1" smtClean="0"/>
              <a:t>i</a:t>
            </a:r>
            <a:r>
              <a:rPr lang="en-US" sz="1400" dirty="0" smtClean="0"/>
              <a:t> - 1</a:t>
            </a:r>
          </a:p>
          <a:p>
            <a:pPr algn="l"/>
            <a:r>
              <a:rPr lang="en-US" sz="1400" dirty="0" smtClean="0"/>
              <a:t>t6 = 88 * t5</a:t>
            </a:r>
          </a:p>
          <a:p>
            <a:pPr algn="l"/>
            <a:r>
              <a:rPr lang="en-US" sz="1400" dirty="0" smtClean="0"/>
              <a:t>a[t6] = 1</a:t>
            </a:r>
          </a:p>
          <a:p>
            <a:pPr algn="l"/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 + 1</a:t>
            </a:r>
          </a:p>
          <a:p>
            <a:pPr algn="l"/>
            <a:r>
              <a:rPr lang="en-US" sz="1400" dirty="0" smtClean="0"/>
              <a:t>if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10 </a:t>
            </a:r>
            <a:r>
              <a:rPr lang="en-US" sz="1400" dirty="0" err="1" smtClean="0"/>
              <a:t>goto</a:t>
            </a:r>
            <a:r>
              <a:rPr lang="en-US" sz="1400" dirty="0" smtClean="0"/>
              <a:t> B6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52666" y="4998160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B6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174158" y="6390603"/>
            <a:ext cx="762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97958" y="145026"/>
            <a:ext cx="9144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ENTRY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17" idx="2"/>
            <a:endCxn id="54" idx="0"/>
          </p:cNvCxnSpPr>
          <p:nvPr/>
        </p:nvCxnSpPr>
        <p:spPr bwMode="auto">
          <a:xfrm>
            <a:off x="2555158" y="4744491"/>
            <a:ext cx="0" cy="2536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4" idx="2"/>
            <a:endCxn id="57" idx="0"/>
          </p:cNvCxnSpPr>
          <p:nvPr/>
        </p:nvCxnSpPr>
        <p:spPr bwMode="auto">
          <a:xfrm>
            <a:off x="2555158" y="6167711"/>
            <a:ext cx="0" cy="2228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>
            <a:stCxn id="11" idx="2"/>
            <a:endCxn id="15" idx="0"/>
          </p:cNvCxnSpPr>
          <p:nvPr/>
        </p:nvCxnSpPr>
        <p:spPr bwMode="auto">
          <a:xfrm>
            <a:off x="2555158" y="3406577"/>
            <a:ext cx="0" cy="263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>
            <a:stCxn id="15" idx="2"/>
            <a:endCxn id="17" idx="0"/>
          </p:cNvCxnSpPr>
          <p:nvPr/>
        </p:nvCxnSpPr>
        <p:spPr bwMode="auto">
          <a:xfrm>
            <a:off x="2555158" y="4192888"/>
            <a:ext cx="0" cy="24382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5122606" y="1606084"/>
            <a:ext cx="38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Flow Graph ("CFG", again!)</a:t>
            </a:r>
            <a:endParaRPr lang="en-US" dirty="0"/>
          </a:p>
        </p:txBody>
      </p:sp>
      <p:sp>
        <p:nvSpPr>
          <p:cNvPr id="114" name="Circular Arrow 113"/>
          <p:cNvSpPr/>
          <p:nvPr/>
        </p:nvSpPr>
        <p:spPr bwMode="auto">
          <a:xfrm rot="5400000" flipH="1">
            <a:off x="2775033" y="1936833"/>
            <a:ext cx="1538050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5" name="Circular Arrow 114"/>
          <p:cNvSpPr/>
          <p:nvPr/>
        </p:nvSpPr>
        <p:spPr bwMode="auto">
          <a:xfrm rot="5400000" flipH="1">
            <a:off x="2958021" y="4937254"/>
            <a:ext cx="1172073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6" name="Circular Arrow 115"/>
          <p:cNvSpPr/>
          <p:nvPr/>
        </p:nvSpPr>
        <p:spPr bwMode="auto">
          <a:xfrm rot="5400000" flipH="1">
            <a:off x="2079126" y="1261216"/>
            <a:ext cx="2929861" cy="2952443"/>
          </a:xfrm>
          <a:prstGeom prst="circularArrow">
            <a:avLst>
              <a:gd name="adj1" fmla="val 0"/>
              <a:gd name="adj2" fmla="val 1112637"/>
              <a:gd name="adj3" fmla="val 20433051"/>
              <a:gd name="adj4" fmla="val 10873983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81766" y="3331114"/>
            <a:ext cx="386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3 loops total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2 of the loops are nested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953910" y="5032165"/>
            <a:ext cx="386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Most of the executions likely spent in loop bodies; that's where to focus efforts at optimization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241043"/>
            <a:ext cx="5096814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Basic Blocks : </a:t>
            </a:r>
            <a:r>
              <a:rPr lang="en-US" sz="3200" dirty="0" err="1" smtClean="0">
                <a:solidFill>
                  <a:schemeClr val="bg1"/>
                </a:solidFill>
              </a:rPr>
              <a:t>Flowgraph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504709" y="1377626"/>
            <a:ext cx="2414855" cy="23811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a </a:t>
            </a:r>
            <a:r>
              <a:rPr lang="en-US" dirty="0" err="1" smtClean="0"/>
              <a:t>Flowgraph</a:t>
            </a:r>
            <a:r>
              <a:rPr lang="en-US" dirty="0" smtClean="0"/>
              <a:t>: Intuition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Jim Hogg - UW - CSE - P501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T-</a:t>
            </a:r>
            <a:fld id="{D0178487-A47D-4148-B054-BDF5F683353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928091" y="1993596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42391" y="2378877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61491" y="2154558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766291" y="262032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232891" y="2907996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471765" y="1625439"/>
            <a:ext cx="304800" cy="3048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3313719" y="1243242"/>
            <a:ext cx="1295400" cy="764393"/>
          </a:xfrm>
          <a:prstGeom prst="wedgeEllipseCallout">
            <a:avLst>
              <a:gd name="adj1" fmla="val -169285"/>
              <a:gd name="adj2" fmla="val 198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Header Node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78077" y="287515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901199" y="3245214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056765" y="197048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321105" y="280376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451088" y="3332964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0320" y="4212313"/>
            <a:ext cx="7047822" cy="2031325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of nodes, such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There's one node called the "header"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can reach all nodes in the cluster from the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can get back to the header from all nodes 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once entrance - via the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or more exits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2" idx="0"/>
          </p:cNvCxnSpPr>
          <p:nvPr/>
        </p:nvCxnSpPr>
        <p:spPr bwMode="auto">
          <a:xfrm>
            <a:off x="1422285" y="1091790"/>
            <a:ext cx="201880" cy="5336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6" idx="4"/>
          </p:cNvCxnSpPr>
          <p:nvPr/>
        </p:nvCxnSpPr>
        <p:spPr bwMode="auto">
          <a:xfrm>
            <a:off x="2053599" y="3550014"/>
            <a:ext cx="3167" cy="5135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15" idx="3"/>
          </p:cNvCxnSpPr>
          <p:nvPr/>
        </p:nvCxnSpPr>
        <p:spPr bwMode="auto">
          <a:xfrm flipH="1">
            <a:off x="272603" y="3135316"/>
            <a:ext cx="450111" cy="318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Connector 12"/>
          <p:cNvCxnSpPr>
            <a:stCxn id="12" idx="3"/>
            <a:endCxn id="7" idx="7"/>
          </p:cNvCxnSpPr>
          <p:nvPr/>
        </p:nvCxnSpPr>
        <p:spPr bwMode="auto">
          <a:xfrm flipH="1">
            <a:off x="1188254" y="1885602"/>
            <a:ext cx="328148" cy="152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2" idx="4"/>
            <a:endCxn id="8" idx="7"/>
          </p:cNvCxnSpPr>
          <p:nvPr/>
        </p:nvCxnSpPr>
        <p:spPr bwMode="auto">
          <a:xfrm flipH="1">
            <a:off x="1302554" y="1930239"/>
            <a:ext cx="321611" cy="493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2"/>
            <a:endCxn id="7" idx="6"/>
          </p:cNvCxnSpPr>
          <p:nvPr/>
        </p:nvCxnSpPr>
        <p:spPr bwMode="auto">
          <a:xfrm flipH="1" flipV="1">
            <a:off x="1232891" y="2145996"/>
            <a:ext cx="228600" cy="160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3"/>
            <a:endCxn id="15" idx="0"/>
          </p:cNvCxnSpPr>
          <p:nvPr/>
        </p:nvCxnSpPr>
        <p:spPr bwMode="auto">
          <a:xfrm flipH="1">
            <a:off x="830477" y="2639040"/>
            <a:ext cx="256551" cy="236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7" idx="3"/>
            <a:endCxn id="11" idx="0"/>
          </p:cNvCxnSpPr>
          <p:nvPr/>
        </p:nvCxnSpPr>
        <p:spPr bwMode="auto">
          <a:xfrm flipH="1">
            <a:off x="1385291" y="2230643"/>
            <a:ext cx="716111" cy="67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2" idx="5"/>
            <a:endCxn id="17" idx="2"/>
          </p:cNvCxnSpPr>
          <p:nvPr/>
        </p:nvCxnSpPr>
        <p:spPr bwMode="auto">
          <a:xfrm>
            <a:off x="1731928" y="1885602"/>
            <a:ext cx="324837" cy="237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9" idx="6"/>
            <a:endCxn id="10" idx="0"/>
          </p:cNvCxnSpPr>
          <p:nvPr/>
        </p:nvCxnSpPr>
        <p:spPr bwMode="auto">
          <a:xfrm>
            <a:off x="1766291" y="2306958"/>
            <a:ext cx="152400" cy="313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0" idx="4"/>
            <a:endCxn id="16" idx="1"/>
          </p:cNvCxnSpPr>
          <p:nvPr/>
        </p:nvCxnSpPr>
        <p:spPr bwMode="auto">
          <a:xfrm>
            <a:off x="1918691" y="2925120"/>
            <a:ext cx="27145" cy="364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7" idx="4"/>
            <a:endCxn id="18" idx="0"/>
          </p:cNvCxnSpPr>
          <p:nvPr/>
        </p:nvCxnSpPr>
        <p:spPr bwMode="auto">
          <a:xfrm>
            <a:off x="2209165" y="2275280"/>
            <a:ext cx="264340" cy="528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9" idx="1"/>
            <a:endCxn id="11" idx="4"/>
          </p:cNvCxnSpPr>
          <p:nvPr/>
        </p:nvCxnSpPr>
        <p:spPr bwMode="auto">
          <a:xfrm flipH="1" flipV="1">
            <a:off x="1385291" y="3212796"/>
            <a:ext cx="110434" cy="164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18" idx="2"/>
            <a:endCxn id="10" idx="5"/>
          </p:cNvCxnSpPr>
          <p:nvPr/>
        </p:nvCxnSpPr>
        <p:spPr bwMode="auto">
          <a:xfrm flipH="1" flipV="1">
            <a:off x="2026454" y="2880483"/>
            <a:ext cx="294651" cy="75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19" idx="0"/>
          </p:cNvCxnSpPr>
          <p:nvPr/>
        </p:nvCxnSpPr>
        <p:spPr bwMode="auto">
          <a:xfrm>
            <a:off x="1586359" y="2450565"/>
            <a:ext cx="17129" cy="882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16" idx="2"/>
            <a:endCxn id="15" idx="6"/>
          </p:cNvCxnSpPr>
          <p:nvPr/>
        </p:nvCxnSpPr>
        <p:spPr bwMode="auto">
          <a:xfrm flipH="1" flipV="1">
            <a:off x="982877" y="3027553"/>
            <a:ext cx="918322" cy="370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10" idx="2"/>
            <a:endCxn id="8" idx="5"/>
          </p:cNvCxnSpPr>
          <p:nvPr/>
        </p:nvCxnSpPr>
        <p:spPr bwMode="auto">
          <a:xfrm flipH="1" flipV="1">
            <a:off x="1302554" y="2639040"/>
            <a:ext cx="463737" cy="133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10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 bwMode="auto">
          <a:xfrm>
            <a:off x="5382355" y="2580728"/>
            <a:ext cx="2568021" cy="133223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Jim Hogg - UW - CSE - P501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H-</a:t>
            </a:r>
            <a:fld id="{715D77DC-0A04-400D-875A-632CFC0380A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0081" y="1036924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9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927" y="1023533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20281" y="1036924"/>
            <a:ext cx="1447800" cy="9144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86327" y="1023533"/>
            <a:ext cx="1447800" cy="91440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1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615481" y="1494124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98377" y="1480733"/>
            <a:ext cx="4879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34127" y="1480733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2812" y="2717256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6236" y="2338586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chars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83580" y="307561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tokens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7881" y="4605931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5316" y="5293504"/>
            <a:ext cx="105772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50577" y="1008381"/>
            <a:ext cx="1447800" cy="9144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‘Middle End’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68081" y="1494124"/>
            <a:ext cx="48249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06415" y="2727929"/>
            <a:ext cx="1121987" cy="1767871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Optimize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6136" y="2719060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Instructions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22812" y="3525115"/>
            <a:ext cx="1066800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36641" y="430652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Semantics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26133" y="3467161"/>
            <a:ext cx="2092886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Allocate 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26131" y="4192547"/>
            <a:ext cx="2092887" cy="29691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133" y="4930441"/>
            <a:ext cx="209288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Machine Code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5727" y="2344791"/>
            <a:ext cx="86757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9026" y="4606801"/>
            <a:ext cx="112198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26134" y="2360523"/>
            <a:ext cx="160799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26136" y="3095844"/>
            <a:ext cx="160743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26130" y="3848160"/>
            <a:ext cx="160744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IR</a:t>
            </a:r>
            <a:endParaRPr lang="en-US" dirty="0"/>
          </a:p>
        </p:txBody>
      </p:sp>
      <p:cxnSp>
        <p:nvCxnSpPr>
          <p:cNvPr id="19" name="Elbow Connector 18"/>
          <p:cNvCxnSpPr>
            <a:stCxn id="48" idx="2"/>
            <a:endCxn id="29" idx="0"/>
          </p:cNvCxnSpPr>
          <p:nvPr/>
        </p:nvCxnSpPr>
        <p:spPr bwMode="auto">
          <a:xfrm rot="5400000" flipH="1" flipV="1">
            <a:off x="2297614" y="3086526"/>
            <a:ext cx="2528391" cy="1811197"/>
          </a:xfrm>
          <a:prstGeom prst="bentConnector5">
            <a:avLst>
              <a:gd name="adj1" fmla="val -9041"/>
              <a:gd name="adj2" fmla="val 51719"/>
              <a:gd name="adj3" fmla="val 109041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2"/>
            <a:endCxn id="31" idx="0"/>
          </p:cNvCxnSpPr>
          <p:nvPr/>
        </p:nvCxnSpPr>
        <p:spPr bwMode="auto">
          <a:xfrm rot="5400000" flipH="1" flipV="1">
            <a:off x="4681624" y="2504845"/>
            <a:ext cx="1776740" cy="2205170"/>
          </a:xfrm>
          <a:prstGeom prst="bentConnector5">
            <a:avLst>
              <a:gd name="adj1" fmla="val -37373"/>
              <a:gd name="adj2" fmla="val 38993"/>
              <a:gd name="adj3" fmla="val 133697"/>
            </a:avLst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7" idx="0"/>
          </p:cNvCxnSpPr>
          <p:nvPr/>
        </p:nvCxnSpPr>
        <p:spPr bwMode="auto">
          <a:xfrm flipH="1">
            <a:off x="2656212" y="2133600"/>
            <a:ext cx="10788" cy="58365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endCxn id="32" idx="0"/>
          </p:cNvCxnSpPr>
          <p:nvPr/>
        </p:nvCxnSpPr>
        <p:spPr bwMode="auto">
          <a:xfrm>
            <a:off x="2644181" y="3046823"/>
            <a:ext cx="12031" cy="47829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32" idx="2"/>
            <a:endCxn id="33" idx="0"/>
          </p:cNvCxnSpPr>
          <p:nvPr/>
        </p:nvCxnSpPr>
        <p:spPr bwMode="auto">
          <a:xfrm>
            <a:off x="2656212" y="3832296"/>
            <a:ext cx="3687" cy="4742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31" idx="2"/>
            <a:endCxn id="34" idx="0"/>
          </p:cNvCxnSpPr>
          <p:nvPr/>
        </p:nvCxnSpPr>
        <p:spPr bwMode="auto">
          <a:xfrm flipH="1">
            <a:off x="6672576" y="3015974"/>
            <a:ext cx="3" cy="45118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34" idx="2"/>
            <a:endCxn id="35" idx="0"/>
          </p:cNvCxnSpPr>
          <p:nvPr/>
        </p:nvCxnSpPr>
        <p:spPr bwMode="auto">
          <a:xfrm flipH="1">
            <a:off x="6672575" y="3764075"/>
            <a:ext cx="1" cy="42847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35" idx="2"/>
            <a:endCxn id="41" idx="0"/>
          </p:cNvCxnSpPr>
          <p:nvPr/>
        </p:nvCxnSpPr>
        <p:spPr bwMode="auto">
          <a:xfrm>
            <a:off x="6672575" y="4489461"/>
            <a:ext cx="1" cy="44098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32954" y="4949139"/>
            <a:ext cx="1246516" cy="30718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Convert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3" idx="2"/>
            <a:endCxn id="48" idx="0"/>
          </p:cNvCxnSpPr>
          <p:nvPr/>
        </p:nvCxnSpPr>
        <p:spPr bwMode="auto">
          <a:xfrm flipH="1">
            <a:off x="2656212" y="4613710"/>
            <a:ext cx="3687" cy="33542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766925" y="3912959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/>
              <a:t>AST</a:t>
            </a:r>
            <a:endParaRPr lang="en-US" dirty="0"/>
          </a:p>
        </p:txBody>
      </p:sp>
      <p:sp>
        <p:nvSpPr>
          <p:cNvPr id="51" name="Title 3"/>
          <p:cNvSpPr>
            <a:spLocks noGrp="1"/>
          </p:cNvSpPr>
          <p:nvPr>
            <p:ph type="title"/>
          </p:nvPr>
        </p:nvSpPr>
        <p:spPr>
          <a:xfrm>
            <a:off x="1295400" y="76202"/>
            <a:ext cx="7848600" cy="635266"/>
          </a:xfrm>
          <a:solidFill>
            <a:srgbClr val="C00000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AST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0620" y="5608801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 = Abstract Syntax Tree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80544" y="5944230"/>
            <a:ext cx="36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=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J-</a:t>
            </a:r>
            <a:fld id="{E3ECDE46-18F1-4654-BDEB-41AF34517D2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Example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09600" y="1864519"/>
            <a:ext cx="7848600" cy="3276600"/>
          </a:xfr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n = sum(1, 2)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push		2	    	    	; push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push		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call 	sum   	    		; push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jump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L:	add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8		     	; pop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ebp+</a:t>
            </a:r>
            <a:r>
              <a:rPr lang="en-US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sz="2000" i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; store result into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919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J-</a:t>
            </a:r>
            <a:fld id="{454B16DF-AD73-42E3-8A72-A18DB357C6D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Function 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981200" y="1447800"/>
            <a:ext cx="4953000" cy="32004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a +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334000"/>
            <a:ext cx="6905625" cy="646331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Simply calculates </a:t>
            </a:r>
            <a:r>
              <a:rPr lang="en-US" dirty="0" err="1" smtClean="0"/>
              <a:t>x+y</a:t>
            </a:r>
            <a:r>
              <a:rPr lang="en-US" dirty="0" smtClean="0"/>
              <a:t>, but with a few extraneous statements to illustrate the 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4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55299" name="Footer Placeholder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J-</a:t>
            </a:r>
            <a:fld id="{B008F220-C63C-40D3-9425-8B953CEF103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 Language 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022" y="1165325"/>
            <a:ext cx="5219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PROC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prolog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prolog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prolog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[ebp+8]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ebp-4],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[ebp-4]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[ebp+12]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y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ebp-8],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[ebp-8]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epilog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epilog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29300" y="2599582"/>
            <a:ext cx="3009900" cy="212481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a +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0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4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55299" name="Footer Placeholder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J-</a:t>
            </a:r>
            <a:fld id="{B008F220-C63C-40D3-9425-8B953CEF103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 Language 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22" y="1596212"/>
            <a:ext cx="5010978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PROC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prolog</a:t>
            </a:r>
            <a:endParaRPr lang="en-US" sz="1600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esp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prolog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	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prolog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[ebp+8]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ebp-4],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[ebp-4]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[ebp+12]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ebp-8],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[ebp-8]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epilog</a:t>
            </a:r>
            <a:endParaRPr lang="en-US" sz="1600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ebp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epilog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8901" y="1470424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0000 0001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1502" y="3994135"/>
            <a:ext cx="74497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>
            <a:stCxn id="15" idx="1"/>
            <a:endCxn id="23" idx="3"/>
          </p:cNvCxnSpPr>
          <p:nvPr/>
        </p:nvCxnSpPr>
        <p:spPr bwMode="auto">
          <a:xfrm flipH="1">
            <a:off x="7801180" y="4178801"/>
            <a:ext cx="39032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353380" y="4363467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???? ????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3380" y="4732799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1502" y="4732799"/>
            <a:ext cx="74497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1"/>
            <a:endCxn id="18" idx="3"/>
          </p:cNvCxnSpPr>
          <p:nvPr/>
        </p:nvCxnSpPr>
        <p:spPr bwMode="auto">
          <a:xfrm flipH="1">
            <a:off x="7801180" y="4917465"/>
            <a:ext cx="39032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53380" y="3994135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???? ????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7699" y="1096538"/>
            <a:ext cx="74497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1"/>
            <a:endCxn id="47" idx="3"/>
          </p:cNvCxnSpPr>
          <p:nvPr/>
        </p:nvCxnSpPr>
        <p:spPr bwMode="auto">
          <a:xfrm flipH="1">
            <a:off x="7738015" y="1281204"/>
            <a:ext cx="5296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286500" y="1839756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0000 0002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71488" y="182153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1488" y="14430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54889" y="5463561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0000 0001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2488" y="5832893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0000 0002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37476" y="58146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37476" y="54362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38368" y="43713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38368" y="399292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Up Arrow 24"/>
          <p:cNvSpPr/>
          <p:nvPr/>
        </p:nvSpPr>
        <p:spPr bwMode="auto">
          <a:xfrm>
            <a:off x="5629480" y="3628920"/>
            <a:ext cx="152400" cy="257330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1354" y="3201403"/>
            <a:ext cx="229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stack grows up the page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290215" y="1096538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00A5 F988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2376" y="1088602"/>
            <a:ext cx="9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retaddr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4889" y="5094229"/>
            <a:ext cx="1447800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00A5 F988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1765" y="4514667"/>
            <a:ext cx="421601" cy="37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73985" y="4897751"/>
            <a:ext cx="421601" cy="37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J-</a:t>
            </a:r>
            <a:fld id="{4B3373B2-4D12-4CAC-B0BF-E6C10DBD1929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cdecl</a:t>
            </a:r>
            <a:r>
              <a:rPr lang="en-US" dirty="0" smtClean="0"/>
              <a:t> - Responsibilities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533400" y="946586"/>
            <a:ext cx="8534400" cy="5488781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Caller:</a:t>
            </a:r>
          </a:p>
          <a:p>
            <a:pPr lvl="1" eaLnBrk="1" hangingPunct="1"/>
            <a:r>
              <a:rPr lang="en-US" sz="2000" dirty="0"/>
              <a:t>if you need </a:t>
            </a:r>
            <a:r>
              <a:rPr lang="en-US" sz="2000" dirty="0" smtClean="0"/>
              <a:t>the values currently in </a:t>
            </a:r>
            <a:r>
              <a:rPr lang="en-US" sz="2000" dirty="0" err="1" smtClean="0">
                <a:solidFill>
                  <a:srgbClr val="0000FF"/>
                </a:solidFill>
              </a:rPr>
              <a:t>eax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00FF"/>
                </a:solidFill>
              </a:rPr>
              <a:t>ecx</a:t>
            </a:r>
            <a:r>
              <a:rPr lang="en-US" sz="2000" dirty="0"/>
              <a:t> or </a:t>
            </a:r>
            <a:r>
              <a:rPr lang="en-US" sz="2000" dirty="0" err="1">
                <a:solidFill>
                  <a:srgbClr val="0000FF"/>
                </a:solidFill>
              </a:rPr>
              <a:t>edx</a:t>
            </a:r>
            <a:r>
              <a:rPr lang="en-US" sz="2000" dirty="0"/>
              <a:t> then save them!</a:t>
            </a:r>
          </a:p>
          <a:p>
            <a:pPr lvl="1" eaLnBrk="1" hangingPunct="1"/>
            <a:r>
              <a:rPr lang="en-US" sz="2000" dirty="0" smtClean="0"/>
              <a:t>push arguments right-to-left</a:t>
            </a:r>
          </a:p>
          <a:p>
            <a:pPr lvl="1" eaLnBrk="1" hangingPunct="1"/>
            <a:r>
              <a:rPr lang="en-US" sz="2000" dirty="0" smtClean="0"/>
              <a:t>execute </a:t>
            </a:r>
            <a:r>
              <a:rPr lang="en-US" sz="2000" dirty="0" smtClean="0">
                <a:solidFill>
                  <a:srgbClr val="0000FF"/>
                </a:solidFill>
              </a:rPr>
              <a:t>call</a:t>
            </a:r>
            <a:r>
              <a:rPr lang="en-US" sz="2000" dirty="0" smtClean="0"/>
              <a:t> instruction</a:t>
            </a:r>
          </a:p>
          <a:p>
            <a:pPr lvl="1" eaLnBrk="1" hangingPunct="1"/>
            <a:r>
              <a:rPr lang="en-US" sz="2000" dirty="0" smtClean="0"/>
              <a:t>pop arguments from stack after </a:t>
            </a:r>
            <a:r>
              <a:rPr lang="en-US" sz="2000" dirty="0" smtClean="0">
                <a:solidFill>
                  <a:srgbClr val="0000FF"/>
                </a:solidFill>
              </a:rPr>
              <a:t>ret</a:t>
            </a:r>
          </a:p>
          <a:p>
            <a:pPr lvl="1" eaLnBrk="1" hangingPunct="1"/>
            <a:r>
              <a:rPr lang="en-US" sz="2000" dirty="0" smtClean="0"/>
              <a:t>restore any of </a:t>
            </a:r>
            <a:r>
              <a:rPr lang="en-US" sz="2000" dirty="0" err="1" smtClean="0">
                <a:solidFill>
                  <a:srgbClr val="0000FF"/>
                </a:solidFill>
              </a:rPr>
              <a:t>eax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ecx</a:t>
            </a:r>
            <a:r>
              <a:rPr lang="en-US" sz="2000" dirty="0" smtClean="0"/>
              <a:t> or </a:t>
            </a:r>
            <a:r>
              <a:rPr lang="en-US" sz="2000" dirty="0" err="1" smtClean="0">
                <a:solidFill>
                  <a:srgbClr val="0000FF"/>
                </a:solidFill>
              </a:rPr>
              <a:t>edx</a:t>
            </a:r>
            <a:r>
              <a:rPr lang="en-US" sz="2000" dirty="0" smtClean="0"/>
              <a:t> that you saved before </a:t>
            </a:r>
            <a:r>
              <a:rPr lang="en-US" sz="2000" dirty="0" smtClean="0">
                <a:solidFill>
                  <a:srgbClr val="0000FF"/>
                </a:solidFill>
              </a:rPr>
              <a:t>call</a:t>
            </a:r>
          </a:p>
          <a:p>
            <a:pPr marL="457200" lvl="1" indent="0" eaLnBrk="1" hangingPunct="1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Callee</a:t>
            </a:r>
            <a:r>
              <a:rPr lang="en-US" sz="2400" dirty="0" smtClean="0"/>
              <a:t>: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space in stack </a:t>
            </a:r>
            <a:r>
              <a:rPr lang="en-US" sz="2000" dirty="0"/>
              <a:t>frame for local </a:t>
            </a:r>
            <a:r>
              <a:rPr lang="en-US" sz="2000" dirty="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you will use any of </a:t>
            </a:r>
            <a:r>
              <a:rPr lang="en-US" sz="2000" dirty="0" err="1" smtClean="0">
                <a:solidFill>
                  <a:srgbClr val="0000FF"/>
                </a:solidFill>
              </a:rPr>
              <a:t>ebx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edi</a:t>
            </a:r>
            <a:r>
              <a:rPr lang="en-US" sz="2000" dirty="0" smtClean="0"/>
              <a:t> or </a:t>
            </a:r>
            <a:r>
              <a:rPr lang="en-US" sz="2000" dirty="0" err="1" smtClean="0">
                <a:solidFill>
                  <a:srgbClr val="0000FF"/>
                </a:solidFill>
              </a:rPr>
              <a:t>esi</a:t>
            </a:r>
            <a:r>
              <a:rPr lang="en-US" sz="2000" dirty="0" smtClean="0"/>
              <a:t> then save them!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execute </a:t>
            </a:r>
            <a:r>
              <a:rPr lang="en-US" sz="2000" dirty="0"/>
              <a:t>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move result into </a:t>
            </a:r>
            <a:r>
              <a:rPr lang="en-US" sz="2000" dirty="0" err="1" smtClean="0">
                <a:solidFill>
                  <a:srgbClr val="0000FF"/>
                </a:solidFill>
              </a:rPr>
              <a:t>eax</a:t>
            </a:r>
            <a:endParaRPr lang="en-US" sz="20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restore </a:t>
            </a:r>
            <a:r>
              <a:rPr lang="en-US" sz="2000" dirty="0"/>
              <a:t>any </a:t>
            </a:r>
            <a:r>
              <a:rPr lang="en-US" sz="2000" dirty="0" smtClean="0"/>
              <a:t>of </a:t>
            </a:r>
            <a:r>
              <a:rPr lang="en-US" sz="2000" dirty="0" err="1" smtClean="0">
                <a:solidFill>
                  <a:srgbClr val="0000FF"/>
                </a:solidFill>
              </a:rPr>
              <a:t>ebx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edi</a:t>
            </a:r>
            <a:r>
              <a:rPr lang="en-US" sz="2000" dirty="0" smtClean="0"/>
              <a:t> or </a:t>
            </a:r>
            <a:r>
              <a:rPr lang="en-US" sz="2000" dirty="0" err="1" smtClean="0">
                <a:solidFill>
                  <a:srgbClr val="0000FF"/>
                </a:solidFill>
              </a:rPr>
              <a:t>esi</a:t>
            </a:r>
            <a:r>
              <a:rPr lang="en-US" sz="2000" dirty="0" smtClean="0"/>
              <a:t> that you saved earlier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Pop the stack </a:t>
            </a:r>
            <a:r>
              <a:rPr lang="en-US" sz="2000" dirty="0" smtClean="0"/>
              <a:t>frame so that return-address is top-of-stack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execute </a:t>
            </a:r>
            <a:r>
              <a:rPr lang="en-US" sz="2000" dirty="0" smtClean="0">
                <a:solidFill>
                  <a:srgbClr val="0000FF"/>
                </a:solidFill>
              </a:rPr>
              <a:t>ret </a:t>
            </a:r>
            <a:r>
              <a:rPr lang="en-US" sz="2000" dirty="0" smtClean="0"/>
              <a:t>instruction</a:t>
            </a:r>
            <a:endParaRPr lang="en-US" sz="2000" dirty="0"/>
          </a:p>
          <a:p>
            <a:pPr lvl="1"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62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Lessons Learned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1371600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Example </a:t>
            </a:r>
            <a:r>
              <a:rPr lang="en-US" sz="2000" dirty="0" smtClean="0"/>
              <a:t>1st </a:t>
            </a:r>
            <a:r>
              <a:rPr lang="en-US" sz="2000" dirty="0" smtClean="0"/>
              <a:t>- Theory </a:t>
            </a:r>
            <a:r>
              <a:rPr lang="en-US" sz="2000" dirty="0" smtClean="0"/>
              <a:t>2nd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3799" y="1889610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Students are smarter than </a:t>
            </a:r>
            <a:r>
              <a:rPr lang="en-US" sz="2000" dirty="0"/>
              <a:t>y</a:t>
            </a:r>
            <a:r>
              <a:rPr lang="en-US" sz="2000" dirty="0" smtClean="0"/>
              <a:t>ou think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3799" y="2393808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Check for solutions to the project on the Internet!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3799" y="2904896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You are bound by the syllabus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3799" y="3415984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Thinking on your feet is impossible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7700" y="3965602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Don't try to explain "The Visitor Pattern"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0579" y="4509384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It's much more work than you thought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1601" y="5053166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We reach the exciting stuff, just as the course ends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0579" y="5609876"/>
            <a:ext cx="7870601" cy="40011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Dry-run </a:t>
            </a:r>
            <a:r>
              <a:rPr lang="en-US" sz="2000" i="1" dirty="0" smtClean="0"/>
              <a:t>first </a:t>
            </a:r>
            <a:r>
              <a:rPr lang="en-US" sz="2000" dirty="0" smtClean="0"/>
              <a:t>with your colleagues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53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did I get into this?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04941"/>
            <a:ext cx="86868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day, at a seminar, I was talking to the guy beside me . .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5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Future?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50513" y="2135445"/>
            <a:ext cx="6736187" cy="286232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0" rtlCol="0">
            <a:spAutoFit/>
          </a:bodyPr>
          <a:lstStyle/>
          <a:p>
            <a:pPr lvl="1"/>
            <a:r>
              <a:rPr lang="en-US" sz="2000" dirty="0" smtClean="0"/>
              <a:t>Repeat the course, but better?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Skip the classic </a:t>
            </a:r>
            <a:r>
              <a:rPr lang="en-US" dirty="0" err="1" smtClean="0"/>
              <a:t>lexer</a:t>
            </a:r>
            <a:r>
              <a:rPr lang="en-US" dirty="0" smtClean="0"/>
              <a:t>/parser tools?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Extend the project?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Devise a new, follow-on course on Optimizations?  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LLVM</a:t>
            </a:r>
            <a:r>
              <a:rPr lang="en-US" dirty="0"/>
              <a:t> </a:t>
            </a:r>
            <a:r>
              <a:rPr lang="en-US" dirty="0" smtClean="0"/>
              <a:t>based?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Course Admin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89114"/>
            <a:ext cx="8686800" cy="2677656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 lectures.  One each week.  Tuesday evenings 6:30-9:30</a:t>
            </a:r>
          </a:p>
          <a:p>
            <a:endParaRPr lang="en-US" sz="2400" dirty="0"/>
          </a:p>
          <a:p>
            <a:r>
              <a:rPr lang="en-US" sz="2400" dirty="0" smtClean="0"/>
              <a:t>Broadcast from Microsoft Campus (Building 99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Recorded </a:t>
            </a:r>
            <a:r>
              <a:rPr lang="en-US" sz="2400" dirty="0" smtClean="0"/>
              <a:t>at: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://courses.cs.washington.edu/courses/csep501/14sp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Homework, Tutorials, Project, Final Exam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313" y="4768455"/>
            <a:ext cx="8679287" cy="120032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of slides from previous years (Hal Perkins)</a:t>
            </a:r>
          </a:p>
          <a:p>
            <a:endParaRPr lang="en-US" sz="2400" dirty="0" smtClean="0"/>
          </a:p>
          <a:p>
            <a:r>
              <a:rPr lang="en-US" sz="2400" dirty="0" smtClean="0"/>
              <a:t>Teaching Assistant (Nat Mote)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3" y="152400"/>
            <a:ext cx="8267701" cy="65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H-</a:t>
            </a:r>
            <a:fld id="{251590B9-7806-447E-A3E8-D5F19F5BD7F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My First Lecture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6418" y="2586335"/>
            <a:ext cx="7945582" cy="46166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went like this . .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0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18365" y="1143000"/>
            <a:ext cx="7916035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Jim Hogg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Part-time Job: Visiting Lecturer at UW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Day Job: Program Manager in Microsoft’s C++ Compiler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Backend – optimizations &amp; </a:t>
            </a:r>
            <a:r>
              <a:rPr lang="en-US" sz="1800" dirty="0" err="1" smtClean="0"/>
              <a:t>codegen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Previous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Computational Physics; Operations Research; Oil Exploration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Operating Systems; Device Drivers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Languages &amp; Compilers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Previous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IBM; Cray; Xerox; CDC; DEC-10; VAX; Alpha; PC</a:t>
            </a:r>
            <a:endParaRPr lang="en-US" sz="1600" dirty="0"/>
          </a:p>
        </p:txBody>
      </p:sp>
      <p:sp>
        <p:nvSpPr>
          <p:cNvPr id="6146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131060" y="6412603"/>
            <a:ext cx="1905000" cy="300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Spring 2014</a:t>
            </a:r>
            <a:endParaRPr lang="en-US" dirty="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 smtClean="0"/>
              <a:t>Jim Hogg - UW - CSE - P501</a:t>
            </a:r>
            <a:endParaRPr lang="en-US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A-</a:t>
            </a:r>
            <a:fld id="{3E4C64F2-DB4D-4BDF-8A72-E3482845B37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371600" y="241622"/>
            <a:ext cx="7772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Who Am I?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30a80a98-2c88-45ce-9b51-0b3d2a7fb5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21769</TotalTime>
  <Words>3601</Words>
  <Application>Microsoft Office PowerPoint</Application>
  <PresentationFormat>On-screen Show (4:3)</PresentationFormat>
  <Paragraphs>968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Batang</vt:lpstr>
      <vt:lpstr>Arial</vt:lpstr>
      <vt:lpstr>Consolas</vt:lpstr>
      <vt:lpstr>Lucida Sans Unicode</vt:lpstr>
      <vt:lpstr>Symbol</vt:lpstr>
      <vt:lpstr>Tahoma</vt:lpstr>
      <vt:lpstr>Wingdings</vt:lpstr>
      <vt:lpstr>Blends</vt:lpstr>
      <vt:lpstr>Compiler Construction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http://james-iry.blogspot.com/2009/05/brief-incomplete-and-mostly-wrong.html</vt:lpstr>
      <vt:lpstr>PowerPoint Presentation</vt:lpstr>
      <vt:lpstr>Code Flow (for Windows)</vt:lpstr>
      <vt:lpstr>PowerPoint Presentation</vt:lpstr>
      <vt:lpstr>AST</vt:lpstr>
      <vt:lpstr>Reminder: a token is . . .</vt:lpstr>
      <vt:lpstr>Token Spotting</vt:lpstr>
      <vt:lpstr>AST</vt:lpstr>
      <vt:lpstr>Valid Tokens != Valid Program</vt:lpstr>
      <vt:lpstr>Grammar for the Hokum Language</vt:lpstr>
      <vt:lpstr>Example Hokum Programs</vt:lpstr>
      <vt:lpstr>Derivation</vt:lpstr>
      <vt:lpstr>Parse Tree</vt:lpstr>
      <vt:lpstr>Junk Nodes in the Parse Tree</vt:lpstr>
      <vt:lpstr>AST (Abstract Syntax Tree)</vt:lpstr>
      <vt:lpstr>AST</vt:lpstr>
      <vt:lpstr>Beyond Syntax - Semantic Checks</vt:lpstr>
      <vt:lpstr>It gets progressively harder</vt:lpstr>
      <vt:lpstr>AST</vt:lpstr>
      <vt:lpstr>Example Optimization</vt:lpstr>
      <vt:lpstr>Any Loops in this Code?</vt:lpstr>
      <vt:lpstr>PowerPoint Presentation</vt:lpstr>
      <vt:lpstr>PowerPoint Presentation</vt:lpstr>
      <vt:lpstr>PowerPoint Presentation</vt:lpstr>
      <vt:lpstr>Loop in a Flowgraph: Intuition</vt:lpstr>
      <vt:lpstr>AST</vt:lpstr>
      <vt:lpstr>Call Example</vt:lpstr>
      <vt:lpstr>Example Function </vt:lpstr>
      <vt:lpstr>Assembly Language Version</vt:lpstr>
      <vt:lpstr>Assembly Language Version</vt:lpstr>
      <vt:lpstr>cdecl - Responsibilities</vt:lpstr>
      <vt:lpstr>PowerPoint Presentation</vt:lpstr>
      <vt:lpstr>PowerPoint Presentation</vt:lpstr>
    </vt:vector>
  </TitlesOfParts>
  <Company>UW 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Jim Hogg</cp:lastModifiedBy>
  <cp:revision>265</cp:revision>
  <cp:lastPrinted>2011-11-01T02:39:49Z</cp:lastPrinted>
  <dcterms:created xsi:type="dcterms:W3CDTF">2002-10-01T01:44:57Z</dcterms:created>
  <dcterms:modified xsi:type="dcterms:W3CDTF">2014-10-14T17:45:52Z</dcterms:modified>
</cp:coreProperties>
</file>