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" Target="slides/slide1.xml"/><Relationship Id="rId43" Type="http://schemas.openxmlformats.org/officeDocument/2006/relationships/slide" Target="slides/slide2.xml"/><Relationship Id="rId44" Type="http://schemas.openxmlformats.org/officeDocument/2006/relationships/slide" Target="slides/slide3.xml"/><Relationship Id="rId45" Type="http://schemas.openxmlformats.org/officeDocument/2006/relationships/slide" Target="slides/slide4.xml"/><Relationship Id="rId46" Type="http://schemas.openxmlformats.org/officeDocument/2006/relationships/slide" Target="slides/slide5.xml"/><Relationship Id="rId47" Type="http://schemas.openxmlformats.org/officeDocument/2006/relationships/slide" Target="slides/slide6.xml"/><Relationship Id="rId48" Type="http://schemas.openxmlformats.org/officeDocument/2006/relationships/slide" Target="slides/slide7.xml"/><Relationship Id="rId49" Type="http://schemas.openxmlformats.org/officeDocument/2006/relationships/slide" Target="slides/slide8.xml"/><Relationship Id="rId50" Type="http://schemas.openxmlformats.org/officeDocument/2006/relationships/slide" Target="slides/slide9.xml"/><Relationship Id="rId51" Type="http://schemas.openxmlformats.org/officeDocument/2006/relationships/slide" Target="slides/slide10.xml"/><Relationship Id="rId52" Type="http://schemas.openxmlformats.org/officeDocument/2006/relationships/slide" Target="slides/slide11.xml"/><Relationship Id="rId53" Type="http://schemas.openxmlformats.org/officeDocument/2006/relationships/slide" Target="slides/slide12.xml"/><Relationship Id="rId54" Type="http://schemas.openxmlformats.org/officeDocument/2006/relationships/slide" Target="slides/slide13.xml"/><Relationship Id="rId55" Type="http://schemas.openxmlformats.org/officeDocument/2006/relationships/slide" Target="slides/slide14.xml"/><Relationship Id="rId56" Type="http://schemas.openxmlformats.org/officeDocument/2006/relationships/slide" Target="slides/slide15.xml"/><Relationship Id="rId57" Type="http://schemas.openxmlformats.org/officeDocument/2006/relationships/slide" Target="slides/slide16.xml"/><Relationship Id="rId58" Type="http://schemas.openxmlformats.org/officeDocument/2006/relationships/slide" Target="slides/slide17.xml"/><Relationship Id="rId59" Type="http://schemas.openxmlformats.org/officeDocument/2006/relationships/slide" Target="slides/slide18.xml"/><Relationship Id="rId60" Type="http://schemas.openxmlformats.org/officeDocument/2006/relationships/slide" Target="slides/slide19.xml"/><Relationship Id="rId61" Type="http://schemas.openxmlformats.org/officeDocument/2006/relationships/slide" Target="slides/slide20.xml"/><Relationship Id="rId6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5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4743360"/>
            <a:ext cx="9129960" cy="2100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lang-analyzer.llvm.org/" TargetMode="External"/><Relationship Id="rId2" Type="http://schemas.openxmlformats.org/officeDocument/2006/relationships/hyperlink" Target="https://clang.llvm.org/docs/analyzer/user-docs/Options.html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cppcheck.net/" TargetMode="External"/><Relationship Id="rId2" Type="http://schemas.openxmlformats.org/officeDocument/2006/relationships/hyperlink" Target="https://github.com/danmar/cppcheck" TargetMode="External"/><Relationship Id="rId3" Type="http://schemas.openxmlformats.org/officeDocument/2006/relationships/hyperlink" Target="https:://www.cppcheck.com" TargetMode="External"/><Relationship Id="rId4" Type="http://schemas.openxmlformats.org/officeDocument/2006/relationships/hyperlink" Target="https://sourceforge.net/p/cppcheck/wiki/ListOfChecks" TargetMode="External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cpplint/cpplint" TargetMode="External"/><Relationship Id="rId2" Type="http://schemas.openxmlformats.org/officeDocument/2006/relationships/hyperlink" Target="https://github.com/cpplint/cpplint/blob/develop/LICENSE" TargetMode="External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oclint.org/" TargetMode="External"/><Relationship Id="rId2" Type="http://schemas.openxmlformats.org/officeDocument/2006/relationships/hyperlink" Target="https://github.com/oclint/oclint/blob/master/LICENSE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sonarsource.com/open-source-editions/sonarqube-community-edition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66880" y="5701320"/>
            <a:ext cx="3110040" cy="82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25000" lnSpcReduction="19999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3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Lloyd Moore, President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3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Lloyd@CyberData-Robotics.com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3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www.CyberData-Robotics.com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2440" y="457200"/>
            <a:ext cx="7666920" cy="24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Free C++ Static Analysis Tools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8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40880" cy="59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7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Summary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8" name="CustomShape 18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349" name=""/>
          <p:cNvGraphicFramePr/>
          <p:nvPr/>
        </p:nvGraphicFramePr>
        <p:xfrm>
          <a:off x="311040" y="1725120"/>
          <a:ext cx="8614800" cy="21880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8036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Tool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Analysis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Integ.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License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MISRA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Extens.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Support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Perf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Clang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Apache 2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CppCheck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GPL-3.0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Via Addon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CppLint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Google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OCLint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BSD 3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Sonar C.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Proprietary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0" name=""/>
          <p:cNvSpPr/>
          <p:nvPr/>
        </p:nvSpPr>
        <p:spPr>
          <a:xfrm>
            <a:off x="2153880" y="4901040"/>
            <a:ext cx="5165280" cy="17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Selection Criteria (for my project):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Analysis: 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Integration: CLI good enough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 Any open source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 Fast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Other: At least allow CUDA code to be present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9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Summary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2" name="CustomShape 20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353" name=""/>
          <p:cNvGraphicFramePr/>
          <p:nvPr/>
        </p:nvGraphicFramePr>
        <p:xfrm>
          <a:off x="311040" y="1725120"/>
          <a:ext cx="8614800" cy="21880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8036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Tool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Analysis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Integ.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License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MISRA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Extens.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Support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Perf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Clang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Apache 2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CppCheck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GPL-3.0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Via Addon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highlight>
                            <a:srgbClr val="b2b2b2"/>
                          </a:highlight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CppLint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Google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OCLint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BSD 3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Sonar C.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Proprietary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4" name=""/>
          <p:cNvSpPr/>
          <p:nvPr/>
        </p:nvSpPr>
        <p:spPr>
          <a:xfrm>
            <a:off x="2153880" y="4901040"/>
            <a:ext cx="5165280" cy="17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Selection Criteria (for my project):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Analysis: 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Integration: CLI good enough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 Any open source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 Fast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Other: At least allow CUDA code to be present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21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Installing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Windows, Linux and Mac are supported, web site and documentation has all the details.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Very easy on Debian based Linux: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sudo apt install cppcheck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rcRect l="1201" t="8601" r="0" b="10370"/>
          <a:stretch/>
        </p:blipFill>
        <p:spPr>
          <a:xfrm>
            <a:off x="2580120" y="3237840"/>
            <a:ext cx="4025520" cy="36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23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0" name="CustomShape 24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For a test run we’ll use the SimpleCuda code base from my prior talk: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Simple C++ code base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Incorporates CUDA code which is something I’m interested in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Code that at least some of you have seen before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“cppcheck” without any parameters provides help, as does the manual!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2514600" y="2919240"/>
            <a:ext cx="4113000" cy="370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25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4" name="CustomShape 26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To check a folder simply run “cppcheck &lt;path&gt;”.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Note: This will only check files ending with .cpp, the CUDA files don’t get checked!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rcRect l="0" t="0" r="43247" b="0"/>
          <a:stretch/>
        </p:blipFill>
        <p:spPr>
          <a:xfrm>
            <a:off x="2018160" y="2579760"/>
            <a:ext cx="4796280" cy="1090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27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8" name="CustomShape 28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 few more command line parameters and now everything is gets checked!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Note: Both the language and the standard needed to be specified.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228600" y="2639160"/>
            <a:ext cx="8682120" cy="156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29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CustomShape 30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Next, “--enable=all” to do more detailed checking: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 this gives us a false positive: ‘pythagorean_kernel’ is actually used, it is the CUDA kernel and is called indirectly by CUDA. There are configuration settings to suppress errors.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rcRect l="277" t="34772" r="0" b="0"/>
          <a:stretch/>
        </p:blipFill>
        <p:spPr>
          <a:xfrm>
            <a:off x="302040" y="1851480"/>
            <a:ext cx="8658000" cy="210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35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CustomShape 36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Finally , “--inline-suppr” and a suppression statement to handle the false positive: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 that suppression statements can also be specified in various file formats.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rcRect l="789" t="0" r="0" b="0"/>
          <a:stretch/>
        </p:blipFill>
        <p:spPr>
          <a:xfrm>
            <a:off x="828000" y="1829880"/>
            <a:ext cx="7285680" cy="39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163800" y="2532240"/>
            <a:ext cx="8809200" cy="125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31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Running 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CustomShape 32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There is an option to use the Clang parser: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 didn’t actually try this as it would break my use case of being able to check CUDA code. The parser in CppCheck is designed specifically for non-standard extensions.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I’ve used Clang Analyzer in the past, and it works very well!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122680" cy="136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33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General Recommendations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CustomShape 34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228600" y="1143000"/>
            <a:ext cx="868500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 single tool is going to cover everything, use multiple tools when you can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Many professional projects build with multiple compilers, and versions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Catch portability issues early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Different compilers will flag different warnings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Static analysis can be time consuming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Generally don’t run static analysis for debug builds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Generally DO have a dedicated build where deep analysis is done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“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make check”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Integrate the “make check” into your CI build and block commits which don’t pass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Flag any “disable check” type statements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Most developers won’t overtly try to bypass the system, but I won’t say it hasn’t happened!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Place configuration files used to control the analysis under version control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 regulated environments save the analysis logs generated for release builds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Introduction: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57200" y="1371600"/>
            <a:ext cx="8451720" cy="44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What is static analysis?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Both free / open source and proprietary tools exist.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Proprietary tools can be quite expensive, $25K/year/repo in one case.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This presentation will survey several free options and then deep dive setting up and running one of them.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558800" y="1762920"/>
            <a:ext cx="6017760" cy="279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824400" y="3071520"/>
            <a:ext cx="7666920" cy="6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Questions?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3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Free Static Analysis Tools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Clang Static Analyzer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CppCheck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CppLint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OCLint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SonarQube Community Edition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Note: Other options exist, these appeared to be the most common.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5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Clang Static Analyzer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Website: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https://clang-analyzer.llvm.org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Type / Depth of Analysis: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 / Usability: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Excellent, integrated with various IDEs 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Customization / Extensibility: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2"/>
              </a:rPr>
              <a:t>https://clang.llvm.org/docs/analyzer/user-docs/Options.html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Fast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Apache 2.0 (via LLVM)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Part of and integrated with the Clang and LLVM toolchain.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7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CppCheck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Website: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Open Source: </a:t>
            </a: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http://cppcheck.net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, </a:t>
            </a: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2"/>
              </a:rPr>
              <a:t>https://github.com/danmar/cppcheck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Premium / Proprietary : </a:t>
            </a: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3"/>
              </a:rPr>
              <a:t>https://www.cppcheck.com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Type / Depth of Analysis: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4"/>
              </a:rPr>
              <a:t>https://sourceforge.net/p/cppcheck/wiki/ListOfChecks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 / Usability: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Excellent, plugins for common IDEs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ffff00"/>
                </a:solidFill>
                <a:uFillTx/>
                <a:latin typeface="Arial"/>
                <a:ea typeface="DejaVu Sans"/>
              </a:rPr>
              <a:t>Supports non-standard syntax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Customization / Extensibility: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Supports Python based add on scripts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Fast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GPL-3.0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Has a premium version supporting MISRA and Cert coding standards.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9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CppLint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Website: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https://github.com/cpplint/cpplint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Type / Depth of Analysis: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Limited, appears to be style focused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 / Usability: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CLI only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Customization / Extensibility: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Limited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Likely slow, written in Python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Google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2"/>
              </a:rPr>
              <a:t>https://github.com/cpplint/cpplint/blob/develop/LICENSE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Doesn’t appear to have a web site beyond the GitHub repository.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Was originally developed by Google, no longer maintained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1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OCLint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Website: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https://oclint.org/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Type / Depth of Analysis: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 (builds on Clang Static Analyzer)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 / Usability: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Medium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CLI only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Can integrate with Clang Static Analyzer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Customization / Extensibility: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Can load rules from a directory at run time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Slow (reported)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Modified BSD 3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2"/>
              </a:rPr>
              <a:t>https://github.com/oclint/oclint/blob/master/LICENSE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Last release: October 26, 2021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Works via an AST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Linux and MacOS X only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3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SonarQube Community Edition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Website: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https://www.sonarsource.com/open-source-editions/sonarqube-community-edition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Type / Depth of Analysis: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Limited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50K lines of code per project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Integration / Usability: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Excellent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Customization / Extensibility: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Limited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Performance: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Fast (reported)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Is a cloud based solution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License: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Proprietary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Notes: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Appears to be a “gateway” to the full/proprietary version ($500/yr)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5"/>
          <p:cNvSpPr/>
          <p:nvPr/>
        </p:nvSpPr>
        <p:spPr>
          <a:xfrm>
            <a:off x="914400" y="457200"/>
            <a:ext cx="7308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Summary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57200" y="1152360"/>
            <a:ext cx="8451720" cy="46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346" name=""/>
          <p:cNvGraphicFramePr/>
          <p:nvPr/>
        </p:nvGraphicFramePr>
        <p:xfrm>
          <a:off x="311040" y="1725120"/>
          <a:ext cx="8614800" cy="21880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76400"/>
                <a:gridCol w="108036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Tool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Analysis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Integ.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License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MISRA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Extens.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Support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trike="noStrike" u="sng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Perf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Clang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Apache 2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CppCheck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GPL-3.0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Via Addon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CppLint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Google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OCLint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CLI Only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BSD 3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Slow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Sonar C.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Excellent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Proprietary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No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Limited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Fast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00"/>
                      </a:solidFill>
                      <a:prstDash val="solid"/>
                    </a:lnL>
                    <a:lnR w="7200">
                      <a:solidFill>
                        <a:srgbClr val="ffff00"/>
                      </a:solidFill>
                      <a:prstDash val="solid"/>
                    </a:lnR>
                    <a:lnT w="7200">
                      <a:solidFill>
                        <a:srgbClr val="ffff00"/>
                      </a:solidFill>
                      <a:prstDash val="solid"/>
                    </a:lnT>
                    <a:lnB w="72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1957</TotalTime>
  <Application>LibreOffice/24.8.6.2$Windows_X86_64 LibreOffice_project/6d98ba145e9a8a39fc57bcc76981d1fb1316c60c</Application>
  <AppVersion>15.0000</AppVers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/>
  <dcterms:modified xsi:type="dcterms:W3CDTF">2025-06-02T10:50:46Z</dcterms:modified>
  <cp:revision>216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