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15"/>
  </p:notesMasterIdLst>
  <p:sldIdLst>
    <p:sldId id="256" r:id="rId2"/>
    <p:sldId id="260" r:id="rId3"/>
    <p:sldId id="257" r:id="rId4"/>
    <p:sldId id="270" r:id="rId5"/>
    <p:sldId id="271" r:id="rId6"/>
    <p:sldId id="269" r:id="rId7"/>
    <p:sldId id="272" r:id="rId8"/>
    <p:sldId id="273" r:id="rId9"/>
    <p:sldId id="266" r:id="rId10"/>
    <p:sldId id="274" r:id="rId11"/>
    <p:sldId id="275" r:id="rId12"/>
    <p:sldId id="276"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6176" autoAdjust="0"/>
  </p:normalViewPr>
  <p:slideViewPr>
    <p:cSldViewPr snapToGrid="0">
      <p:cViewPr varScale="1">
        <p:scale>
          <a:sx n="48" d="100"/>
          <a:sy n="48" d="100"/>
        </p:scale>
        <p:origin x="85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2F9A3C-3DE2-490E-8541-D45F390B32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3EBDA35-1DD9-4F43-98D6-DD926E4A577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267E1-ACCC-4D66-BC57-579D39D7A9DF}" type="datetimeFigureOut">
              <a:rPr lang="en-US" smtClean="0"/>
              <a:t>2/19/2020</a:t>
            </a:fld>
            <a:endParaRPr lang="en-US"/>
          </a:p>
        </p:txBody>
      </p:sp>
      <p:sp>
        <p:nvSpPr>
          <p:cNvPr id="4" name="Slide Image Placeholder 3">
            <a:extLst>
              <a:ext uri="{FF2B5EF4-FFF2-40B4-BE49-F238E27FC236}">
                <a16:creationId xmlns:a16="http://schemas.microsoft.com/office/drawing/2014/main" id="{1BA13D35-8BDB-49D4-B618-2446ABF4ABD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3429088F-FC29-4C8D-8C9B-4DAA50D5995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20A57C5C-F683-48EB-B4A7-EC9401D8C01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0FDF46AE-8B27-49A1-BE8F-B7E06D8F8A6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3E6AC-67BA-48BC-8EC8-9CF68D1B265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Michael-Paul Moore, I work at Monolith Productions as an Associate Software Engineer in Tools Pipeline. I am also currently a senior at DigiPen. Today I will be sharing a concept I have built using C++, referred to as Type Runtime.</a:t>
            </a:r>
          </a:p>
        </p:txBody>
      </p:sp>
      <p:sp>
        <p:nvSpPr>
          <p:cNvPr id="4" name="Slide Number Placeholder 3"/>
          <p:cNvSpPr>
            <a:spLocks noGrp="1"/>
          </p:cNvSpPr>
          <p:nvPr>
            <p:ph type="sldNum" sz="quarter" idx="5"/>
          </p:nvPr>
        </p:nvSpPr>
        <p:spPr/>
        <p:txBody>
          <a:bodyPr/>
          <a:lstStyle/>
          <a:p>
            <a:fld id="{C54D4656-C0BB-4A9F-9EB0-086B10C23411}" type="slidenum">
              <a:rPr lang="en-US" smtClean="0"/>
              <a:t>1</a:t>
            </a:fld>
            <a:endParaRPr lang="en-US"/>
          </a:p>
        </p:txBody>
      </p:sp>
    </p:spTree>
    <p:extLst>
      <p:ext uri="{BB962C8B-B14F-4D97-AF65-F5344CB8AC3E}">
        <p14:creationId xmlns:p14="http://schemas.microsoft.com/office/powerpoint/2010/main" val="4255076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that coddle looks like super squished into a slide, not too many lines just not formatted as nicely. I have a little arrow showing the point we to string our base types value into the output buffer.</a:t>
            </a:r>
          </a:p>
        </p:txBody>
      </p:sp>
      <p:sp>
        <p:nvSpPr>
          <p:cNvPr id="4" name="Slide Number Placeholder 3"/>
          <p:cNvSpPr>
            <a:spLocks noGrp="1"/>
          </p:cNvSpPr>
          <p:nvPr>
            <p:ph type="sldNum" sz="quarter" idx="5"/>
          </p:nvPr>
        </p:nvSpPr>
        <p:spPr/>
        <p:txBody>
          <a:bodyPr/>
          <a:lstStyle/>
          <a:p>
            <a:fld id="{5D73E6AC-67BA-48BC-8EC8-9CF68D1B265D}" type="slidenum">
              <a:rPr lang="en-US" smtClean="0"/>
              <a:t>10</a:t>
            </a:fld>
            <a:endParaRPr lang="en-US"/>
          </a:p>
        </p:txBody>
      </p:sp>
    </p:spTree>
    <p:extLst>
      <p:ext uri="{BB962C8B-B14F-4D97-AF65-F5344CB8AC3E}">
        <p14:creationId xmlns:p14="http://schemas.microsoft.com/office/powerpoint/2010/main" val="1537228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thing here I am going to mention is use a proxy class for your type data.</a:t>
            </a:r>
          </a:p>
          <a:p>
            <a:r>
              <a:rPr lang="en-US" dirty="0"/>
              <a:t>Type data should be vied as a copy of the data your trying to manipulate and the proxy acts more as a reference.</a:t>
            </a:r>
          </a:p>
          <a:p>
            <a:r>
              <a:rPr lang="en-US" dirty="0"/>
              <a:t>That should handle your actual interactions when possible and is were you manipulate the data inside the type data.</a:t>
            </a:r>
          </a:p>
          <a:p>
            <a:endParaRPr lang="en-US" dirty="0"/>
          </a:p>
          <a:p>
            <a:r>
              <a:rPr lang="en-US" dirty="0"/>
              <a:t>The other thing is a helper class to accelerate building your functionalities for your base types.</a:t>
            </a:r>
          </a:p>
        </p:txBody>
      </p:sp>
      <p:sp>
        <p:nvSpPr>
          <p:cNvPr id="4" name="Slide Number Placeholder 3"/>
          <p:cNvSpPr>
            <a:spLocks noGrp="1"/>
          </p:cNvSpPr>
          <p:nvPr>
            <p:ph type="sldNum" sz="quarter" idx="5"/>
          </p:nvPr>
        </p:nvSpPr>
        <p:spPr/>
        <p:txBody>
          <a:bodyPr/>
          <a:lstStyle/>
          <a:p>
            <a:fld id="{5D73E6AC-67BA-48BC-8EC8-9CF68D1B265D}" type="slidenum">
              <a:rPr lang="en-US" smtClean="0"/>
              <a:t>11</a:t>
            </a:fld>
            <a:endParaRPr lang="en-US"/>
          </a:p>
        </p:txBody>
      </p:sp>
    </p:spTree>
    <p:extLst>
      <p:ext uri="{BB962C8B-B14F-4D97-AF65-F5344CB8AC3E}">
        <p14:creationId xmlns:p14="http://schemas.microsoft.com/office/powerpoint/2010/main" val="2096739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we are doing for that.</a:t>
            </a:r>
          </a:p>
          <a:p>
            <a:r>
              <a:rPr lang="en-US" dirty="0"/>
              <a:t>A base class that acts as an interface for all the things we wish to do with our base types.</a:t>
            </a:r>
          </a:p>
          <a:p>
            <a:r>
              <a:rPr lang="en-US" dirty="0"/>
              <a:t>This can be to string, to json, is equals, what have you.</a:t>
            </a:r>
          </a:p>
        </p:txBody>
      </p:sp>
      <p:sp>
        <p:nvSpPr>
          <p:cNvPr id="4" name="Slide Number Placeholder 3"/>
          <p:cNvSpPr>
            <a:spLocks noGrp="1"/>
          </p:cNvSpPr>
          <p:nvPr>
            <p:ph type="sldNum" sz="quarter" idx="5"/>
          </p:nvPr>
        </p:nvSpPr>
        <p:spPr/>
        <p:txBody>
          <a:bodyPr/>
          <a:lstStyle/>
          <a:p>
            <a:fld id="{5D73E6AC-67BA-48BC-8EC8-9CF68D1B265D}" type="slidenum">
              <a:rPr lang="en-US" smtClean="0"/>
              <a:t>12</a:t>
            </a:fld>
            <a:endParaRPr lang="en-US"/>
          </a:p>
        </p:txBody>
      </p:sp>
    </p:spTree>
    <p:extLst>
      <p:ext uri="{BB962C8B-B14F-4D97-AF65-F5344CB8AC3E}">
        <p14:creationId xmlns:p14="http://schemas.microsoft.com/office/powerpoint/2010/main" val="4028393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inherit from that class a templated version.</a:t>
            </a:r>
          </a:p>
          <a:p>
            <a:r>
              <a:rPr lang="en-US" dirty="0"/>
              <a:t>The idea behind this is we only need to implement these features once, gain it for all base types.</a:t>
            </a:r>
          </a:p>
          <a:p>
            <a:r>
              <a:rPr lang="en-US" dirty="0"/>
              <a:t>We have a map of all of these, and we can reference them by name and get the desired results.</a:t>
            </a:r>
          </a:p>
        </p:txBody>
      </p:sp>
      <p:sp>
        <p:nvSpPr>
          <p:cNvPr id="4" name="Slide Number Placeholder 3"/>
          <p:cNvSpPr>
            <a:spLocks noGrp="1"/>
          </p:cNvSpPr>
          <p:nvPr>
            <p:ph type="sldNum" sz="quarter" idx="5"/>
          </p:nvPr>
        </p:nvSpPr>
        <p:spPr/>
        <p:txBody>
          <a:bodyPr/>
          <a:lstStyle/>
          <a:p>
            <a:fld id="{5D73E6AC-67BA-48BC-8EC8-9CF68D1B265D}" type="slidenum">
              <a:rPr lang="en-US" smtClean="0"/>
              <a:t>13</a:t>
            </a:fld>
            <a:endParaRPr lang="en-US"/>
          </a:p>
        </p:txBody>
      </p:sp>
    </p:spTree>
    <p:extLst>
      <p:ext uri="{BB962C8B-B14F-4D97-AF65-F5344CB8AC3E}">
        <p14:creationId xmlns:p14="http://schemas.microsoft.com/office/powerpoint/2010/main" val="54261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explain what Type, Runtime is, first lets introduce the problems I was trying to solve before I built this. We are trying to author classes at runtime, this may be because we wish to allow non engineers to create their types. With that said we also want to implement many conceptually generic features for our types both runtime and compile time created. These features are like serialization, to string, different operators, UI elements. We also want features as separated from our classes as possible, minimizing points with the feature or the classes need to know about one another. This was mainly because if we wanted to do something like change serialization, with a  per class model it would require us to go over every class we built and implement the feature.</a:t>
            </a:r>
          </a:p>
        </p:txBody>
      </p:sp>
      <p:sp>
        <p:nvSpPr>
          <p:cNvPr id="4" name="Slide Number Placeholder 3"/>
          <p:cNvSpPr>
            <a:spLocks noGrp="1"/>
          </p:cNvSpPr>
          <p:nvPr>
            <p:ph type="sldNum" sz="quarter" idx="5"/>
          </p:nvPr>
        </p:nvSpPr>
        <p:spPr/>
        <p:txBody>
          <a:bodyPr/>
          <a:lstStyle/>
          <a:p>
            <a:fld id="{C54D4656-C0BB-4A9F-9EB0-086B10C23411}" type="slidenum">
              <a:rPr lang="en-US" smtClean="0"/>
              <a:t>2</a:t>
            </a:fld>
            <a:endParaRPr lang="en-US"/>
          </a:p>
        </p:txBody>
      </p:sp>
    </p:spTree>
    <p:extLst>
      <p:ext uri="{BB962C8B-B14F-4D97-AF65-F5344CB8AC3E}">
        <p14:creationId xmlns:p14="http://schemas.microsoft.com/office/powerpoint/2010/main" val="4126170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solve these problems I began to build something I refer to as Type Runtime. Type runtime is built from two concepts, the structure and data of a type.</a:t>
            </a:r>
          </a:p>
          <a:p>
            <a:endParaRPr lang="en-US" dirty="0"/>
          </a:p>
          <a:p>
            <a:r>
              <a:rPr lang="en-US" dirty="0"/>
              <a:t>The Type Structure is the definition of the Type Runtime.</a:t>
            </a:r>
          </a:p>
          <a:p>
            <a:r>
              <a:rPr lang="en-US" dirty="0"/>
              <a:t>This contains verbose data needed to understand a type.</a:t>
            </a:r>
          </a:p>
          <a:p>
            <a:endParaRPr lang="en-US" dirty="0"/>
          </a:p>
          <a:p>
            <a:r>
              <a:rPr lang="en-US" dirty="0"/>
              <a:t>While the Type Data is simply the data for our type,</a:t>
            </a:r>
          </a:p>
        </p:txBody>
      </p:sp>
      <p:sp>
        <p:nvSpPr>
          <p:cNvPr id="4" name="Slide Number Placeholder 3"/>
          <p:cNvSpPr>
            <a:spLocks noGrp="1"/>
          </p:cNvSpPr>
          <p:nvPr>
            <p:ph type="sldNum" sz="quarter" idx="5"/>
          </p:nvPr>
        </p:nvSpPr>
        <p:spPr/>
        <p:txBody>
          <a:bodyPr/>
          <a:lstStyle/>
          <a:p>
            <a:fld id="{C54D4656-C0BB-4A9F-9EB0-086B10C23411}" type="slidenum">
              <a:rPr lang="en-US" smtClean="0"/>
              <a:t>3</a:t>
            </a:fld>
            <a:endParaRPr lang="en-US"/>
          </a:p>
        </p:txBody>
      </p:sp>
    </p:spTree>
    <p:extLst>
      <p:ext uri="{BB962C8B-B14F-4D97-AF65-F5344CB8AC3E}">
        <p14:creationId xmlns:p14="http://schemas.microsoft.com/office/powerpoint/2010/main" val="280451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the Type Structure follows the one definition rule by creating only type structure for each type.</a:t>
            </a:r>
          </a:p>
          <a:p>
            <a:r>
              <a:rPr lang="en-US" dirty="0"/>
              <a:t>It holds the variable names and the type names for our types’ member variables.</a:t>
            </a:r>
          </a:p>
          <a:p>
            <a:endParaRPr lang="en-US" dirty="0"/>
          </a:p>
          <a:p>
            <a:r>
              <a:rPr lang="en-US" dirty="0"/>
              <a:t>Now, by holding all this information we now know the structure of our type we can do useful things such as translating an index or a variable name into the associated piece of data and the in a type data.</a:t>
            </a:r>
          </a:p>
        </p:txBody>
      </p:sp>
      <p:sp>
        <p:nvSpPr>
          <p:cNvPr id="4" name="Slide Number Placeholder 3"/>
          <p:cNvSpPr>
            <a:spLocks noGrp="1"/>
          </p:cNvSpPr>
          <p:nvPr>
            <p:ph type="sldNum" sz="quarter" idx="5"/>
          </p:nvPr>
        </p:nvSpPr>
        <p:spPr/>
        <p:txBody>
          <a:bodyPr/>
          <a:lstStyle/>
          <a:p>
            <a:fld id="{5D73E6AC-67BA-48BC-8EC8-9CF68D1B265D}" type="slidenum">
              <a:rPr lang="en-US" smtClean="0"/>
              <a:t>4</a:t>
            </a:fld>
            <a:endParaRPr lang="en-US"/>
          </a:p>
        </p:txBody>
      </p:sp>
    </p:spTree>
    <p:extLst>
      <p:ext uri="{BB962C8B-B14F-4D97-AF65-F5344CB8AC3E}">
        <p14:creationId xmlns:p14="http://schemas.microsoft.com/office/powerpoint/2010/main" val="36038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go into some code samples to explain things further. This slide is to give you all a reference as to what some of my abbreviations mean in the following slides and such.</a:t>
            </a:r>
          </a:p>
        </p:txBody>
      </p:sp>
      <p:sp>
        <p:nvSpPr>
          <p:cNvPr id="4" name="Slide Number Placeholder 3"/>
          <p:cNvSpPr>
            <a:spLocks noGrp="1"/>
          </p:cNvSpPr>
          <p:nvPr>
            <p:ph type="sldNum" sz="quarter" idx="5"/>
          </p:nvPr>
        </p:nvSpPr>
        <p:spPr/>
        <p:txBody>
          <a:bodyPr/>
          <a:lstStyle/>
          <a:p>
            <a:fld id="{5D73E6AC-67BA-48BC-8EC8-9CF68D1B265D}" type="slidenum">
              <a:rPr lang="en-US" smtClean="0"/>
              <a:t>5</a:t>
            </a:fld>
            <a:endParaRPr lang="en-US"/>
          </a:p>
        </p:txBody>
      </p:sp>
    </p:spTree>
    <p:extLst>
      <p:ext uri="{BB962C8B-B14F-4D97-AF65-F5344CB8AC3E}">
        <p14:creationId xmlns:p14="http://schemas.microsoft.com/office/powerpoint/2010/main" val="2070523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process.</a:t>
            </a:r>
          </a:p>
          <a:p>
            <a:endParaRPr lang="en-US" dirty="0"/>
          </a:p>
          <a:p>
            <a:r>
              <a:rPr lang="en-US" dirty="0"/>
              <a:t>First, we need to define the basic types we are using and the sizes of them.</a:t>
            </a:r>
          </a:p>
          <a:p>
            <a:r>
              <a:rPr lang="en-US" dirty="0"/>
              <a:t>Then we can define the types we need, like in </a:t>
            </a:r>
            <a:r>
              <a:rPr lang="en-US" dirty="0" err="1"/>
              <a:t>c++</a:t>
            </a:r>
            <a:r>
              <a:rPr lang="en-US" dirty="0"/>
              <a:t> we must define a type before we use it inside another type.</a:t>
            </a:r>
          </a:p>
          <a:p>
            <a:r>
              <a:rPr lang="en-US" dirty="0"/>
              <a:t>Now behind the scenes in vector for example, it sees we are creating a type called vct2, and giving it 2 members a float x and a float y.</a:t>
            </a:r>
          </a:p>
          <a:p>
            <a:r>
              <a:rPr lang="en-US" dirty="0"/>
              <a:t>With that information it also calculates the size of a vct2 witch would be the size of two floats. The same process is done for transform, two vct2s pos and rot, size is the size of 2 vct2s. When members are set, we also need to make sure we know what location in memory they are, so for the vect2 we can put x in location 0, and y in location 4.</a:t>
            </a:r>
          </a:p>
          <a:p>
            <a:endParaRPr lang="en-US" dirty="0"/>
          </a:p>
          <a:p>
            <a:r>
              <a:rPr lang="en-US" dirty="0"/>
              <a:t>What's nice about this approach is we generated our types structure at runtime, allowing us to do this for types that exist in our code base, and outside.</a:t>
            </a:r>
          </a:p>
        </p:txBody>
      </p:sp>
      <p:sp>
        <p:nvSpPr>
          <p:cNvPr id="4" name="Slide Number Placeholder 3"/>
          <p:cNvSpPr>
            <a:spLocks noGrp="1"/>
          </p:cNvSpPr>
          <p:nvPr>
            <p:ph type="sldNum" sz="quarter" idx="5"/>
          </p:nvPr>
        </p:nvSpPr>
        <p:spPr/>
        <p:txBody>
          <a:bodyPr/>
          <a:lstStyle/>
          <a:p>
            <a:fld id="{5D73E6AC-67BA-48BC-8EC8-9CF68D1B265D}" type="slidenum">
              <a:rPr lang="en-US" smtClean="0"/>
              <a:t>6</a:t>
            </a:fld>
            <a:endParaRPr lang="en-US"/>
          </a:p>
        </p:txBody>
      </p:sp>
    </p:spTree>
    <p:extLst>
      <p:ext uri="{BB962C8B-B14F-4D97-AF65-F5344CB8AC3E}">
        <p14:creationId xmlns:p14="http://schemas.microsoft.com/office/powerpoint/2010/main" val="215182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showing now converting our </a:t>
            </a:r>
            <a:r>
              <a:rPr lang="en-US" dirty="0" err="1"/>
              <a:t>c++</a:t>
            </a:r>
            <a:r>
              <a:rPr lang="en-US" dirty="0"/>
              <a:t> classes into runtime types.</a:t>
            </a:r>
          </a:p>
          <a:p>
            <a:r>
              <a:rPr lang="en-US" dirty="0"/>
              <a:t>Here you can see me iterating through the members in the vect2 we defined, because our </a:t>
            </a:r>
            <a:r>
              <a:rPr lang="en-US" dirty="0" err="1"/>
              <a:t>TypeData</a:t>
            </a:r>
            <a:r>
              <a:rPr lang="en-US" dirty="0"/>
              <a:t> class overloads the operator for that, and the type structure allows us to convert an index of a known type into a member.</a:t>
            </a:r>
          </a:p>
          <a:p>
            <a:r>
              <a:rPr lang="en-US" dirty="0"/>
              <a:t>Then in operator transform we can see getting a member by name.</a:t>
            </a:r>
          </a:p>
          <a:p>
            <a:r>
              <a:rPr lang="en-US" dirty="0"/>
              <a:t>Note how with position since it is a vector it will call operator type data on vector2.</a:t>
            </a:r>
          </a:p>
        </p:txBody>
      </p:sp>
      <p:sp>
        <p:nvSpPr>
          <p:cNvPr id="4" name="Slide Number Placeholder 3"/>
          <p:cNvSpPr>
            <a:spLocks noGrp="1"/>
          </p:cNvSpPr>
          <p:nvPr>
            <p:ph type="sldNum" sz="quarter" idx="5"/>
          </p:nvPr>
        </p:nvSpPr>
        <p:spPr/>
        <p:txBody>
          <a:bodyPr/>
          <a:lstStyle/>
          <a:p>
            <a:fld id="{5D73E6AC-67BA-48BC-8EC8-9CF68D1B265D}" type="slidenum">
              <a:rPr lang="en-US" smtClean="0"/>
              <a:t>7</a:t>
            </a:fld>
            <a:endParaRPr lang="en-US"/>
          </a:p>
        </p:txBody>
      </p:sp>
    </p:spTree>
    <p:extLst>
      <p:ext uri="{BB962C8B-B14F-4D97-AF65-F5344CB8AC3E}">
        <p14:creationId xmlns:p14="http://schemas.microsoft.com/office/powerpoint/2010/main" val="365768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truing our runtime types to classes is equally as trivial.</a:t>
            </a:r>
          </a:p>
        </p:txBody>
      </p:sp>
      <p:sp>
        <p:nvSpPr>
          <p:cNvPr id="4" name="Slide Number Placeholder 3"/>
          <p:cNvSpPr>
            <a:spLocks noGrp="1"/>
          </p:cNvSpPr>
          <p:nvPr>
            <p:ph type="sldNum" sz="quarter" idx="5"/>
          </p:nvPr>
        </p:nvSpPr>
        <p:spPr/>
        <p:txBody>
          <a:bodyPr/>
          <a:lstStyle/>
          <a:p>
            <a:fld id="{5D73E6AC-67BA-48BC-8EC8-9CF68D1B265D}" type="slidenum">
              <a:rPr lang="en-US" smtClean="0"/>
              <a:t>8</a:t>
            </a:fld>
            <a:endParaRPr lang="en-US"/>
          </a:p>
        </p:txBody>
      </p:sp>
    </p:spTree>
    <p:extLst>
      <p:ext uri="{BB962C8B-B14F-4D97-AF65-F5344CB8AC3E}">
        <p14:creationId xmlns:p14="http://schemas.microsoft.com/office/powerpoint/2010/main" val="87579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back to one of our key problems implementing generic features for our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demonstrates using the output operator for type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make this and other generic functionalities relatively easily by using the Type Structure as a guide on how to travers the Type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case here, out stream is handled by traversing the Type Runtime as a tree and at each element getting the string for its type name, variable name, and value.</a:t>
            </a:r>
          </a:p>
          <a:p>
            <a:endParaRPr lang="en-US" dirty="0"/>
          </a:p>
        </p:txBody>
      </p:sp>
      <p:sp>
        <p:nvSpPr>
          <p:cNvPr id="4" name="Slide Number Placeholder 3"/>
          <p:cNvSpPr>
            <a:spLocks noGrp="1"/>
          </p:cNvSpPr>
          <p:nvPr>
            <p:ph type="sldNum" sz="quarter" idx="5"/>
          </p:nvPr>
        </p:nvSpPr>
        <p:spPr/>
        <p:txBody>
          <a:bodyPr/>
          <a:lstStyle/>
          <a:p>
            <a:fld id="{C54D4656-C0BB-4A9F-9EB0-086B10C23411}" type="slidenum">
              <a:rPr lang="en-US" smtClean="0"/>
              <a:t>9</a:t>
            </a:fld>
            <a:endParaRPr lang="en-US"/>
          </a:p>
        </p:txBody>
      </p:sp>
    </p:spTree>
    <p:extLst>
      <p:ext uri="{BB962C8B-B14F-4D97-AF65-F5344CB8AC3E}">
        <p14:creationId xmlns:p14="http://schemas.microsoft.com/office/powerpoint/2010/main" val="4029483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03ACB8-2192-4009-BF47-ED331ABDF5A0}" type="datetimeFigureOut">
              <a:rPr lang="en-US" smtClean="0"/>
              <a:t>2/19/2020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100982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3ACB8-2192-4009-BF47-ED331ABDF5A0}"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16149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03ACB8-2192-4009-BF47-ED331ABDF5A0}" type="datetimeFigureOut">
              <a:rPr lang="en-US" smtClean="0"/>
              <a:t>2/19/2020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401651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03ACB8-2192-4009-BF47-ED331ABDF5A0}" type="datetimeFigureOut">
              <a:rPr lang="en-US" smtClean="0"/>
              <a:t>2/19/2020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68296A-E648-4BDD-BF9D-EA656996023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72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803ACB8-2192-4009-BF47-ED331ABDF5A0}" type="datetimeFigureOut">
              <a:rPr lang="en-US" smtClean="0"/>
              <a:t>2/19/2020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4230858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03ACB8-2192-4009-BF47-ED331ABDF5A0}"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359314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03ACB8-2192-4009-BF47-ED331ABDF5A0}"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2686303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3ACB8-2192-4009-BF47-ED331ABDF5A0}"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390046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803ACB8-2192-4009-BF47-ED331ABDF5A0}" type="datetimeFigureOut">
              <a:rPr lang="en-US" smtClean="0"/>
              <a:t>2/19/2020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335804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3ACB8-2192-4009-BF47-ED331ABDF5A0}"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58865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803ACB8-2192-4009-BF47-ED331ABDF5A0}" type="datetimeFigureOut">
              <a:rPr lang="en-US" smtClean="0"/>
              <a:t>2/19/2020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18806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3ACB8-2192-4009-BF47-ED331ABDF5A0}"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135973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3ACB8-2192-4009-BF47-ED331ABDF5A0}"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167545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3ACB8-2192-4009-BF47-ED331ABDF5A0}"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6460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3ACB8-2192-4009-BF47-ED331ABDF5A0}"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31910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3ACB8-2192-4009-BF47-ED331ABDF5A0}"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113988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3ACB8-2192-4009-BF47-ED331ABDF5A0}"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8296A-E648-4BDD-BF9D-EA6569960236}" type="slidenum">
              <a:rPr lang="en-US" smtClean="0"/>
              <a:t>‹#›</a:t>
            </a:fld>
            <a:endParaRPr lang="en-US"/>
          </a:p>
        </p:txBody>
      </p:sp>
    </p:spTree>
    <p:extLst>
      <p:ext uri="{BB962C8B-B14F-4D97-AF65-F5344CB8AC3E}">
        <p14:creationId xmlns:p14="http://schemas.microsoft.com/office/powerpoint/2010/main" val="278848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03ACB8-2192-4009-BF47-ED331ABDF5A0}" type="datetimeFigureOut">
              <a:rPr lang="en-US" smtClean="0"/>
              <a:t>2/19/2020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68296A-E648-4BDD-BF9D-EA6569960236}" type="slidenum">
              <a:rPr lang="en-US" smtClean="0"/>
              <a:t>‹#›</a:t>
            </a:fld>
            <a:endParaRPr lang="en-US"/>
          </a:p>
        </p:txBody>
      </p:sp>
    </p:spTree>
    <p:extLst>
      <p:ext uri="{BB962C8B-B14F-4D97-AF65-F5344CB8AC3E}">
        <p14:creationId xmlns:p14="http://schemas.microsoft.com/office/powerpoint/2010/main" val="3571913909"/>
      </p:ext>
    </p:extLst>
  </p:cSld>
  <p:clrMap bg1="dk1" tx1="lt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9C65-40F4-4EA8-9956-9E6973C58355}"/>
              </a:ext>
            </a:extLst>
          </p:cNvPr>
          <p:cNvSpPr>
            <a:spLocks noGrp="1"/>
          </p:cNvSpPr>
          <p:nvPr>
            <p:ph type="ctrTitle"/>
          </p:nvPr>
        </p:nvSpPr>
        <p:spPr/>
        <p:txBody>
          <a:bodyPr/>
          <a:lstStyle/>
          <a:p>
            <a:r>
              <a:rPr lang="en-US" dirty="0"/>
              <a:t>Type Runtime</a:t>
            </a:r>
          </a:p>
        </p:txBody>
      </p:sp>
      <p:sp>
        <p:nvSpPr>
          <p:cNvPr id="3" name="Subtitle 2">
            <a:extLst>
              <a:ext uri="{FF2B5EF4-FFF2-40B4-BE49-F238E27FC236}">
                <a16:creationId xmlns:a16="http://schemas.microsoft.com/office/drawing/2014/main" id="{97AAA28F-D37C-4CB1-A9EC-F164DD3AB983}"/>
              </a:ext>
            </a:extLst>
          </p:cNvPr>
          <p:cNvSpPr>
            <a:spLocks noGrp="1"/>
          </p:cNvSpPr>
          <p:nvPr>
            <p:ph type="subTitle" idx="1"/>
          </p:nvPr>
        </p:nvSpPr>
        <p:spPr/>
        <p:txBody>
          <a:bodyPr/>
          <a:lstStyle/>
          <a:p>
            <a:r>
              <a:rPr lang="en-US" dirty="0"/>
              <a:t>By Michael-Paul Moore</a:t>
            </a:r>
          </a:p>
        </p:txBody>
      </p:sp>
    </p:spTree>
    <p:extLst>
      <p:ext uri="{BB962C8B-B14F-4D97-AF65-F5344CB8AC3E}">
        <p14:creationId xmlns:p14="http://schemas.microsoft.com/office/powerpoint/2010/main" val="78735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AE9-6929-4DAC-91C6-E17150510D57}"/>
              </a:ext>
            </a:extLst>
          </p:cNvPr>
          <p:cNvSpPr>
            <a:spLocks noGrp="1"/>
          </p:cNvSpPr>
          <p:nvPr>
            <p:ph type="title"/>
          </p:nvPr>
        </p:nvSpPr>
        <p:spPr/>
        <p:txBody>
          <a:bodyPr/>
          <a:lstStyle/>
          <a:p>
            <a:r>
              <a:rPr lang="en-US" dirty="0"/>
              <a:t>What that code looks like</a:t>
            </a:r>
          </a:p>
        </p:txBody>
      </p:sp>
      <p:sp>
        <p:nvSpPr>
          <p:cNvPr id="3" name="Content Placeholder 2">
            <a:extLst>
              <a:ext uri="{FF2B5EF4-FFF2-40B4-BE49-F238E27FC236}">
                <a16:creationId xmlns:a16="http://schemas.microsoft.com/office/drawing/2014/main" id="{F970213C-A7EC-4A75-91E1-54A7FBC12974}"/>
              </a:ext>
            </a:extLst>
          </p:cNvPr>
          <p:cNvSpPr>
            <a:spLocks noGrp="1"/>
          </p:cNvSpPr>
          <p:nvPr>
            <p:ph idx="1"/>
          </p:nvPr>
        </p:nvSpPr>
        <p:spPr/>
        <p:txBody>
          <a:bodyPr>
            <a:normAutofit fontScale="92500" lnSpcReduction="10000"/>
          </a:bodyPr>
          <a:lstStyle/>
          <a:p>
            <a:pPr marL="0" indent="0">
              <a:buNone/>
            </a:pPr>
            <a:r>
              <a:rPr lang="en-US" sz="2000" dirty="0">
                <a:solidFill>
                  <a:srgbClr val="569CD6"/>
                </a:solidFill>
                <a:latin typeface="Consolas" panose="020B0609020204030204" pitchFamily="49" charset="0"/>
              </a:rPr>
              <a:t>void</a:t>
            </a:r>
            <a:r>
              <a:rPr lang="en-US" sz="2000" dirty="0">
                <a:solidFill>
                  <a:srgbClr val="B3B3B3"/>
                </a:solidFill>
                <a:latin typeface="Consolas" panose="020B0609020204030204" pitchFamily="49" charset="0"/>
              </a:rPr>
              <a:t> </a:t>
            </a:r>
            <a:r>
              <a:rPr lang="en-US" sz="2000" dirty="0" err="1">
                <a:solidFill>
                  <a:srgbClr val="B34955"/>
                </a:solidFill>
                <a:latin typeface="Consolas" panose="020B0609020204030204" pitchFamily="49" charset="0"/>
              </a:rPr>
              <a:t>OutStream</a:t>
            </a:r>
            <a:r>
              <a:rPr lang="en-US" sz="2000" dirty="0">
                <a:solidFill>
                  <a:srgbClr val="B3B3B3"/>
                </a:solidFill>
                <a:latin typeface="Consolas" panose="020B0609020204030204" pitchFamily="49" charset="0"/>
              </a:rPr>
              <a:t>(</a:t>
            </a:r>
            <a:r>
              <a:rPr lang="en-US" sz="2000" dirty="0" err="1">
                <a:solidFill>
                  <a:srgbClr val="7D00B3"/>
                </a:solidFill>
                <a:latin typeface="Consolas" panose="020B0609020204030204" pitchFamily="49" charset="0"/>
              </a:rPr>
              <a:t>ostream</a:t>
            </a:r>
            <a:r>
              <a:rPr lang="en-US" sz="2000" dirty="0">
                <a:solidFill>
                  <a:srgbClr val="569CD6"/>
                </a:solidFill>
                <a:latin typeface="Consolas" panose="020B0609020204030204" pitchFamily="49" charset="0"/>
              </a:rPr>
              <a:t>&amp;</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os</a:t>
            </a:r>
            <a:r>
              <a:rPr lang="en-US" sz="2000" dirty="0">
                <a:solidFill>
                  <a:srgbClr val="B3B3B3"/>
                </a:solidFill>
                <a:latin typeface="Consolas" panose="020B0609020204030204" pitchFamily="49" charset="0"/>
              </a:rPr>
              <a:t>, </a:t>
            </a:r>
            <a:r>
              <a:rPr lang="en-US" sz="2000" dirty="0">
                <a:solidFill>
                  <a:srgbClr val="7D00B3"/>
                </a:solidFill>
                <a:latin typeface="Consolas" panose="020B0609020204030204" pitchFamily="49" charset="0"/>
              </a:rPr>
              <a:t>TP</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tp</a:t>
            </a:r>
            <a:r>
              <a:rPr lang="en-US" sz="2000" dirty="0">
                <a:solidFill>
                  <a:srgbClr val="B3B3B3"/>
                </a:solidFill>
                <a:latin typeface="Consolas" panose="020B0609020204030204" pitchFamily="49" charset="0"/>
              </a:rPr>
              <a:t>, </a:t>
            </a:r>
            <a:r>
              <a:rPr lang="en-US" sz="2000" dirty="0">
                <a:solidFill>
                  <a:srgbClr val="7D00B3"/>
                </a:solidFill>
                <a:latin typeface="Consolas" panose="020B0609020204030204" pitchFamily="49" charset="0"/>
              </a:rPr>
              <a:t>string</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strName</a:t>
            </a: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int</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nDepth</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B3B3B3"/>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  </a:t>
            </a:r>
            <a:r>
              <a:rPr lang="en-US" sz="2000" dirty="0">
                <a:solidFill>
                  <a:srgbClr val="B33000"/>
                </a:solidFill>
                <a:latin typeface="Consolas" panose="020B0609020204030204" pitchFamily="49" charset="0"/>
              </a:rPr>
              <a:t>for</a:t>
            </a: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unsigned</a:t>
            </a: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int</a:t>
            </a: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i</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B3B3B3"/>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i</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nDepth</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err="1">
                <a:solidFill>
                  <a:srgbClr val="B3B3B3"/>
                </a:solidFill>
                <a:latin typeface="Consolas" panose="020B0609020204030204" pitchFamily="49" charset="0"/>
              </a:rPr>
              <a:t>i</a:t>
            </a: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os</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&lt;&lt;</a:t>
            </a:r>
            <a:r>
              <a:rPr lang="en-US" sz="2000" dirty="0">
                <a:solidFill>
                  <a:srgbClr val="B3B3B3"/>
                </a:solidFill>
                <a:latin typeface="Consolas" panose="020B0609020204030204" pitchFamily="49" charset="0"/>
              </a:rPr>
              <a:t> </a:t>
            </a:r>
            <a:r>
              <a:rPr lang="en-US" sz="2000" dirty="0">
                <a:solidFill>
                  <a:srgbClr val="CE9178"/>
                </a:solidFill>
                <a:latin typeface="Consolas" panose="020B0609020204030204" pitchFamily="49" charset="0"/>
              </a:rPr>
              <a:t>"</a:t>
            </a:r>
            <a:r>
              <a:rPr lang="en-US" sz="2000" dirty="0">
                <a:solidFill>
                  <a:srgbClr val="D7BA7D"/>
                </a:solidFill>
                <a:latin typeface="Consolas" panose="020B0609020204030204" pitchFamily="49" charset="0"/>
              </a:rPr>
              <a:t>\t</a:t>
            </a:r>
            <a:r>
              <a:rPr lang="en-US" sz="2000" dirty="0">
                <a:solidFill>
                  <a:srgbClr val="CE9178"/>
                </a:solidFill>
                <a:latin typeface="Consolas" panose="020B0609020204030204" pitchFamily="49" charset="0"/>
              </a:rPr>
              <a:t>"</a:t>
            </a:r>
            <a:r>
              <a:rPr lang="en-US" sz="2000" dirty="0">
                <a:solidFill>
                  <a:srgbClr val="B3B3B3"/>
                </a:solidFill>
                <a:latin typeface="Consolas" panose="020B0609020204030204" pitchFamily="49" charset="0"/>
              </a:rPr>
              <a:t>;</a:t>
            </a:r>
            <a:br>
              <a:rPr lang="en-US" sz="2000" dirty="0">
                <a:solidFill>
                  <a:srgbClr val="B3B3B3"/>
                </a:solidFill>
                <a:latin typeface="Consolas" panose="020B0609020204030204" pitchFamily="49" charset="0"/>
              </a:rPr>
            </a:b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os</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&lt;&lt;</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tp</a:t>
            </a:r>
            <a:r>
              <a:rPr lang="en-US" sz="2000" dirty="0" err="1">
                <a:solidFill>
                  <a:srgbClr val="B3B3B3"/>
                </a:solidFill>
                <a:latin typeface="Consolas" panose="020B0609020204030204" pitchFamily="49" charset="0"/>
              </a:rPr>
              <a:t>.</a:t>
            </a:r>
            <a:r>
              <a:rPr lang="en-US" sz="2000" dirty="0" err="1">
                <a:solidFill>
                  <a:srgbClr val="B300B3"/>
                </a:solidFill>
                <a:latin typeface="Consolas" panose="020B0609020204030204" pitchFamily="49" charset="0"/>
              </a:rPr>
              <a:t>m_strType</a:t>
            </a: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  </a:t>
            </a:r>
            <a:r>
              <a:rPr lang="en-US" sz="2000" dirty="0">
                <a:solidFill>
                  <a:srgbClr val="B33000"/>
                </a:solidFill>
                <a:latin typeface="Consolas" panose="020B0609020204030204" pitchFamily="49" charset="0"/>
              </a:rPr>
              <a:t>if</a:t>
            </a:r>
            <a:r>
              <a:rPr lang="en-US" sz="2000" dirty="0">
                <a:solidFill>
                  <a:srgbClr val="B3B3B3"/>
                </a:solidFill>
                <a:latin typeface="Consolas" panose="020B0609020204030204" pitchFamily="49" charset="0"/>
              </a:rPr>
              <a:t>(</a:t>
            </a:r>
            <a:r>
              <a:rPr lang="en-US" sz="2000" dirty="0">
                <a:solidFill>
                  <a:srgbClr val="D4D4D4"/>
                </a:solidFill>
                <a:latin typeface="Consolas" panose="020B0609020204030204" pitchFamily="49" charset="0"/>
              </a:rPr>
              <a:t>!</a:t>
            </a:r>
            <a:r>
              <a:rPr lang="en-US" sz="2000" dirty="0" err="1">
                <a:solidFill>
                  <a:srgbClr val="B300B3"/>
                </a:solidFill>
                <a:latin typeface="Consolas" panose="020B0609020204030204" pitchFamily="49" charset="0"/>
              </a:rPr>
              <a:t>strName</a:t>
            </a:r>
            <a:r>
              <a:rPr lang="en-US" sz="2000" dirty="0" err="1">
                <a:solidFill>
                  <a:srgbClr val="B3B3B3"/>
                </a:solidFill>
                <a:latin typeface="Consolas" panose="020B0609020204030204" pitchFamily="49" charset="0"/>
              </a:rPr>
              <a:t>.</a:t>
            </a:r>
            <a:r>
              <a:rPr lang="en-US" sz="2000" dirty="0" err="1">
                <a:solidFill>
                  <a:srgbClr val="B34955"/>
                </a:solidFill>
                <a:latin typeface="Consolas" panose="020B0609020204030204" pitchFamily="49" charset="0"/>
              </a:rPr>
              <a:t>empty</a:t>
            </a: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os</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&lt;&lt;</a:t>
            </a:r>
            <a:r>
              <a:rPr lang="en-US" sz="2000" dirty="0">
                <a:solidFill>
                  <a:srgbClr val="B3B3B3"/>
                </a:solidFill>
                <a:latin typeface="Consolas" panose="020B0609020204030204" pitchFamily="49" charset="0"/>
              </a:rPr>
              <a:t> </a:t>
            </a:r>
            <a:r>
              <a:rPr lang="en-US" sz="2000" dirty="0">
                <a:solidFill>
                  <a:srgbClr val="CE9178"/>
                </a:solidFill>
                <a:latin typeface="Consolas" panose="020B0609020204030204" pitchFamily="49" charset="0"/>
              </a:rPr>
              <a:t>" "</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&lt;&lt;</a:t>
            </a: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strName</a:t>
            </a: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os</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&lt;&lt;</a:t>
            </a:r>
            <a:r>
              <a:rPr lang="en-US" sz="2000" dirty="0">
                <a:solidFill>
                  <a:srgbClr val="B3B3B3"/>
                </a:solidFill>
                <a:latin typeface="Consolas" panose="020B0609020204030204" pitchFamily="49" charset="0"/>
              </a:rPr>
              <a:t> </a:t>
            </a:r>
            <a:r>
              <a:rPr lang="en-US" sz="2000" dirty="0">
                <a:solidFill>
                  <a:srgbClr val="CE9178"/>
                </a:solidFill>
                <a:latin typeface="Consolas" panose="020B0609020204030204" pitchFamily="49" charset="0"/>
              </a:rPr>
              <a:t>":"</a:t>
            </a:r>
            <a:r>
              <a:rPr lang="en-US" sz="2000" dirty="0">
                <a:solidFill>
                  <a:srgbClr val="B3B3B3"/>
                </a:solidFill>
                <a:latin typeface="Consolas" panose="020B0609020204030204" pitchFamily="49" charset="0"/>
              </a:rPr>
              <a:t>;</a:t>
            </a:r>
            <a:br>
              <a:rPr lang="en-US" sz="2000" dirty="0">
                <a:solidFill>
                  <a:srgbClr val="B3B3B3"/>
                </a:solidFill>
                <a:latin typeface="Consolas" panose="020B0609020204030204" pitchFamily="49" charset="0"/>
              </a:rPr>
            </a:br>
            <a:r>
              <a:rPr lang="en-US" sz="2000" dirty="0">
                <a:solidFill>
                  <a:srgbClr val="B3B3B3"/>
                </a:solidFill>
                <a:latin typeface="Consolas" panose="020B0609020204030204" pitchFamily="49" charset="0"/>
              </a:rPr>
              <a:t>  </a:t>
            </a:r>
            <a:r>
              <a:rPr lang="en-US" sz="2000" dirty="0">
                <a:solidFill>
                  <a:srgbClr val="B33000"/>
                </a:solidFill>
                <a:latin typeface="Consolas" panose="020B0609020204030204" pitchFamily="49" charset="0"/>
              </a:rPr>
              <a:t>if</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tp</a:t>
            </a:r>
            <a:r>
              <a:rPr lang="en-US" sz="2000" dirty="0" err="1">
                <a:solidFill>
                  <a:srgbClr val="B3B3B3"/>
                </a:solidFill>
                <a:latin typeface="Consolas" panose="020B0609020204030204" pitchFamily="49" charset="0"/>
              </a:rPr>
              <a:t>.</a:t>
            </a:r>
            <a:r>
              <a:rPr lang="en-US" sz="2000" dirty="0" err="1">
                <a:solidFill>
                  <a:srgbClr val="B34955"/>
                </a:solidFill>
                <a:latin typeface="Consolas" panose="020B0609020204030204" pitchFamily="49" charset="0"/>
              </a:rPr>
              <a:t>Base</a:t>
            </a: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os</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&lt;&lt;</a:t>
            </a:r>
            <a:r>
              <a:rPr lang="en-US" sz="2000" dirty="0">
                <a:solidFill>
                  <a:srgbClr val="B3B3B3"/>
                </a:solidFill>
                <a:latin typeface="Consolas" panose="020B0609020204030204" pitchFamily="49" charset="0"/>
              </a:rPr>
              <a:t> </a:t>
            </a:r>
            <a:r>
              <a:rPr lang="en-US" sz="2000" dirty="0">
                <a:solidFill>
                  <a:srgbClr val="CE9178"/>
                </a:solidFill>
                <a:latin typeface="Consolas" panose="020B0609020204030204" pitchFamily="49" charset="0"/>
              </a:rPr>
              <a:t>" "</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&lt;&lt;</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s_BasicTypeHelpers</a:t>
            </a:r>
            <a:r>
              <a:rPr lang="en-US" sz="2000" dirty="0">
                <a:solidFill>
                  <a:srgbClr val="B3B3B3"/>
                </a:solidFill>
                <a:latin typeface="Consolas" panose="020B0609020204030204" pitchFamily="49" charset="0"/>
              </a:rPr>
              <a:t>[</a:t>
            </a:r>
            <a:r>
              <a:rPr lang="en-US" sz="2000" dirty="0" err="1">
                <a:solidFill>
                  <a:srgbClr val="B300B3"/>
                </a:solidFill>
                <a:latin typeface="Consolas" panose="020B0609020204030204" pitchFamily="49" charset="0"/>
              </a:rPr>
              <a:t>tp</a:t>
            </a:r>
            <a:r>
              <a:rPr lang="en-US" sz="2000" dirty="0" err="1">
                <a:solidFill>
                  <a:srgbClr val="B3B3B3"/>
                </a:solidFill>
                <a:latin typeface="Consolas" panose="020B0609020204030204" pitchFamily="49" charset="0"/>
              </a:rPr>
              <a:t>.</a:t>
            </a:r>
            <a:r>
              <a:rPr lang="en-US" sz="2000" dirty="0" err="1">
                <a:solidFill>
                  <a:srgbClr val="B300B3"/>
                </a:solidFill>
                <a:latin typeface="Consolas" panose="020B0609020204030204" pitchFamily="49" charset="0"/>
              </a:rPr>
              <a:t>m_strType</a:t>
            </a:r>
            <a:r>
              <a:rPr lang="en-US" sz="2000" dirty="0">
                <a:solidFill>
                  <a:srgbClr val="B3B3B3"/>
                </a:solidFill>
                <a:latin typeface="Consolas" panose="020B0609020204030204" pitchFamily="49" charset="0"/>
              </a:rPr>
              <a:t>]-&gt;</a:t>
            </a:r>
            <a:r>
              <a:rPr lang="en-US" sz="2000" dirty="0" err="1">
                <a:solidFill>
                  <a:srgbClr val="B34955"/>
                </a:solidFill>
                <a:latin typeface="Consolas" panose="020B0609020204030204" pitchFamily="49" charset="0"/>
              </a:rPr>
              <a:t>to_string</a:t>
            </a:r>
            <a:r>
              <a:rPr lang="en-US" sz="2000" dirty="0">
                <a:solidFill>
                  <a:srgbClr val="B3B3B3"/>
                </a:solidFill>
                <a:latin typeface="Consolas" panose="020B0609020204030204" pitchFamily="49" charset="0"/>
              </a:rPr>
              <a:t>(</a:t>
            </a:r>
            <a:r>
              <a:rPr lang="en-US" sz="2000" dirty="0" err="1">
                <a:solidFill>
                  <a:srgbClr val="B3B3B3"/>
                </a:solidFill>
                <a:latin typeface="Consolas" panose="020B0609020204030204" pitchFamily="49" charset="0"/>
              </a:rPr>
              <a:t>tp</a:t>
            </a:r>
            <a:r>
              <a:rPr lang="en-US" sz="2000" dirty="0">
                <a:solidFill>
                  <a:srgbClr val="B3B3B3"/>
                </a:solidFill>
                <a:latin typeface="Consolas" panose="020B0609020204030204" pitchFamily="49" charset="0"/>
              </a:rPr>
              <a:t>);</a:t>
            </a:r>
            <a:r>
              <a:rPr lang="en-US" sz="2000" dirty="0">
                <a:solidFill>
                  <a:srgbClr val="00B300"/>
                </a:solidFill>
                <a:latin typeface="Consolas" panose="020B0609020204030204" pitchFamily="49" charset="0"/>
              </a:rPr>
              <a:t> //&lt;&lt;</a:t>
            </a:r>
            <a:endParaRPr lang="en-US" sz="2000" dirty="0">
              <a:solidFill>
                <a:srgbClr val="B3B3B3"/>
              </a:solidFill>
              <a:latin typeface="Consolas" panose="020B0609020204030204" pitchFamily="49" charset="0"/>
            </a:endParaRPr>
          </a:p>
          <a:p>
            <a:pPr marL="0" indent="0">
              <a:buNone/>
            </a:pPr>
            <a:r>
              <a:rPr lang="en-US" sz="2000" dirty="0">
                <a:solidFill>
                  <a:srgbClr val="B3B3B3"/>
                </a:solidFill>
                <a:latin typeface="Consolas" panose="020B0609020204030204" pitchFamily="49" charset="0"/>
              </a:rPr>
              <a:t>  </a:t>
            </a:r>
            <a:r>
              <a:rPr lang="en-US" sz="2000" dirty="0">
                <a:solidFill>
                  <a:srgbClr val="B33000"/>
                </a:solidFill>
                <a:latin typeface="Consolas" panose="020B0609020204030204" pitchFamily="49" charset="0"/>
              </a:rPr>
              <a:t>else</a:t>
            </a: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os</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&lt;&lt;</a:t>
            </a: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endl</a:t>
            </a: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    </a:t>
            </a:r>
            <a:r>
              <a:rPr lang="en-US" sz="2000" dirty="0">
                <a:solidFill>
                  <a:srgbClr val="B33000"/>
                </a:solidFill>
                <a:latin typeface="Consolas" panose="020B0609020204030204" pitchFamily="49" charset="0"/>
              </a:rPr>
              <a:t>for</a:t>
            </a: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unsigned</a:t>
            </a: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int</a:t>
            </a: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i</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B3B3B3"/>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i</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tp</a:t>
            </a:r>
            <a:r>
              <a:rPr lang="en-US" sz="2000" dirty="0" err="1">
                <a:solidFill>
                  <a:srgbClr val="B3B3B3"/>
                </a:solidFill>
                <a:latin typeface="Consolas" panose="020B0609020204030204" pitchFamily="49" charset="0"/>
              </a:rPr>
              <a:t>.</a:t>
            </a:r>
            <a:r>
              <a:rPr lang="en-US" sz="2000" dirty="0" err="1">
                <a:solidFill>
                  <a:srgbClr val="B34955"/>
                </a:solidFill>
                <a:latin typeface="Consolas" panose="020B0609020204030204" pitchFamily="49" charset="0"/>
              </a:rPr>
              <a:t>MemberCount</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err="1">
                <a:solidFill>
                  <a:srgbClr val="B3B3B3"/>
                </a:solidFill>
                <a:latin typeface="Consolas" panose="020B0609020204030204" pitchFamily="49" charset="0"/>
              </a:rPr>
              <a:t>i</a:t>
            </a: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      </a:t>
            </a:r>
            <a:r>
              <a:rPr lang="en-US" sz="2000" dirty="0" err="1">
                <a:solidFill>
                  <a:srgbClr val="B34955"/>
                </a:solidFill>
                <a:latin typeface="Consolas" panose="020B0609020204030204" pitchFamily="49" charset="0"/>
              </a:rPr>
              <a:t>OutStream</a:t>
            </a:r>
            <a:r>
              <a:rPr lang="en-US" sz="2000" dirty="0">
                <a:solidFill>
                  <a:srgbClr val="B3B3B3"/>
                </a:solidFill>
                <a:latin typeface="Consolas" panose="020B0609020204030204" pitchFamily="49" charset="0"/>
              </a:rPr>
              <a:t>(</a:t>
            </a:r>
            <a:r>
              <a:rPr lang="en-US" sz="2000" dirty="0" err="1">
                <a:solidFill>
                  <a:srgbClr val="B3B3B3"/>
                </a:solidFill>
                <a:latin typeface="Consolas" panose="020B0609020204030204" pitchFamily="49" charset="0"/>
              </a:rPr>
              <a:t>os</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tp</a:t>
            </a:r>
            <a:r>
              <a:rPr lang="en-US" sz="2000" dirty="0">
                <a:solidFill>
                  <a:srgbClr val="B3B3B3"/>
                </a:solidFill>
                <a:latin typeface="Consolas" panose="020B0609020204030204" pitchFamily="49" charset="0"/>
              </a:rPr>
              <a:t>[</a:t>
            </a:r>
            <a:r>
              <a:rPr lang="en-US" sz="2000" dirty="0" err="1">
                <a:solidFill>
                  <a:srgbClr val="B3B3B3"/>
                </a:solidFill>
                <a:latin typeface="Consolas" panose="020B0609020204030204" pitchFamily="49" charset="0"/>
              </a:rPr>
              <a:t>i</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tp</a:t>
            </a:r>
            <a:r>
              <a:rPr lang="en-US" sz="2000" dirty="0">
                <a:solidFill>
                  <a:srgbClr val="B3B3B3"/>
                </a:solidFill>
                <a:latin typeface="Consolas" panose="020B0609020204030204" pitchFamily="49" charset="0"/>
              </a:rPr>
              <a:t>[</a:t>
            </a:r>
            <a:r>
              <a:rPr lang="en-US" sz="2000" dirty="0" err="1">
                <a:solidFill>
                  <a:srgbClr val="B3B3B3"/>
                </a:solidFill>
                <a:latin typeface="Consolas" panose="020B0609020204030204" pitchFamily="49" charset="0"/>
              </a:rPr>
              <a:t>i</a:t>
            </a:r>
            <a:r>
              <a:rPr lang="en-US" sz="2000" dirty="0">
                <a:solidFill>
                  <a:srgbClr val="B3B3B3"/>
                </a:solidFill>
                <a:latin typeface="Consolas" panose="020B0609020204030204" pitchFamily="49" charset="0"/>
              </a:rPr>
              <a:t>].</a:t>
            </a:r>
            <a:r>
              <a:rPr lang="en-US" sz="2000" dirty="0" err="1">
                <a:solidFill>
                  <a:srgbClr val="B34955"/>
                </a:solidFill>
                <a:latin typeface="Consolas" panose="020B0609020204030204" pitchFamily="49" charset="0"/>
              </a:rPr>
              <a:t>GetMemberName</a:t>
            </a:r>
            <a:r>
              <a:rPr lang="en-US" sz="2000" dirty="0">
                <a:solidFill>
                  <a:srgbClr val="B3B3B3"/>
                </a:solidFill>
                <a:latin typeface="Consolas" panose="020B0609020204030204" pitchFamily="49" charset="0"/>
              </a:rPr>
              <a:t>(</a:t>
            </a:r>
            <a:r>
              <a:rPr lang="en-US" sz="2000" dirty="0" err="1">
                <a:solidFill>
                  <a:srgbClr val="B3B3B3"/>
                </a:solidFill>
                <a:latin typeface="Consolas" panose="020B0609020204030204" pitchFamily="49" charset="0"/>
              </a:rPr>
              <a:t>i</a:t>
            </a: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nDepth</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B3B3B3"/>
                </a:solidFill>
                <a:latin typeface="Consolas" panose="020B0609020204030204" pitchFamily="49" charset="0"/>
              </a:rPr>
              <a:t> </a:t>
            </a:r>
            <a:r>
              <a:rPr lang="en-US" sz="2000" dirty="0">
                <a:solidFill>
                  <a:srgbClr val="B5CEA8"/>
                </a:solidFill>
                <a:latin typeface="Consolas" panose="020B0609020204030204" pitchFamily="49" charset="0"/>
              </a:rPr>
              <a:t>1</a:t>
            </a: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os</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&lt;&lt;</a:t>
            </a:r>
            <a:r>
              <a:rPr lang="en-US" sz="2000" dirty="0">
                <a:solidFill>
                  <a:srgbClr val="B3B3B3"/>
                </a:solidFill>
                <a:latin typeface="Consolas" panose="020B0609020204030204" pitchFamily="49" charset="0"/>
              </a:rPr>
              <a:t> </a:t>
            </a:r>
            <a:r>
              <a:rPr lang="en-US" sz="2000" dirty="0" err="1">
                <a:solidFill>
                  <a:srgbClr val="B3B3B3"/>
                </a:solidFill>
                <a:latin typeface="Consolas" panose="020B0609020204030204" pitchFamily="49" charset="0"/>
              </a:rPr>
              <a:t>endl</a:t>
            </a:r>
            <a:r>
              <a:rPr lang="en-US" sz="2000" dirty="0">
                <a:solidFill>
                  <a:srgbClr val="B3B3B3"/>
                </a:solidFill>
                <a:latin typeface="Consolas" panose="020B0609020204030204" pitchFamily="49" charset="0"/>
              </a:rPr>
              <a:t>;}</a:t>
            </a:r>
          </a:p>
        </p:txBody>
      </p:sp>
    </p:spTree>
    <p:extLst>
      <p:ext uri="{BB962C8B-B14F-4D97-AF65-F5344CB8AC3E}">
        <p14:creationId xmlns:p14="http://schemas.microsoft.com/office/powerpoint/2010/main" val="334938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21EB-1A98-493B-9698-3F6E79FDFB1F}"/>
              </a:ext>
            </a:extLst>
          </p:cNvPr>
          <p:cNvSpPr>
            <a:spLocks noGrp="1"/>
          </p:cNvSpPr>
          <p:nvPr>
            <p:ph type="title"/>
          </p:nvPr>
        </p:nvSpPr>
        <p:spPr/>
        <p:txBody>
          <a:bodyPr/>
          <a:lstStyle/>
          <a:p>
            <a:r>
              <a:rPr lang="en-US" dirty="0"/>
              <a:t>Tips And tricks</a:t>
            </a:r>
          </a:p>
        </p:txBody>
      </p:sp>
      <p:sp>
        <p:nvSpPr>
          <p:cNvPr id="3" name="Content Placeholder 2">
            <a:extLst>
              <a:ext uri="{FF2B5EF4-FFF2-40B4-BE49-F238E27FC236}">
                <a16:creationId xmlns:a16="http://schemas.microsoft.com/office/drawing/2014/main" id="{7328F5AC-C590-46D7-96A1-30E9DC763C23}"/>
              </a:ext>
            </a:extLst>
          </p:cNvPr>
          <p:cNvSpPr>
            <a:spLocks noGrp="1"/>
          </p:cNvSpPr>
          <p:nvPr>
            <p:ph idx="1"/>
          </p:nvPr>
        </p:nvSpPr>
        <p:spPr/>
        <p:txBody>
          <a:bodyPr/>
          <a:lstStyle/>
          <a:p>
            <a:r>
              <a:rPr lang="en-US" dirty="0">
                <a:latin typeface="Consolas" panose="020B0609020204030204" pitchFamily="49" charset="0"/>
              </a:rPr>
              <a:t>Use a proxy class for TD</a:t>
            </a:r>
          </a:p>
          <a:p>
            <a:pPr lvl="1"/>
            <a:r>
              <a:rPr lang="en-US" dirty="0">
                <a:latin typeface="Consolas" panose="020B0609020204030204" pitchFamily="49" charset="0"/>
              </a:rPr>
              <a:t>Proxy should be a treated like a reference</a:t>
            </a:r>
          </a:p>
          <a:p>
            <a:r>
              <a:rPr lang="en-US" dirty="0">
                <a:latin typeface="Consolas" panose="020B0609020204030204" pitchFamily="49" charset="0"/>
              </a:rPr>
              <a:t>Helper class</a:t>
            </a:r>
          </a:p>
          <a:p>
            <a:pPr lvl="1"/>
            <a:r>
              <a:rPr lang="en-US" dirty="0" err="1">
                <a:solidFill>
                  <a:srgbClr val="B300B3"/>
                </a:solidFill>
                <a:latin typeface="Consolas" panose="020B0609020204030204" pitchFamily="49" charset="0"/>
              </a:rPr>
              <a:t>s_BasicTypeHelpers</a:t>
            </a:r>
            <a:r>
              <a:rPr lang="en-US" dirty="0">
                <a:solidFill>
                  <a:srgbClr val="B3B3B3"/>
                </a:solidFill>
                <a:latin typeface="Consolas" panose="020B0609020204030204" pitchFamily="49" charset="0"/>
              </a:rPr>
              <a:t>[</a:t>
            </a:r>
            <a:r>
              <a:rPr lang="en-US" dirty="0" err="1">
                <a:solidFill>
                  <a:srgbClr val="B300B3"/>
                </a:solidFill>
                <a:latin typeface="Consolas" panose="020B0609020204030204" pitchFamily="49" charset="0"/>
              </a:rPr>
              <a:t>tp</a:t>
            </a:r>
            <a:r>
              <a:rPr lang="en-US" dirty="0" err="1">
                <a:solidFill>
                  <a:srgbClr val="B3B3B3"/>
                </a:solidFill>
                <a:latin typeface="Consolas" panose="020B0609020204030204" pitchFamily="49" charset="0"/>
              </a:rPr>
              <a:t>.</a:t>
            </a:r>
            <a:r>
              <a:rPr lang="en-US" dirty="0" err="1">
                <a:solidFill>
                  <a:srgbClr val="B300B3"/>
                </a:solidFill>
                <a:latin typeface="Consolas" panose="020B0609020204030204" pitchFamily="49" charset="0"/>
              </a:rPr>
              <a:t>m_strType</a:t>
            </a:r>
            <a:r>
              <a:rPr lang="en-US" dirty="0">
                <a:solidFill>
                  <a:srgbClr val="B3B3B3"/>
                </a:solidFill>
                <a:latin typeface="Consolas" panose="020B0609020204030204" pitchFamily="49" charset="0"/>
              </a:rPr>
              <a:t>]-&gt;</a:t>
            </a:r>
            <a:r>
              <a:rPr lang="en-US" dirty="0" err="1">
                <a:solidFill>
                  <a:srgbClr val="B34955"/>
                </a:solidFill>
                <a:latin typeface="Consolas" panose="020B0609020204030204" pitchFamily="49" charset="0"/>
              </a:rPr>
              <a:t>to_string</a:t>
            </a:r>
            <a:r>
              <a:rPr lang="en-US" dirty="0">
                <a:solidFill>
                  <a:srgbClr val="B3B3B3"/>
                </a:solidFill>
                <a:latin typeface="Consolas" panose="020B0609020204030204" pitchFamily="49" charset="0"/>
              </a:rPr>
              <a:t>(</a:t>
            </a:r>
            <a:r>
              <a:rPr lang="en-US" dirty="0" err="1">
                <a:solidFill>
                  <a:srgbClr val="B3B3B3"/>
                </a:solidFill>
                <a:latin typeface="Consolas" panose="020B0609020204030204" pitchFamily="49" charset="0"/>
              </a:rPr>
              <a:t>tp</a:t>
            </a:r>
            <a:r>
              <a:rPr lang="en-US" dirty="0">
                <a:solidFill>
                  <a:srgbClr val="B3B3B3"/>
                </a:solidFill>
                <a:latin typeface="Consolas" panose="020B0609020204030204" pitchFamily="49" charset="0"/>
              </a:rPr>
              <a:t>)</a:t>
            </a:r>
          </a:p>
          <a:p>
            <a:pPr lvl="1"/>
            <a:endParaRPr lang="en-US" dirty="0">
              <a:latin typeface="Consolas" panose="020B0609020204030204" pitchFamily="49" charset="0"/>
            </a:endParaRPr>
          </a:p>
        </p:txBody>
      </p:sp>
    </p:spTree>
    <p:extLst>
      <p:ext uri="{BB962C8B-B14F-4D97-AF65-F5344CB8AC3E}">
        <p14:creationId xmlns:p14="http://schemas.microsoft.com/office/powerpoint/2010/main" val="101285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1398-660B-4922-8523-80688E9E2ED2}"/>
              </a:ext>
            </a:extLst>
          </p:cNvPr>
          <p:cNvSpPr>
            <a:spLocks noGrp="1"/>
          </p:cNvSpPr>
          <p:nvPr>
            <p:ph type="title"/>
          </p:nvPr>
        </p:nvSpPr>
        <p:spPr/>
        <p:txBody>
          <a:bodyPr/>
          <a:lstStyle/>
          <a:p>
            <a:r>
              <a:rPr lang="en-US" dirty="0">
                <a:latin typeface="Consolas" panose="020B0609020204030204" pitchFamily="49" charset="0"/>
              </a:rPr>
              <a:t>Basic Type Helpers</a:t>
            </a:r>
            <a:endParaRPr lang="en-US" dirty="0"/>
          </a:p>
        </p:txBody>
      </p:sp>
      <p:sp>
        <p:nvSpPr>
          <p:cNvPr id="3" name="Content Placeholder 2">
            <a:extLst>
              <a:ext uri="{FF2B5EF4-FFF2-40B4-BE49-F238E27FC236}">
                <a16:creationId xmlns:a16="http://schemas.microsoft.com/office/drawing/2014/main" id="{1BC7AA5A-DF29-4D43-BBE5-84600FB4806F}"/>
              </a:ext>
            </a:extLst>
          </p:cNvPr>
          <p:cNvSpPr>
            <a:spLocks noGrp="1"/>
          </p:cNvSpPr>
          <p:nvPr>
            <p:ph idx="1"/>
          </p:nvPr>
        </p:nvSpPr>
        <p:spPr/>
        <p:txBody>
          <a:bodyPr>
            <a:normAutofit/>
          </a:bodyPr>
          <a:lstStyle/>
          <a:p>
            <a:pPr marL="0" indent="0">
              <a:buNone/>
            </a:pPr>
            <a:r>
              <a:rPr lang="en-US" sz="2000" dirty="0">
                <a:solidFill>
                  <a:srgbClr val="569CD6"/>
                </a:solidFill>
                <a:latin typeface="Consolas" panose="020B0609020204030204" pitchFamily="49" charset="0"/>
              </a:rPr>
              <a:t>struct</a:t>
            </a:r>
            <a:r>
              <a:rPr lang="en-US" sz="2000" dirty="0">
                <a:solidFill>
                  <a:srgbClr val="B3B3B3"/>
                </a:solidFill>
                <a:latin typeface="Consolas" panose="020B0609020204030204" pitchFamily="49" charset="0"/>
              </a:rPr>
              <a:t> </a:t>
            </a:r>
            <a:r>
              <a:rPr lang="en-US" sz="2000" dirty="0" err="1">
                <a:solidFill>
                  <a:srgbClr val="7D00B3"/>
                </a:solidFill>
                <a:latin typeface="Consolas" panose="020B0609020204030204" pitchFamily="49" charset="0"/>
              </a:rPr>
              <a:t>IBasicTypeHelperBase</a:t>
            </a:r>
            <a:endParaRPr lang="en-US" sz="2000" dirty="0">
              <a:solidFill>
                <a:srgbClr val="B3B3B3"/>
              </a:solidFill>
              <a:latin typeface="Consolas" panose="020B0609020204030204" pitchFamily="49" charset="0"/>
            </a:endParaRPr>
          </a:p>
          <a:p>
            <a:pPr marL="0" indent="0">
              <a:buNone/>
            </a:pP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virtual</a:t>
            </a:r>
            <a:r>
              <a:rPr lang="en-US" sz="2000" dirty="0">
                <a:solidFill>
                  <a:srgbClr val="B3B3B3"/>
                </a:solidFill>
                <a:latin typeface="Consolas" panose="020B0609020204030204" pitchFamily="49" charset="0"/>
              </a:rPr>
              <a:t> </a:t>
            </a:r>
            <a:r>
              <a:rPr lang="en-US" sz="2000" dirty="0">
                <a:solidFill>
                  <a:srgbClr val="7D00B3"/>
                </a:solidFill>
                <a:latin typeface="Consolas" panose="020B0609020204030204" pitchFamily="49" charset="0"/>
              </a:rPr>
              <a:t>string</a:t>
            </a:r>
            <a:r>
              <a:rPr lang="en-US" sz="2000" dirty="0">
                <a:solidFill>
                  <a:srgbClr val="B3B3B3"/>
                </a:solidFill>
                <a:latin typeface="Consolas" panose="020B0609020204030204" pitchFamily="49" charset="0"/>
              </a:rPr>
              <a:t> </a:t>
            </a:r>
            <a:r>
              <a:rPr lang="en-US" sz="2000" dirty="0" err="1">
                <a:solidFill>
                  <a:srgbClr val="B34955"/>
                </a:solidFill>
                <a:latin typeface="Consolas" panose="020B0609020204030204" pitchFamily="49" charset="0"/>
              </a:rPr>
              <a:t>to_string</a:t>
            </a:r>
            <a:r>
              <a:rPr lang="en-US" sz="2000" dirty="0">
                <a:solidFill>
                  <a:srgbClr val="B3B3B3"/>
                </a:solidFill>
                <a:latin typeface="Consolas" panose="020B0609020204030204" pitchFamily="49" charset="0"/>
              </a:rPr>
              <a:t>(</a:t>
            </a:r>
            <a:r>
              <a:rPr lang="en-US" sz="2000" dirty="0">
                <a:solidFill>
                  <a:srgbClr val="4EC9B0"/>
                </a:solidFill>
                <a:latin typeface="Consolas" panose="020B0609020204030204" pitchFamily="49" charset="0"/>
              </a:rPr>
              <a:t>TP</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tp</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B3B3B3"/>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virtual</a:t>
            </a: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void </a:t>
            </a:r>
            <a:r>
              <a:rPr lang="en-US" sz="2000" dirty="0" err="1">
                <a:solidFill>
                  <a:srgbClr val="B34955"/>
                </a:solidFill>
                <a:latin typeface="Consolas" panose="020B0609020204030204" pitchFamily="49" charset="0"/>
              </a:rPr>
              <a:t>SetFromRapidJSON</a:t>
            </a:r>
            <a:r>
              <a:rPr lang="en-US" sz="2000" dirty="0">
                <a:solidFill>
                  <a:srgbClr val="B3B3B3"/>
                </a:solidFill>
                <a:latin typeface="Consolas" panose="020B0609020204030204" pitchFamily="49" charset="0"/>
              </a:rPr>
              <a:t>(</a:t>
            </a:r>
            <a:r>
              <a:rPr lang="en-US" sz="2000" dirty="0">
                <a:solidFill>
                  <a:srgbClr val="4EC9B0"/>
                </a:solidFill>
                <a:latin typeface="Consolas" panose="020B0609020204030204" pitchFamily="49" charset="0"/>
              </a:rPr>
              <a:t>TP</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tp</a:t>
            </a:r>
            <a:r>
              <a:rPr lang="en-US" sz="2000" dirty="0">
                <a:solidFill>
                  <a:srgbClr val="B3B3B3"/>
                </a:solidFill>
                <a:latin typeface="Consolas" panose="020B0609020204030204" pitchFamily="49" charset="0"/>
              </a:rPr>
              <a:t>, </a:t>
            </a:r>
            <a:r>
              <a:rPr lang="en-US" sz="2000" dirty="0" err="1">
                <a:solidFill>
                  <a:srgbClr val="4EC9B0"/>
                </a:solidFill>
                <a:latin typeface="Consolas" panose="020B0609020204030204" pitchFamily="49" charset="0"/>
              </a:rPr>
              <a:t>rapidjson</a:t>
            </a:r>
            <a:r>
              <a:rPr lang="en-US" sz="2000" dirty="0">
                <a:solidFill>
                  <a:srgbClr val="B3B3B3"/>
                </a:solidFill>
                <a:latin typeface="Consolas" panose="020B0609020204030204" pitchFamily="49" charset="0"/>
              </a:rPr>
              <a:t>::</a:t>
            </a:r>
            <a:r>
              <a:rPr lang="en-US" sz="2000" dirty="0">
                <a:solidFill>
                  <a:srgbClr val="7D00B3"/>
                </a:solidFill>
                <a:latin typeface="Consolas" panose="020B0609020204030204" pitchFamily="49" charset="0"/>
              </a:rPr>
              <a:t>Value</a:t>
            </a:r>
            <a:r>
              <a:rPr lang="en-US" sz="2000" dirty="0">
                <a:solidFill>
                  <a:srgbClr val="569CD6"/>
                </a:solidFill>
                <a:latin typeface="Consolas" panose="020B0609020204030204" pitchFamily="49" charset="0"/>
              </a:rPr>
              <a:t>&amp;</a:t>
            </a:r>
            <a:r>
              <a:rPr lang="en-US" sz="2000" dirty="0">
                <a:solidFill>
                  <a:srgbClr val="B3B3B3"/>
                </a:solidFill>
                <a:latin typeface="Consolas" panose="020B0609020204030204" pitchFamily="49" charset="0"/>
              </a:rPr>
              <a:t> </a:t>
            </a:r>
            <a:r>
              <a:rPr lang="en-US" sz="2000" dirty="0">
                <a:solidFill>
                  <a:srgbClr val="B300B3"/>
                </a:solidFill>
                <a:latin typeface="Consolas" panose="020B0609020204030204" pitchFamily="49" charset="0"/>
              </a:rPr>
              <a:t>value</a:t>
            </a:r>
            <a:r>
              <a:rPr lang="en-US" sz="2000" dirty="0">
                <a:solidFill>
                  <a:srgbClr val="B3B3B3"/>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B3B3B3"/>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B3B3B3"/>
                </a:solidFill>
                <a:latin typeface="Consolas" panose="020B0609020204030204" pitchFamily="49" charset="0"/>
              </a:rPr>
              <a:t>;</a:t>
            </a:r>
          </a:p>
          <a:p>
            <a:pPr marL="0" indent="0">
              <a:buNone/>
            </a:pPr>
            <a:br>
              <a:rPr lang="en-US" sz="2000" dirty="0">
                <a:solidFill>
                  <a:srgbClr val="B3B3B3"/>
                </a:solidFill>
                <a:latin typeface="Consolas" panose="020B0609020204030204" pitchFamily="49" charset="0"/>
              </a:rPr>
            </a:b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static</a:t>
            </a: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void</a:t>
            </a:r>
            <a:r>
              <a:rPr lang="en-US" sz="2000" dirty="0">
                <a:solidFill>
                  <a:srgbClr val="B3B3B3"/>
                </a:solidFill>
                <a:latin typeface="Consolas" panose="020B0609020204030204" pitchFamily="49" charset="0"/>
              </a:rPr>
              <a:t> </a:t>
            </a:r>
            <a:r>
              <a:rPr lang="en-US" sz="2000" dirty="0">
                <a:solidFill>
                  <a:srgbClr val="B34955"/>
                </a:solidFill>
                <a:latin typeface="Consolas" panose="020B0609020204030204" pitchFamily="49" charset="0"/>
              </a:rPr>
              <a:t>Initialize</a:t>
            </a:r>
            <a:r>
              <a:rPr lang="en-US" sz="2000" dirty="0">
                <a:solidFill>
                  <a:srgbClr val="B3B3B3"/>
                </a:solidFill>
                <a:latin typeface="Consolas" panose="020B0609020204030204" pitchFamily="49" charset="0"/>
              </a:rPr>
              <a:t>();</a:t>
            </a:r>
          </a:p>
          <a:p>
            <a:pPr marL="0" indent="0">
              <a:buNone/>
            </a:pPr>
            <a:br>
              <a:rPr lang="en-US" sz="2000" dirty="0">
                <a:solidFill>
                  <a:srgbClr val="B3B3B3"/>
                </a:solidFill>
                <a:latin typeface="Consolas" panose="020B0609020204030204" pitchFamily="49" charset="0"/>
              </a:rPr>
            </a:b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static</a:t>
            </a:r>
            <a:r>
              <a:rPr lang="en-US" sz="2000" dirty="0">
                <a:solidFill>
                  <a:srgbClr val="B3B3B3"/>
                </a:solidFill>
                <a:latin typeface="Consolas" panose="020B0609020204030204" pitchFamily="49" charset="0"/>
              </a:rPr>
              <a:t> </a:t>
            </a:r>
            <a:r>
              <a:rPr lang="en-US" sz="2000" dirty="0">
                <a:solidFill>
                  <a:srgbClr val="7D00B3"/>
                </a:solidFill>
                <a:latin typeface="Consolas" panose="020B0609020204030204" pitchFamily="49" charset="0"/>
              </a:rPr>
              <a:t>map</a:t>
            </a:r>
            <a:r>
              <a:rPr lang="en-US" sz="2000" dirty="0">
                <a:solidFill>
                  <a:srgbClr val="D4D4D4"/>
                </a:solidFill>
                <a:latin typeface="Consolas" panose="020B0609020204030204" pitchFamily="49" charset="0"/>
              </a:rPr>
              <a:t>&lt;</a:t>
            </a:r>
            <a:r>
              <a:rPr lang="en-US" sz="2000" dirty="0">
                <a:solidFill>
                  <a:srgbClr val="7D00B3"/>
                </a:solidFill>
                <a:latin typeface="Consolas" panose="020B0609020204030204" pitchFamily="49" charset="0"/>
              </a:rPr>
              <a:t>string</a:t>
            </a:r>
            <a:r>
              <a:rPr lang="en-US" sz="2000" dirty="0">
                <a:solidFill>
                  <a:srgbClr val="B3B3B3"/>
                </a:solidFill>
                <a:latin typeface="Consolas" panose="020B0609020204030204" pitchFamily="49" charset="0"/>
              </a:rPr>
              <a:t>, </a:t>
            </a:r>
            <a:r>
              <a:rPr lang="en-US" sz="2000" dirty="0" err="1">
                <a:solidFill>
                  <a:srgbClr val="7D00B3"/>
                </a:solidFill>
                <a:latin typeface="Consolas" panose="020B0609020204030204" pitchFamily="49" charset="0"/>
              </a:rPr>
              <a:t>PtrBasicTypeHelper</a:t>
            </a:r>
            <a:r>
              <a:rPr lang="en-US" sz="2000" dirty="0">
                <a:solidFill>
                  <a:srgbClr val="D4D4D4"/>
                </a:solidFill>
                <a:latin typeface="Consolas" panose="020B0609020204030204" pitchFamily="49" charset="0"/>
              </a:rPr>
              <a:t>&gt;</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s_BasicTypeHelpers</a:t>
            </a: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a:t>
            </a:r>
          </a:p>
        </p:txBody>
      </p:sp>
    </p:spTree>
    <p:extLst>
      <p:ext uri="{BB962C8B-B14F-4D97-AF65-F5344CB8AC3E}">
        <p14:creationId xmlns:p14="http://schemas.microsoft.com/office/powerpoint/2010/main" val="248661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1398-660B-4922-8523-80688E9E2ED2}"/>
              </a:ext>
            </a:extLst>
          </p:cNvPr>
          <p:cNvSpPr>
            <a:spLocks noGrp="1"/>
          </p:cNvSpPr>
          <p:nvPr>
            <p:ph type="title"/>
          </p:nvPr>
        </p:nvSpPr>
        <p:spPr/>
        <p:txBody>
          <a:bodyPr/>
          <a:lstStyle/>
          <a:p>
            <a:r>
              <a:rPr lang="en-US" dirty="0">
                <a:latin typeface="Consolas" panose="020B0609020204030204" pitchFamily="49" charset="0"/>
              </a:rPr>
              <a:t>Basic Type Helpers</a:t>
            </a:r>
            <a:endParaRPr lang="en-US" dirty="0"/>
          </a:p>
        </p:txBody>
      </p:sp>
      <p:sp>
        <p:nvSpPr>
          <p:cNvPr id="3" name="Content Placeholder 2">
            <a:extLst>
              <a:ext uri="{FF2B5EF4-FFF2-40B4-BE49-F238E27FC236}">
                <a16:creationId xmlns:a16="http://schemas.microsoft.com/office/drawing/2014/main" id="{1BC7AA5A-DF29-4D43-BBE5-84600FB4806F}"/>
              </a:ext>
            </a:extLst>
          </p:cNvPr>
          <p:cNvSpPr>
            <a:spLocks noGrp="1"/>
          </p:cNvSpPr>
          <p:nvPr>
            <p:ph idx="1"/>
          </p:nvPr>
        </p:nvSpPr>
        <p:spPr/>
        <p:txBody>
          <a:bodyPr>
            <a:normAutofit/>
          </a:bodyPr>
          <a:lstStyle/>
          <a:p>
            <a:pPr marL="0" indent="0">
              <a:buNone/>
            </a:pPr>
            <a:r>
              <a:rPr lang="en-US" sz="2000" dirty="0">
                <a:solidFill>
                  <a:srgbClr val="569CD6"/>
                </a:solidFill>
                <a:latin typeface="Consolas" panose="020B0609020204030204" pitchFamily="49" charset="0"/>
              </a:rPr>
              <a:t>template</a:t>
            </a:r>
            <a:r>
              <a:rPr lang="en-US" sz="2000" dirty="0">
                <a:solidFill>
                  <a:srgbClr val="B3B3B3"/>
                </a:solidFill>
                <a:latin typeface="Consolas" panose="020B0609020204030204" pitchFamily="49" charset="0"/>
              </a:rPr>
              <a:t> &lt;</a:t>
            </a:r>
            <a:r>
              <a:rPr lang="en-US" sz="2000" dirty="0">
                <a:solidFill>
                  <a:srgbClr val="569CD6"/>
                </a:solidFill>
                <a:latin typeface="Consolas" panose="020B0609020204030204" pitchFamily="49" charset="0"/>
              </a:rPr>
              <a:t>class</a:t>
            </a:r>
            <a:r>
              <a:rPr lang="en-US" sz="2000" dirty="0">
                <a:solidFill>
                  <a:srgbClr val="B3B3B3"/>
                </a:solidFill>
                <a:latin typeface="Consolas" panose="020B0609020204030204" pitchFamily="49" charset="0"/>
              </a:rPr>
              <a:t> </a:t>
            </a:r>
            <a:r>
              <a:rPr lang="en-US" sz="2000" dirty="0">
                <a:solidFill>
                  <a:srgbClr val="7D00B3"/>
                </a:solidFill>
                <a:latin typeface="Consolas" panose="020B0609020204030204" pitchFamily="49" charset="0"/>
              </a:rPr>
              <a:t>T</a:t>
            </a:r>
            <a:r>
              <a:rPr lang="en-US" sz="2000" dirty="0">
                <a:solidFill>
                  <a:srgbClr val="B3B3B3"/>
                </a:solidFill>
                <a:latin typeface="Consolas" panose="020B0609020204030204" pitchFamily="49" charset="0"/>
              </a:rPr>
              <a:t>&gt;</a:t>
            </a:r>
          </a:p>
          <a:p>
            <a:pPr marL="0" indent="0">
              <a:buNone/>
            </a:pPr>
            <a:r>
              <a:rPr lang="en-US" sz="2000" dirty="0">
                <a:solidFill>
                  <a:srgbClr val="569CD6"/>
                </a:solidFill>
                <a:latin typeface="Consolas" panose="020B0609020204030204" pitchFamily="49" charset="0"/>
              </a:rPr>
              <a:t>struct</a:t>
            </a:r>
            <a:r>
              <a:rPr lang="en-US" sz="2000" dirty="0">
                <a:solidFill>
                  <a:srgbClr val="B3B3B3"/>
                </a:solidFill>
                <a:latin typeface="Consolas" panose="020B0609020204030204" pitchFamily="49" charset="0"/>
              </a:rPr>
              <a:t> </a:t>
            </a:r>
            <a:r>
              <a:rPr lang="en-US" sz="2000" dirty="0" err="1">
                <a:solidFill>
                  <a:srgbClr val="7D00B3"/>
                </a:solidFill>
                <a:latin typeface="Consolas" panose="020B0609020204030204" pitchFamily="49" charset="0"/>
              </a:rPr>
              <a:t>IBasicTypeHelper</a:t>
            </a: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final</a:t>
            </a:r>
            <a:r>
              <a:rPr lang="en-US" sz="2000" dirty="0">
                <a:solidFill>
                  <a:srgbClr val="B3B3B3"/>
                </a:solidFill>
                <a:latin typeface="Consolas" panose="020B0609020204030204" pitchFamily="49" charset="0"/>
              </a:rPr>
              <a:t> : </a:t>
            </a:r>
            <a:r>
              <a:rPr lang="en-US" sz="2000" dirty="0" err="1">
                <a:solidFill>
                  <a:srgbClr val="7D00B3"/>
                </a:solidFill>
                <a:latin typeface="Consolas" panose="020B0609020204030204" pitchFamily="49" charset="0"/>
              </a:rPr>
              <a:t>IBasicTypeHelperBase</a:t>
            </a:r>
            <a:endParaRPr lang="en-US" sz="2000" dirty="0">
              <a:solidFill>
                <a:srgbClr val="B3B3B3"/>
              </a:solidFill>
              <a:latin typeface="Consolas" panose="020B0609020204030204" pitchFamily="49" charset="0"/>
            </a:endParaRPr>
          </a:p>
          <a:p>
            <a:pPr marL="0" indent="0">
              <a:buNone/>
            </a:pPr>
            <a:r>
              <a:rPr lang="en-US" sz="2000" dirty="0">
                <a:solidFill>
                  <a:srgbClr val="B3B3B3"/>
                </a:solidFill>
                <a:latin typeface="Consolas" panose="020B0609020204030204" pitchFamily="49" charset="0"/>
              </a:rPr>
              <a:t>{</a:t>
            </a:r>
          </a:p>
          <a:p>
            <a:pPr marL="0" indent="0">
              <a:buNone/>
            </a:pPr>
            <a:r>
              <a:rPr lang="en-US" sz="2000" dirty="0">
                <a:solidFill>
                  <a:srgbClr val="B3B3B3"/>
                </a:solidFill>
                <a:latin typeface="Consolas" panose="020B0609020204030204" pitchFamily="49" charset="0"/>
              </a:rPr>
              <a:t>  </a:t>
            </a:r>
            <a:r>
              <a:rPr lang="en-US" sz="2000" dirty="0">
                <a:solidFill>
                  <a:srgbClr val="4EC9B0"/>
                </a:solidFill>
                <a:latin typeface="Consolas" panose="020B0609020204030204" pitchFamily="49" charset="0"/>
              </a:rPr>
              <a:t>std</a:t>
            </a:r>
            <a:r>
              <a:rPr lang="en-US" sz="2000" dirty="0">
                <a:solidFill>
                  <a:srgbClr val="B3B3B3"/>
                </a:solidFill>
                <a:latin typeface="Consolas" panose="020B0609020204030204" pitchFamily="49" charset="0"/>
              </a:rPr>
              <a:t>::</a:t>
            </a:r>
            <a:r>
              <a:rPr lang="en-US" sz="2000" dirty="0">
                <a:solidFill>
                  <a:srgbClr val="7D00B3"/>
                </a:solidFill>
                <a:latin typeface="Consolas" panose="020B0609020204030204" pitchFamily="49" charset="0"/>
              </a:rPr>
              <a:t>string</a:t>
            </a:r>
            <a:r>
              <a:rPr lang="en-US" sz="2000" dirty="0">
                <a:solidFill>
                  <a:srgbClr val="B3B3B3"/>
                </a:solidFill>
                <a:latin typeface="Consolas" panose="020B0609020204030204" pitchFamily="49" charset="0"/>
              </a:rPr>
              <a:t> </a:t>
            </a:r>
            <a:r>
              <a:rPr lang="en-US" sz="2000" dirty="0" err="1">
                <a:solidFill>
                  <a:srgbClr val="B34955"/>
                </a:solidFill>
                <a:latin typeface="Consolas" panose="020B0609020204030204" pitchFamily="49" charset="0"/>
              </a:rPr>
              <a:t>to_string</a:t>
            </a:r>
            <a:r>
              <a:rPr lang="en-US" sz="2000" dirty="0">
                <a:solidFill>
                  <a:srgbClr val="B3B3B3"/>
                </a:solidFill>
                <a:latin typeface="Consolas" panose="020B0609020204030204" pitchFamily="49" charset="0"/>
              </a:rPr>
              <a:t>(</a:t>
            </a:r>
            <a:r>
              <a:rPr lang="en-US" sz="2000" dirty="0">
                <a:solidFill>
                  <a:srgbClr val="7D00B3"/>
                </a:solidFill>
                <a:latin typeface="Consolas" panose="020B0609020204030204" pitchFamily="49" charset="0"/>
              </a:rPr>
              <a:t>TP</a:t>
            </a:r>
            <a:r>
              <a:rPr lang="en-US" sz="2000" dirty="0">
                <a:solidFill>
                  <a:srgbClr val="B3B3B3"/>
                </a:solidFill>
                <a:latin typeface="Consolas" panose="020B0609020204030204" pitchFamily="49" charset="0"/>
              </a:rPr>
              <a:t> </a:t>
            </a:r>
            <a:r>
              <a:rPr lang="en-US" sz="2000" dirty="0" err="1">
                <a:solidFill>
                  <a:srgbClr val="B300B3"/>
                </a:solidFill>
                <a:latin typeface="Consolas" panose="020B0609020204030204" pitchFamily="49" charset="0"/>
              </a:rPr>
              <a:t>tp</a:t>
            </a:r>
            <a:r>
              <a:rPr lang="en-US" sz="2000" dirty="0">
                <a:solidFill>
                  <a:srgbClr val="B3B3B3"/>
                </a:solidFill>
                <a:latin typeface="Consolas" panose="020B0609020204030204" pitchFamily="49" charset="0"/>
              </a:rPr>
              <a:t>) </a:t>
            </a:r>
            <a:r>
              <a:rPr lang="en-US" sz="2000" dirty="0">
                <a:solidFill>
                  <a:srgbClr val="569CD6"/>
                </a:solidFill>
                <a:latin typeface="Consolas" panose="020B0609020204030204" pitchFamily="49" charset="0"/>
              </a:rPr>
              <a:t>override</a:t>
            </a:r>
            <a:r>
              <a:rPr lang="en-US" sz="2000" dirty="0">
                <a:solidFill>
                  <a:srgbClr val="B3B3B3"/>
                </a:solidFill>
                <a:latin typeface="Consolas" panose="020B0609020204030204" pitchFamily="49" charset="0"/>
              </a:rPr>
              <a:t> {</a:t>
            </a:r>
          </a:p>
          <a:p>
            <a:pPr marL="0" indent="0">
              <a:buNone/>
            </a:pPr>
            <a:r>
              <a:rPr lang="en-US" sz="2000" dirty="0">
                <a:solidFill>
                  <a:srgbClr val="B3B3B3"/>
                </a:solidFill>
                <a:latin typeface="Consolas" panose="020B0609020204030204" pitchFamily="49" charset="0"/>
              </a:rPr>
              <a:t>    </a:t>
            </a:r>
            <a:r>
              <a:rPr lang="en-US" sz="2000" dirty="0">
                <a:solidFill>
                  <a:srgbClr val="B33000"/>
                </a:solidFill>
                <a:latin typeface="Consolas" panose="020B0609020204030204" pitchFamily="49" charset="0"/>
              </a:rPr>
              <a:t>return</a:t>
            </a:r>
            <a:r>
              <a:rPr lang="en-US" sz="2000" dirty="0">
                <a:solidFill>
                  <a:srgbClr val="B3B3B3"/>
                </a:solidFill>
                <a:latin typeface="Consolas" panose="020B0609020204030204" pitchFamily="49" charset="0"/>
              </a:rPr>
              <a:t> </a:t>
            </a:r>
            <a:r>
              <a:rPr lang="en-US" sz="2000" dirty="0">
                <a:solidFill>
                  <a:srgbClr val="4EC9B0"/>
                </a:solidFill>
                <a:latin typeface="Consolas" panose="020B0609020204030204" pitchFamily="49" charset="0"/>
              </a:rPr>
              <a:t>std</a:t>
            </a:r>
            <a:r>
              <a:rPr lang="en-US" sz="2000" dirty="0">
                <a:solidFill>
                  <a:srgbClr val="B3B3B3"/>
                </a:solidFill>
                <a:latin typeface="Consolas" panose="020B0609020204030204" pitchFamily="49" charset="0"/>
              </a:rPr>
              <a:t>::</a:t>
            </a:r>
            <a:r>
              <a:rPr lang="en-US" sz="2000" dirty="0" err="1">
                <a:solidFill>
                  <a:srgbClr val="B34955"/>
                </a:solidFill>
                <a:latin typeface="Consolas" panose="020B0609020204030204" pitchFamily="49" charset="0"/>
              </a:rPr>
              <a:t>to_string</a:t>
            </a:r>
            <a:r>
              <a:rPr lang="en-US" sz="2000" dirty="0">
                <a:solidFill>
                  <a:srgbClr val="B3B3B3"/>
                </a:solidFill>
                <a:latin typeface="Consolas" panose="020B0609020204030204" pitchFamily="49" charset="0"/>
              </a:rPr>
              <a:t>(</a:t>
            </a:r>
            <a:r>
              <a:rPr lang="en-US" sz="2000" dirty="0" err="1">
                <a:solidFill>
                  <a:srgbClr val="569CD6"/>
                </a:solidFill>
                <a:latin typeface="Consolas" panose="020B0609020204030204" pitchFamily="49" charset="0"/>
              </a:rPr>
              <a:t>static_cast</a:t>
            </a:r>
            <a:r>
              <a:rPr lang="en-US" sz="2000" dirty="0">
                <a:solidFill>
                  <a:srgbClr val="D4D4D4"/>
                </a:solidFill>
                <a:latin typeface="Consolas" panose="020B0609020204030204" pitchFamily="49" charset="0"/>
              </a:rPr>
              <a:t>&lt;</a:t>
            </a:r>
            <a:r>
              <a:rPr lang="en-US" sz="2000" dirty="0">
                <a:solidFill>
                  <a:srgbClr val="7D00B3"/>
                </a:solidFill>
                <a:latin typeface="Consolas" panose="020B0609020204030204" pitchFamily="49" charset="0"/>
              </a:rPr>
              <a:t>T</a:t>
            </a:r>
            <a:r>
              <a:rPr lang="en-US" sz="2000" dirty="0">
                <a:solidFill>
                  <a:srgbClr val="D4D4D4"/>
                </a:solidFill>
                <a:latin typeface="Consolas" panose="020B0609020204030204" pitchFamily="49" charset="0"/>
              </a:rPr>
              <a:t>&gt;</a:t>
            </a:r>
            <a:r>
              <a:rPr lang="en-US" sz="2000" dirty="0">
                <a:solidFill>
                  <a:srgbClr val="B3B3B3"/>
                </a:solidFill>
                <a:latin typeface="Consolas" panose="020B0609020204030204" pitchFamily="49" charset="0"/>
              </a:rPr>
              <a:t>(</a:t>
            </a:r>
            <a:r>
              <a:rPr lang="en-US" sz="2000" dirty="0" err="1">
                <a:solidFill>
                  <a:srgbClr val="B300B3"/>
                </a:solidFill>
                <a:latin typeface="Consolas" panose="020B0609020204030204" pitchFamily="49" charset="0"/>
              </a:rPr>
              <a:t>tp</a:t>
            </a:r>
            <a:r>
              <a:rPr lang="en-US" sz="2000" dirty="0">
                <a:solidFill>
                  <a:srgbClr val="B3B3B3"/>
                </a:solidFill>
                <a:latin typeface="Consolas" panose="020B0609020204030204" pitchFamily="49" charset="0"/>
              </a:rPr>
              <a:t>)); }</a:t>
            </a:r>
          </a:p>
          <a:p>
            <a:pPr marL="0" indent="0">
              <a:buNone/>
            </a:pPr>
            <a:r>
              <a:rPr lang="en-US" sz="2000" dirty="0">
                <a:solidFill>
                  <a:srgbClr val="B3B3B3"/>
                </a:solidFill>
                <a:latin typeface="Consolas" panose="020B0609020204030204" pitchFamily="49" charset="0"/>
              </a:rPr>
              <a:t>};</a:t>
            </a:r>
          </a:p>
          <a:p>
            <a:pPr marL="0" indent="0">
              <a:buNone/>
            </a:pPr>
            <a:endParaRPr lang="en-US" sz="2000" dirty="0">
              <a:solidFill>
                <a:srgbClr val="B3B3B3"/>
              </a:solidFill>
              <a:latin typeface="Consolas" panose="020B0609020204030204" pitchFamily="49" charset="0"/>
            </a:endParaRPr>
          </a:p>
          <a:p>
            <a:pPr marL="0" indent="0">
              <a:buNone/>
            </a:pPr>
            <a:r>
              <a:rPr lang="en-US" sz="2000" dirty="0" err="1">
                <a:solidFill>
                  <a:srgbClr val="B300B3"/>
                </a:solidFill>
                <a:latin typeface="Consolas" panose="020B0609020204030204" pitchFamily="49" charset="0"/>
              </a:rPr>
              <a:t>s_BasicTypeHelpers</a:t>
            </a:r>
            <a:r>
              <a:rPr lang="en-US" sz="2000" dirty="0" err="1">
                <a:solidFill>
                  <a:srgbClr val="B3B3B3"/>
                </a:solidFill>
                <a:latin typeface="Consolas" panose="020B0609020204030204" pitchFamily="49" charset="0"/>
              </a:rPr>
              <a:t>.</a:t>
            </a:r>
            <a:r>
              <a:rPr lang="en-US" sz="2000" dirty="0" err="1">
                <a:solidFill>
                  <a:srgbClr val="B34955"/>
                </a:solidFill>
                <a:latin typeface="Consolas" panose="020B0609020204030204" pitchFamily="49" charset="0"/>
              </a:rPr>
              <a:t>emplace</a:t>
            </a:r>
            <a:r>
              <a:rPr lang="en-US" sz="2000" dirty="0">
                <a:solidFill>
                  <a:srgbClr val="B3B3B3"/>
                </a:solidFill>
                <a:latin typeface="Consolas" panose="020B0609020204030204" pitchFamily="49" charset="0"/>
              </a:rPr>
              <a:t>( </a:t>
            </a:r>
            <a:r>
              <a:rPr lang="en-US" sz="2000" dirty="0">
                <a:solidFill>
                  <a:srgbClr val="CE9178"/>
                </a:solidFill>
                <a:latin typeface="Consolas" panose="020B0609020204030204" pitchFamily="49" charset="0"/>
              </a:rPr>
              <a:t>"float"</a:t>
            </a:r>
            <a:r>
              <a:rPr lang="en-US" sz="2000" dirty="0">
                <a:solidFill>
                  <a:srgbClr val="B3B3B3"/>
                </a:solidFill>
                <a:latin typeface="Consolas" panose="020B0609020204030204" pitchFamily="49" charset="0"/>
              </a:rPr>
              <a:t>,  </a:t>
            </a:r>
            <a:r>
              <a:rPr lang="en-US" sz="2000" dirty="0">
                <a:solidFill>
                  <a:srgbClr val="C586C0"/>
                </a:solidFill>
                <a:latin typeface="Consolas" panose="020B0609020204030204" pitchFamily="49" charset="0"/>
              </a:rPr>
              <a:t>new</a:t>
            </a:r>
            <a:r>
              <a:rPr lang="en-US" sz="2000" dirty="0">
                <a:solidFill>
                  <a:srgbClr val="B3B3B3"/>
                </a:solidFill>
                <a:latin typeface="Consolas" panose="020B0609020204030204" pitchFamily="49" charset="0"/>
              </a:rPr>
              <a:t> </a:t>
            </a:r>
            <a:r>
              <a:rPr lang="en-US" sz="2000" dirty="0" err="1">
                <a:solidFill>
                  <a:srgbClr val="B34955"/>
                </a:solidFill>
                <a:latin typeface="Consolas" panose="020B0609020204030204" pitchFamily="49" charset="0"/>
              </a:rPr>
              <a:t>IBasicTypeHelper</a:t>
            </a:r>
            <a:r>
              <a:rPr lang="en-US" sz="2000" dirty="0">
                <a:solidFill>
                  <a:srgbClr val="B3B3B3"/>
                </a:solidFill>
                <a:latin typeface="Consolas" panose="020B0609020204030204" pitchFamily="49" charset="0"/>
              </a:rPr>
              <a:t>&lt;</a:t>
            </a:r>
            <a:r>
              <a:rPr lang="en-US" sz="2000" dirty="0">
                <a:solidFill>
                  <a:srgbClr val="569CD6"/>
                </a:solidFill>
                <a:latin typeface="Consolas" panose="020B0609020204030204" pitchFamily="49" charset="0"/>
              </a:rPr>
              <a:t>float</a:t>
            </a:r>
            <a:r>
              <a:rPr lang="en-US" sz="2000" dirty="0">
                <a:solidFill>
                  <a:srgbClr val="B3B3B3"/>
                </a:solidFill>
                <a:latin typeface="Consolas" panose="020B0609020204030204" pitchFamily="49" charset="0"/>
              </a:rPr>
              <a:t>&gt;());</a:t>
            </a:r>
          </a:p>
          <a:p>
            <a:pPr marL="0" indent="0">
              <a:buNone/>
            </a:pPr>
            <a:r>
              <a:rPr lang="en-US" sz="2000" dirty="0">
                <a:solidFill>
                  <a:srgbClr val="00B300"/>
                </a:solidFill>
                <a:latin typeface="Consolas" panose="020B0609020204030204" pitchFamily="49" charset="0"/>
              </a:rPr>
              <a:t>// Now This:\/ works</a:t>
            </a:r>
            <a:endParaRPr lang="en-US" sz="2000" dirty="0">
              <a:solidFill>
                <a:srgbClr val="B3B3B3"/>
              </a:solidFill>
              <a:latin typeface="Consolas" panose="020B0609020204030204" pitchFamily="49" charset="0"/>
            </a:endParaRPr>
          </a:p>
          <a:p>
            <a:pPr marL="0" indent="0">
              <a:buNone/>
            </a:pPr>
            <a:r>
              <a:rPr lang="en-US" sz="2000" dirty="0" err="1">
                <a:solidFill>
                  <a:srgbClr val="B300B3"/>
                </a:solidFill>
                <a:latin typeface="Consolas" panose="020B0609020204030204" pitchFamily="49" charset="0"/>
              </a:rPr>
              <a:t>s_BasicTypeHelpers</a:t>
            </a:r>
            <a:r>
              <a:rPr lang="en-US" sz="2000" dirty="0">
                <a:solidFill>
                  <a:srgbClr val="B3B3B3"/>
                </a:solidFill>
                <a:latin typeface="Consolas" panose="020B0609020204030204" pitchFamily="49" charset="0"/>
              </a:rPr>
              <a:t>[</a:t>
            </a:r>
            <a:r>
              <a:rPr lang="en-US" sz="2000" dirty="0" err="1">
                <a:solidFill>
                  <a:srgbClr val="B300B3"/>
                </a:solidFill>
                <a:latin typeface="Consolas" panose="020B0609020204030204" pitchFamily="49" charset="0"/>
              </a:rPr>
              <a:t>tp</a:t>
            </a:r>
            <a:r>
              <a:rPr lang="en-US" sz="2000" dirty="0" err="1">
                <a:solidFill>
                  <a:srgbClr val="B3B3B3"/>
                </a:solidFill>
                <a:latin typeface="Consolas" panose="020B0609020204030204" pitchFamily="49" charset="0"/>
              </a:rPr>
              <a:t>.</a:t>
            </a:r>
            <a:r>
              <a:rPr lang="en-US" sz="2000" dirty="0" err="1">
                <a:solidFill>
                  <a:srgbClr val="B300B3"/>
                </a:solidFill>
                <a:latin typeface="Consolas" panose="020B0609020204030204" pitchFamily="49" charset="0"/>
              </a:rPr>
              <a:t>m_strType</a:t>
            </a:r>
            <a:r>
              <a:rPr lang="en-US" sz="2000" dirty="0">
                <a:solidFill>
                  <a:srgbClr val="B3B3B3"/>
                </a:solidFill>
                <a:latin typeface="Consolas" panose="020B0609020204030204" pitchFamily="49" charset="0"/>
              </a:rPr>
              <a:t>]-&gt;</a:t>
            </a:r>
            <a:r>
              <a:rPr lang="en-US" sz="2000" dirty="0" err="1">
                <a:solidFill>
                  <a:srgbClr val="B34955"/>
                </a:solidFill>
                <a:latin typeface="Consolas" panose="020B0609020204030204" pitchFamily="49" charset="0"/>
              </a:rPr>
              <a:t>to_string</a:t>
            </a:r>
            <a:r>
              <a:rPr lang="en-US" sz="2000" dirty="0">
                <a:solidFill>
                  <a:srgbClr val="B3B3B3"/>
                </a:solidFill>
                <a:latin typeface="Consolas" panose="020B0609020204030204" pitchFamily="49" charset="0"/>
              </a:rPr>
              <a:t>(</a:t>
            </a:r>
            <a:r>
              <a:rPr lang="en-US" sz="2000" dirty="0" err="1">
                <a:solidFill>
                  <a:srgbClr val="B3B3B3"/>
                </a:solidFill>
                <a:latin typeface="Consolas" panose="020B0609020204030204" pitchFamily="49" charset="0"/>
              </a:rPr>
              <a:t>tp</a:t>
            </a:r>
            <a:r>
              <a:rPr lang="en-US" sz="2000" dirty="0">
                <a:solidFill>
                  <a:srgbClr val="B3B3B3"/>
                </a:solidFill>
                <a:latin typeface="Consolas" panose="020B0609020204030204" pitchFamily="49" charset="0"/>
              </a:rPr>
              <a:t>);</a:t>
            </a:r>
          </a:p>
        </p:txBody>
      </p:sp>
    </p:spTree>
    <p:extLst>
      <p:ext uri="{BB962C8B-B14F-4D97-AF65-F5344CB8AC3E}">
        <p14:creationId xmlns:p14="http://schemas.microsoft.com/office/powerpoint/2010/main" val="5771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194B-7A1E-41AA-8EF2-B251B274422D}"/>
              </a:ext>
            </a:extLst>
          </p:cNvPr>
          <p:cNvSpPr>
            <a:spLocks noGrp="1"/>
          </p:cNvSpPr>
          <p:nvPr>
            <p:ph type="title"/>
          </p:nvPr>
        </p:nvSpPr>
        <p:spPr/>
        <p:txBody>
          <a:bodyPr/>
          <a:lstStyle/>
          <a:p>
            <a:r>
              <a:rPr lang="en-US" dirty="0"/>
              <a:t>What Do we want to solve?</a:t>
            </a:r>
          </a:p>
        </p:txBody>
      </p:sp>
      <p:sp>
        <p:nvSpPr>
          <p:cNvPr id="3" name="Content Placeholder 2">
            <a:extLst>
              <a:ext uri="{FF2B5EF4-FFF2-40B4-BE49-F238E27FC236}">
                <a16:creationId xmlns:a16="http://schemas.microsoft.com/office/drawing/2014/main" id="{2CC35CF4-DD0F-4285-BD95-605A0076F388}"/>
              </a:ext>
            </a:extLst>
          </p:cNvPr>
          <p:cNvSpPr>
            <a:spLocks noGrp="1"/>
          </p:cNvSpPr>
          <p:nvPr>
            <p:ph idx="1"/>
          </p:nvPr>
        </p:nvSpPr>
        <p:spPr/>
        <p:txBody>
          <a:bodyPr>
            <a:normAutofit/>
          </a:bodyPr>
          <a:lstStyle/>
          <a:p>
            <a:r>
              <a:rPr lang="en-US" sz="2800" dirty="0"/>
              <a:t>Authoring of classes at runtime</a:t>
            </a:r>
          </a:p>
          <a:p>
            <a:r>
              <a:rPr lang="en-US" sz="2800" dirty="0"/>
              <a:t>Faster implement features for classes</a:t>
            </a:r>
          </a:p>
          <a:p>
            <a:pPr lvl="1"/>
            <a:r>
              <a:rPr lang="en-US" sz="2600" dirty="0"/>
              <a:t>Serialization</a:t>
            </a:r>
          </a:p>
          <a:p>
            <a:pPr lvl="1"/>
            <a:r>
              <a:rPr lang="en-US" sz="2600" dirty="0"/>
              <a:t>to string</a:t>
            </a:r>
          </a:p>
          <a:p>
            <a:pPr lvl="1"/>
            <a:r>
              <a:rPr lang="en-US" sz="2600" dirty="0"/>
              <a:t>comparison operators</a:t>
            </a:r>
          </a:p>
          <a:p>
            <a:pPr lvl="1"/>
            <a:r>
              <a:rPr lang="en-US" sz="2600" dirty="0"/>
              <a:t>UI</a:t>
            </a:r>
          </a:p>
          <a:p>
            <a:pPr lvl="1"/>
            <a:r>
              <a:rPr lang="en-US" sz="2600" dirty="0"/>
              <a:t>ext.</a:t>
            </a:r>
          </a:p>
          <a:p>
            <a:r>
              <a:rPr lang="en-US" sz="2800" dirty="0"/>
              <a:t>Uncoupling features to classes</a:t>
            </a:r>
          </a:p>
        </p:txBody>
      </p:sp>
    </p:spTree>
    <p:extLst>
      <p:ext uri="{BB962C8B-B14F-4D97-AF65-F5344CB8AC3E}">
        <p14:creationId xmlns:p14="http://schemas.microsoft.com/office/powerpoint/2010/main" val="17006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CC28-698A-4D09-9CB0-4CE7353FAB41}"/>
              </a:ext>
            </a:extLst>
          </p:cNvPr>
          <p:cNvSpPr>
            <a:spLocks noGrp="1"/>
          </p:cNvSpPr>
          <p:nvPr>
            <p:ph type="title"/>
          </p:nvPr>
        </p:nvSpPr>
        <p:spPr/>
        <p:txBody>
          <a:bodyPr/>
          <a:lstStyle/>
          <a:p>
            <a:r>
              <a:rPr lang="en-US" dirty="0"/>
              <a:t>Two Concepts</a:t>
            </a:r>
          </a:p>
        </p:txBody>
      </p:sp>
      <p:sp>
        <p:nvSpPr>
          <p:cNvPr id="3" name="Content Placeholder 2">
            <a:extLst>
              <a:ext uri="{FF2B5EF4-FFF2-40B4-BE49-F238E27FC236}">
                <a16:creationId xmlns:a16="http://schemas.microsoft.com/office/drawing/2014/main" id="{A50727FB-D560-49B1-B171-6A7D548DBD80}"/>
              </a:ext>
            </a:extLst>
          </p:cNvPr>
          <p:cNvSpPr>
            <a:spLocks noGrp="1"/>
          </p:cNvSpPr>
          <p:nvPr>
            <p:ph idx="1"/>
          </p:nvPr>
        </p:nvSpPr>
        <p:spPr/>
        <p:txBody>
          <a:bodyPr numCol="2">
            <a:normAutofit/>
          </a:bodyPr>
          <a:lstStyle/>
          <a:p>
            <a:r>
              <a:rPr lang="en-US" sz="2700" dirty="0"/>
              <a:t>Type Structure</a:t>
            </a:r>
          </a:p>
          <a:p>
            <a:pPr lvl="1"/>
            <a:r>
              <a:rPr lang="en-US" sz="2700" dirty="0"/>
              <a:t>Instantiates the class</a:t>
            </a:r>
          </a:p>
          <a:p>
            <a:pPr lvl="1"/>
            <a:r>
              <a:rPr lang="en-US" sz="2700" dirty="0"/>
              <a:t>More verbose information</a:t>
            </a:r>
          </a:p>
          <a:p>
            <a:pPr lvl="2"/>
            <a:r>
              <a:rPr lang="en-US" sz="2700" dirty="0"/>
              <a:t>Name of type</a:t>
            </a:r>
          </a:p>
          <a:p>
            <a:pPr lvl="2"/>
            <a:r>
              <a:rPr lang="en-US" sz="2700" dirty="0"/>
              <a:t>Name of variable</a:t>
            </a:r>
          </a:p>
          <a:p>
            <a:pPr lvl="2"/>
            <a:r>
              <a:rPr lang="en-US" sz="2700" dirty="0"/>
              <a:t>“Location”</a:t>
            </a:r>
          </a:p>
          <a:p>
            <a:pPr marL="914400" lvl="2" indent="0">
              <a:buNone/>
            </a:pPr>
            <a:endParaRPr lang="en-US" sz="2700" dirty="0"/>
          </a:p>
          <a:p>
            <a:pPr marL="914400" lvl="2" indent="0">
              <a:buNone/>
            </a:pPr>
            <a:endParaRPr lang="en-US" sz="2700" dirty="0"/>
          </a:p>
          <a:p>
            <a:pPr marL="914400" lvl="2" indent="0">
              <a:buNone/>
            </a:pPr>
            <a:endParaRPr lang="en-US" sz="2700" dirty="0"/>
          </a:p>
          <a:p>
            <a:r>
              <a:rPr lang="en-US" sz="2700" dirty="0"/>
              <a:t>Type Data</a:t>
            </a:r>
          </a:p>
          <a:p>
            <a:pPr lvl="1"/>
            <a:r>
              <a:rPr lang="en-US" sz="2700" dirty="0"/>
              <a:t>Holds the data of the type</a:t>
            </a:r>
          </a:p>
          <a:p>
            <a:pPr lvl="1"/>
            <a:r>
              <a:rPr lang="en-US" sz="2700" dirty="0"/>
              <a:t>What we pass around</a:t>
            </a:r>
          </a:p>
        </p:txBody>
      </p:sp>
    </p:spTree>
    <p:extLst>
      <p:ext uri="{BB962C8B-B14F-4D97-AF65-F5344CB8AC3E}">
        <p14:creationId xmlns:p14="http://schemas.microsoft.com/office/powerpoint/2010/main" val="390098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39EB-D065-4584-A754-1C77CAD0AAE4}"/>
              </a:ext>
            </a:extLst>
          </p:cNvPr>
          <p:cNvSpPr>
            <a:spLocks noGrp="1"/>
          </p:cNvSpPr>
          <p:nvPr>
            <p:ph type="title"/>
          </p:nvPr>
        </p:nvSpPr>
        <p:spPr/>
        <p:txBody>
          <a:bodyPr/>
          <a:lstStyle/>
          <a:p>
            <a:r>
              <a:rPr lang="en-US" dirty="0"/>
              <a:t>Type Structure</a:t>
            </a:r>
          </a:p>
        </p:txBody>
      </p:sp>
      <p:sp>
        <p:nvSpPr>
          <p:cNvPr id="3" name="Content Placeholder 2">
            <a:extLst>
              <a:ext uri="{FF2B5EF4-FFF2-40B4-BE49-F238E27FC236}">
                <a16:creationId xmlns:a16="http://schemas.microsoft.com/office/drawing/2014/main" id="{49F8D851-FF2D-422A-A027-51DB3B2DA008}"/>
              </a:ext>
            </a:extLst>
          </p:cNvPr>
          <p:cNvSpPr>
            <a:spLocks noGrp="1"/>
          </p:cNvSpPr>
          <p:nvPr>
            <p:ph idx="1"/>
          </p:nvPr>
        </p:nvSpPr>
        <p:spPr/>
        <p:txBody>
          <a:bodyPr numCol="2">
            <a:noAutofit/>
          </a:bodyPr>
          <a:lstStyle/>
          <a:p>
            <a:r>
              <a:rPr lang="en-US" sz="2600" dirty="0"/>
              <a:t>One per type</a:t>
            </a:r>
          </a:p>
          <a:p>
            <a:r>
              <a:rPr lang="en-US" sz="2600" dirty="0"/>
              <a:t>Member variable names</a:t>
            </a:r>
          </a:p>
          <a:p>
            <a:r>
              <a:rPr lang="en-US" sz="2600" dirty="0"/>
              <a:t>Type names</a:t>
            </a:r>
          </a:p>
          <a:p>
            <a:r>
              <a:rPr lang="en-US" sz="2600" dirty="0"/>
              <a:t>Location of members</a:t>
            </a:r>
          </a:p>
          <a:p>
            <a:endParaRPr lang="en-US" sz="2600" dirty="0"/>
          </a:p>
          <a:p>
            <a:endParaRPr lang="en-US" sz="2600" dirty="0"/>
          </a:p>
          <a:p>
            <a:endParaRPr lang="en-US" sz="2600" dirty="0"/>
          </a:p>
          <a:p>
            <a:endParaRPr lang="en-US" sz="2600" dirty="0"/>
          </a:p>
          <a:p>
            <a:r>
              <a:rPr lang="en-US" sz="2600" dirty="0"/>
              <a:t>Translates an index or variable name into the location inside the class</a:t>
            </a:r>
          </a:p>
          <a:p>
            <a:r>
              <a:rPr lang="en-US" sz="2600" dirty="0"/>
              <a:t>Knows size of type data</a:t>
            </a:r>
          </a:p>
        </p:txBody>
      </p:sp>
    </p:spTree>
    <p:extLst>
      <p:ext uri="{BB962C8B-B14F-4D97-AF65-F5344CB8AC3E}">
        <p14:creationId xmlns:p14="http://schemas.microsoft.com/office/powerpoint/2010/main" val="134480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6D8A-EDC3-46DA-8379-DE9978AC0752}"/>
              </a:ext>
            </a:extLst>
          </p:cNvPr>
          <p:cNvSpPr>
            <a:spLocks noGrp="1"/>
          </p:cNvSpPr>
          <p:nvPr>
            <p:ph type="title"/>
          </p:nvPr>
        </p:nvSpPr>
        <p:spPr/>
        <p:txBody>
          <a:bodyPr/>
          <a:lstStyle/>
          <a:p>
            <a:r>
              <a:rPr lang="en-US" dirty="0"/>
              <a:t>Using</a:t>
            </a:r>
          </a:p>
        </p:txBody>
      </p:sp>
      <p:sp>
        <p:nvSpPr>
          <p:cNvPr id="3" name="Content Placeholder 2">
            <a:extLst>
              <a:ext uri="{FF2B5EF4-FFF2-40B4-BE49-F238E27FC236}">
                <a16:creationId xmlns:a16="http://schemas.microsoft.com/office/drawing/2014/main" id="{4555FDFA-587F-44BD-A44A-79E9AA97F54A}"/>
              </a:ext>
            </a:extLst>
          </p:cNvPr>
          <p:cNvSpPr>
            <a:spLocks noGrp="1"/>
          </p:cNvSpPr>
          <p:nvPr>
            <p:ph idx="1"/>
          </p:nvPr>
        </p:nvSpPr>
        <p:spPr/>
        <p:txBody>
          <a:bodyPr>
            <a:normAutofit/>
          </a:bodyPr>
          <a:lstStyle/>
          <a:p>
            <a:pPr marL="0" indent="0">
              <a:buNone/>
            </a:pPr>
            <a:r>
              <a:rPr lang="en-US" sz="2400" dirty="0">
                <a:solidFill>
                  <a:srgbClr val="C586C0"/>
                </a:solidFill>
                <a:latin typeface="Consolas" panose="020B0609020204030204" pitchFamily="49" charset="0"/>
              </a:rPr>
              <a:t>using</a:t>
            </a:r>
            <a:r>
              <a:rPr lang="en-US" sz="2400" dirty="0">
                <a:solidFill>
                  <a:srgbClr val="B3B3B3"/>
                </a:solidFill>
                <a:latin typeface="Consolas" panose="020B0609020204030204" pitchFamily="49" charset="0"/>
              </a:rPr>
              <a:t> </a:t>
            </a:r>
            <a:r>
              <a:rPr lang="en-US" sz="2400" dirty="0">
                <a:solidFill>
                  <a:srgbClr val="7D00B3"/>
                </a:solidFill>
                <a:latin typeface="Consolas" panose="020B0609020204030204" pitchFamily="49" charset="0"/>
              </a:rPr>
              <a:t>TD</a:t>
            </a:r>
            <a:r>
              <a:rPr lang="en-US" sz="2400" dirty="0">
                <a:solidFill>
                  <a:srgbClr val="B3B3B3"/>
                </a:solidFill>
                <a:latin typeface="Consolas" panose="020B0609020204030204" pitchFamily="49" charset="0"/>
              </a:rPr>
              <a:t> </a:t>
            </a:r>
            <a:r>
              <a:rPr lang="en-US" sz="2400" dirty="0">
                <a:solidFill>
                  <a:srgbClr val="D4D4D4"/>
                </a:solidFill>
                <a:latin typeface="Consolas" panose="020B0609020204030204" pitchFamily="49" charset="0"/>
              </a:rPr>
              <a:t>=</a:t>
            </a:r>
            <a:r>
              <a:rPr lang="en-US" sz="2400" dirty="0">
                <a:solidFill>
                  <a:srgbClr val="B3B3B3"/>
                </a:solidFill>
                <a:latin typeface="Consolas" panose="020B0609020204030204" pitchFamily="49" charset="0"/>
              </a:rPr>
              <a:t> </a:t>
            </a:r>
            <a:r>
              <a:rPr lang="en-US" sz="2400" dirty="0" err="1">
                <a:solidFill>
                  <a:srgbClr val="7D00B3"/>
                </a:solidFill>
                <a:latin typeface="Consolas" panose="020B0609020204030204" pitchFamily="49" charset="0"/>
              </a:rPr>
              <a:t>CTypeData</a:t>
            </a:r>
            <a:r>
              <a:rPr lang="en-US" sz="2400" dirty="0">
                <a:solidFill>
                  <a:srgbClr val="B3B3B3"/>
                </a:solidFill>
                <a:latin typeface="Consolas" panose="020B0609020204030204" pitchFamily="49" charset="0"/>
              </a:rPr>
              <a:t>;</a:t>
            </a:r>
          </a:p>
          <a:p>
            <a:pPr marL="0" indent="0">
              <a:buNone/>
            </a:pPr>
            <a:r>
              <a:rPr lang="en-US" sz="2400" dirty="0">
                <a:solidFill>
                  <a:srgbClr val="C586C0"/>
                </a:solidFill>
                <a:latin typeface="Consolas" panose="020B0609020204030204" pitchFamily="49" charset="0"/>
              </a:rPr>
              <a:t>using</a:t>
            </a:r>
            <a:r>
              <a:rPr lang="en-US" sz="2400" dirty="0">
                <a:solidFill>
                  <a:srgbClr val="B3B3B3"/>
                </a:solidFill>
                <a:latin typeface="Consolas" panose="020B0609020204030204" pitchFamily="49" charset="0"/>
              </a:rPr>
              <a:t> </a:t>
            </a:r>
            <a:r>
              <a:rPr lang="en-US" sz="2400" dirty="0">
                <a:solidFill>
                  <a:srgbClr val="7D00B3"/>
                </a:solidFill>
                <a:latin typeface="Consolas" panose="020B0609020204030204" pitchFamily="49" charset="0"/>
              </a:rPr>
              <a:t>TS</a:t>
            </a:r>
            <a:r>
              <a:rPr lang="en-US" sz="2400" dirty="0">
                <a:solidFill>
                  <a:srgbClr val="B3B3B3"/>
                </a:solidFill>
                <a:latin typeface="Consolas" panose="020B0609020204030204" pitchFamily="49" charset="0"/>
              </a:rPr>
              <a:t> </a:t>
            </a:r>
            <a:r>
              <a:rPr lang="en-US" sz="2400" dirty="0">
                <a:solidFill>
                  <a:srgbClr val="D4D4D4"/>
                </a:solidFill>
                <a:latin typeface="Consolas" panose="020B0609020204030204" pitchFamily="49" charset="0"/>
              </a:rPr>
              <a:t>=</a:t>
            </a:r>
            <a:r>
              <a:rPr lang="en-US" sz="2400" dirty="0">
                <a:solidFill>
                  <a:srgbClr val="B3B3B3"/>
                </a:solidFill>
                <a:latin typeface="Consolas" panose="020B0609020204030204" pitchFamily="49" charset="0"/>
              </a:rPr>
              <a:t> </a:t>
            </a:r>
            <a:r>
              <a:rPr lang="en-US" sz="2400" dirty="0" err="1">
                <a:solidFill>
                  <a:srgbClr val="7D00B3"/>
                </a:solidFill>
                <a:latin typeface="Consolas" panose="020B0609020204030204" pitchFamily="49" charset="0"/>
              </a:rPr>
              <a:t>CTypeStructure</a:t>
            </a:r>
            <a:r>
              <a:rPr lang="en-US" sz="2400" dirty="0">
                <a:solidFill>
                  <a:srgbClr val="B3B3B3"/>
                </a:solidFill>
                <a:latin typeface="Consolas" panose="020B0609020204030204" pitchFamily="49" charset="0"/>
              </a:rPr>
              <a:t>;</a:t>
            </a:r>
          </a:p>
          <a:p>
            <a:pPr marL="0" indent="0">
              <a:buNone/>
            </a:pPr>
            <a:r>
              <a:rPr lang="en-US" sz="2400" dirty="0">
                <a:solidFill>
                  <a:srgbClr val="C586C0"/>
                </a:solidFill>
                <a:latin typeface="Consolas" panose="020B0609020204030204" pitchFamily="49" charset="0"/>
              </a:rPr>
              <a:t>using</a:t>
            </a:r>
            <a:r>
              <a:rPr lang="en-US" sz="2400" dirty="0">
                <a:solidFill>
                  <a:srgbClr val="B3B3B3"/>
                </a:solidFill>
                <a:latin typeface="Consolas" panose="020B0609020204030204" pitchFamily="49" charset="0"/>
              </a:rPr>
              <a:t> </a:t>
            </a:r>
            <a:r>
              <a:rPr lang="en-US" sz="2400" dirty="0">
                <a:solidFill>
                  <a:srgbClr val="7D00B3"/>
                </a:solidFill>
                <a:latin typeface="Consolas" panose="020B0609020204030204" pitchFamily="49" charset="0"/>
              </a:rPr>
              <a:t>TP</a:t>
            </a:r>
            <a:r>
              <a:rPr lang="en-US" sz="2400" dirty="0">
                <a:solidFill>
                  <a:srgbClr val="B3B3B3"/>
                </a:solidFill>
                <a:latin typeface="Consolas" panose="020B0609020204030204" pitchFamily="49" charset="0"/>
              </a:rPr>
              <a:t> </a:t>
            </a:r>
            <a:r>
              <a:rPr lang="en-US" sz="2400" dirty="0">
                <a:solidFill>
                  <a:srgbClr val="D4D4D4"/>
                </a:solidFill>
                <a:latin typeface="Consolas" panose="020B0609020204030204" pitchFamily="49" charset="0"/>
              </a:rPr>
              <a:t>=</a:t>
            </a:r>
            <a:r>
              <a:rPr lang="en-US" sz="2400" dirty="0">
                <a:solidFill>
                  <a:srgbClr val="B3B3B3"/>
                </a:solidFill>
                <a:latin typeface="Consolas" panose="020B0609020204030204" pitchFamily="49" charset="0"/>
              </a:rPr>
              <a:t> </a:t>
            </a:r>
            <a:r>
              <a:rPr lang="en-US" sz="2400" dirty="0" err="1">
                <a:solidFill>
                  <a:srgbClr val="7D00B3"/>
                </a:solidFill>
                <a:latin typeface="Consolas" panose="020B0609020204030204" pitchFamily="49" charset="0"/>
              </a:rPr>
              <a:t>CTypeProxy</a:t>
            </a:r>
            <a:r>
              <a:rPr lang="en-US" sz="2400" dirty="0">
                <a:solidFill>
                  <a:srgbClr val="B3B3B3"/>
                </a:solidFill>
                <a:latin typeface="Consolas" panose="020B0609020204030204" pitchFamily="49" charset="0"/>
              </a:rPr>
              <a:t>;</a:t>
            </a:r>
          </a:p>
          <a:p>
            <a:pPr marL="0" indent="0">
              <a:buNone/>
            </a:pPr>
            <a:r>
              <a:rPr lang="en-US" sz="2400" dirty="0">
                <a:solidFill>
                  <a:srgbClr val="C586C0"/>
                </a:solidFill>
                <a:latin typeface="Consolas" panose="020B0609020204030204" pitchFamily="49" charset="0"/>
              </a:rPr>
              <a:t>using</a:t>
            </a:r>
            <a:r>
              <a:rPr lang="en-US" sz="2400" dirty="0">
                <a:solidFill>
                  <a:srgbClr val="B3B3B3"/>
                </a:solidFill>
                <a:latin typeface="Consolas" panose="020B0609020204030204" pitchFamily="49" charset="0"/>
              </a:rPr>
              <a:t> std;</a:t>
            </a:r>
          </a:p>
        </p:txBody>
      </p:sp>
    </p:spTree>
    <p:extLst>
      <p:ext uri="{BB962C8B-B14F-4D97-AF65-F5344CB8AC3E}">
        <p14:creationId xmlns:p14="http://schemas.microsoft.com/office/powerpoint/2010/main" val="65114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D0F6-FC3C-45F4-8514-4FB720F4424E}"/>
              </a:ext>
            </a:extLst>
          </p:cNvPr>
          <p:cNvSpPr>
            <a:spLocks noGrp="1"/>
          </p:cNvSpPr>
          <p:nvPr>
            <p:ph type="title"/>
          </p:nvPr>
        </p:nvSpPr>
        <p:spPr/>
        <p:txBody>
          <a:bodyPr/>
          <a:lstStyle/>
          <a:p>
            <a:r>
              <a:rPr lang="en-US" dirty="0">
                <a:sym typeface="Wingdings" panose="05000000000000000000" pitchFamily="2" charset="2"/>
              </a:rPr>
              <a:t>Classes To/From </a:t>
            </a:r>
            <a:r>
              <a:rPr lang="en-US" dirty="0"/>
              <a:t>Runtime Types:</a:t>
            </a:r>
            <a:br>
              <a:rPr lang="en-US" dirty="0"/>
            </a:br>
            <a:r>
              <a:rPr lang="en-US" dirty="0"/>
              <a:t>Defining Types</a:t>
            </a:r>
          </a:p>
        </p:txBody>
      </p:sp>
      <p:sp>
        <p:nvSpPr>
          <p:cNvPr id="3" name="Content Placeholder 2">
            <a:extLst>
              <a:ext uri="{FF2B5EF4-FFF2-40B4-BE49-F238E27FC236}">
                <a16:creationId xmlns:a16="http://schemas.microsoft.com/office/drawing/2014/main" id="{8A1D9463-0D7E-4028-9335-E0CE95320C9D}"/>
              </a:ext>
            </a:extLst>
          </p:cNvPr>
          <p:cNvSpPr>
            <a:spLocks noGrp="1"/>
          </p:cNvSpPr>
          <p:nvPr>
            <p:ph idx="1"/>
          </p:nvPr>
        </p:nvSpPr>
        <p:spPr/>
        <p:txBody>
          <a:bodyPr>
            <a:normAutofit/>
          </a:bodyPr>
          <a:lstStyle/>
          <a:p>
            <a:r>
              <a:rPr lang="en-US" sz="2300" dirty="0"/>
              <a:t>Define your basic types</a:t>
            </a:r>
          </a:p>
          <a:p>
            <a:pPr marL="457200" lvl="1" indent="0">
              <a:buNone/>
            </a:pPr>
            <a:r>
              <a:rPr lang="en-US" sz="2300" dirty="0">
                <a:solidFill>
                  <a:srgbClr val="4EC9B0"/>
                </a:solidFill>
                <a:latin typeface="Consolas" panose="020B0609020204030204" pitchFamily="49" charset="0"/>
              </a:rPr>
              <a:t>TS</a:t>
            </a:r>
            <a:r>
              <a:rPr lang="en-US" sz="2300" dirty="0">
                <a:solidFill>
                  <a:srgbClr val="B3B3B3"/>
                </a:solidFill>
                <a:latin typeface="Consolas" panose="020B0609020204030204" pitchFamily="49" charset="0"/>
              </a:rPr>
              <a:t>::</a:t>
            </a:r>
            <a:r>
              <a:rPr lang="en-US" sz="2300" dirty="0" err="1">
                <a:solidFill>
                  <a:srgbClr val="B34955"/>
                </a:solidFill>
                <a:latin typeface="Consolas" panose="020B0609020204030204" pitchFamily="49" charset="0"/>
              </a:rPr>
              <a:t>DefineBase</a:t>
            </a:r>
            <a:r>
              <a:rPr lang="en-US" sz="2300" dirty="0">
                <a:solidFill>
                  <a:srgbClr val="B3B3B3"/>
                </a:solidFill>
                <a:latin typeface="Consolas" panose="020B0609020204030204" pitchFamily="49" charset="0"/>
              </a:rPr>
              <a:t>(</a:t>
            </a:r>
            <a:r>
              <a:rPr lang="en-US" sz="2300" dirty="0">
                <a:solidFill>
                  <a:srgbClr val="CE9178"/>
                </a:solidFill>
                <a:latin typeface="Consolas" panose="020B0609020204030204" pitchFamily="49" charset="0"/>
              </a:rPr>
              <a:t>"float"</a:t>
            </a:r>
            <a:r>
              <a:rPr lang="en-US" sz="2300" dirty="0">
                <a:solidFill>
                  <a:srgbClr val="B3B3B3"/>
                </a:solidFill>
                <a:latin typeface="Consolas" panose="020B0609020204030204" pitchFamily="49" charset="0"/>
              </a:rPr>
              <a:t>, </a:t>
            </a:r>
            <a:r>
              <a:rPr lang="en-US" sz="2300" dirty="0" err="1">
                <a:solidFill>
                  <a:srgbClr val="569CD6"/>
                </a:solidFill>
                <a:latin typeface="Consolas" panose="020B0609020204030204" pitchFamily="49" charset="0"/>
              </a:rPr>
              <a:t>sizeof</a:t>
            </a:r>
            <a:r>
              <a:rPr lang="en-US" sz="2300" dirty="0">
                <a:solidFill>
                  <a:srgbClr val="B3B3B3"/>
                </a:solidFill>
                <a:latin typeface="Consolas" panose="020B0609020204030204" pitchFamily="49" charset="0"/>
              </a:rPr>
              <a:t>(</a:t>
            </a:r>
            <a:r>
              <a:rPr lang="en-US" sz="2300" dirty="0">
                <a:solidFill>
                  <a:srgbClr val="569CD6"/>
                </a:solidFill>
                <a:latin typeface="Consolas" panose="020B0609020204030204" pitchFamily="49" charset="0"/>
              </a:rPr>
              <a:t>float</a:t>
            </a:r>
            <a:r>
              <a:rPr lang="en-US" sz="2300" dirty="0">
                <a:solidFill>
                  <a:srgbClr val="B3B3B3"/>
                </a:solidFill>
                <a:latin typeface="Consolas" panose="020B0609020204030204" pitchFamily="49" charset="0"/>
              </a:rPr>
              <a:t>))</a:t>
            </a:r>
          </a:p>
          <a:p>
            <a:r>
              <a:rPr lang="en-US" sz="2300" dirty="0"/>
              <a:t>Define your types</a:t>
            </a:r>
          </a:p>
          <a:p>
            <a:pPr marL="457200" lvl="1" indent="0">
              <a:buNone/>
            </a:pPr>
            <a:r>
              <a:rPr lang="en-US" sz="2300" dirty="0">
                <a:solidFill>
                  <a:srgbClr val="4EC9B0"/>
                </a:solidFill>
                <a:latin typeface="Consolas" panose="020B0609020204030204" pitchFamily="49" charset="0"/>
              </a:rPr>
              <a:t>TS</a:t>
            </a:r>
            <a:r>
              <a:rPr lang="en-US" sz="2300" dirty="0">
                <a:solidFill>
                  <a:srgbClr val="B3B3B3"/>
                </a:solidFill>
                <a:latin typeface="Consolas" panose="020B0609020204030204" pitchFamily="49" charset="0"/>
              </a:rPr>
              <a:t>::</a:t>
            </a:r>
            <a:r>
              <a:rPr lang="en-US" sz="2300" dirty="0">
                <a:solidFill>
                  <a:srgbClr val="B34955"/>
                </a:solidFill>
                <a:latin typeface="Consolas" panose="020B0609020204030204" pitchFamily="49" charset="0"/>
              </a:rPr>
              <a:t>Define</a:t>
            </a:r>
            <a:r>
              <a:rPr lang="en-US" sz="2300" dirty="0">
                <a:solidFill>
                  <a:srgbClr val="B3B3B3"/>
                </a:solidFill>
                <a:latin typeface="Consolas" panose="020B0609020204030204" pitchFamily="49" charset="0"/>
              </a:rPr>
              <a:t>(</a:t>
            </a:r>
            <a:r>
              <a:rPr lang="en-US" sz="2300" dirty="0">
                <a:solidFill>
                  <a:srgbClr val="CE9178"/>
                </a:solidFill>
                <a:latin typeface="Consolas" panose="020B0609020204030204" pitchFamily="49" charset="0"/>
              </a:rPr>
              <a:t>"vct2"</a:t>
            </a:r>
            <a:r>
              <a:rPr lang="en-US" sz="2300" dirty="0">
                <a:solidFill>
                  <a:srgbClr val="B3B3B3"/>
                </a:solidFill>
                <a:latin typeface="Consolas" panose="020B0609020204030204" pitchFamily="49" charset="0"/>
              </a:rPr>
              <a:t>, { {</a:t>
            </a:r>
            <a:r>
              <a:rPr lang="en-US" sz="2300" dirty="0">
                <a:solidFill>
                  <a:srgbClr val="CE9178"/>
                </a:solidFill>
                <a:latin typeface="Consolas" panose="020B0609020204030204" pitchFamily="49" charset="0"/>
              </a:rPr>
              <a:t>"float"</a:t>
            </a:r>
            <a:r>
              <a:rPr lang="en-US" sz="2300" dirty="0">
                <a:solidFill>
                  <a:srgbClr val="B3B3B3"/>
                </a:solidFill>
                <a:latin typeface="Consolas" panose="020B0609020204030204" pitchFamily="49" charset="0"/>
              </a:rPr>
              <a:t>, </a:t>
            </a:r>
            <a:r>
              <a:rPr lang="en-US" sz="2300" dirty="0">
                <a:solidFill>
                  <a:srgbClr val="CE9178"/>
                </a:solidFill>
                <a:latin typeface="Consolas" panose="020B0609020204030204" pitchFamily="49" charset="0"/>
              </a:rPr>
              <a:t>"x"</a:t>
            </a:r>
            <a:r>
              <a:rPr lang="en-US" sz="2300" dirty="0">
                <a:solidFill>
                  <a:srgbClr val="B3B3B3"/>
                </a:solidFill>
                <a:latin typeface="Consolas" panose="020B0609020204030204" pitchFamily="49" charset="0"/>
              </a:rPr>
              <a:t>}, {</a:t>
            </a:r>
            <a:r>
              <a:rPr lang="en-US" sz="2300" dirty="0">
                <a:solidFill>
                  <a:srgbClr val="CE9178"/>
                </a:solidFill>
                <a:latin typeface="Consolas" panose="020B0609020204030204" pitchFamily="49" charset="0"/>
              </a:rPr>
              <a:t>"float"</a:t>
            </a:r>
            <a:r>
              <a:rPr lang="en-US" sz="2300" dirty="0">
                <a:solidFill>
                  <a:srgbClr val="B3B3B3"/>
                </a:solidFill>
                <a:latin typeface="Consolas" panose="020B0609020204030204" pitchFamily="49" charset="0"/>
              </a:rPr>
              <a:t>, </a:t>
            </a:r>
            <a:r>
              <a:rPr lang="en-US" sz="2300" dirty="0">
                <a:solidFill>
                  <a:srgbClr val="CE9178"/>
                </a:solidFill>
                <a:latin typeface="Consolas" panose="020B0609020204030204" pitchFamily="49" charset="0"/>
              </a:rPr>
              <a:t>"y"</a:t>
            </a:r>
            <a:r>
              <a:rPr lang="en-US" sz="2300" dirty="0">
                <a:solidFill>
                  <a:srgbClr val="B3B3B3"/>
                </a:solidFill>
                <a:latin typeface="Consolas" panose="020B0609020204030204" pitchFamily="49" charset="0"/>
              </a:rPr>
              <a:t> }})</a:t>
            </a:r>
          </a:p>
          <a:p>
            <a:pPr marL="457200" lvl="1" indent="0">
              <a:buNone/>
            </a:pPr>
            <a:r>
              <a:rPr lang="en-US" sz="2300" dirty="0">
                <a:solidFill>
                  <a:srgbClr val="4EC9B0"/>
                </a:solidFill>
                <a:latin typeface="Consolas" panose="020B0609020204030204" pitchFamily="49" charset="0"/>
              </a:rPr>
              <a:t>TS</a:t>
            </a:r>
            <a:r>
              <a:rPr lang="en-US" sz="2300" dirty="0">
                <a:solidFill>
                  <a:srgbClr val="B3B3B3"/>
                </a:solidFill>
                <a:latin typeface="Consolas" panose="020B0609020204030204" pitchFamily="49" charset="0"/>
              </a:rPr>
              <a:t>::</a:t>
            </a:r>
            <a:r>
              <a:rPr lang="en-US" sz="2300" dirty="0">
                <a:solidFill>
                  <a:srgbClr val="B34955"/>
                </a:solidFill>
                <a:latin typeface="Consolas" panose="020B0609020204030204" pitchFamily="49" charset="0"/>
              </a:rPr>
              <a:t>Define</a:t>
            </a:r>
            <a:r>
              <a:rPr lang="en-US" sz="2300" dirty="0">
                <a:solidFill>
                  <a:srgbClr val="B3B3B3"/>
                </a:solidFill>
                <a:latin typeface="Consolas" panose="020B0609020204030204" pitchFamily="49" charset="0"/>
              </a:rPr>
              <a:t>(</a:t>
            </a:r>
            <a:r>
              <a:rPr lang="en-US" sz="2300" dirty="0">
                <a:solidFill>
                  <a:srgbClr val="CE9178"/>
                </a:solidFill>
                <a:latin typeface="Consolas" panose="020B0609020204030204" pitchFamily="49" charset="0"/>
              </a:rPr>
              <a:t>"transform"</a:t>
            </a:r>
            <a:r>
              <a:rPr lang="en-US" sz="2300" dirty="0">
                <a:solidFill>
                  <a:srgbClr val="B3B3B3"/>
                </a:solidFill>
                <a:latin typeface="Consolas" panose="020B0609020204030204" pitchFamily="49" charset="0"/>
              </a:rPr>
              <a:t>, { {</a:t>
            </a:r>
            <a:r>
              <a:rPr lang="en-US" sz="2300" dirty="0">
                <a:solidFill>
                  <a:srgbClr val="CE9178"/>
                </a:solidFill>
                <a:latin typeface="Consolas" panose="020B0609020204030204" pitchFamily="49" charset="0"/>
              </a:rPr>
              <a:t>"vct2"</a:t>
            </a:r>
            <a:r>
              <a:rPr lang="en-US" sz="2300" dirty="0">
                <a:solidFill>
                  <a:srgbClr val="B3B3B3"/>
                </a:solidFill>
                <a:latin typeface="Consolas" panose="020B0609020204030204" pitchFamily="49" charset="0"/>
              </a:rPr>
              <a:t>, </a:t>
            </a:r>
            <a:r>
              <a:rPr lang="en-US" sz="2300" dirty="0">
                <a:solidFill>
                  <a:srgbClr val="CE9178"/>
                </a:solidFill>
                <a:latin typeface="Consolas" panose="020B0609020204030204" pitchFamily="49" charset="0"/>
              </a:rPr>
              <a:t>"pos"</a:t>
            </a:r>
            <a:r>
              <a:rPr lang="en-US" sz="2300" dirty="0">
                <a:solidFill>
                  <a:srgbClr val="B3B3B3"/>
                </a:solidFill>
                <a:latin typeface="Consolas" panose="020B0609020204030204" pitchFamily="49" charset="0"/>
              </a:rPr>
              <a:t>}, {</a:t>
            </a:r>
            <a:r>
              <a:rPr lang="en-US" sz="2300" dirty="0">
                <a:solidFill>
                  <a:srgbClr val="CE9178"/>
                </a:solidFill>
                <a:latin typeface="Consolas" panose="020B0609020204030204" pitchFamily="49" charset="0"/>
              </a:rPr>
              <a:t>"vct2"</a:t>
            </a:r>
            <a:r>
              <a:rPr lang="en-US" sz="2300" dirty="0">
                <a:solidFill>
                  <a:srgbClr val="B3B3B3"/>
                </a:solidFill>
                <a:latin typeface="Consolas" panose="020B0609020204030204" pitchFamily="49" charset="0"/>
              </a:rPr>
              <a:t>, </a:t>
            </a:r>
            <a:r>
              <a:rPr lang="en-US" sz="2300" dirty="0">
                <a:solidFill>
                  <a:srgbClr val="CE9178"/>
                </a:solidFill>
                <a:latin typeface="Consolas" panose="020B0609020204030204" pitchFamily="49" charset="0"/>
              </a:rPr>
              <a:t>"rot"</a:t>
            </a:r>
            <a:r>
              <a:rPr lang="en-US" sz="2300" dirty="0">
                <a:solidFill>
                  <a:srgbClr val="B3B3B3"/>
                </a:solidFill>
                <a:latin typeface="Consolas" panose="020B0609020204030204" pitchFamily="49" charset="0"/>
              </a:rPr>
              <a:t>} })</a:t>
            </a:r>
          </a:p>
        </p:txBody>
      </p:sp>
    </p:spTree>
    <p:extLst>
      <p:ext uri="{BB962C8B-B14F-4D97-AF65-F5344CB8AC3E}">
        <p14:creationId xmlns:p14="http://schemas.microsoft.com/office/powerpoint/2010/main" val="263073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734F-B388-45F6-B8DE-B223AB6A4C55}"/>
              </a:ext>
            </a:extLst>
          </p:cNvPr>
          <p:cNvSpPr>
            <a:spLocks noGrp="1"/>
          </p:cNvSpPr>
          <p:nvPr>
            <p:ph type="title"/>
          </p:nvPr>
        </p:nvSpPr>
        <p:spPr/>
        <p:txBody>
          <a:bodyPr>
            <a:normAutofit/>
          </a:bodyPr>
          <a:lstStyle/>
          <a:p>
            <a:r>
              <a:rPr lang="en-US" dirty="0">
                <a:sym typeface="Wingdings" panose="05000000000000000000" pitchFamily="2" charset="2"/>
              </a:rPr>
              <a:t>Classes To </a:t>
            </a:r>
            <a:r>
              <a:rPr lang="en-US" dirty="0"/>
              <a:t>Runtime Types</a:t>
            </a:r>
          </a:p>
        </p:txBody>
      </p:sp>
      <p:sp>
        <p:nvSpPr>
          <p:cNvPr id="3" name="Content Placeholder 2">
            <a:extLst>
              <a:ext uri="{FF2B5EF4-FFF2-40B4-BE49-F238E27FC236}">
                <a16:creationId xmlns:a16="http://schemas.microsoft.com/office/drawing/2014/main" id="{2E501EC7-A848-4539-8A6C-E8A5B4D4356D}"/>
              </a:ext>
            </a:extLst>
          </p:cNvPr>
          <p:cNvSpPr>
            <a:spLocks noGrp="1"/>
          </p:cNvSpPr>
          <p:nvPr>
            <p:ph idx="1"/>
          </p:nvPr>
        </p:nvSpPr>
        <p:spPr/>
        <p:txBody>
          <a:bodyPr numCol="1">
            <a:noAutofit/>
          </a:bodyPr>
          <a:lstStyle/>
          <a:p>
            <a:pPr marL="0" indent="0">
              <a:buNone/>
            </a:pPr>
            <a:r>
              <a:rPr lang="en-US" dirty="0">
                <a:solidFill>
                  <a:srgbClr val="C586C0"/>
                </a:solidFill>
                <a:latin typeface="Consolas" panose="020B0609020204030204" pitchFamily="49" charset="0"/>
              </a:rPr>
              <a:t>operator</a:t>
            </a:r>
            <a:r>
              <a:rPr lang="en-US" dirty="0">
                <a:solidFill>
                  <a:srgbClr val="B3B3B3"/>
                </a:solidFill>
                <a:latin typeface="Consolas" panose="020B0609020204030204" pitchFamily="49" charset="0"/>
              </a:rPr>
              <a:t> </a:t>
            </a:r>
            <a:r>
              <a:rPr lang="en-US" dirty="0">
                <a:solidFill>
                  <a:srgbClr val="4EC9B0"/>
                </a:solidFill>
                <a:latin typeface="Consolas" panose="020B0609020204030204" pitchFamily="49" charset="0"/>
              </a:rPr>
              <a:t>Vct2</a:t>
            </a:r>
            <a:r>
              <a:rPr lang="en-US" dirty="0">
                <a:solidFill>
                  <a:srgbClr val="B3B3B3"/>
                </a:solidFill>
                <a:latin typeface="Consolas" panose="020B0609020204030204" pitchFamily="49" charset="0"/>
              </a:rPr>
              <a:t>::</a:t>
            </a:r>
            <a:r>
              <a:rPr lang="en-US" dirty="0">
                <a:solidFill>
                  <a:srgbClr val="C586C0"/>
                </a:solidFill>
                <a:latin typeface="Consolas" panose="020B0609020204030204" pitchFamily="49" charset="0"/>
              </a:rPr>
              <a:t>TD</a:t>
            </a:r>
            <a:r>
              <a:rPr lang="en-US" dirty="0">
                <a:solidFill>
                  <a:srgbClr val="B3B3B3"/>
                </a:solidFill>
                <a:latin typeface="Consolas" panose="020B0609020204030204" pitchFamily="49" charset="0"/>
              </a:rPr>
              <a:t>(){</a:t>
            </a:r>
          </a:p>
          <a:p>
            <a:pPr marL="0" indent="0">
              <a:buNone/>
            </a:pPr>
            <a:r>
              <a:rPr lang="en-US" dirty="0">
                <a:solidFill>
                  <a:srgbClr val="B3B3B3"/>
                </a:solidFill>
                <a:latin typeface="Consolas" panose="020B0609020204030204" pitchFamily="49" charset="0"/>
              </a:rPr>
              <a:t>  TD </a:t>
            </a:r>
            <a:r>
              <a:rPr lang="en-US" dirty="0">
                <a:solidFill>
                  <a:srgbClr val="B34955"/>
                </a:solidFill>
                <a:latin typeface="Consolas" panose="020B0609020204030204" pitchFamily="49" charset="0"/>
              </a:rPr>
              <a:t>tVct2</a:t>
            </a:r>
            <a:r>
              <a:rPr lang="en-US" dirty="0">
                <a:solidFill>
                  <a:srgbClr val="B3B3B3"/>
                </a:solidFill>
                <a:latin typeface="Consolas" panose="020B0609020204030204" pitchFamily="49" charset="0"/>
              </a:rPr>
              <a:t>(</a:t>
            </a:r>
            <a:r>
              <a:rPr lang="en-US" dirty="0">
                <a:solidFill>
                  <a:srgbClr val="CE9178"/>
                </a:solidFill>
                <a:latin typeface="Consolas" panose="020B0609020204030204" pitchFamily="49" charset="0"/>
              </a:rPr>
              <a:t>"vct2"</a:t>
            </a:r>
            <a:r>
              <a:rPr lang="en-US" dirty="0">
                <a:solidFill>
                  <a:srgbClr val="B3B3B3"/>
                </a:solidFill>
                <a:latin typeface="Consolas" panose="020B0609020204030204" pitchFamily="49" charset="0"/>
              </a:rPr>
              <a:t>);</a:t>
            </a:r>
          </a:p>
          <a:p>
            <a:pPr marL="0" indent="0">
              <a:buNone/>
            </a:pPr>
            <a:r>
              <a:rPr lang="en-US" dirty="0">
                <a:solidFill>
                  <a:srgbClr val="B3B3B3"/>
                </a:solidFill>
                <a:latin typeface="Consolas" panose="020B0609020204030204" pitchFamily="49" charset="0"/>
              </a:rPr>
              <a:t>  </a:t>
            </a:r>
            <a:r>
              <a:rPr lang="en-US" dirty="0">
                <a:solidFill>
                  <a:srgbClr val="B33000"/>
                </a:solidFill>
                <a:latin typeface="Consolas" panose="020B0609020204030204" pitchFamily="49" charset="0"/>
              </a:rPr>
              <a:t>for</a:t>
            </a:r>
            <a:r>
              <a:rPr lang="en-US" dirty="0">
                <a:solidFill>
                  <a:srgbClr val="B3B3B3"/>
                </a:solidFill>
                <a:latin typeface="Consolas" panose="020B0609020204030204" pitchFamily="49" charset="0"/>
              </a:rPr>
              <a:t>(</a:t>
            </a:r>
            <a:r>
              <a:rPr lang="en-US" dirty="0">
                <a:solidFill>
                  <a:srgbClr val="569CD6"/>
                </a:solidFill>
                <a:latin typeface="Consolas" panose="020B0609020204030204" pitchFamily="49" charset="0"/>
              </a:rPr>
              <a:t>int</a:t>
            </a:r>
            <a:r>
              <a:rPr lang="en-US" dirty="0">
                <a:solidFill>
                  <a:srgbClr val="B3B3B3"/>
                </a:solidFill>
                <a:latin typeface="Consolas" panose="020B0609020204030204" pitchFamily="49" charset="0"/>
              </a:rPr>
              <a:t> </a:t>
            </a:r>
            <a:r>
              <a:rPr lang="en-US" dirty="0" err="1">
                <a:solidFill>
                  <a:srgbClr val="B3B3B3"/>
                </a:solidFill>
                <a:latin typeface="Consolas" panose="020B0609020204030204" pitchFamily="49" charset="0"/>
              </a:rPr>
              <a:t>i</a:t>
            </a:r>
            <a:r>
              <a:rPr lang="en-US" dirty="0">
                <a:solidFill>
                  <a:srgbClr val="B3B3B3"/>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B3B3B3"/>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B3B3B3"/>
                </a:solidFill>
                <a:latin typeface="Consolas" panose="020B0609020204030204" pitchFamily="49" charset="0"/>
              </a:rPr>
              <a:t>; </a:t>
            </a:r>
            <a:r>
              <a:rPr lang="en-US" dirty="0" err="1">
                <a:solidFill>
                  <a:srgbClr val="B3B3B3"/>
                </a:solidFill>
                <a:latin typeface="Consolas" panose="020B0609020204030204" pitchFamily="49" charset="0"/>
              </a:rPr>
              <a:t>i</a:t>
            </a:r>
            <a:r>
              <a:rPr lang="en-US" dirty="0">
                <a:solidFill>
                  <a:srgbClr val="B3B3B3"/>
                </a:solidFill>
                <a:latin typeface="Consolas" panose="020B0609020204030204" pitchFamily="49" charset="0"/>
              </a:rPr>
              <a:t> </a:t>
            </a:r>
            <a:r>
              <a:rPr lang="en-US" dirty="0">
                <a:solidFill>
                  <a:srgbClr val="D4D4D4"/>
                </a:solidFill>
                <a:latin typeface="Consolas" panose="020B0609020204030204" pitchFamily="49" charset="0"/>
              </a:rPr>
              <a:t>&lt;</a:t>
            </a:r>
            <a:r>
              <a:rPr lang="en-US" dirty="0">
                <a:solidFill>
                  <a:srgbClr val="B3B3B3"/>
                </a:solidFill>
                <a:latin typeface="Consolas" panose="020B0609020204030204" pitchFamily="49" charset="0"/>
              </a:rPr>
              <a:t> </a:t>
            </a:r>
            <a:r>
              <a:rPr lang="en-US" dirty="0">
                <a:solidFill>
                  <a:srgbClr val="B5CEA8"/>
                </a:solidFill>
                <a:latin typeface="Consolas" panose="020B0609020204030204" pitchFamily="49" charset="0"/>
              </a:rPr>
              <a:t>2</a:t>
            </a:r>
            <a:r>
              <a:rPr lang="en-US" dirty="0">
                <a:solidFill>
                  <a:srgbClr val="B3B3B3"/>
                </a:solidFill>
                <a:latin typeface="Consolas" panose="020B0609020204030204" pitchFamily="49" charset="0"/>
              </a:rPr>
              <a:t>; </a:t>
            </a:r>
            <a:r>
              <a:rPr lang="en-US" dirty="0">
                <a:solidFill>
                  <a:srgbClr val="D4D4D4"/>
                </a:solidFill>
                <a:latin typeface="Consolas" panose="020B0609020204030204" pitchFamily="49" charset="0"/>
              </a:rPr>
              <a:t>++</a:t>
            </a:r>
            <a:r>
              <a:rPr lang="en-US" dirty="0" err="1">
                <a:solidFill>
                  <a:srgbClr val="B3B3B3"/>
                </a:solidFill>
                <a:latin typeface="Consolas" panose="020B0609020204030204" pitchFamily="49" charset="0"/>
              </a:rPr>
              <a:t>i</a:t>
            </a:r>
            <a:r>
              <a:rPr lang="en-US" dirty="0">
                <a:solidFill>
                  <a:srgbClr val="B3B3B3"/>
                </a:solidFill>
                <a:latin typeface="Consolas" panose="020B0609020204030204" pitchFamily="49" charset="0"/>
              </a:rPr>
              <a:t>)</a:t>
            </a:r>
          </a:p>
          <a:p>
            <a:pPr marL="0" indent="0">
              <a:buNone/>
            </a:pPr>
            <a:r>
              <a:rPr lang="en-US" dirty="0">
                <a:solidFill>
                  <a:srgbClr val="B3B3B3"/>
                </a:solidFill>
                <a:latin typeface="Consolas" panose="020B0609020204030204" pitchFamily="49" charset="0"/>
              </a:rPr>
              <a:t>    </a:t>
            </a:r>
            <a:r>
              <a:rPr lang="en-US" dirty="0">
                <a:solidFill>
                  <a:srgbClr val="B300B3"/>
                </a:solidFill>
                <a:latin typeface="Consolas" panose="020B0609020204030204" pitchFamily="49" charset="0"/>
              </a:rPr>
              <a:t>tVct2</a:t>
            </a:r>
            <a:r>
              <a:rPr lang="en-US" dirty="0">
                <a:solidFill>
                  <a:srgbClr val="B3B3B3"/>
                </a:solidFill>
                <a:latin typeface="Consolas" panose="020B0609020204030204" pitchFamily="49" charset="0"/>
              </a:rPr>
              <a:t>[</a:t>
            </a:r>
            <a:r>
              <a:rPr lang="en-US" dirty="0" err="1">
                <a:solidFill>
                  <a:srgbClr val="B3B3B3"/>
                </a:solidFill>
                <a:latin typeface="Consolas" panose="020B0609020204030204" pitchFamily="49" charset="0"/>
              </a:rPr>
              <a:t>i</a:t>
            </a:r>
            <a:r>
              <a:rPr lang="en-US" dirty="0">
                <a:solidFill>
                  <a:srgbClr val="B3B3B3"/>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B3B3B3"/>
                </a:solidFill>
                <a:latin typeface="Consolas" panose="020B0609020204030204" pitchFamily="49" charset="0"/>
              </a:rPr>
              <a:t> </a:t>
            </a:r>
            <a:r>
              <a:rPr lang="en-US" dirty="0">
                <a:solidFill>
                  <a:srgbClr val="B300B3"/>
                </a:solidFill>
                <a:latin typeface="Consolas" panose="020B0609020204030204" pitchFamily="49" charset="0"/>
              </a:rPr>
              <a:t>data</a:t>
            </a:r>
            <a:r>
              <a:rPr lang="en-US" dirty="0">
                <a:solidFill>
                  <a:srgbClr val="B3B3B3"/>
                </a:solidFill>
                <a:latin typeface="Consolas" panose="020B0609020204030204" pitchFamily="49" charset="0"/>
              </a:rPr>
              <a:t>[</a:t>
            </a:r>
            <a:r>
              <a:rPr lang="en-US" dirty="0" err="1">
                <a:solidFill>
                  <a:srgbClr val="B3B3B3"/>
                </a:solidFill>
                <a:latin typeface="Consolas" panose="020B0609020204030204" pitchFamily="49" charset="0"/>
              </a:rPr>
              <a:t>i</a:t>
            </a:r>
            <a:r>
              <a:rPr lang="en-US" dirty="0">
                <a:solidFill>
                  <a:srgbClr val="B3B3B3"/>
                </a:solidFill>
                <a:latin typeface="Consolas" panose="020B0609020204030204" pitchFamily="49" charset="0"/>
              </a:rPr>
              <a:t>];</a:t>
            </a:r>
            <a:r>
              <a:rPr lang="en-US" dirty="0">
                <a:solidFill>
                  <a:srgbClr val="00B300"/>
                </a:solidFill>
                <a:latin typeface="Consolas" panose="020B0609020204030204" pitchFamily="49" charset="0"/>
              </a:rPr>
              <a:t> // You can iterate via index members</a:t>
            </a:r>
            <a:endParaRPr lang="en-US" dirty="0">
              <a:solidFill>
                <a:srgbClr val="B3B3B3"/>
              </a:solidFill>
              <a:latin typeface="Consolas" panose="020B0609020204030204" pitchFamily="49" charset="0"/>
            </a:endParaRPr>
          </a:p>
          <a:p>
            <a:pPr marL="0" indent="0">
              <a:buNone/>
            </a:pPr>
            <a:r>
              <a:rPr lang="en-US" dirty="0">
                <a:solidFill>
                  <a:srgbClr val="B3B3B3"/>
                </a:solidFill>
                <a:latin typeface="Consolas" panose="020B0609020204030204" pitchFamily="49" charset="0"/>
              </a:rPr>
              <a:t>  </a:t>
            </a:r>
            <a:r>
              <a:rPr lang="en-US" dirty="0">
                <a:solidFill>
                  <a:srgbClr val="B33000"/>
                </a:solidFill>
                <a:latin typeface="Consolas" panose="020B0609020204030204" pitchFamily="49" charset="0"/>
              </a:rPr>
              <a:t>return</a:t>
            </a:r>
            <a:r>
              <a:rPr lang="en-US" dirty="0">
                <a:solidFill>
                  <a:srgbClr val="B3B3B3"/>
                </a:solidFill>
                <a:latin typeface="Consolas" panose="020B0609020204030204" pitchFamily="49" charset="0"/>
              </a:rPr>
              <a:t> tVct2;}</a:t>
            </a:r>
          </a:p>
          <a:p>
            <a:pPr marL="0" indent="0">
              <a:buNone/>
            </a:pPr>
            <a:endParaRPr lang="en-US" dirty="0">
              <a:solidFill>
                <a:srgbClr val="B3B3B3"/>
              </a:solidFill>
              <a:latin typeface="Consolas" panose="020B0609020204030204" pitchFamily="49" charset="0"/>
            </a:endParaRPr>
          </a:p>
          <a:p>
            <a:pPr marL="0" indent="0">
              <a:buNone/>
            </a:pPr>
            <a:r>
              <a:rPr lang="en-US" dirty="0">
                <a:solidFill>
                  <a:srgbClr val="C586C0"/>
                </a:solidFill>
                <a:latin typeface="Consolas" panose="020B0609020204030204" pitchFamily="49" charset="0"/>
              </a:rPr>
              <a:t>operator</a:t>
            </a:r>
            <a:r>
              <a:rPr lang="en-US" dirty="0">
                <a:solidFill>
                  <a:srgbClr val="B3B3B3"/>
                </a:solidFill>
                <a:latin typeface="Consolas" panose="020B0609020204030204" pitchFamily="49" charset="0"/>
              </a:rPr>
              <a:t> </a:t>
            </a:r>
            <a:r>
              <a:rPr lang="en-US" dirty="0">
                <a:solidFill>
                  <a:srgbClr val="4EC9B0"/>
                </a:solidFill>
                <a:latin typeface="Consolas" panose="020B0609020204030204" pitchFamily="49" charset="0"/>
              </a:rPr>
              <a:t>Transform</a:t>
            </a:r>
            <a:r>
              <a:rPr lang="en-US" dirty="0">
                <a:solidFill>
                  <a:srgbClr val="B3B3B3"/>
                </a:solidFill>
                <a:latin typeface="Consolas" panose="020B0609020204030204" pitchFamily="49" charset="0"/>
              </a:rPr>
              <a:t>::</a:t>
            </a:r>
            <a:r>
              <a:rPr lang="en-US" dirty="0">
                <a:solidFill>
                  <a:srgbClr val="C586C0"/>
                </a:solidFill>
                <a:latin typeface="Consolas" panose="020B0609020204030204" pitchFamily="49" charset="0"/>
              </a:rPr>
              <a:t>TD</a:t>
            </a:r>
            <a:r>
              <a:rPr lang="en-US" dirty="0">
                <a:solidFill>
                  <a:srgbClr val="B3B3B3"/>
                </a:solidFill>
                <a:latin typeface="Consolas" panose="020B0609020204030204" pitchFamily="49" charset="0"/>
              </a:rPr>
              <a:t>(){</a:t>
            </a:r>
          </a:p>
          <a:p>
            <a:pPr marL="0" indent="0">
              <a:buNone/>
            </a:pPr>
            <a:r>
              <a:rPr lang="en-US" dirty="0">
                <a:solidFill>
                  <a:srgbClr val="B3B3B3"/>
                </a:solidFill>
                <a:latin typeface="Consolas" panose="020B0609020204030204" pitchFamily="49" charset="0"/>
              </a:rPr>
              <a:t>  TD </a:t>
            </a:r>
            <a:r>
              <a:rPr lang="en-US" dirty="0" err="1">
                <a:solidFill>
                  <a:srgbClr val="B34955"/>
                </a:solidFill>
                <a:latin typeface="Consolas" panose="020B0609020204030204" pitchFamily="49" charset="0"/>
              </a:rPr>
              <a:t>tTransform</a:t>
            </a:r>
            <a:r>
              <a:rPr lang="en-US" dirty="0">
                <a:solidFill>
                  <a:srgbClr val="B3B3B3"/>
                </a:solidFill>
                <a:latin typeface="Consolas" panose="020B0609020204030204" pitchFamily="49" charset="0"/>
              </a:rPr>
              <a:t>(</a:t>
            </a:r>
            <a:r>
              <a:rPr lang="en-US" dirty="0">
                <a:solidFill>
                  <a:srgbClr val="CE9178"/>
                </a:solidFill>
                <a:latin typeface="Consolas" panose="020B0609020204030204" pitchFamily="49" charset="0"/>
              </a:rPr>
              <a:t>"transform"</a:t>
            </a:r>
            <a:r>
              <a:rPr lang="en-US" dirty="0">
                <a:solidFill>
                  <a:srgbClr val="B3B3B3"/>
                </a:solidFill>
                <a:latin typeface="Consolas" panose="020B0609020204030204" pitchFamily="49" charset="0"/>
              </a:rPr>
              <a:t>);</a:t>
            </a:r>
          </a:p>
          <a:p>
            <a:pPr marL="0" indent="0">
              <a:buNone/>
            </a:pPr>
            <a:r>
              <a:rPr lang="en-US" dirty="0">
                <a:solidFill>
                  <a:srgbClr val="B3B3B3"/>
                </a:solidFill>
                <a:latin typeface="Consolas" panose="020B0609020204030204" pitchFamily="49" charset="0"/>
              </a:rPr>
              <a:t>  </a:t>
            </a:r>
            <a:r>
              <a:rPr lang="en-US" dirty="0" err="1">
                <a:solidFill>
                  <a:srgbClr val="B300B3"/>
                </a:solidFill>
                <a:latin typeface="Consolas" panose="020B0609020204030204" pitchFamily="49" charset="0"/>
              </a:rPr>
              <a:t>tTransform</a:t>
            </a:r>
            <a:r>
              <a:rPr lang="en-US" dirty="0">
                <a:solidFill>
                  <a:srgbClr val="B3B3B3"/>
                </a:solidFill>
                <a:latin typeface="Consolas" panose="020B0609020204030204" pitchFamily="49" charset="0"/>
              </a:rPr>
              <a:t>[“pos”] </a:t>
            </a:r>
            <a:r>
              <a:rPr lang="en-US" dirty="0">
                <a:solidFill>
                  <a:srgbClr val="D4D4D4"/>
                </a:solidFill>
                <a:latin typeface="Consolas" panose="020B0609020204030204" pitchFamily="49" charset="0"/>
              </a:rPr>
              <a:t>=</a:t>
            </a:r>
            <a:r>
              <a:rPr lang="en-US" dirty="0">
                <a:solidFill>
                  <a:srgbClr val="B3B3B3"/>
                </a:solidFill>
                <a:latin typeface="Consolas" panose="020B0609020204030204" pitchFamily="49" charset="0"/>
              </a:rPr>
              <a:t> </a:t>
            </a:r>
            <a:r>
              <a:rPr lang="en-US" dirty="0" err="1">
                <a:solidFill>
                  <a:srgbClr val="B3B3B3"/>
                </a:solidFill>
                <a:latin typeface="Consolas" panose="020B0609020204030204" pitchFamily="49" charset="0"/>
              </a:rPr>
              <a:t>m_pos</a:t>
            </a:r>
            <a:r>
              <a:rPr lang="en-US" dirty="0">
                <a:solidFill>
                  <a:srgbClr val="B3B3B3"/>
                </a:solidFill>
                <a:latin typeface="Consolas" panose="020B0609020204030204" pitchFamily="49" charset="0"/>
              </a:rPr>
              <a:t>;</a:t>
            </a:r>
            <a:r>
              <a:rPr lang="en-US" dirty="0">
                <a:solidFill>
                  <a:srgbClr val="00B300"/>
                </a:solidFill>
                <a:latin typeface="Consolas" panose="020B0609020204030204" pitchFamily="49" charset="0"/>
              </a:rPr>
              <a:t> // Uses Vct2::TD</a:t>
            </a:r>
            <a:endParaRPr lang="en-US" dirty="0">
              <a:solidFill>
                <a:srgbClr val="B3B3B3"/>
              </a:solidFill>
              <a:latin typeface="Consolas" panose="020B0609020204030204" pitchFamily="49" charset="0"/>
            </a:endParaRPr>
          </a:p>
          <a:p>
            <a:pPr marL="0" indent="0">
              <a:buNone/>
            </a:pPr>
            <a:r>
              <a:rPr lang="en-US" dirty="0">
                <a:solidFill>
                  <a:srgbClr val="B3B3B3"/>
                </a:solidFill>
                <a:latin typeface="Consolas" panose="020B0609020204030204" pitchFamily="49" charset="0"/>
              </a:rPr>
              <a:t>  </a:t>
            </a:r>
            <a:r>
              <a:rPr lang="en-US" dirty="0">
                <a:solidFill>
                  <a:srgbClr val="B33000"/>
                </a:solidFill>
                <a:latin typeface="Consolas" panose="020B0609020204030204" pitchFamily="49" charset="0"/>
              </a:rPr>
              <a:t>return</a:t>
            </a:r>
            <a:r>
              <a:rPr lang="en-US" dirty="0">
                <a:solidFill>
                  <a:srgbClr val="B3B3B3"/>
                </a:solidFill>
                <a:latin typeface="Consolas" panose="020B0609020204030204" pitchFamily="49" charset="0"/>
              </a:rPr>
              <a:t> </a:t>
            </a:r>
            <a:r>
              <a:rPr lang="en-US" dirty="0" err="1">
                <a:solidFill>
                  <a:srgbClr val="B3B3B3"/>
                </a:solidFill>
                <a:latin typeface="Consolas" panose="020B0609020204030204" pitchFamily="49" charset="0"/>
              </a:rPr>
              <a:t>tTransform</a:t>
            </a:r>
            <a:r>
              <a:rPr lang="en-US" dirty="0">
                <a:solidFill>
                  <a:srgbClr val="B3B3B3"/>
                </a:solidFill>
                <a:latin typeface="Consolas" panose="020B0609020204030204" pitchFamily="49" charset="0"/>
              </a:rPr>
              <a:t>;}</a:t>
            </a:r>
          </a:p>
        </p:txBody>
      </p:sp>
    </p:spTree>
    <p:extLst>
      <p:ext uri="{BB962C8B-B14F-4D97-AF65-F5344CB8AC3E}">
        <p14:creationId xmlns:p14="http://schemas.microsoft.com/office/powerpoint/2010/main" val="212383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734F-B388-45F6-B8DE-B223AB6A4C55}"/>
              </a:ext>
            </a:extLst>
          </p:cNvPr>
          <p:cNvSpPr>
            <a:spLocks noGrp="1"/>
          </p:cNvSpPr>
          <p:nvPr>
            <p:ph type="title"/>
          </p:nvPr>
        </p:nvSpPr>
        <p:spPr/>
        <p:txBody>
          <a:bodyPr>
            <a:normAutofit/>
          </a:bodyPr>
          <a:lstStyle/>
          <a:p>
            <a:r>
              <a:rPr lang="en-US" dirty="0"/>
              <a:t>Runtime Types to classes</a:t>
            </a:r>
          </a:p>
        </p:txBody>
      </p:sp>
      <p:sp>
        <p:nvSpPr>
          <p:cNvPr id="3" name="Content Placeholder 2">
            <a:extLst>
              <a:ext uri="{FF2B5EF4-FFF2-40B4-BE49-F238E27FC236}">
                <a16:creationId xmlns:a16="http://schemas.microsoft.com/office/drawing/2014/main" id="{2E501EC7-A848-4539-8A6C-E8A5B4D4356D}"/>
              </a:ext>
            </a:extLst>
          </p:cNvPr>
          <p:cNvSpPr>
            <a:spLocks noGrp="1"/>
          </p:cNvSpPr>
          <p:nvPr>
            <p:ph idx="1"/>
          </p:nvPr>
        </p:nvSpPr>
        <p:spPr/>
        <p:txBody>
          <a:bodyPr>
            <a:normAutofit/>
          </a:bodyPr>
          <a:lstStyle/>
          <a:p>
            <a:pPr marL="0" indent="0">
              <a:buNone/>
            </a:pPr>
            <a:r>
              <a:rPr lang="en-US" sz="2300" dirty="0">
                <a:solidFill>
                  <a:srgbClr val="B34955"/>
                </a:solidFill>
                <a:latin typeface="Consolas" panose="020B0609020204030204" pitchFamily="49" charset="0"/>
              </a:rPr>
              <a:t>Vct2</a:t>
            </a:r>
            <a:r>
              <a:rPr lang="en-US" sz="2300" dirty="0">
                <a:solidFill>
                  <a:srgbClr val="B3B3B3"/>
                </a:solidFill>
                <a:latin typeface="Consolas" panose="020B0609020204030204" pitchFamily="49" charset="0"/>
              </a:rPr>
              <a:t>(TD</a:t>
            </a:r>
            <a:r>
              <a:rPr lang="en-US" sz="2300" dirty="0">
                <a:solidFill>
                  <a:srgbClr val="D4D4D4"/>
                </a:solidFill>
                <a:latin typeface="Consolas" panose="020B0609020204030204" pitchFamily="49" charset="0"/>
              </a:rPr>
              <a:t>&amp;</a:t>
            </a:r>
            <a:r>
              <a:rPr lang="en-US" sz="2300" dirty="0">
                <a:solidFill>
                  <a:srgbClr val="B3B3B3"/>
                </a:solidFill>
                <a:latin typeface="Consolas" panose="020B0609020204030204" pitchFamily="49" charset="0"/>
              </a:rPr>
              <a:t> tVec2){</a:t>
            </a:r>
          </a:p>
          <a:p>
            <a:pPr marL="0" indent="0">
              <a:buNone/>
            </a:pPr>
            <a:r>
              <a:rPr lang="en-US" sz="2300" dirty="0">
                <a:solidFill>
                  <a:srgbClr val="B3B3B3"/>
                </a:solidFill>
                <a:latin typeface="Consolas" panose="020B0609020204030204" pitchFamily="49" charset="0"/>
              </a:rPr>
              <a:t>  </a:t>
            </a:r>
            <a:r>
              <a:rPr lang="en-US" sz="2300" dirty="0">
                <a:solidFill>
                  <a:srgbClr val="B33000"/>
                </a:solidFill>
                <a:latin typeface="Consolas" panose="020B0609020204030204" pitchFamily="49" charset="0"/>
              </a:rPr>
              <a:t>for</a:t>
            </a:r>
            <a:r>
              <a:rPr lang="en-US" sz="2300" dirty="0">
                <a:solidFill>
                  <a:srgbClr val="B3B3B3"/>
                </a:solidFill>
                <a:latin typeface="Consolas" panose="020B0609020204030204" pitchFamily="49" charset="0"/>
              </a:rPr>
              <a:t>(</a:t>
            </a:r>
            <a:r>
              <a:rPr lang="en-US" sz="2300" dirty="0">
                <a:solidFill>
                  <a:srgbClr val="569CD6"/>
                </a:solidFill>
                <a:latin typeface="Consolas" panose="020B0609020204030204" pitchFamily="49" charset="0"/>
              </a:rPr>
              <a:t>unsigned</a:t>
            </a:r>
            <a:r>
              <a:rPr lang="en-US" sz="2300" dirty="0">
                <a:solidFill>
                  <a:srgbClr val="B3B3B3"/>
                </a:solidFill>
                <a:latin typeface="Consolas" panose="020B0609020204030204" pitchFamily="49" charset="0"/>
              </a:rPr>
              <a:t> </a:t>
            </a:r>
            <a:r>
              <a:rPr lang="en-US" sz="2300" dirty="0">
                <a:solidFill>
                  <a:srgbClr val="569CD6"/>
                </a:solidFill>
                <a:latin typeface="Consolas" panose="020B0609020204030204" pitchFamily="49" charset="0"/>
              </a:rPr>
              <a:t>int</a:t>
            </a:r>
            <a:r>
              <a:rPr lang="en-US" sz="2300" dirty="0">
                <a:solidFill>
                  <a:srgbClr val="B3B3B3"/>
                </a:solidFill>
                <a:latin typeface="Consolas" panose="020B0609020204030204" pitchFamily="49" charset="0"/>
              </a:rPr>
              <a:t> </a:t>
            </a:r>
            <a:r>
              <a:rPr lang="en-US" sz="2300" dirty="0" err="1">
                <a:solidFill>
                  <a:srgbClr val="B3B3B3"/>
                </a:solidFill>
                <a:latin typeface="Consolas" panose="020B0609020204030204" pitchFamily="49" charset="0"/>
              </a:rPr>
              <a:t>i</a:t>
            </a:r>
            <a:r>
              <a:rPr lang="en-US" sz="2300" dirty="0">
                <a:solidFill>
                  <a:srgbClr val="B3B3B3"/>
                </a:solidFill>
                <a:latin typeface="Consolas" panose="020B0609020204030204" pitchFamily="49" charset="0"/>
              </a:rPr>
              <a:t> </a:t>
            </a:r>
            <a:r>
              <a:rPr lang="en-US" sz="2300" dirty="0">
                <a:solidFill>
                  <a:srgbClr val="D4D4D4"/>
                </a:solidFill>
                <a:latin typeface="Consolas" panose="020B0609020204030204" pitchFamily="49" charset="0"/>
              </a:rPr>
              <a:t>=</a:t>
            </a:r>
            <a:r>
              <a:rPr lang="en-US" sz="2300" dirty="0">
                <a:solidFill>
                  <a:srgbClr val="B3B3B3"/>
                </a:solidFill>
                <a:latin typeface="Consolas" panose="020B0609020204030204" pitchFamily="49" charset="0"/>
              </a:rPr>
              <a:t> </a:t>
            </a:r>
            <a:r>
              <a:rPr lang="en-US" sz="2300" dirty="0">
                <a:solidFill>
                  <a:srgbClr val="B5CEA8"/>
                </a:solidFill>
                <a:latin typeface="Consolas" panose="020B0609020204030204" pitchFamily="49" charset="0"/>
              </a:rPr>
              <a:t>0</a:t>
            </a:r>
            <a:r>
              <a:rPr lang="en-US" sz="2300" dirty="0">
                <a:solidFill>
                  <a:srgbClr val="B3B3B3"/>
                </a:solidFill>
                <a:latin typeface="Consolas" panose="020B0609020204030204" pitchFamily="49" charset="0"/>
              </a:rPr>
              <a:t>; </a:t>
            </a:r>
            <a:r>
              <a:rPr lang="en-US" sz="2300" dirty="0" err="1">
                <a:solidFill>
                  <a:srgbClr val="B3B3B3"/>
                </a:solidFill>
                <a:latin typeface="Consolas" panose="020B0609020204030204" pitchFamily="49" charset="0"/>
              </a:rPr>
              <a:t>i</a:t>
            </a:r>
            <a:r>
              <a:rPr lang="en-US" sz="2300" dirty="0">
                <a:solidFill>
                  <a:srgbClr val="B3B3B3"/>
                </a:solidFill>
                <a:latin typeface="Consolas" panose="020B0609020204030204" pitchFamily="49" charset="0"/>
              </a:rPr>
              <a:t> </a:t>
            </a:r>
            <a:r>
              <a:rPr lang="en-US" sz="2300" dirty="0">
                <a:solidFill>
                  <a:srgbClr val="D4D4D4"/>
                </a:solidFill>
                <a:latin typeface="Consolas" panose="020B0609020204030204" pitchFamily="49" charset="0"/>
              </a:rPr>
              <a:t>&lt;</a:t>
            </a:r>
            <a:r>
              <a:rPr lang="en-US" sz="2300" dirty="0">
                <a:solidFill>
                  <a:srgbClr val="B3B3B3"/>
                </a:solidFill>
                <a:latin typeface="Consolas" panose="020B0609020204030204" pitchFamily="49" charset="0"/>
              </a:rPr>
              <a:t> </a:t>
            </a:r>
            <a:r>
              <a:rPr lang="en-US" sz="2300" dirty="0">
                <a:solidFill>
                  <a:srgbClr val="B5CEA8"/>
                </a:solidFill>
                <a:latin typeface="Consolas" panose="020B0609020204030204" pitchFamily="49" charset="0"/>
              </a:rPr>
              <a:t>2</a:t>
            </a:r>
            <a:r>
              <a:rPr lang="en-US" sz="2300" dirty="0">
                <a:solidFill>
                  <a:srgbClr val="B3B3B3"/>
                </a:solidFill>
                <a:latin typeface="Consolas" panose="020B0609020204030204" pitchFamily="49" charset="0"/>
              </a:rPr>
              <a:t>; </a:t>
            </a:r>
            <a:r>
              <a:rPr lang="en-US" sz="2300" dirty="0">
                <a:solidFill>
                  <a:srgbClr val="D4D4D4"/>
                </a:solidFill>
                <a:latin typeface="Consolas" panose="020B0609020204030204" pitchFamily="49" charset="0"/>
              </a:rPr>
              <a:t>++</a:t>
            </a:r>
            <a:r>
              <a:rPr lang="en-US" sz="2300" dirty="0" err="1">
                <a:solidFill>
                  <a:srgbClr val="B3B3B3"/>
                </a:solidFill>
                <a:latin typeface="Consolas" panose="020B0609020204030204" pitchFamily="49" charset="0"/>
              </a:rPr>
              <a:t>i</a:t>
            </a:r>
            <a:r>
              <a:rPr lang="en-US" sz="2300" dirty="0">
                <a:solidFill>
                  <a:srgbClr val="B3B3B3"/>
                </a:solidFill>
                <a:latin typeface="Consolas" panose="020B0609020204030204" pitchFamily="49" charset="0"/>
              </a:rPr>
              <a:t>)</a:t>
            </a:r>
          </a:p>
          <a:p>
            <a:pPr marL="0" indent="0">
              <a:buNone/>
            </a:pPr>
            <a:r>
              <a:rPr lang="en-US" sz="2300" dirty="0">
                <a:solidFill>
                  <a:srgbClr val="B3B3B3"/>
                </a:solidFill>
                <a:latin typeface="Consolas" panose="020B0609020204030204" pitchFamily="49" charset="0"/>
              </a:rPr>
              <a:t>    </a:t>
            </a:r>
            <a:r>
              <a:rPr lang="en-US" sz="2300" dirty="0">
                <a:solidFill>
                  <a:srgbClr val="B300B3"/>
                </a:solidFill>
                <a:latin typeface="Consolas" panose="020B0609020204030204" pitchFamily="49" charset="0"/>
              </a:rPr>
              <a:t>tVec2</a:t>
            </a:r>
            <a:r>
              <a:rPr lang="en-US" sz="2300" dirty="0">
                <a:solidFill>
                  <a:srgbClr val="B3B3B3"/>
                </a:solidFill>
                <a:latin typeface="Consolas" panose="020B0609020204030204" pitchFamily="49" charset="0"/>
              </a:rPr>
              <a:t>[</a:t>
            </a:r>
            <a:r>
              <a:rPr lang="en-US" sz="2300" dirty="0" err="1">
                <a:solidFill>
                  <a:srgbClr val="B3B3B3"/>
                </a:solidFill>
                <a:latin typeface="Consolas" panose="020B0609020204030204" pitchFamily="49" charset="0"/>
              </a:rPr>
              <a:t>i</a:t>
            </a:r>
            <a:r>
              <a:rPr lang="en-US" sz="2300" dirty="0">
                <a:solidFill>
                  <a:srgbClr val="B3B3B3"/>
                </a:solidFill>
                <a:latin typeface="Consolas" panose="020B0609020204030204" pitchFamily="49" charset="0"/>
              </a:rPr>
              <a:t>] </a:t>
            </a:r>
            <a:r>
              <a:rPr lang="en-US" sz="2300" dirty="0">
                <a:solidFill>
                  <a:srgbClr val="D4D4D4"/>
                </a:solidFill>
                <a:latin typeface="Consolas" panose="020B0609020204030204" pitchFamily="49" charset="0"/>
              </a:rPr>
              <a:t>=</a:t>
            </a:r>
            <a:r>
              <a:rPr lang="en-US" sz="2300" dirty="0">
                <a:solidFill>
                  <a:srgbClr val="B3B3B3"/>
                </a:solidFill>
                <a:latin typeface="Consolas" panose="020B0609020204030204" pitchFamily="49" charset="0"/>
              </a:rPr>
              <a:t> </a:t>
            </a:r>
            <a:r>
              <a:rPr lang="en-US" sz="2300" dirty="0">
                <a:solidFill>
                  <a:srgbClr val="B300B3"/>
                </a:solidFill>
                <a:latin typeface="Consolas" panose="020B0609020204030204" pitchFamily="49" charset="0"/>
              </a:rPr>
              <a:t>data</a:t>
            </a:r>
            <a:r>
              <a:rPr lang="en-US" sz="2300" dirty="0">
                <a:solidFill>
                  <a:srgbClr val="B3B3B3"/>
                </a:solidFill>
                <a:latin typeface="Consolas" panose="020B0609020204030204" pitchFamily="49" charset="0"/>
              </a:rPr>
              <a:t>[</a:t>
            </a:r>
            <a:r>
              <a:rPr lang="en-US" sz="2300" dirty="0" err="1">
                <a:solidFill>
                  <a:srgbClr val="B3B3B3"/>
                </a:solidFill>
                <a:latin typeface="Consolas" panose="020B0609020204030204" pitchFamily="49" charset="0"/>
              </a:rPr>
              <a:t>i</a:t>
            </a:r>
            <a:r>
              <a:rPr lang="en-US" sz="2300" dirty="0">
                <a:solidFill>
                  <a:srgbClr val="B3B3B3"/>
                </a:solidFill>
                <a:latin typeface="Consolas" panose="020B0609020204030204" pitchFamily="49" charset="0"/>
              </a:rPr>
              <a:t>];}</a:t>
            </a:r>
            <a:r>
              <a:rPr lang="en-US" sz="2300" dirty="0">
                <a:solidFill>
                  <a:srgbClr val="00B300"/>
                </a:solidFill>
                <a:latin typeface="Consolas" panose="020B0609020204030204" pitchFamily="49" charset="0"/>
              </a:rPr>
              <a:t> // Super simple</a:t>
            </a:r>
            <a:endParaRPr lang="en-US" sz="2300" dirty="0">
              <a:solidFill>
                <a:srgbClr val="B3B3B3"/>
              </a:solidFill>
              <a:latin typeface="Consolas" panose="020B0609020204030204" pitchFamily="49" charset="0"/>
            </a:endParaRPr>
          </a:p>
          <a:p>
            <a:pPr marL="0" indent="0">
              <a:buNone/>
            </a:pPr>
            <a:br>
              <a:rPr lang="en-US" sz="2300" dirty="0">
                <a:solidFill>
                  <a:srgbClr val="B3B3B3"/>
                </a:solidFill>
                <a:latin typeface="Consolas" panose="020B0609020204030204" pitchFamily="49" charset="0"/>
              </a:rPr>
            </a:br>
            <a:r>
              <a:rPr lang="en-US" sz="2300" dirty="0">
                <a:solidFill>
                  <a:srgbClr val="B34955"/>
                </a:solidFill>
                <a:latin typeface="Consolas" panose="020B0609020204030204" pitchFamily="49" charset="0"/>
              </a:rPr>
              <a:t>Transform</a:t>
            </a:r>
            <a:r>
              <a:rPr lang="en-US" sz="2300" dirty="0">
                <a:solidFill>
                  <a:srgbClr val="B3B3B3"/>
                </a:solidFill>
                <a:latin typeface="Consolas" panose="020B0609020204030204" pitchFamily="49" charset="0"/>
              </a:rPr>
              <a:t>(TD</a:t>
            </a:r>
            <a:r>
              <a:rPr lang="en-US" sz="2300" dirty="0">
                <a:solidFill>
                  <a:srgbClr val="D4D4D4"/>
                </a:solidFill>
                <a:latin typeface="Consolas" panose="020B0609020204030204" pitchFamily="49" charset="0"/>
              </a:rPr>
              <a:t>&amp;</a:t>
            </a:r>
            <a:r>
              <a:rPr lang="en-US" sz="2300" dirty="0">
                <a:solidFill>
                  <a:srgbClr val="B3B3B3"/>
                </a:solidFill>
                <a:latin typeface="Consolas" panose="020B0609020204030204" pitchFamily="49" charset="0"/>
              </a:rPr>
              <a:t> </a:t>
            </a:r>
            <a:r>
              <a:rPr lang="en-US" sz="2300" dirty="0" err="1">
                <a:solidFill>
                  <a:srgbClr val="B3B3B3"/>
                </a:solidFill>
                <a:latin typeface="Consolas" panose="020B0609020204030204" pitchFamily="49" charset="0"/>
              </a:rPr>
              <a:t>tTransform</a:t>
            </a:r>
            <a:r>
              <a:rPr lang="en-US" sz="2300" dirty="0">
                <a:solidFill>
                  <a:srgbClr val="B3B3B3"/>
                </a:solidFill>
                <a:latin typeface="Consolas" panose="020B0609020204030204" pitchFamily="49" charset="0"/>
              </a:rPr>
              <a:t>){</a:t>
            </a:r>
          </a:p>
          <a:p>
            <a:pPr marL="0" indent="0">
              <a:buNone/>
            </a:pPr>
            <a:r>
              <a:rPr lang="en-US" sz="2300" dirty="0">
                <a:solidFill>
                  <a:srgbClr val="B3B3B3"/>
                </a:solidFill>
                <a:latin typeface="Consolas" panose="020B0609020204030204" pitchFamily="49" charset="0"/>
              </a:rPr>
              <a:t>  </a:t>
            </a:r>
            <a:r>
              <a:rPr lang="en-US" sz="2300" dirty="0" err="1">
                <a:solidFill>
                  <a:srgbClr val="B3B3B3"/>
                </a:solidFill>
                <a:latin typeface="Consolas" panose="020B0609020204030204" pitchFamily="49" charset="0"/>
              </a:rPr>
              <a:t>m_pos</a:t>
            </a:r>
            <a:r>
              <a:rPr lang="en-US" sz="2300" dirty="0">
                <a:solidFill>
                  <a:srgbClr val="B3B3B3"/>
                </a:solidFill>
                <a:latin typeface="Consolas" panose="020B0609020204030204" pitchFamily="49" charset="0"/>
              </a:rPr>
              <a:t>  </a:t>
            </a:r>
            <a:r>
              <a:rPr lang="en-US" sz="2300" dirty="0">
                <a:solidFill>
                  <a:srgbClr val="D4D4D4"/>
                </a:solidFill>
                <a:latin typeface="Consolas" panose="020B0609020204030204" pitchFamily="49" charset="0"/>
              </a:rPr>
              <a:t>=</a:t>
            </a:r>
            <a:r>
              <a:rPr lang="en-US" sz="2300" dirty="0">
                <a:solidFill>
                  <a:srgbClr val="B3B3B3"/>
                </a:solidFill>
                <a:latin typeface="Consolas" panose="020B0609020204030204" pitchFamily="49" charset="0"/>
              </a:rPr>
              <a:t> </a:t>
            </a:r>
            <a:r>
              <a:rPr lang="en-US" sz="2300" dirty="0" err="1">
                <a:solidFill>
                  <a:srgbClr val="B300B3"/>
                </a:solidFill>
                <a:latin typeface="Consolas" panose="020B0609020204030204" pitchFamily="49" charset="0"/>
              </a:rPr>
              <a:t>tTransform</a:t>
            </a:r>
            <a:r>
              <a:rPr lang="en-US" sz="2300" dirty="0">
                <a:solidFill>
                  <a:srgbClr val="B3B3B3"/>
                </a:solidFill>
                <a:latin typeface="Consolas" panose="020B0609020204030204" pitchFamily="49" charset="0"/>
              </a:rPr>
              <a:t>[“pos”];}</a:t>
            </a:r>
          </a:p>
        </p:txBody>
      </p:sp>
    </p:spTree>
    <p:extLst>
      <p:ext uri="{BB962C8B-B14F-4D97-AF65-F5344CB8AC3E}">
        <p14:creationId xmlns:p14="http://schemas.microsoft.com/office/powerpoint/2010/main" val="380956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865E-BD55-47C2-8F16-FAEDEADE948A}"/>
              </a:ext>
            </a:extLst>
          </p:cNvPr>
          <p:cNvSpPr>
            <a:spLocks noGrp="1"/>
          </p:cNvSpPr>
          <p:nvPr>
            <p:ph type="title"/>
          </p:nvPr>
        </p:nvSpPr>
        <p:spPr/>
        <p:txBody>
          <a:bodyPr/>
          <a:lstStyle/>
          <a:p>
            <a:r>
              <a:rPr lang="en-US" dirty="0"/>
              <a:t>End Goal</a:t>
            </a:r>
          </a:p>
        </p:txBody>
      </p:sp>
      <p:sp>
        <p:nvSpPr>
          <p:cNvPr id="3" name="Content Placeholder 2">
            <a:extLst>
              <a:ext uri="{FF2B5EF4-FFF2-40B4-BE49-F238E27FC236}">
                <a16:creationId xmlns:a16="http://schemas.microsoft.com/office/drawing/2014/main" id="{519732A7-1AF8-4597-815F-AD99D8564365}"/>
              </a:ext>
            </a:extLst>
          </p:cNvPr>
          <p:cNvSpPr>
            <a:spLocks noGrp="1"/>
          </p:cNvSpPr>
          <p:nvPr>
            <p:ph idx="1"/>
          </p:nvPr>
        </p:nvSpPr>
        <p:spPr/>
        <p:txBody>
          <a:bodyPr>
            <a:normAutofit/>
          </a:bodyPr>
          <a:lstStyle/>
          <a:p>
            <a:pPr marL="0" indent="0">
              <a:buNone/>
            </a:pPr>
            <a:r>
              <a:rPr lang="en-US" sz="2400" dirty="0">
                <a:solidFill>
                  <a:srgbClr val="7D00B3"/>
                </a:solidFill>
                <a:latin typeface="Consolas" panose="020B0609020204030204" pitchFamily="49" charset="0"/>
              </a:rPr>
              <a:t>TD</a:t>
            </a:r>
            <a:r>
              <a:rPr lang="en-US" sz="2400" dirty="0">
                <a:solidFill>
                  <a:srgbClr val="B3B3B3"/>
                </a:solidFill>
                <a:latin typeface="Consolas" panose="020B0609020204030204" pitchFamily="49" charset="0"/>
              </a:rPr>
              <a:t> </a:t>
            </a:r>
            <a:r>
              <a:rPr lang="en-US" sz="2400" dirty="0">
                <a:solidFill>
                  <a:srgbClr val="B34955"/>
                </a:solidFill>
                <a:latin typeface="Consolas" panose="020B0609020204030204" pitchFamily="49" charset="0"/>
              </a:rPr>
              <a:t>tVct2</a:t>
            </a:r>
            <a:r>
              <a:rPr lang="en-US" sz="2400" dirty="0">
                <a:solidFill>
                  <a:srgbClr val="B3B3B3"/>
                </a:solidFill>
                <a:latin typeface="Consolas" panose="020B0609020204030204" pitchFamily="49" charset="0"/>
              </a:rPr>
              <a:t>(“</a:t>
            </a:r>
            <a:r>
              <a:rPr lang="en-US" sz="2400" dirty="0">
                <a:solidFill>
                  <a:srgbClr val="7D00B3"/>
                </a:solidFill>
                <a:latin typeface="Consolas" panose="020B0609020204030204" pitchFamily="49" charset="0"/>
              </a:rPr>
              <a:t>vct2</a:t>
            </a:r>
            <a:r>
              <a:rPr lang="en-US" sz="2400" dirty="0">
                <a:solidFill>
                  <a:srgbClr val="B3B3B3"/>
                </a:solidFill>
                <a:latin typeface="Consolas" panose="020B0609020204030204" pitchFamily="49" charset="0"/>
              </a:rPr>
              <a:t>”, </a:t>
            </a:r>
            <a:r>
              <a:rPr lang="en-US" sz="2400" dirty="0">
                <a:solidFill>
                  <a:srgbClr val="7D00B3"/>
                </a:solidFill>
                <a:latin typeface="Consolas" panose="020B0609020204030204" pitchFamily="49" charset="0"/>
              </a:rPr>
              <a:t>Vct2</a:t>
            </a:r>
            <a:r>
              <a:rPr lang="en-US" sz="2400" dirty="0">
                <a:solidFill>
                  <a:srgbClr val="B3B3B3"/>
                </a:solidFill>
                <a:latin typeface="Consolas" panose="020B0609020204030204" pitchFamily="49" charset="0"/>
              </a:rPr>
              <a:t>{ </a:t>
            </a:r>
            <a:r>
              <a:rPr lang="en-US" sz="2400" dirty="0">
                <a:solidFill>
                  <a:srgbClr val="B5CEA8"/>
                </a:solidFill>
                <a:latin typeface="Consolas" panose="020B0609020204030204" pitchFamily="49" charset="0"/>
              </a:rPr>
              <a:t>1</a:t>
            </a:r>
            <a:r>
              <a:rPr lang="en-US" sz="2400" dirty="0">
                <a:solidFill>
                  <a:srgbClr val="B3B3B3"/>
                </a:solidFill>
                <a:latin typeface="Consolas" panose="020B0609020204030204" pitchFamily="49" charset="0"/>
              </a:rPr>
              <a:t>, </a:t>
            </a:r>
            <a:r>
              <a:rPr lang="en-US" sz="2400" dirty="0">
                <a:solidFill>
                  <a:srgbClr val="B5CEA8"/>
                </a:solidFill>
                <a:latin typeface="Consolas" panose="020B0609020204030204" pitchFamily="49" charset="0"/>
              </a:rPr>
              <a:t>2</a:t>
            </a:r>
            <a:r>
              <a:rPr lang="en-US" sz="2400" dirty="0">
                <a:solidFill>
                  <a:srgbClr val="B3B3B3"/>
                </a:solidFill>
                <a:latin typeface="Consolas" panose="020B0609020204030204" pitchFamily="49" charset="0"/>
              </a:rPr>
              <a:t>});</a:t>
            </a:r>
          </a:p>
          <a:p>
            <a:pPr marL="0" indent="0">
              <a:buNone/>
            </a:pPr>
            <a:r>
              <a:rPr lang="en-US" sz="2400" dirty="0" err="1">
                <a:solidFill>
                  <a:srgbClr val="B3B3B3"/>
                </a:solidFill>
                <a:latin typeface="Consolas" panose="020B0609020204030204" pitchFamily="49" charset="0"/>
              </a:rPr>
              <a:t>cout</a:t>
            </a:r>
            <a:r>
              <a:rPr lang="en-US" sz="2400" dirty="0">
                <a:solidFill>
                  <a:srgbClr val="B3B3B3"/>
                </a:solidFill>
                <a:latin typeface="Consolas" panose="020B0609020204030204" pitchFamily="49" charset="0"/>
              </a:rPr>
              <a:t> </a:t>
            </a:r>
            <a:r>
              <a:rPr lang="en-US" sz="2400" dirty="0">
                <a:solidFill>
                  <a:srgbClr val="D4D4D4"/>
                </a:solidFill>
                <a:latin typeface="Consolas" panose="020B0609020204030204" pitchFamily="49" charset="0"/>
              </a:rPr>
              <a:t>&lt;&lt;</a:t>
            </a:r>
            <a:r>
              <a:rPr lang="en-US" sz="2400" dirty="0">
                <a:solidFill>
                  <a:srgbClr val="B3B3B3"/>
                </a:solidFill>
                <a:latin typeface="Consolas" panose="020B0609020204030204" pitchFamily="49" charset="0"/>
              </a:rPr>
              <a:t> tVct2;</a:t>
            </a:r>
          </a:p>
          <a:p>
            <a:pPr marL="0" indent="0">
              <a:buNone/>
            </a:pPr>
            <a:endParaRPr lang="es-ES" sz="2400" dirty="0"/>
          </a:p>
          <a:p>
            <a:pPr marL="0" indent="0">
              <a:buNone/>
            </a:pPr>
            <a:r>
              <a:rPr lang="es-ES" sz="2400" dirty="0"/>
              <a:t>~Output~</a:t>
            </a:r>
          </a:p>
          <a:p>
            <a:pPr marL="0" indent="0">
              <a:buNone/>
            </a:pPr>
            <a:r>
              <a:rPr lang="es-ES" sz="2400" dirty="0"/>
              <a:t>vector2:</a:t>
            </a:r>
          </a:p>
          <a:p>
            <a:pPr marL="0" indent="0">
              <a:buNone/>
            </a:pPr>
            <a:r>
              <a:rPr lang="es-ES" sz="2400" dirty="0"/>
              <a:t>        </a:t>
            </a:r>
            <a:r>
              <a:rPr lang="es-ES" sz="2400" dirty="0" err="1"/>
              <a:t>float</a:t>
            </a:r>
            <a:r>
              <a:rPr lang="es-ES" sz="2400" dirty="0"/>
              <a:t> x: 1.0</a:t>
            </a:r>
          </a:p>
          <a:p>
            <a:pPr marL="0" indent="0">
              <a:buNone/>
            </a:pPr>
            <a:r>
              <a:rPr lang="es-ES" sz="2400" dirty="0"/>
              <a:t>        </a:t>
            </a:r>
            <a:r>
              <a:rPr lang="es-ES" sz="2400" dirty="0" err="1"/>
              <a:t>float</a:t>
            </a:r>
            <a:r>
              <a:rPr lang="es-ES" sz="2400" dirty="0"/>
              <a:t> y: 2.0</a:t>
            </a:r>
            <a:endParaRPr lang="en-US" sz="2400" dirty="0"/>
          </a:p>
        </p:txBody>
      </p:sp>
    </p:spTree>
    <p:extLst>
      <p:ext uri="{BB962C8B-B14F-4D97-AF65-F5344CB8AC3E}">
        <p14:creationId xmlns:p14="http://schemas.microsoft.com/office/powerpoint/2010/main" val="1774312651"/>
      </p:ext>
    </p:extLst>
  </p:cSld>
  <p:clrMapOvr>
    <a:masterClrMapping/>
  </p:clrMapOvr>
</p:sld>
</file>

<file path=ppt/theme/theme1.xml><?xml version="1.0" encoding="utf-8"?>
<a:theme xmlns:a="http://schemas.openxmlformats.org/drawingml/2006/main" name="Vapor Trail">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981</TotalTime>
  <Words>1707</Words>
  <Application>Microsoft Office PowerPoint</Application>
  <PresentationFormat>Widescreen</PresentationFormat>
  <Paragraphs>161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Consolas</vt:lpstr>
      <vt:lpstr>Vapor Trail</vt:lpstr>
      <vt:lpstr>Type Runtime</vt:lpstr>
      <vt:lpstr>What Do we want to solve?</vt:lpstr>
      <vt:lpstr>Two Concepts</vt:lpstr>
      <vt:lpstr>Type Structure</vt:lpstr>
      <vt:lpstr>Using</vt:lpstr>
      <vt:lpstr>Classes To/From Runtime Types: Defining Types</vt:lpstr>
      <vt:lpstr>Classes To Runtime Types</vt:lpstr>
      <vt:lpstr>Runtime Types to classes</vt:lpstr>
      <vt:lpstr>End Goal</vt:lpstr>
      <vt:lpstr>What that code looks like</vt:lpstr>
      <vt:lpstr>Tips And tricks</vt:lpstr>
      <vt:lpstr>Basic Type Helpers</vt:lpstr>
      <vt:lpstr>Basic Type Helpers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Runtime</dc:title>
  <dc:creator>Michael-Paul Moore</dc:creator>
  <cp:lastModifiedBy>Moore, Michael-Paul</cp:lastModifiedBy>
  <cp:revision>41</cp:revision>
  <dcterms:created xsi:type="dcterms:W3CDTF">2019-12-28T18:56:31Z</dcterms:created>
  <dcterms:modified xsi:type="dcterms:W3CDTF">2020-02-19T23:35:01Z</dcterms:modified>
</cp:coreProperties>
</file>