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6"/>
  </p:notesMasterIdLst>
  <p:sldIdLst>
    <p:sldId id="256" r:id="rId2"/>
    <p:sldId id="258" r:id="rId3"/>
    <p:sldId id="257" r:id="rId4"/>
    <p:sldId id="262" r:id="rId5"/>
    <p:sldId id="259" r:id="rId6"/>
    <p:sldId id="260" r:id="rId7"/>
    <p:sldId id="263" r:id="rId8"/>
    <p:sldId id="264" r:id="rId9"/>
    <p:sldId id="265" r:id="rId10"/>
    <p:sldId id="266" r:id="rId11"/>
    <p:sldId id="284" r:id="rId12"/>
    <p:sldId id="267" r:id="rId13"/>
    <p:sldId id="269" r:id="rId14"/>
    <p:sldId id="270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82" r:id="rId23"/>
    <p:sldId id="278" r:id="rId24"/>
    <p:sldId id="279" r:id="rId25"/>
    <p:sldId id="280" r:id="rId26"/>
    <p:sldId id="281" r:id="rId27"/>
    <p:sldId id="261" r:id="rId28"/>
    <p:sldId id="283" r:id="rId29"/>
    <p:sldId id="288" r:id="rId30"/>
    <p:sldId id="291" r:id="rId31"/>
    <p:sldId id="292" r:id="rId32"/>
    <p:sldId id="293" r:id="rId33"/>
    <p:sldId id="294" r:id="rId34"/>
    <p:sldId id="295" r:id="rId35"/>
    <p:sldId id="285" r:id="rId36"/>
    <p:sldId id="287" r:id="rId37"/>
    <p:sldId id="296" r:id="rId38"/>
    <p:sldId id="289" r:id="rId39"/>
    <p:sldId id="297" r:id="rId40"/>
    <p:sldId id="290" r:id="rId41"/>
    <p:sldId id="298" r:id="rId42"/>
    <p:sldId id="299" r:id="rId43"/>
    <p:sldId id="268" r:id="rId44"/>
    <p:sldId id="286" r:id="rId45"/>
  </p:sldIdLst>
  <p:sldSz cx="9144000" cy="6858000" type="screen4x3"/>
  <p:notesSz cx="6858000" cy="9144000"/>
  <p:custDataLst>
    <p:tags r:id="rId4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9809" autoAdjust="0"/>
  </p:normalViewPr>
  <p:slideViewPr>
    <p:cSldViewPr>
      <p:cViewPr varScale="1">
        <p:scale>
          <a:sx n="61" d="100"/>
          <a:sy n="61" d="100"/>
        </p:scale>
        <p:origin x="-46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gs" Target="tags/tag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F4907-CB4E-4A01-B63B-EE902C3E78DD}" type="datetimeFigureOut">
              <a:rPr lang="en-US" smtClean="0"/>
              <a:pPr/>
              <a:t>11/18/2009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5C6C8-42AD-4CE7-B324-F5EE6E958EE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isn’t really what I do for a living these days.</a:t>
            </a:r>
          </a:p>
          <a:p>
            <a:r>
              <a:rPr lang="en-US" baseline="0" dirty="0" smtClean="0"/>
              <a:t>I’m not a PL guru by any means, but I enjoy learning about new languages.</a:t>
            </a:r>
          </a:p>
          <a:p>
            <a:r>
              <a:rPr lang="en-US" baseline="0" dirty="0" smtClean="0"/>
              <a:t>I used D to write research systems for at my previous job at OLM Digital R&amp;D in Tokyo.</a:t>
            </a:r>
          </a:p>
          <a:p>
            <a:r>
              <a:rPr lang="en-US" dirty="0" smtClean="0"/>
              <a:t>I’m here because… </a:t>
            </a:r>
            <a:r>
              <a:rPr lang="en-US" dirty="0" err="1" smtClean="0"/>
              <a:t>Bartoz</a:t>
            </a:r>
            <a:r>
              <a:rPr lang="en-US" dirty="0" smtClean="0"/>
              <a:t> asked nicely, and</a:t>
            </a:r>
            <a:r>
              <a:rPr lang="en-US" baseline="0" dirty="0" smtClean="0"/>
              <a:t> I think D is pretty neat.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Actually the </a:t>
            </a:r>
            <a:r>
              <a:rPr lang="en-US" dirty="0" err="1" smtClean="0"/>
              <a:t>raytracer</a:t>
            </a:r>
            <a:r>
              <a:rPr lang="en-US" baseline="0" dirty="0" smtClean="0"/>
              <a:t> is done without CTFE.  Tom says redoing it with CTFE would make it much faster, but “that wouldn’t be fun”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</a:t>
            </a:r>
            <a:r>
              <a:rPr lang="en-US" dirty="0" err="1" smtClean="0"/>
              <a:t>nemerle</a:t>
            </a:r>
            <a:r>
              <a:rPr lang="en-US" baseline="0" dirty="0" smtClean="0"/>
              <a:t> uses the exact same syntax at runtime as compile time.</a:t>
            </a:r>
          </a:p>
          <a:p>
            <a:r>
              <a:rPr lang="en-US" baseline="0" dirty="0" smtClean="0"/>
              <a:t>Actually </a:t>
            </a:r>
            <a:r>
              <a:rPr lang="en-US" baseline="0" dirty="0" err="1" smtClean="0"/>
              <a:t>Nemerle</a:t>
            </a:r>
            <a:r>
              <a:rPr lang="en-US" baseline="0" dirty="0" smtClean="0"/>
              <a:t> macros run as </a:t>
            </a:r>
            <a:r>
              <a:rPr lang="en-US" i="1" baseline="0" dirty="0" smtClean="0"/>
              <a:t>compiler </a:t>
            </a:r>
            <a:r>
              <a:rPr lang="en-US" i="1" baseline="0" dirty="0" err="1" smtClean="0"/>
              <a:t>plugins</a:t>
            </a:r>
            <a:r>
              <a:rPr lang="en-US" i="1" baseline="0" dirty="0" smtClean="0"/>
              <a:t>.</a:t>
            </a:r>
          </a:p>
          <a:p>
            <a:r>
              <a:rPr lang="en-US" i="0" baseline="0" dirty="0" smtClean="0"/>
              <a:t>At first glance this seems like a great way to economize – no complex CTFE engine needed.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 CTFE is actually just a kind of hyperactive constant</a:t>
            </a:r>
            <a:r>
              <a:rPr lang="en-US" baseline="0" dirty="0" smtClean="0"/>
              <a:t> folding. </a:t>
            </a:r>
          </a:p>
          <a:p>
            <a:r>
              <a:rPr lang="en-US" baseline="0" dirty="0" smtClean="0"/>
              <a:t>Like mutated neutrinos that have become new elementary particles.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</a:t>
            </a:r>
            <a:r>
              <a:rPr lang="en-US" baseline="0" dirty="0" smtClean="0"/>
              <a:t> almost has nice macros.</a:t>
            </a:r>
          </a:p>
          <a:p>
            <a:r>
              <a:rPr lang="en-US" baseline="0" dirty="0" smtClean="0"/>
              <a:t>Just get rid of “string” everywhere in definition.</a:t>
            </a:r>
          </a:p>
          <a:p>
            <a:r>
              <a:rPr lang="en-US" baseline="0" dirty="0" smtClean="0"/>
              <a:t>Get rid of  “return” in definition.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Open source</a:t>
            </a:r>
            <a:r>
              <a:rPr lang="en-US" baseline="0" dirty="0" smtClean="0"/>
              <a:t> with a only few caveats these days.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There’s a much nicer way to do it in D using “CTFE”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 we can write it pretty much the same way if we wish.</a:t>
            </a:r>
          </a:p>
          <a:p>
            <a:r>
              <a:rPr lang="en-US" dirty="0" smtClean="0"/>
              <a:t>Or</a:t>
            </a:r>
            <a:r>
              <a:rPr lang="en-US" baseline="0" dirty="0" smtClean="0"/>
              <a:t> we can use a static conditional instead of the functional pattern-matching style.</a:t>
            </a:r>
          </a:p>
          <a:p>
            <a:r>
              <a:rPr lang="en-US" baseline="0" dirty="0" smtClean="0"/>
              <a:t>Or…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And thankfully we can get rid of the </a:t>
            </a:r>
            <a:r>
              <a:rPr lang="en-US" dirty="0" err="1" smtClean="0"/>
              <a:t>grubbish</a:t>
            </a:r>
            <a:r>
              <a:rPr lang="en-US" dirty="0" smtClean="0"/>
              <a:t> .value nonsense.</a:t>
            </a:r>
          </a:p>
          <a:p>
            <a:r>
              <a:rPr lang="en-US" dirty="0" smtClean="0"/>
              <a:t>Using</a:t>
            </a:r>
            <a:r>
              <a:rPr lang="en-US" baseline="0" dirty="0" smtClean="0"/>
              <a:t> </a:t>
            </a:r>
            <a:r>
              <a:rPr lang="en-US" dirty="0" smtClean="0"/>
              <a:t>the eponymous template member trick, you can get rid of value altogether.</a:t>
            </a:r>
          </a:p>
          <a:p>
            <a:r>
              <a:rPr lang="en-US" dirty="0" smtClean="0"/>
              <a:t>But we</a:t>
            </a:r>
            <a:r>
              <a:rPr lang="en-US" baseline="0" dirty="0" smtClean="0"/>
              <a:t> can actually do even better in D,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Ok great.  But have you ever</a:t>
            </a:r>
            <a:r>
              <a:rPr lang="en-US" baseline="0" dirty="0" smtClean="0"/>
              <a:t> needed something like this?  No, I haven’t either.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Related</a:t>
            </a:r>
            <a:r>
              <a:rPr lang="en-US" baseline="0" dirty="0" smtClean="0"/>
              <a:t> to C++0x proposed type maps, but a bit more manual.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 have seen a popular graphics library (G3D) where these were all written out by hand in a source file.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A5C6C8-42AD-4CE7-B324-F5EE6E958EE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9F9FA5-BAFD-47D1-A7A8-9B79C3FBC520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A7BBE-723A-4BC6-887D-BE97F4676AE7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4E3A1-70F6-48DA-AF9D-43958EFC2628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55879F-74D3-4117-928E-E49B7131EF1E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7A156E-3E00-4079-814A-9CE9523FE2B7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995B5-F48F-490F-B62E-2738184AAD87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B3968-3465-428E-856C-1C8B591DF0FB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48F14-3D7E-4BBF-94D5-C658093CD46C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42AA9-0DEC-4B6D-92FD-AD8B5F57B4FF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B55A8EA8-1F37-417A-BD64-B5364423EF74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31230-DDEC-4B0F-B469-178D9AFB2FC3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36563B29-F7A2-4F5D-B03F-DA098BC94BE9}" type="datetime1">
              <a:rPr lang="en-US" smtClean="0"/>
              <a:pPr/>
              <a:t>11/18/2009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Bill Baxter</a:t>
            </a:r>
          </a:p>
          <a:p>
            <a:r>
              <a:rPr lang="en-US" dirty="0" smtClean="0"/>
              <a:t>Northwest C++ Users Group</a:t>
            </a:r>
          </a:p>
          <a:p>
            <a:r>
              <a:rPr lang="en-US" dirty="0" smtClean="0"/>
              <a:t>November 18, 2009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Metaprogramming</a:t>
            </a:r>
            <a:r>
              <a:rPr lang="en-US" dirty="0" smtClean="0"/>
              <a:t> in D: </a:t>
            </a:r>
            <a:br>
              <a:rPr lang="en-US" dirty="0" smtClean="0"/>
            </a:br>
            <a:r>
              <a:rPr lang="en-US" dirty="0" smtClean="0"/>
              <a:t>Real world 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962400"/>
            <a:ext cx="8229600" cy="2133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Plain functions can be evaluated at compile time! </a:t>
            </a:r>
            <a:br>
              <a:rPr lang="en-US" dirty="0" smtClean="0"/>
            </a:br>
            <a:r>
              <a:rPr lang="en-US" dirty="0" smtClean="0"/>
              <a:t>(Or runtime, of course)</a:t>
            </a:r>
          </a:p>
          <a:p>
            <a:endParaRPr lang="en-US" dirty="0" smtClean="0"/>
          </a:p>
          <a:p>
            <a:r>
              <a:rPr lang="en-US" dirty="0" smtClean="0"/>
              <a:t>Ok, classic example.  Check. But have you ever really needed to do this in real-world code?  </a:t>
            </a:r>
            <a:r>
              <a:rPr lang="en-US" dirty="0" err="1" smtClean="0"/>
              <a:t>Yeh</a:t>
            </a:r>
            <a:r>
              <a:rPr lang="en-US" dirty="0" smtClean="0"/>
              <a:t>, me neither.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Factorial – D    CTFE 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990600"/>
            <a:ext cx="7315200" cy="19389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factorial(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return (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==0)? 1 : 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*factorial(i-1);</a:t>
            </a:r>
          </a:p>
          <a:p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X = factorial(5);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auto 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y = factorial(5);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4114800"/>
          </a:xfrm>
        </p:spPr>
        <p:txBody>
          <a:bodyPr/>
          <a:lstStyle/>
          <a:p>
            <a:pPr>
              <a:buNone/>
            </a:pPr>
            <a:r>
              <a:rPr lang="en-US" sz="2400" dirty="0" err="1" smtClean="0">
                <a:latin typeface="Consolas" pitchFamily="49" charset="0"/>
              </a:rPr>
              <a:t>enum</a:t>
            </a:r>
            <a:r>
              <a:rPr lang="en-US" sz="2400" dirty="0" smtClean="0">
                <a:latin typeface="Consolas" pitchFamily="49" charset="0"/>
              </a:rPr>
              <a:t> string </a:t>
            </a:r>
            <a:r>
              <a:rPr lang="en-US" sz="2400" dirty="0" err="1" smtClean="0">
                <a:latin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</a:rPr>
              <a:t> = </a:t>
            </a:r>
            <a:r>
              <a:rPr lang="en-US" sz="2400" dirty="0" err="1" smtClean="0">
                <a:latin typeface="Consolas" pitchFamily="49" charset="0"/>
              </a:rPr>
              <a:t>urlencode</a:t>
            </a:r>
            <a:r>
              <a:rPr lang="en-US" sz="2400" dirty="0" smtClean="0">
                <a:latin typeface="Consolas" pitchFamily="49" charset="0"/>
              </a:rPr>
              <a:t>(“a </a:t>
            </a:r>
            <a:r>
              <a:rPr lang="en-US" sz="2400" dirty="0" err="1" smtClean="0">
                <a:latin typeface="Consolas" pitchFamily="49" charset="0"/>
              </a:rPr>
              <a:t>url</a:t>
            </a:r>
            <a:r>
              <a:rPr lang="en-US" sz="2400" dirty="0" smtClean="0">
                <a:latin typeface="Consolas" pitchFamily="49" charset="0"/>
              </a:rPr>
              <a:t> with spaces</a:t>
            </a:r>
            <a:r>
              <a:rPr lang="en-US" sz="2400" dirty="0" smtClean="0">
                <a:latin typeface="Consolas" pitchFamily="49" charset="0"/>
              </a:rPr>
              <a:t>”)</a:t>
            </a:r>
            <a:br>
              <a:rPr lang="en-US" sz="2400" dirty="0" smtClean="0">
                <a:latin typeface="Consolas" pitchFamily="49" charset="0"/>
              </a:rPr>
            </a:br>
            <a:endParaRPr lang="en-US" sz="2400" dirty="0" smtClean="0">
              <a:latin typeface="Consolas" pitchFamily="49" charset="0"/>
            </a:endParaRPr>
          </a:p>
          <a:p>
            <a:pPr lvl="1"/>
            <a:r>
              <a:rPr lang="en-US" dirty="0" smtClean="0">
                <a:latin typeface="Consolas" pitchFamily="49" charset="0"/>
              </a:rPr>
              <a:t>assert(</a:t>
            </a:r>
            <a:r>
              <a:rPr lang="en-US" dirty="0" err="1" smtClean="0">
                <a:latin typeface="Consolas" pitchFamily="49" charset="0"/>
              </a:rPr>
              <a:t>url</a:t>
            </a:r>
            <a:r>
              <a:rPr lang="en-US" dirty="0" smtClean="0">
                <a:latin typeface="Consolas" pitchFamily="49" charset="0"/>
              </a:rPr>
              <a:t>==“a%20url%20with%20spaces”)</a:t>
            </a:r>
            <a:endParaRPr lang="en-US" dirty="0">
              <a:latin typeface="Consolas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possibly </a:t>
            </a:r>
            <a:r>
              <a:rPr lang="en-US" dirty="0" smtClean="0"/>
              <a:t>more useful </a:t>
            </a:r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Check template parameter values </a:t>
            </a:r>
          </a:p>
          <a:p>
            <a:r>
              <a:rPr lang="en-US" dirty="0" smtClean="0"/>
              <a:t>for non-trivial condition</a:t>
            </a:r>
          </a:p>
          <a:p>
            <a:r>
              <a:rPr lang="en-US" dirty="0" smtClean="0"/>
              <a:t>At compile-time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Three 	examples:</a:t>
            </a:r>
          </a:p>
          <a:p>
            <a:r>
              <a:rPr lang="en-US" dirty="0" smtClean="0"/>
              <a:t>(values) checking if token in grammar</a:t>
            </a:r>
          </a:p>
          <a:p>
            <a:r>
              <a:rPr lang="en-US" dirty="0" smtClean="0"/>
              <a:t>(values) proper linear </a:t>
            </a:r>
            <a:r>
              <a:rPr lang="en-US" dirty="0" err="1" smtClean="0"/>
              <a:t>congruential</a:t>
            </a:r>
            <a:r>
              <a:rPr lang="en-US" dirty="0" smtClean="0"/>
              <a:t> parameters</a:t>
            </a:r>
          </a:p>
          <a:p>
            <a:r>
              <a:rPr lang="en-US" dirty="0" smtClean="0"/>
              <a:t>(types) checking if type supports concept</a:t>
            </a:r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case: Static checking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bldLvl="2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Want statically checked representation for grammar tokens</a:t>
            </a:r>
          </a:p>
          <a:p>
            <a:r>
              <a:rPr lang="en-US" dirty="0" smtClean="0"/>
              <a:t>Could make them be identifiers : </a:t>
            </a:r>
            <a:r>
              <a:rPr lang="en-US" dirty="0" err="1" smtClean="0">
                <a:latin typeface="Consolas" pitchFamily="49" charset="0"/>
              </a:rPr>
              <a:t>TOK_if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/>
              <a:t>But some tokens are not valid identifiers</a:t>
            </a:r>
          </a:p>
          <a:p>
            <a:pPr lvl="1"/>
            <a:r>
              <a:rPr lang="en-US" dirty="0" err="1" smtClean="0">
                <a:latin typeface="Consolas" pitchFamily="49" charset="0"/>
              </a:rPr>
              <a:t>TOK_plus</a:t>
            </a:r>
            <a:r>
              <a:rPr lang="en-US" dirty="0" smtClean="0"/>
              <a:t>  instead of  </a:t>
            </a:r>
            <a:r>
              <a:rPr lang="en-US" dirty="0" smtClean="0">
                <a:latin typeface="Consolas" pitchFamily="49" charset="0"/>
              </a:rPr>
              <a:t>TOK_+</a:t>
            </a:r>
          </a:p>
          <a:p>
            <a:r>
              <a:rPr lang="en-US" dirty="0" smtClean="0"/>
              <a:t>Solution: Statically checked template </a:t>
            </a:r>
            <a:r>
              <a:rPr lang="en-US" dirty="0" err="1" smtClean="0">
                <a:latin typeface="Consolas" pitchFamily="49" charset="0"/>
              </a:rPr>
              <a:t>Tok</a:t>
            </a:r>
            <a:r>
              <a:rPr lang="en-US" dirty="0" smtClean="0">
                <a:latin typeface="Consolas" pitchFamily="49" charset="0"/>
              </a:rPr>
              <a:t>!"+"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sz="2400" dirty="0" smtClean="0"/>
              <a:t>Idea thanks to Nick </a:t>
            </a:r>
            <a:r>
              <a:rPr lang="en-US" sz="2400" dirty="0" err="1" smtClean="0"/>
              <a:t>Sabalausky</a:t>
            </a:r>
            <a:r>
              <a:rPr lang="en-US" sz="2400" dirty="0" smtClean="0"/>
              <a:t> &amp; his Goldie parser</a:t>
            </a:r>
          </a:p>
          <a:p>
            <a:pPr lvl="1"/>
            <a:r>
              <a:rPr lang="en-US" sz="2000" dirty="0" smtClean="0"/>
              <a:t>http://www.dsource.org/projects/goldie</a:t>
            </a:r>
            <a:endParaRPr lang="en-US" sz="2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Example:</a:t>
            </a:r>
            <a:br>
              <a:rPr lang="en-US" dirty="0" smtClean="0"/>
            </a:br>
            <a:r>
              <a:rPr lang="en-US" dirty="0" smtClean="0"/>
              <a:t>Static </a:t>
            </a:r>
            <a:r>
              <a:rPr lang="en-US" dirty="0" smtClean="0"/>
              <a:t>checking </a:t>
            </a:r>
            <a:r>
              <a:rPr lang="en-US" dirty="0" smtClean="0"/>
              <a:t>of grammar </a:t>
            </a:r>
            <a:r>
              <a:rPr lang="en-US" dirty="0" smtClean="0"/>
              <a:t>tokens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457200"/>
            <a:ext cx="8458200" cy="45243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ValidTokens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= [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"+", "-", "sin", "</a:t>
            </a:r>
            <a:r>
              <a:rPr lang="en-US" dirty="0" err="1" smtClean="0">
                <a:solidFill>
                  <a:srgbClr val="A31515"/>
                </a:solidFill>
                <a:latin typeface="Consolas" pitchFamily="49" charset="0"/>
              </a:rPr>
              <a:t>cos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”];</a:t>
            </a:r>
          </a:p>
          <a:p>
            <a:endParaRPr lang="en-US" dirty="0" smtClean="0">
              <a:solidFill>
                <a:srgbClr val="A31515"/>
              </a:solidFill>
              <a:latin typeface="Consolas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bool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isValidToken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(string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tok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foreach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(t;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ValidTokens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if (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t==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tok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return true;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return false;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Token(string Name)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static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assert(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isValidToken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(Name),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"Invalid token: "~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Name);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// ...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  <a:p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Token!(Name)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Tok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(string Name)() {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Token!(Name)(); } </a:t>
            </a:r>
          </a:p>
          <a:p>
            <a:endParaRPr lang="en-US" dirty="0" smtClean="0">
              <a:solidFill>
                <a:srgbClr val="010001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81000" y="5200471"/>
            <a:ext cx="84582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auto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O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Tok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!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itchFamily="49" charset="0"/>
              </a:rPr>
              <a:t>cos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auto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M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Tok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!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"+";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auto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Y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Tok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!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"-";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auto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X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Tok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!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"*";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// Error: static assert "Invalid token: *”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simple kind of pseudorandom number generator based on three parameters: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/>
              <a:t>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+mj-lt"/>
                <a:cs typeface="Times New Roman" pitchFamily="18" charset="0"/>
              </a:rPr>
              <a:t>Good parameters satisfy: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/>
              <a:t> and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 are relatively prime;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−1</a:t>
            </a:r>
            <a:r>
              <a:rPr lang="en-US" dirty="0" smtClean="0"/>
              <a:t>  is divisible by all prime factors of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; and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if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800" dirty="0" smtClean="0"/>
              <a:t>−1</a:t>
            </a:r>
            <a:r>
              <a:rPr lang="en-US" dirty="0" smtClean="0"/>
              <a:t> is multiple of 4, then m is a multiple of 4 too.</a:t>
            </a:r>
          </a:p>
          <a:p>
            <a:pPr marL="822960" lvl="1" indent="-457200">
              <a:buFont typeface="+mj-lt"/>
              <a:buAutoNum type="arabicPeriod"/>
            </a:pPr>
            <a:endParaRPr lang="en-US" dirty="0" smtClean="0">
              <a:latin typeface="+mj-lt"/>
              <a:cs typeface="Times New Roman" pitchFamily="18" charset="0"/>
            </a:endParaRPr>
          </a:p>
          <a:p>
            <a:pPr marL="457200" indent="-457200"/>
            <a:r>
              <a:rPr lang="en-US" sz="2000" dirty="0" smtClean="0">
                <a:latin typeface="+mj-lt"/>
                <a:cs typeface="Times New Roman" pitchFamily="18" charset="0"/>
              </a:rPr>
              <a:t>Thanks to Andrei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Alexandrescu</a:t>
            </a:r>
            <a:r>
              <a:rPr lang="en-US" sz="2000" dirty="0" smtClean="0">
                <a:latin typeface="+mj-lt"/>
                <a:cs typeface="Times New Roman" pitchFamily="18" charset="0"/>
              </a:rPr>
              <a:t> for this one (used in D’s </a:t>
            </a:r>
            <a:r>
              <a:rPr lang="en-US" sz="2000" dirty="0" err="1" smtClean="0">
                <a:latin typeface="+mj-lt"/>
                <a:cs typeface="Times New Roman" pitchFamily="18" charset="0"/>
              </a:rPr>
              <a:t>std.random</a:t>
            </a:r>
            <a:r>
              <a:rPr lang="en-US" sz="2000" dirty="0" smtClean="0">
                <a:latin typeface="+mj-lt"/>
                <a:cs typeface="Times New Roman" pitchFamily="18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Example 2: Static checking proper</a:t>
            </a:r>
            <a:br>
              <a:rPr lang="en-US" dirty="0" smtClean="0"/>
            </a:br>
            <a:r>
              <a:rPr lang="en-US" dirty="0" smtClean="0"/>
              <a:t>linear </a:t>
            </a:r>
            <a:r>
              <a:rPr lang="en-US" dirty="0" err="1" smtClean="0"/>
              <a:t>congruential</a:t>
            </a:r>
            <a:r>
              <a:rPr lang="en-US" dirty="0" smtClean="0"/>
              <a:t> parameters</a:t>
            </a:r>
            <a:endParaRPr lang="en-US" dirty="0"/>
          </a:p>
        </p:txBody>
      </p:sp>
      <p:pic>
        <p:nvPicPr>
          <p:cNvPr id="6" name="Picture 5" descr="txp_fig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lum/>
          </a:blip>
          <a:stretch>
            <a:fillRect/>
          </a:stretch>
        </p:blipFill>
        <p:spPr>
          <a:xfrm>
            <a:off x="1600200" y="2514600"/>
            <a:ext cx="5392305" cy="533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" y="151686"/>
            <a:ext cx="8305800" cy="480131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 err="1" smtClean="0">
                <a:solidFill>
                  <a:srgbClr val="0000FF"/>
                </a:solidFill>
                <a:latin typeface="BeraSansMono-Bold"/>
              </a:rPr>
              <a:t>bool</a:t>
            </a:r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 </a:t>
            </a:r>
            <a:r>
              <a:rPr lang="en-US" b="1" dirty="0" err="1" smtClean="0">
                <a:solidFill>
                  <a:srgbClr val="000000"/>
                </a:solidFill>
                <a:latin typeface="BeraSansMono-Roman"/>
              </a:rPr>
              <a:t>properLinConParams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(</a:t>
            </a:r>
            <a:r>
              <a:rPr lang="en-US" b="1" dirty="0" err="1" smtClean="0">
                <a:solidFill>
                  <a:srgbClr val="0000FF"/>
                </a:solidFill>
                <a:latin typeface="BeraSansMono-Bold"/>
              </a:rPr>
              <a:t>ulong</a:t>
            </a:r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m, </a:t>
            </a:r>
            <a:r>
              <a:rPr lang="en-US" b="1" dirty="0" err="1" smtClean="0">
                <a:solidFill>
                  <a:srgbClr val="0000FF"/>
                </a:solidFill>
                <a:latin typeface="BeraSansMono-Bold"/>
              </a:rPr>
              <a:t>ulong</a:t>
            </a:r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a, </a:t>
            </a:r>
            <a:r>
              <a:rPr lang="en-US" b="1" dirty="0" err="1" smtClean="0">
                <a:solidFill>
                  <a:srgbClr val="0000FF"/>
                </a:solidFill>
                <a:latin typeface="BeraSansMono-Bold"/>
              </a:rPr>
              <a:t>ulong</a:t>
            </a:r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 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c) </a:t>
            </a:r>
          </a:p>
          <a:p>
            <a:r>
              <a:rPr lang="en-US" dirty="0" smtClean="0">
                <a:solidFill>
                  <a:srgbClr val="000000"/>
                </a:solidFill>
                <a:latin typeface="BeraSansMono-Roman"/>
              </a:rPr>
              <a:t>{</a:t>
            </a:r>
          </a:p>
          <a:p>
            <a:r>
              <a:rPr lang="en-US" i="1" dirty="0" smtClean="0">
                <a:solidFill>
                  <a:srgbClr val="000000"/>
                </a:solidFill>
                <a:latin typeface="BeraSansMono-Oblique"/>
              </a:rPr>
              <a:t>// Bounds checking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if 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(m == 0 || a == 0 || a &gt;= m || c == 0 || c &gt;= m) </a:t>
            </a:r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return false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;</a:t>
            </a:r>
          </a:p>
          <a:p>
            <a:endParaRPr lang="en-US" i="1" dirty="0" smtClean="0">
              <a:solidFill>
                <a:srgbClr val="000000"/>
              </a:solidFill>
              <a:latin typeface="BeraSansMono-Oblique"/>
            </a:endParaRPr>
          </a:p>
          <a:p>
            <a:r>
              <a:rPr lang="en-US" i="1" dirty="0" smtClean="0">
                <a:solidFill>
                  <a:srgbClr val="000000"/>
                </a:solidFill>
                <a:latin typeface="BeraSansMono-Oblique"/>
              </a:rPr>
              <a:t>// c and m are relatively prime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if 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BeraSansMono-Roman"/>
              </a:rPr>
              <a:t>gcd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(c, m) != 1) </a:t>
            </a:r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return false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;</a:t>
            </a:r>
          </a:p>
          <a:p>
            <a:endParaRPr lang="en-US" i="1" dirty="0" smtClean="0">
              <a:solidFill>
                <a:srgbClr val="000000"/>
              </a:solidFill>
              <a:latin typeface="BeraSansMono-Oblique"/>
            </a:endParaRPr>
          </a:p>
          <a:p>
            <a:r>
              <a:rPr lang="en-US" i="1" dirty="0" smtClean="0">
                <a:solidFill>
                  <a:srgbClr val="000000"/>
                </a:solidFill>
                <a:latin typeface="BeraSansMono-Oblique"/>
              </a:rPr>
              <a:t>// a - 1 is divisible by all prime factors of m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if 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((a - 1) % </a:t>
            </a:r>
            <a:r>
              <a:rPr lang="en-US" b="1" dirty="0" err="1" smtClean="0">
                <a:solidFill>
                  <a:srgbClr val="000000"/>
                </a:solidFill>
                <a:latin typeface="BeraSansMono-Roman"/>
              </a:rPr>
              <a:t>primeFactorsOnly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(m)) </a:t>
            </a:r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return false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;</a:t>
            </a:r>
          </a:p>
          <a:p>
            <a:endParaRPr lang="en-US" i="1" dirty="0" smtClean="0">
              <a:solidFill>
                <a:srgbClr val="000000"/>
              </a:solidFill>
              <a:latin typeface="BeraSansMono-Oblique"/>
            </a:endParaRPr>
          </a:p>
          <a:p>
            <a:r>
              <a:rPr lang="en-US" i="1" dirty="0" smtClean="0">
                <a:solidFill>
                  <a:srgbClr val="000000"/>
                </a:solidFill>
                <a:latin typeface="BeraSansMono-Oblique"/>
              </a:rPr>
              <a:t>// if a - 1 is multiple of 4, then m is a multiple of 4 too.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if 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((a - 1) % 4 == 0 &amp;&amp; m % 4) </a:t>
            </a:r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return false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;</a:t>
            </a:r>
          </a:p>
          <a:p>
            <a:endParaRPr lang="en-US" i="1" dirty="0" smtClean="0">
              <a:solidFill>
                <a:srgbClr val="000000"/>
              </a:solidFill>
              <a:latin typeface="BeraSansMono-Oblique"/>
            </a:endParaRPr>
          </a:p>
          <a:p>
            <a:r>
              <a:rPr lang="en-US" i="1" dirty="0" smtClean="0">
                <a:solidFill>
                  <a:srgbClr val="000000"/>
                </a:solidFill>
                <a:latin typeface="BeraSansMono-Oblique"/>
              </a:rPr>
              <a:t>// Passed all tests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return true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;</a:t>
            </a:r>
          </a:p>
          <a:p>
            <a:r>
              <a:rPr lang="en-US" dirty="0" smtClean="0">
                <a:solidFill>
                  <a:srgbClr val="000000"/>
                </a:solidFill>
                <a:latin typeface="BeraSansMono-Roman"/>
              </a:rPr>
              <a:t>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1000" y="5105400"/>
            <a:ext cx="85344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i="1" dirty="0" smtClean="0">
                <a:solidFill>
                  <a:srgbClr val="000000"/>
                </a:solidFill>
                <a:latin typeface="BeraSansMono-Oblique"/>
              </a:rPr>
              <a:t>// Example bad input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static assert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(!</a:t>
            </a:r>
            <a:r>
              <a:rPr lang="en-US" b="1" dirty="0" err="1" smtClean="0">
                <a:solidFill>
                  <a:srgbClr val="000000"/>
                </a:solidFill>
                <a:latin typeface="BeraSansMono-Roman"/>
              </a:rPr>
              <a:t>properLinConParams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BeraSansMono-Roman"/>
              </a:rPr>
              <a:t>1UL&lt;&lt;32, 210, 123));</a:t>
            </a:r>
          </a:p>
          <a:p>
            <a:r>
              <a:rPr lang="en-US" i="1" dirty="0" smtClean="0">
                <a:solidFill>
                  <a:srgbClr val="000000"/>
                </a:solidFill>
                <a:latin typeface="BeraSansMono-Oblique"/>
              </a:rPr>
              <a:t>// Example from Numerical Recipes </a:t>
            </a:r>
          </a:p>
          <a:p>
            <a:r>
              <a:rPr lang="en-US" b="1" dirty="0" smtClean="0">
                <a:solidFill>
                  <a:srgbClr val="0000FF"/>
                </a:solidFill>
                <a:latin typeface="BeraSansMono-Bold"/>
              </a:rPr>
              <a:t>static assert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(</a:t>
            </a:r>
            <a:r>
              <a:rPr lang="en-US" b="1" dirty="0" err="1" smtClean="0">
                <a:solidFill>
                  <a:srgbClr val="000000"/>
                </a:solidFill>
                <a:latin typeface="BeraSansMono-Roman"/>
              </a:rPr>
              <a:t>properLinConParams</a:t>
            </a:r>
            <a:r>
              <a:rPr lang="en-US" b="1" dirty="0" smtClean="0">
                <a:solidFill>
                  <a:srgbClr val="000000"/>
                </a:solidFill>
                <a:latin typeface="BeraSansMono-Roman"/>
              </a:rPr>
              <a:t>(</a:t>
            </a:r>
            <a:r>
              <a:rPr lang="en-US" dirty="0" smtClean="0">
                <a:solidFill>
                  <a:srgbClr val="000000"/>
                </a:solidFill>
                <a:latin typeface="BeraSansMono-Roman"/>
              </a:rPr>
              <a:t>1UL&lt;&lt;32, 1664525, 1013904223));</a:t>
            </a:r>
          </a:p>
          <a:p>
            <a:r>
              <a:rPr lang="en-US" dirty="0" smtClean="0">
                <a:solidFill>
                  <a:srgbClr val="000000"/>
                </a:solidFill>
                <a:latin typeface="BeraSansMono-Roman"/>
              </a:rPr>
              <a:t>));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3429000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LinearCongruentialEngine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</a:p>
          <a:p>
            <a:pPr>
              <a:buNone/>
            </a:pP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UIntT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UIntT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a, 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UIntT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c, 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UIntT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m) </a:t>
            </a:r>
          </a:p>
          <a:p>
            <a:pPr>
              <a:buNone/>
            </a:pP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pPr>
              <a:buNone/>
            </a:pP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static assert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properLinConParams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(m, a, c),</a:t>
            </a:r>
          </a:p>
          <a:p>
            <a:pPr>
              <a:buNone/>
            </a:pP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    	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"Incorrect instantiation of  		</a:t>
            </a:r>
            <a:r>
              <a:rPr lang="en-US" sz="2400" dirty="0" err="1" smtClean="0">
                <a:solidFill>
                  <a:srgbClr val="A31515"/>
                </a:solidFill>
                <a:latin typeface="Consolas" pitchFamily="49" charset="0"/>
              </a:rPr>
              <a:t>LinearCongruentialEngine</a:t>
            </a:r>
            <a:r>
              <a:rPr lang="en-US" sz="24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    ...</a:t>
            </a:r>
          </a:p>
          <a:p>
            <a:pPr>
              <a:buNone/>
            </a:pPr>
            <a:r>
              <a:rPr lang="en-US" sz="24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85800" y="762000"/>
            <a:ext cx="24810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Usage example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381000" y="5181600"/>
            <a:ext cx="779046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Creating one of these with bad parameters is now impossible, and results in a </a:t>
            </a:r>
            <a:r>
              <a:rPr lang="en-US" sz="2800" b="1" dirty="0" smtClean="0"/>
              <a:t>compile-time</a:t>
            </a:r>
            <a:r>
              <a:rPr lang="en-US" sz="2800" dirty="0" smtClean="0"/>
              <a:t> error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 introspection </a:t>
            </a:r>
            <a:r>
              <a:rPr lang="en-US" dirty="0" smtClean="0"/>
              <a:t>on types </a:t>
            </a:r>
            <a:endParaRPr lang="en-US" dirty="0" smtClean="0"/>
          </a:p>
          <a:p>
            <a:r>
              <a:rPr lang="en-US" dirty="0" smtClean="0"/>
              <a:t>Make </a:t>
            </a:r>
            <a:r>
              <a:rPr lang="en-US" dirty="0" smtClean="0"/>
              <a:t>sure they support a particular interface concept.  </a:t>
            </a:r>
          </a:p>
          <a:p>
            <a:pPr lvl="1"/>
            <a:r>
              <a:rPr lang="en-US" dirty="0" smtClean="0"/>
              <a:t>E.g. does this type have </a:t>
            </a:r>
            <a:r>
              <a:rPr lang="en-US" dirty="0" smtClean="0">
                <a:latin typeface="Consolas" pitchFamily="49" charset="0"/>
              </a:rPr>
              <a:t>.length </a:t>
            </a:r>
            <a:r>
              <a:rPr lang="en-US" dirty="0" smtClean="0"/>
              <a:t>and allow indexing?</a:t>
            </a:r>
          </a:p>
          <a:p>
            <a:endParaRPr lang="en-US" dirty="0" smtClean="0"/>
          </a:p>
          <a:p>
            <a:r>
              <a:rPr lang="en-US" dirty="0" smtClean="0"/>
              <a:t>Elaborate </a:t>
            </a:r>
            <a:r>
              <a:rPr lang="en-US" dirty="0" smtClean="0"/>
              <a:t>Concept support planned for C++0X but collapsed under own weight at the end. </a:t>
            </a:r>
            <a:endParaRPr lang="en-US" dirty="0" smtClean="0"/>
          </a:p>
          <a:p>
            <a:r>
              <a:rPr lang="en-US" dirty="0" smtClean="0"/>
              <a:t>D offers some similar capabilities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3: Concept checking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Say we want to create a Vector.  It should accept a scalar type which is closed under:</a:t>
            </a:r>
          </a:p>
          <a:p>
            <a:pPr lvl="1"/>
            <a:r>
              <a:rPr lang="en-US" dirty="0" smtClean="0"/>
              <a:t>Addition</a:t>
            </a:r>
          </a:p>
          <a:p>
            <a:pPr lvl="1"/>
            <a:r>
              <a:rPr lang="en-US" dirty="0" smtClean="0"/>
              <a:t>Subtraction</a:t>
            </a:r>
          </a:p>
          <a:p>
            <a:pPr lvl="1"/>
            <a:r>
              <a:rPr lang="en-US" dirty="0" smtClean="0"/>
              <a:t>Multiplication</a:t>
            </a:r>
          </a:p>
          <a:p>
            <a:pPr lvl="1"/>
            <a:r>
              <a:rPr lang="en-US" dirty="0" smtClean="0"/>
              <a:t>Division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Vector example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09600" y="4114800"/>
            <a:ext cx="8153400" cy="14773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Vector(S)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static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assert(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isScalarType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!(S),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  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S.stringof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~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 is not a proper scalar type");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//...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609600" y="5867400"/>
            <a:ext cx="442384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Now, to define </a:t>
            </a:r>
            <a:r>
              <a:rPr lang="en-US" sz="2400" dirty="0" err="1" smtClean="0">
                <a:latin typeface="Consolas" pitchFamily="49" charset="0"/>
              </a:rPr>
              <a:t>isScalarType</a:t>
            </a:r>
            <a:r>
              <a:rPr lang="en-US" sz="2400" dirty="0" smtClean="0"/>
              <a:t>…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Systems programming language</a:t>
            </a:r>
          </a:p>
          <a:p>
            <a:r>
              <a:rPr lang="en-US" dirty="0" smtClean="0"/>
              <a:t>Development led by Walter Bright</a:t>
            </a:r>
          </a:p>
          <a:p>
            <a:r>
              <a:rPr lang="en-US" dirty="0" smtClean="0"/>
              <a:t>Compiles to native code</a:t>
            </a:r>
          </a:p>
          <a:p>
            <a:r>
              <a:rPr lang="en-US" dirty="0" smtClean="0"/>
              <a:t>Garbage collected</a:t>
            </a:r>
          </a:p>
          <a:p>
            <a:r>
              <a:rPr lang="en-US" dirty="0" smtClean="0"/>
              <a:t>Under continuous development for 10 years</a:t>
            </a:r>
          </a:p>
          <a:p>
            <a:r>
              <a:rPr lang="en-US" dirty="0" smtClean="0"/>
              <a:t>“C++ without the mistakes”</a:t>
            </a:r>
          </a:p>
          <a:p>
            <a:r>
              <a:rPr lang="en-US" dirty="0" smtClean="0"/>
              <a:t>Open source</a:t>
            </a:r>
          </a:p>
          <a:p>
            <a:r>
              <a:rPr lang="en-US" dirty="0" smtClean="0"/>
              <a:t>Some very nice </a:t>
            </a:r>
            <a:r>
              <a:rPr lang="en-US" dirty="0" err="1" smtClean="0"/>
              <a:t>metaprogramming</a:t>
            </a:r>
            <a:r>
              <a:rPr lang="en-US" dirty="0" smtClean="0"/>
              <a:t> features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D?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0292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Just enumerate the allowable types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C++ a bunch of specializations, or some funky </a:t>
            </a:r>
            <a:r>
              <a:rPr lang="en-US" dirty="0" err="1" smtClean="0"/>
              <a:t>typelist</a:t>
            </a:r>
            <a:r>
              <a:rPr lang="en-US" dirty="0" smtClean="0"/>
              <a:t> thing.</a:t>
            </a:r>
          </a:p>
          <a:p>
            <a:r>
              <a:rPr lang="en-US" dirty="0" smtClean="0"/>
              <a:t>Doesn’t extend to user types.</a:t>
            </a:r>
          </a:p>
          <a:p>
            <a:r>
              <a:rPr lang="en-US" dirty="0" smtClean="0"/>
              <a:t>Call out the ducks!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Take Zero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71600"/>
            <a:ext cx="3505200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template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isScalarType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(S)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isScalarType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= 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is(S ==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||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is(S ==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double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||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is(S ==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real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||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is(S ==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||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is(S ==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long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};</a:t>
            </a:r>
          </a:p>
        </p:txBody>
      </p:sp>
      <p:sp>
        <p:nvSpPr>
          <p:cNvPr id="7" name="Rectangle 6"/>
          <p:cNvSpPr/>
          <p:nvPr/>
        </p:nvSpPr>
        <p:spPr>
          <a:xfrm>
            <a:off x="5029200" y="2133600"/>
            <a:ext cx="36576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Vector!(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float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a;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// ok!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Vector!(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string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b; </a:t>
            </a:r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/* nope: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Error: static assert  "string is not a proper scalar type"</a:t>
            </a:r>
          </a:p>
          <a:p>
            <a:r>
              <a:rPr lang="en-US" dirty="0" smtClean="0">
                <a:solidFill>
                  <a:srgbClr val="00B050"/>
                </a:solidFill>
                <a:latin typeface="Consolas" pitchFamily="49" charset="0"/>
              </a:rPr>
              <a:t>*/</a:t>
            </a:r>
            <a:endParaRPr lang="en-US" dirty="0">
              <a:solidFill>
                <a:srgbClr val="00B050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1676400"/>
          </a:xfrm>
        </p:spPr>
        <p:txBody>
          <a:bodyPr>
            <a:normAutofit/>
          </a:bodyPr>
          <a:lstStyle/>
          <a:p>
            <a:r>
              <a:rPr lang="en-US" dirty="0" smtClean="0"/>
              <a:t>Looking much more ducky now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 smtClean="0"/>
              <a:t>can clean it up a bit </a:t>
            </a:r>
            <a:r>
              <a:rPr lang="en-US" dirty="0" smtClean="0"/>
              <a:t>more with </a:t>
            </a:r>
            <a:r>
              <a:rPr lang="en-US" dirty="0" smtClean="0"/>
              <a:t>a small trick…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One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2000" y="1981200"/>
            <a:ext cx="61722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template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isScalarType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(S)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isScalarType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= 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is(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typeof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+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== S) &amp;&amp;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is(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typeof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*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== S) &amp;&amp;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is(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typeof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-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== S) &amp;&amp;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is(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typeof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/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== S);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81000" y="914400"/>
            <a:ext cx="85344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latin typeface="Consolas" pitchFamily="49" charset="0"/>
              </a:rPr>
              <a:t>{ …code }</a:t>
            </a:r>
            <a:r>
              <a:rPr lang="en-US" dirty="0" smtClean="0"/>
              <a:t> is a delegate literal in D</a:t>
            </a:r>
          </a:p>
          <a:p>
            <a:r>
              <a:rPr lang="en-US" dirty="0" smtClean="0">
                <a:latin typeface="Consolas" pitchFamily="49" charset="0"/>
              </a:rPr>
              <a:t>is(</a:t>
            </a:r>
            <a:r>
              <a:rPr lang="en-US" dirty="0" err="1" smtClean="0">
                <a:latin typeface="Consolas" pitchFamily="49" charset="0"/>
              </a:rPr>
              <a:t>typeof</a:t>
            </a:r>
            <a:r>
              <a:rPr lang="en-US" dirty="0" smtClean="0">
                <a:latin typeface="Consolas" pitchFamily="49" charset="0"/>
              </a:rPr>
              <a:t>(…)) </a:t>
            </a:r>
            <a:r>
              <a:rPr lang="en-US" dirty="0" smtClean="0"/>
              <a:t>returns false if the </a:t>
            </a:r>
            <a:r>
              <a:rPr lang="en-US" dirty="0" err="1" smtClean="0"/>
              <a:t>arg</a:t>
            </a:r>
            <a:r>
              <a:rPr lang="en-US" dirty="0" smtClean="0"/>
              <a:t> is </a:t>
            </a:r>
            <a:r>
              <a:rPr lang="en-US" dirty="0" smtClean="0"/>
              <a:t>not valid.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Main drawback to this kind of static concept checking is lack of specific  error messages.  (E.g. “Not a scalar because it doesn’t support addition</a:t>
            </a:r>
            <a:r>
              <a:rPr lang="en-US" dirty="0" smtClean="0"/>
              <a:t>”)</a:t>
            </a:r>
          </a:p>
          <a:p>
            <a:r>
              <a:rPr lang="en-US" dirty="0" smtClean="0"/>
              <a:t>See also: __traits(compiles, </a:t>
            </a:r>
            <a:r>
              <a:rPr lang="en-US" i="1" dirty="0" err="1" smtClean="0"/>
              <a:t>expr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Take Two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90600" y="1905000"/>
            <a:ext cx="6172200" cy="28623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template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isScalarType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(S)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isScalarType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= is(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typeof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    S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v,r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    r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v+v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    r = v-v;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    r = v*v;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    r = v/v;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}));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3820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D allows this kind of </a:t>
            </a:r>
            <a:r>
              <a:rPr lang="en-US" dirty="0" smtClean="0"/>
              <a:t>“constraint syntax” </a:t>
            </a:r>
            <a:r>
              <a:rPr lang="en-US" dirty="0" smtClean="0"/>
              <a:t>too: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Can overload templates on different </a:t>
            </a:r>
            <a:r>
              <a:rPr lang="en-US" dirty="0" smtClean="0">
                <a:latin typeface="Consolas" pitchFamily="49" charset="0"/>
              </a:rPr>
              <a:t>if</a:t>
            </a:r>
            <a:r>
              <a:rPr lang="en-US" dirty="0" smtClean="0">
                <a:latin typeface="Consolas" pitchFamily="49" charset="0"/>
              </a:rPr>
              <a:t>(…) </a:t>
            </a:r>
            <a:r>
              <a:rPr lang="en-US" dirty="0" smtClean="0"/>
              <a:t>constraints</a:t>
            </a:r>
            <a:endParaRPr lang="en-US" dirty="0" smtClean="0"/>
          </a:p>
          <a:p>
            <a:r>
              <a:rPr lang="en-US" dirty="0" smtClean="0"/>
              <a:t>Problem is still error messages:</a:t>
            </a:r>
          </a:p>
          <a:p>
            <a:pPr lvl="1"/>
            <a:r>
              <a:rPr lang="en-US" dirty="0" smtClean="0"/>
              <a:t>“</a:t>
            </a:r>
            <a:r>
              <a:rPr lang="en-US" dirty="0" smtClean="0">
                <a:latin typeface="Consolas" pitchFamily="49" charset="0"/>
              </a:rPr>
              <a:t>Error: Template instance Vector!(string) does not match template declaration Vector(S) if (</a:t>
            </a:r>
            <a:r>
              <a:rPr lang="en-US" dirty="0" err="1" smtClean="0">
                <a:latin typeface="Consolas" pitchFamily="49" charset="0"/>
              </a:rPr>
              <a:t>isScalarType</a:t>
            </a:r>
            <a:r>
              <a:rPr lang="en-US" dirty="0" smtClean="0">
                <a:latin typeface="Consolas" pitchFamily="49" charset="0"/>
              </a:rPr>
              <a:t>!(S))</a:t>
            </a:r>
            <a:r>
              <a:rPr lang="en-US" dirty="0" smtClean="0"/>
              <a:t>”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b="1" dirty="0" smtClean="0">
                <a:solidFill>
                  <a:schemeClr val="tx1"/>
                </a:solidFill>
              </a:rPr>
              <a:t>well? why </a:t>
            </a:r>
            <a:r>
              <a:rPr lang="en-US" b="1" dirty="0" smtClean="0">
                <a:solidFill>
                  <a:schemeClr val="tx1"/>
                </a:solidFill>
              </a:rPr>
              <a:t>not?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constraints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2057400"/>
            <a:ext cx="59436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Vector(S)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isScalarType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!(S))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//...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/>
              <a:t> cumbersome  solution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28600" y="1325463"/>
            <a:ext cx="8686800" cy="477053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template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checkScalarType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(S)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static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if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(!is(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typeof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+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) == S))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pragma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msg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S.stringof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~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"Error: is not closed under addition");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static if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(!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is(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typeof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-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) == S))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pragma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msg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S.stringof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~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"Error: is not closed under subtraction");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static if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(!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is(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typeof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*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) == S))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pragma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msg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S.stringof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~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 is not closed under multiplication");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static if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(!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is(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typeof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/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) == S))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pragma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msg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S.stringof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~ 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 is not closed under division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");</a:t>
            </a:r>
          </a:p>
          <a:p>
            <a:endParaRPr lang="en-US" sz="1600" dirty="0" smtClean="0">
              <a:solidFill>
                <a:srgbClr val="A31515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isScalarType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= is(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typeof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({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    S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v,r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    r =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v+v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    r = v-v;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    r = v*v;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    r = v/v;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}));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  <a:endParaRPr lang="en-US" sz="1600" dirty="0" smtClean="0">
              <a:solidFill>
                <a:srgbClr val="01000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Er</a:t>
            </a:r>
            <a:r>
              <a:rPr lang="en-US" dirty="0" smtClean="0"/>
              <a:t>… except Go doesn’t have operator overloading </a:t>
            </a:r>
            <a:endParaRPr lang="en-US" dirty="0" smtClean="0"/>
          </a:p>
          <a:p>
            <a:r>
              <a:rPr lang="en-US" dirty="0" smtClean="0"/>
              <a:t>or </a:t>
            </a:r>
            <a:r>
              <a:rPr lang="en-US" dirty="0" smtClean="0"/>
              <a:t>generics.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with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1600200"/>
            <a:ext cx="4572000" cy="31393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interface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&lt;T&gt;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    T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operator+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(T,T);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    T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operator-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(T,T);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    T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operator*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(T,T);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    T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operator/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(T,T);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}</a:t>
            </a:r>
          </a:p>
          <a:p>
            <a:endParaRPr lang="en-US" dirty="0" smtClean="0">
              <a:solidFill>
                <a:srgbClr val="010001"/>
              </a:solidFill>
              <a:latin typeface="Consolas" pitchFamily="49" charset="0"/>
              <a:cs typeface="Times New Roman" pitchFamily="18" charset="0"/>
            </a:endParaRPr>
          </a:p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  <a:cs typeface="Times New Roman" pitchFamily="18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Vector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 x;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  <a:cs typeface="Times New Roman" pitchFamily="18" charset="0"/>
              </a:rPr>
              <a:t>}</a:t>
            </a:r>
            <a:endParaRPr lang="en-US" dirty="0">
              <a:latin typeface="Consolas" pitchFamily="49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C++1X concepts  -- not going in C++0x, but probably will some day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Here compiler will do the line-by-line checking of the concept against input, and give decent errors.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Ok.. Compare with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971800" y="1408886"/>
            <a:ext cx="45720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concept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&lt;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S&gt;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Var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&lt;S&gt;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v,r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r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v+v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r = v-v;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r = v*v;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r = v/v;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};</a:t>
            </a:r>
          </a:p>
          <a:p>
            <a:endParaRPr lang="en-US" dirty="0" smtClean="0">
              <a:solidFill>
                <a:srgbClr val="010001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template&lt;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typename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S&gt;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	where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ScalarType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&lt;S&gt;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Vector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...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1905000"/>
          </a:xfrm>
        </p:spPr>
        <p:txBody>
          <a:bodyPr/>
          <a:lstStyle/>
          <a:p>
            <a:r>
              <a:rPr lang="en-US" dirty="0" err="1" smtClean="0"/>
              <a:t>Erroring</a:t>
            </a:r>
            <a:r>
              <a:rPr lang="en-US" dirty="0" smtClean="0"/>
              <a:t> if type doesn’t support concept is often not as useful as working around the missing functionality.</a:t>
            </a:r>
          </a:p>
          <a:p>
            <a:r>
              <a:rPr lang="en-US" dirty="0" smtClean="0"/>
              <a:t>Example – just omit Vector ops if underlying scalar op not defined.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Code specialization w/ introspection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2590800"/>
            <a:ext cx="7467600" cy="397031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Vector(S)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S[3] values;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static if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typeof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+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S.init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)==S))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Vector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opAdd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(ref Vector o)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Vector ret;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foreach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 0..3)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ret.values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[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] = values[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] +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o.values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[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];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ret;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  <a:p>
            <a:endParaRPr lang="en-US" dirty="0" smtClean="0">
              <a:solidFill>
                <a:srgbClr val="010001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15000" y="5105400"/>
            <a:ext cx="28194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Vector!(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float)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a;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Vector!(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char)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b;</a:t>
            </a:r>
          </a:p>
          <a:p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a+a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  // ok</a:t>
            </a:r>
          </a:p>
          <a:p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b+b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  // error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 animBg="1"/>
      <p:bldP spid="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953000"/>
          </a:xfrm>
        </p:spPr>
        <p:txBody>
          <a:bodyPr/>
          <a:lstStyle/>
          <a:p>
            <a:r>
              <a:rPr lang="en-US" dirty="0" smtClean="0"/>
              <a:t>Examples: loop unrolling, vector swizzles</a:t>
            </a:r>
          </a:p>
          <a:p>
            <a:r>
              <a:rPr lang="en-US" dirty="0" smtClean="0"/>
              <a:t>Key enabling feature:  string </a:t>
            </a:r>
            <a:r>
              <a:rPr lang="en-US" dirty="0" err="1" smtClean="0">
                <a:latin typeface="Consolas" pitchFamily="49" charset="0"/>
              </a:rPr>
              <a:t>mixin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Simple example from documentation:</a:t>
            </a:r>
          </a:p>
          <a:p>
            <a:endParaRPr lang="en-US" dirty="0" smtClean="0"/>
          </a:p>
          <a:p>
            <a:endParaRPr lang="en-US" sz="1600" dirty="0" smtClean="0"/>
          </a:p>
          <a:p>
            <a:endParaRPr lang="en-US" sz="1050" dirty="0" smtClean="0"/>
          </a:p>
          <a:p>
            <a:r>
              <a:rPr lang="en-US" dirty="0" smtClean="0"/>
              <a:t>Now the one-two punch: The </a:t>
            </a:r>
            <a:r>
              <a:rPr lang="en-US" dirty="0" smtClean="0"/>
              <a:t>strings themselves can come from CTFE: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Generation</a:t>
            </a:r>
            <a:endParaRPr lang="en-US" dirty="0"/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990600" y="2971800"/>
            <a:ext cx="4980851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string </a:t>
            </a:r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s = </a:t>
            </a: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sz="2000" dirty="0" err="1" smtClean="0">
                <a:solidFill>
                  <a:srgbClr val="A31515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A31515"/>
                </a:solidFill>
                <a:latin typeface="Consolas" pitchFamily="49" charset="0"/>
              </a:rPr>
              <a:t> y;";</a:t>
            </a:r>
          </a:p>
          <a:p>
            <a:r>
              <a:rPr lang="en-US" sz="2000" dirty="0" err="1" smtClean="0">
                <a:solidFill>
                  <a:srgbClr val="010001"/>
                </a:solidFill>
                <a:latin typeface="Consolas" pitchFamily="49" charset="0"/>
              </a:rPr>
              <a:t>mixin</a:t>
            </a:r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(s);  </a:t>
            </a:r>
            <a:r>
              <a:rPr lang="en-US" sz="2000" dirty="0" smtClean="0">
                <a:solidFill>
                  <a:srgbClr val="008000"/>
                </a:solidFill>
                <a:latin typeface="Consolas" pitchFamily="49" charset="0"/>
              </a:rPr>
              <a:t>// ok</a:t>
            </a:r>
          </a:p>
          <a:p>
            <a:r>
              <a:rPr lang="es-ES" sz="2000" dirty="0" smtClean="0">
                <a:solidFill>
                  <a:srgbClr val="010001"/>
                </a:solidFill>
                <a:latin typeface="Consolas" pitchFamily="49" charset="0"/>
              </a:rPr>
              <a:t>y = 4;     </a:t>
            </a:r>
            <a:r>
              <a:rPr lang="es-ES" sz="2000" dirty="0" smtClean="0">
                <a:solidFill>
                  <a:srgbClr val="008000"/>
                </a:solidFill>
                <a:latin typeface="Consolas" pitchFamily="49" charset="0"/>
              </a:rPr>
              <a:t>// ok, </a:t>
            </a:r>
            <a:r>
              <a:rPr lang="es-ES" sz="2000" dirty="0" err="1" smtClean="0">
                <a:solidFill>
                  <a:srgbClr val="008000"/>
                </a:solidFill>
                <a:latin typeface="Consolas" pitchFamily="49" charset="0"/>
              </a:rPr>
              <a:t>mixin</a:t>
            </a:r>
            <a:r>
              <a:rPr lang="es-ES" sz="2000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s-ES" sz="2000" dirty="0" err="1" smtClean="0">
                <a:solidFill>
                  <a:srgbClr val="008000"/>
                </a:solidFill>
                <a:latin typeface="Consolas" pitchFamily="49" charset="0"/>
              </a:rPr>
              <a:t>declared</a:t>
            </a:r>
            <a:r>
              <a:rPr lang="es-ES" sz="2000" dirty="0" smtClean="0">
                <a:solidFill>
                  <a:srgbClr val="008000"/>
                </a:solidFill>
                <a:latin typeface="Consolas" pitchFamily="49" charset="0"/>
              </a:rPr>
              <a:t> y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4800600"/>
            <a:ext cx="4572000" cy="17543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string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declareInt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(string name)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 " ~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name ~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";";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endParaRPr lang="en-US" dirty="0" smtClean="0">
              <a:solidFill>
                <a:srgbClr val="A31515"/>
              </a:solidFill>
              <a:latin typeface="Consolas" pitchFamily="49" charset="0"/>
            </a:endParaRPr>
          </a:p>
          <a:p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mixin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declareInt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"y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))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;</a:t>
            </a:r>
            <a:endParaRPr lang="en-US" dirty="0" smtClean="0">
              <a:solidFill>
                <a:srgbClr val="A31515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y = 4;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073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72000"/>
          </a:xfrm>
        </p:spPr>
        <p:txBody>
          <a:bodyPr/>
          <a:lstStyle/>
          <a:p>
            <a:r>
              <a:rPr lang="en-US" dirty="0" smtClean="0"/>
              <a:t>Handy in a  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</a:rPr>
              <a:t>Vector(T, </a:t>
            </a:r>
            <a:r>
              <a:rPr lang="en-US" dirty="0" err="1" smtClean="0">
                <a:solidFill>
                  <a:schemeClr val="tx2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chemeClr val="tx2"/>
                </a:solidFill>
                <a:latin typeface="Consolas" pitchFamily="49" charset="0"/>
              </a:rPr>
              <a:t> N)</a:t>
            </a:r>
            <a:r>
              <a:rPr lang="en-US" dirty="0" smtClean="0">
                <a:solidFill>
                  <a:schemeClr val="tx2"/>
                </a:solidFill>
              </a:rPr>
              <a:t>  </a:t>
            </a:r>
            <a:r>
              <a:rPr lang="en-US" dirty="0" smtClean="0"/>
              <a:t>type.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Codegen</a:t>
            </a:r>
            <a:r>
              <a:rPr lang="en-US" dirty="0" smtClean="0"/>
              <a:t> example:</a:t>
            </a:r>
            <a:br>
              <a:rPr lang="en-US" dirty="0" smtClean="0"/>
            </a:br>
            <a:r>
              <a:rPr lang="en-US" dirty="0" smtClean="0"/>
              <a:t>Loop unrolling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828800"/>
            <a:ext cx="8305800" cy="203132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string unroll(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N,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=0)(string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expr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static if(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&lt;N)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string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subs_expr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ctReplace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expr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"%s",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toStringNow!i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);</a:t>
            </a:r>
          </a:p>
          <a:p>
            <a:r>
              <a:rPr lang="pt-BR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pt-BR" dirty="0" smtClean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pt-BR" dirty="0" smtClean="0">
                <a:solidFill>
                  <a:srgbClr val="010001"/>
                </a:solidFill>
                <a:latin typeface="Consolas" pitchFamily="49" charset="0"/>
              </a:rPr>
              <a:t>subs_expr ~ </a:t>
            </a:r>
            <a:r>
              <a:rPr lang="pt-BR" dirty="0" smtClean="0">
                <a:solidFill>
                  <a:srgbClr val="A31515"/>
                </a:solidFill>
                <a:latin typeface="Consolas" pitchFamily="49" charset="0"/>
              </a:rPr>
              <a:t>"\n" ~ </a:t>
            </a:r>
            <a:r>
              <a:rPr lang="pt-BR" dirty="0" smtClean="0">
                <a:solidFill>
                  <a:srgbClr val="010001"/>
                </a:solidFill>
                <a:latin typeface="Consolas" pitchFamily="49" charset="0"/>
              </a:rPr>
              <a:t>unroll!(N,i+1)(expr);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""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533400" y="4267200"/>
            <a:ext cx="70866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string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expr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"values_[%s] += _</a:t>
            </a:r>
            <a:r>
              <a:rPr lang="en-US" dirty="0" err="1" smtClean="0">
                <a:solidFill>
                  <a:srgbClr val="A31515"/>
                </a:solidFill>
                <a:latin typeface="Consolas" pitchFamily="49" charset="0"/>
              </a:rPr>
              <a:t>rhs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[%s];"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pragma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msg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, unroll!(3)(</a:t>
            </a:r>
            <a:r>
              <a:rPr lang="en-US" dirty="0" err="1" smtClean="0">
                <a:solidFill>
                  <a:schemeClr val="bg1"/>
                </a:solidFill>
                <a:latin typeface="Consolas" pitchFamily="49" charset="0"/>
              </a:rPr>
              <a:t>expr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));</a:t>
            </a:r>
            <a:endParaRPr lang="en-US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3400" y="5401270"/>
            <a:ext cx="4572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values_[0] += _</a:t>
            </a:r>
            <a:r>
              <a:rPr lang="en-US" dirty="0" err="1" smtClean="0">
                <a:solidFill>
                  <a:srgbClr val="00B050"/>
                </a:solidFill>
                <a:latin typeface="Lucida Console" pitchFamily="49" charset="0"/>
              </a:rPr>
              <a:t>rhs</a:t>
            </a:r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[0];</a:t>
            </a:r>
          </a:p>
          <a:p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values_[1] += _</a:t>
            </a:r>
            <a:r>
              <a:rPr lang="en-US" dirty="0" err="1" smtClean="0">
                <a:solidFill>
                  <a:srgbClr val="00B050"/>
                </a:solidFill>
                <a:latin typeface="Lucida Console" pitchFamily="49" charset="0"/>
              </a:rPr>
              <a:t>rhs</a:t>
            </a:r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[1];</a:t>
            </a:r>
          </a:p>
          <a:p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values_[2] += _</a:t>
            </a:r>
            <a:r>
              <a:rPr lang="en-US" dirty="0" err="1" smtClean="0">
                <a:solidFill>
                  <a:srgbClr val="00B050"/>
                </a:solidFill>
                <a:latin typeface="Lucida Console" pitchFamily="49" charset="0"/>
              </a:rPr>
              <a:t>rhs</a:t>
            </a:r>
            <a:r>
              <a:rPr lang="en-US" dirty="0" smtClean="0">
                <a:solidFill>
                  <a:srgbClr val="00B050"/>
                </a:solidFill>
                <a:latin typeface="Lucida Console" pitchFamily="49" charset="0"/>
              </a:rPr>
              <a:t>[2];</a:t>
            </a:r>
            <a:endParaRPr lang="en-US" dirty="0">
              <a:solidFill>
                <a:srgbClr val="00B050"/>
              </a:solidFill>
              <a:latin typeface="Lucida Console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57200" y="3886200"/>
            <a:ext cx="15689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Example use</a:t>
            </a:r>
            <a:endParaRPr lang="en-US" sz="2000" dirty="0"/>
          </a:p>
        </p:txBody>
      </p:sp>
      <p:sp>
        <p:nvSpPr>
          <p:cNvPr id="9" name="Rectangle 8"/>
          <p:cNvSpPr/>
          <p:nvPr/>
        </p:nvSpPr>
        <p:spPr>
          <a:xfrm>
            <a:off x="457200" y="4953000"/>
            <a:ext cx="259269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Compile-time output: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“</a:t>
            </a:r>
            <a:r>
              <a:rPr lang="en-US" b="1" dirty="0" err="1" smtClean="0"/>
              <a:t>Metaprogramming</a:t>
            </a:r>
            <a:r>
              <a:rPr lang="en-US" dirty="0" smtClean="0"/>
              <a:t> is the writing of computer </a:t>
            </a:r>
            <a:r>
              <a:rPr lang="en-US" b="1" dirty="0" smtClean="0"/>
              <a:t>programs that write or manipulate other programs </a:t>
            </a:r>
            <a:r>
              <a:rPr lang="en-US" dirty="0" smtClean="0"/>
              <a:t>(or themselves) as their data, or that do part of the </a:t>
            </a:r>
            <a:r>
              <a:rPr lang="en-US" b="1" dirty="0" smtClean="0"/>
              <a:t>work at compile time </a:t>
            </a:r>
            <a:r>
              <a:rPr lang="en-US" dirty="0" smtClean="0"/>
              <a:t>that would otherwise be done at runtime.”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2800" dirty="0" smtClean="0"/>
              <a:t>(Wikipedia </a:t>
            </a:r>
            <a:r>
              <a:rPr lang="en-US" sz="2800" dirty="0" err="1" smtClean="0"/>
              <a:t>definintion</a:t>
            </a:r>
            <a:r>
              <a:rPr lang="en-US" sz="2800" dirty="0" smtClean="0"/>
              <a:t>)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metaprogramming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5791200"/>
          </a:xfrm>
        </p:spPr>
        <p:txBody>
          <a:bodyPr/>
          <a:lstStyle/>
          <a:p>
            <a:r>
              <a:rPr lang="en-US" dirty="0" smtClean="0"/>
              <a:t>Typical use: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914400"/>
            <a:ext cx="8153400" cy="313932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Vector(T,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N)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T[N] values_;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...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/// this +=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rhs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ref Vector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opAddAssign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/*const*/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ref Vector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rhs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const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string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expr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"values_[%s] += </a:t>
            </a:r>
            <a:r>
              <a:rPr lang="en-US" dirty="0" err="1" smtClean="0">
                <a:solidFill>
                  <a:srgbClr val="A31515"/>
                </a:solidFill>
                <a:latin typeface="Consolas" pitchFamily="49" charset="0"/>
              </a:rPr>
              <a:t>rhs.values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_[%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s];"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        </a:t>
            </a:r>
            <a:r>
              <a:rPr lang="en-US" b="1" dirty="0" err="1" smtClean="0">
                <a:solidFill>
                  <a:srgbClr val="010001"/>
                </a:solidFill>
                <a:latin typeface="Consolas" pitchFamily="49" charset="0"/>
              </a:rPr>
              <a:t>mixin</a:t>
            </a:r>
            <a:r>
              <a:rPr lang="en-US" b="1" dirty="0" smtClean="0">
                <a:solidFill>
                  <a:srgbClr val="010001"/>
                </a:solidFill>
                <a:latin typeface="Consolas" pitchFamily="49" charset="0"/>
              </a:rPr>
              <a:t>( unroll!(N)(</a:t>
            </a:r>
            <a:r>
              <a:rPr lang="en-US" b="1" dirty="0" err="1" smtClean="0">
                <a:solidFill>
                  <a:srgbClr val="010001"/>
                </a:solidFill>
                <a:latin typeface="Consolas" pitchFamily="49" charset="0"/>
              </a:rPr>
              <a:t>expr</a:t>
            </a:r>
            <a:r>
              <a:rPr lang="en-US" b="1" dirty="0" smtClean="0">
                <a:solidFill>
                  <a:srgbClr val="010001"/>
                </a:solidFill>
                <a:latin typeface="Consolas" pitchFamily="49" charset="0"/>
              </a:rPr>
              <a:t>) 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return this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    }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    ...</a:t>
            </a:r>
          </a:p>
          <a:p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 GPU shading languages support special “swizzle”  syntax for shuffling values in a vector</a:t>
            </a:r>
          </a:p>
          <a:p>
            <a:r>
              <a:rPr lang="en-US" dirty="0" smtClean="0"/>
              <a:t>Examples: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Codegen</a:t>
            </a:r>
            <a:r>
              <a:rPr lang="en-US" dirty="0" smtClean="0"/>
              <a:t> example:</a:t>
            </a:r>
            <a:br>
              <a:rPr lang="en-US" dirty="0" smtClean="0"/>
            </a:br>
            <a:r>
              <a:rPr lang="en-US" dirty="0" smtClean="0"/>
              <a:t>Swizzle functions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19200" y="2895600"/>
            <a:ext cx="4572000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float4 A(1,2,3,4);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float4 B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A.xxwz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assert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 B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== float4(1,1,4,3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);</a:t>
            </a:r>
            <a:endParaRPr lang="en-US" dirty="0" smtClean="0">
              <a:solidFill>
                <a:srgbClr val="010001"/>
              </a:solidFill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038600"/>
            <a:ext cx="4572000" cy="646331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float2 C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A.yz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assert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 C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== float2(2,3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);</a:t>
            </a:r>
            <a:endParaRPr lang="en-US" dirty="0" smtClean="0">
              <a:solidFill>
                <a:srgbClr val="01000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76200"/>
            <a:ext cx="6019800" cy="2585323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/** 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Generate 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a </a:t>
            </a:r>
            <a:r>
              <a:rPr lang="en-US" dirty="0" err="1" smtClean="0">
                <a:solidFill>
                  <a:srgbClr val="008000"/>
                </a:solidFill>
                <a:latin typeface="+mj-lt"/>
              </a:rPr>
              <a:t>swizzling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function.</a:t>
            </a:r>
            <a:endParaRPr lang="en-US" dirty="0" smtClean="0">
              <a:solidFill>
                <a:srgbClr val="008000"/>
              </a:solidFill>
              <a:latin typeface="+mj-lt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+mj-lt"/>
              </a:rPr>
              <a:t>         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Example: 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_</a:t>
            </a:r>
            <a:r>
              <a:rPr lang="en-US" b="1" dirty="0" err="1" smtClean="0">
                <a:solidFill>
                  <a:srgbClr val="008000"/>
                </a:solidFill>
                <a:latin typeface="Consolas" pitchFamily="49" charset="0"/>
              </a:rPr>
              <a:t>gen_swizzle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("</a:t>
            </a:r>
            <a:r>
              <a:rPr lang="en-US" b="1" dirty="0" err="1" smtClean="0">
                <a:solidFill>
                  <a:srgbClr val="008000"/>
                </a:solidFill>
                <a:latin typeface="Consolas" pitchFamily="49" charset="0"/>
              </a:rPr>
              <a:t>xyzzy</a:t>
            </a:r>
            <a:r>
              <a:rPr lang="en-US" b="1" dirty="0" smtClean="0">
                <a:solidFill>
                  <a:srgbClr val="008000"/>
                </a:solidFill>
                <a:latin typeface="Consolas" pitchFamily="49" charset="0"/>
              </a:rPr>
              <a:t>")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08000"/>
                </a:solidFill>
                <a:latin typeface="+mj-lt"/>
              </a:rPr>
              <a:t>returns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   """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VectorT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!(T,6)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xyzzy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() const 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   {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       return 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VectorT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!(T,6)(</a:t>
            </a:r>
            <a:r>
              <a:rPr lang="en-US" dirty="0" err="1" smtClean="0">
                <a:solidFill>
                  <a:srgbClr val="008000"/>
                </a:solidFill>
                <a:latin typeface="Consolas" pitchFamily="49" charset="0"/>
              </a:rPr>
              <a:t>x,y,z,z,y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);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"""    </a:t>
            </a:r>
            <a:endParaRPr lang="en-US" dirty="0" smtClean="0">
              <a:solidFill>
                <a:srgbClr val="008000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08000"/>
                </a:solidFill>
                <a:latin typeface="Consolas" pitchFamily="49" charset="0"/>
              </a:rPr>
              <a:t>*/</a:t>
            </a:r>
          </a:p>
        </p:txBody>
      </p:sp>
      <p:sp>
        <p:nvSpPr>
          <p:cNvPr id="7" name="Rectangle 6"/>
          <p:cNvSpPr/>
          <p:nvPr/>
        </p:nvSpPr>
        <p:spPr>
          <a:xfrm>
            <a:off x="838200" y="3048000"/>
            <a:ext cx="7239000" cy="369331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string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_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gen_swizzle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(string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swiz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string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args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""~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swiz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[0];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foreach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(c;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swiz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[1..$])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args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~=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", " ~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c;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string code = 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ctFormat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(q{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VectorT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!(T,%s) %s()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const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       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           return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VectorT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!(T,%s)(%s);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}, 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swiz.length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swiz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swiz.length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args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code;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8600"/>
            <a:ext cx="8229600" cy="5867400"/>
          </a:xfrm>
        </p:spPr>
        <p:txBody>
          <a:bodyPr/>
          <a:lstStyle/>
          <a:p>
            <a:r>
              <a:rPr lang="en-US" dirty="0" smtClean="0"/>
              <a:t>But we need to generate </a:t>
            </a:r>
            <a:r>
              <a:rPr lang="en-US" i="1" dirty="0" smtClean="0"/>
              <a:t>all </a:t>
            </a:r>
            <a:r>
              <a:rPr lang="en-US" dirty="0" smtClean="0"/>
              <a:t>the swizzles up to a given length: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443091"/>
            <a:ext cx="7924800" cy="6186309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string _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gen_all_swizzles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len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srcdig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if 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len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&lt;= 0)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"";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string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elem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=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</a:t>
            </a:r>
            <a:r>
              <a:rPr lang="en-US" dirty="0" err="1" smtClean="0">
                <a:solidFill>
                  <a:srgbClr val="A31515"/>
                </a:solidFill>
                <a:latin typeface="Consolas" pitchFamily="49" charset="0"/>
              </a:rPr>
              <a:t>xyzw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"[0..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srcdig];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string code;</a:t>
            </a:r>
          </a:p>
          <a:p>
            <a:endParaRPr lang="en-US" dirty="0" smtClean="0">
              <a:solidFill>
                <a:srgbClr val="010001"/>
              </a:solidFill>
              <a:latin typeface="Consolas" pitchFamily="49" charset="0"/>
            </a:endParaRP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foreach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(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genlen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 2..len+1)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combos = 1;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foreach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(a; 0..genlen) { combos *=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srcdig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 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foreach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 0..combos)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string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swiz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swizcode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foreach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(j; 0..genlen)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swiz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~=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elem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[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swizcode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%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srcdig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];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   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swizcode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/=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srcdig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    code ~= </a:t>
            </a:r>
            <a:r>
              <a:rPr lang="en-US" b="1" dirty="0" smtClean="0">
                <a:solidFill>
                  <a:srgbClr val="010001"/>
                </a:solidFill>
                <a:latin typeface="Consolas" pitchFamily="49" charset="0"/>
              </a:rPr>
              <a:t>_</a:t>
            </a:r>
            <a:r>
              <a:rPr lang="en-US" b="1" dirty="0" err="1" smtClean="0">
                <a:solidFill>
                  <a:srgbClr val="010001"/>
                </a:solidFill>
                <a:latin typeface="Consolas" pitchFamily="49" charset="0"/>
              </a:rPr>
              <a:t>gen_swizzle</a:t>
            </a:r>
            <a:r>
              <a:rPr lang="en-US" b="1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b="1" dirty="0" err="1" smtClean="0">
                <a:solidFill>
                  <a:srgbClr val="010001"/>
                </a:solidFill>
                <a:latin typeface="Consolas" pitchFamily="49" charset="0"/>
              </a:rPr>
              <a:t>swiz</a:t>
            </a:r>
            <a:r>
              <a:rPr lang="en-US" b="1" dirty="0" smtClean="0">
                <a:solidFill>
                  <a:srgbClr val="010001"/>
                </a:solidFill>
                <a:latin typeface="Consolas" pitchFamily="49" charset="0"/>
              </a:rPr>
              <a:t>)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code;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90600" y="0"/>
            <a:ext cx="6858000" cy="69865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1400" dirty="0" smtClean="0">
              <a:solidFill>
                <a:srgbClr val="92D05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!(T,2) xx()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{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    return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!(T,2)(x, x);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}</a:t>
            </a:r>
          </a:p>
          <a:p>
            <a:endParaRPr lang="en-US" sz="1400" dirty="0" smtClean="0">
              <a:solidFill>
                <a:srgbClr val="92D05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!(T,2)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yx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()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{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    return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!(T,2)(y, x);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}</a:t>
            </a:r>
          </a:p>
          <a:p>
            <a:endParaRPr lang="en-US" sz="1400" dirty="0" smtClean="0">
              <a:solidFill>
                <a:srgbClr val="92D05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!(T,2)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xy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()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{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    return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!(T,2)(x, y);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}</a:t>
            </a:r>
          </a:p>
          <a:p>
            <a:endParaRPr lang="en-US" sz="1400" dirty="0" smtClean="0">
              <a:solidFill>
                <a:srgbClr val="92D05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!(T,2)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yy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()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{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    return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!(T,2)(y, y);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}</a:t>
            </a:r>
          </a:p>
          <a:p>
            <a:endParaRPr lang="en-US" sz="1400" dirty="0" smtClean="0">
              <a:solidFill>
                <a:srgbClr val="92D05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!(T,3) xxx()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{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    return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!(T,3)(x, x, x);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}</a:t>
            </a:r>
          </a:p>
          <a:p>
            <a:endParaRPr lang="en-US" sz="1400" dirty="0" smtClean="0">
              <a:solidFill>
                <a:srgbClr val="92D050"/>
              </a:solidFill>
              <a:latin typeface="Lucida Console" pitchFamily="49" charset="0"/>
            </a:endParaRP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!(T,3)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yxx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()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{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    return </a:t>
            </a:r>
            <a:r>
              <a:rPr lang="en-US" sz="1400" dirty="0" err="1" smtClean="0">
                <a:solidFill>
                  <a:srgbClr val="92D050"/>
                </a:solidFill>
                <a:latin typeface="Lucida Console" pitchFamily="49" charset="0"/>
              </a:rPr>
              <a:t>VectorT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!(T,3)(y, x, x);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 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}</a:t>
            </a:r>
          </a:p>
          <a:p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</a:t>
            </a:r>
            <a:r>
              <a:rPr lang="en-US" sz="1400" dirty="0" smtClean="0">
                <a:solidFill>
                  <a:srgbClr val="92D050"/>
                </a:solidFill>
                <a:latin typeface="Lucida Console" pitchFamily="49" charset="0"/>
              </a:rPr>
              <a:t>               ...</a:t>
            </a:r>
            <a:endParaRPr lang="en-US" sz="1400" dirty="0" smtClean="0">
              <a:solidFill>
                <a:srgbClr val="92D050"/>
              </a:solidFill>
              <a:latin typeface="Lucida Console" pitchFamily="49" charset="0"/>
            </a:endParaRPr>
          </a:p>
          <a:p>
            <a:endParaRPr lang="en-US" sz="1400" dirty="0">
              <a:solidFill>
                <a:srgbClr val="92D050"/>
              </a:solidFill>
              <a:latin typeface="Lucida Console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Almost no.  </a:t>
            </a:r>
          </a:p>
          <a:p>
            <a:r>
              <a:rPr lang="en-US" dirty="0" smtClean="0"/>
              <a:t>Which is to say, yes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CTFE limitations:  no </a:t>
            </a:r>
            <a:r>
              <a:rPr lang="en-US" dirty="0" err="1" smtClean="0"/>
              <a:t>structs</a:t>
            </a:r>
            <a:r>
              <a:rPr lang="en-US" dirty="0" smtClean="0"/>
              <a:t>/classes, no C </a:t>
            </a:r>
            <a:r>
              <a:rPr lang="en-US" dirty="0" err="1" smtClean="0"/>
              <a:t>funcs</a:t>
            </a:r>
            <a:endParaRPr lang="en-US" dirty="0" smtClean="0"/>
          </a:p>
          <a:p>
            <a:pPr lvl="1"/>
            <a:r>
              <a:rPr lang="en-US" dirty="0" smtClean="0"/>
              <a:t>Compiler bugs: massive memory leak in CTFE</a:t>
            </a:r>
            <a:endParaRPr lang="en-US" dirty="0" smtClean="0"/>
          </a:p>
          <a:p>
            <a:r>
              <a:rPr lang="en-US" dirty="0" smtClean="0"/>
              <a:t>However, these have been demonstrated:</a:t>
            </a:r>
          </a:p>
          <a:p>
            <a:pPr lvl="1"/>
            <a:r>
              <a:rPr lang="en-US" sz="2800" dirty="0" smtClean="0"/>
              <a:t>Compile-time </a:t>
            </a:r>
            <a:r>
              <a:rPr lang="en-US" sz="2800" dirty="0" err="1" smtClean="0"/>
              <a:t>raytracer</a:t>
            </a:r>
            <a:r>
              <a:rPr lang="en-US" sz="2800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Tomasz </a:t>
            </a:r>
            <a:r>
              <a:rPr lang="en-US" dirty="0" err="1" smtClean="0"/>
              <a:t>Stachowiak</a:t>
            </a:r>
            <a:r>
              <a:rPr lang="en-US" dirty="0" smtClean="0"/>
              <a:t>)</a:t>
            </a:r>
          </a:p>
          <a:p>
            <a:pPr lvl="1"/>
            <a:r>
              <a:rPr lang="en-US" sz="2800" dirty="0" smtClean="0"/>
              <a:t>Wrapper generation (</a:t>
            </a:r>
            <a:r>
              <a:rPr lang="en-US" sz="2800" dirty="0" err="1" smtClean="0"/>
              <a:t>PyD</a:t>
            </a:r>
            <a:r>
              <a:rPr lang="en-US" sz="2800" dirty="0" smtClean="0"/>
              <a:t>, Kirk McDonald)</a:t>
            </a:r>
            <a:endParaRPr lang="en-US" sz="2800" dirty="0" smtClean="0"/>
          </a:p>
          <a:p>
            <a:pPr lvl="1"/>
            <a:r>
              <a:rPr lang="en-US" sz="2800" dirty="0" smtClean="0"/>
              <a:t>Compile-time regular expression </a:t>
            </a:r>
            <a:r>
              <a:rPr lang="en-US" sz="2800" dirty="0" smtClean="0"/>
              <a:t>parsing (</a:t>
            </a:r>
            <a:r>
              <a:rPr lang="en-US" sz="2800" dirty="0" err="1" smtClean="0"/>
              <a:t>meta.regexp</a:t>
            </a:r>
            <a:r>
              <a:rPr lang="en-US" sz="2800" dirty="0" smtClean="0"/>
              <a:t>, </a:t>
            </a:r>
            <a:r>
              <a:rPr lang="en-US" sz="2800" dirty="0" smtClean="0"/>
              <a:t>Eric </a:t>
            </a:r>
            <a:r>
              <a:rPr lang="en-US" sz="2800" dirty="0" err="1" smtClean="0"/>
              <a:t>Anderton</a:t>
            </a:r>
            <a:r>
              <a:rPr lang="en-US" sz="2800" dirty="0" smtClean="0"/>
              <a:t>)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lvl="1"/>
            <a:r>
              <a:rPr lang="en-US" sz="2800" dirty="0" smtClean="0"/>
              <a:t>Compile-time parsing </a:t>
            </a:r>
            <a:r>
              <a:rPr lang="en-US" sz="2800" dirty="0" smtClean="0"/>
              <a:t>DSL parsing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(???, BCS?)</a:t>
            </a: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Are there limits to the possibilities?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0"/>
            <a:ext cx="8686800" cy="651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228600" y="6488668"/>
            <a:ext cx="838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Total rendering/compilation time: 26148 seconds (on </a:t>
            </a:r>
            <a:r>
              <a:rPr lang="en-US" dirty="0" smtClean="0"/>
              <a:t>a 1.7GHz </a:t>
            </a:r>
            <a:r>
              <a:rPr lang="en-US" dirty="0" smtClean="0"/>
              <a:t>laptop)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Misc observations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CTFE calc </a:t>
            </a:r>
            <a:r>
              <a:rPr lang="en-US" dirty="0" err="1" smtClean="0"/>
              <a:t>vs</a:t>
            </a:r>
            <a:r>
              <a:rPr lang="en-US" dirty="0" smtClean="0"/>
              <a:t> Template calc:</a:t>
            </a:r>
          </a:p>
          <a:p>
            <a:pPr lvl="1"/>
            <a:r>
              <a:rPr lang="en-US" dirty="0" smtClean="0"/>
              <a:t>Templates can do calculations on </a:t>
            </a:r>
            <a:r>
              <a:rPr lang="en-US" b="1" dirty="0" smtClean="0"/>
              <a:t>Types </a:t>
            </a:r>
            <a:r>
              <a:rPr lang="en-US" dirty="0" smtClean="0"/>
              <a:t>or </a:t>
            </a:r>
            <a:r>
              <a:rPr lang="en-US" b="1" dirty="0" smtClean="0"/>
              <a:t>Values</a:t>
            </a:r>
          </a:p>
          <a:p>
            <a:pPr lvl="1"/>
            <a:r>
              <a:rPr lang="en-US" dirty="0" smtClean="0"/>
              <a:t>CTFE can only do </a:t>
            </a:r>
            <a:r>
              <a:rPr lang="en-US" b="1" dirty="0" smtClean="0"/>
              <a:t>Value</a:t>
            </a:r>
            <a:r>
              <a:rPr lang="en-US" dirty="0" smtClean="0"/>
              <a:t> calculations</a:t>
            </a:r>
          </a:p>
          <a:p>
            <a:pPr lvl="1"/>
            <a:r>
              <a:rPr lang="en-US" dirty="0" smtClean="0"/>
              <a:t>Template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smtClean="0"/>
              <a:t>CTFE </a:t>
            </a:r>
            <a:r>
              <a:rPr lang="en-US" dirty="0" smtClean="0">
                <a:sym typeface="Wingdings" pitchFamily="2" charset="2"/>
              </a:rPr>
              <a:t>is OK</a:t>
            </a:r>
            <a:endParaRPr lang="en-US" dirty="0" smtClean="0"/>
          </a:p>
          <a:p>
            <a:pPr lvl="1"/>
            <a:r>
              <a:rPr lang="en-US" dirty="0" smtClean="0"/>
              <a:t>But not</a:t>
            </a:r>
            <a:r>
              <a:rPr lang="en-US" dirty="0" smtClean="0"/>
              <a:t> CTFE </a:t>
            </a:r>
            <a:r>
              <a:rPr lang="en-US" dirty="0" smtClean="0">
                <a:sym typeface="Wingdings" pitchFamily="2" charset="2"/>
              </a:rPr>
              <a:t> Template</a:t>
            </a:r>
            <a:endParaRPr lang="en-US" dirty="0" smtClean="0"/>
          </a:p>
          <a:p>
            <a:pPr lvl="1"/>
            <a:r>
              <a:rPr lang="en-US" dirty="0" smtClean="0"/>
              <a:t>CTFE supports richer syntax</a:t>
            </a:r>
          </a:p>
          <a:p>
            <a:pPr lvl="1"/>
            <a:r>
              <a:rPr lang="en-US" dirty="0" smtClean="0"/>
              <a:t>Also Templates instantiate symbols and cause bloat</a:t>
            </a:r>
          </a:p>
          <a:p>
            <a:r>
              <a:rPr lang="en-US" dirty="0" smtClean="0"/>
              <a:t>Conclusion	</a:t>
            </a:r>
            <a:endParaRPr lang="en-US" dirty="0" smtClean="0"/>
          </a:p>
          <a:p>
            <a:pPr lvl="1"/>
            <a:r>
              <a:rPr lang="en-US" dirty="0" smtClean="0"/>
              <a:t>If doing  value </a:t>
            </a:r>
            <a:r>
              <a:rPr lang="en-US" dirty="0" err="1" smtClean="0"/>
              <a:t>calcs</a:t>
            </a:r>
            <a:r>
              <a:rPr lang="en-US" dirty="0" smtClean="0"/>
              <a:t>,  always prefer CTFE.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CTFE </a:t>
            </a:r>
            <a:r>
              <a:rPr lang="en-US" dirty="0" err="1" smtClean="0"/>
              <a:t>vs</a:t>
            </a:r>
            <a:r>
              <a:rPr lang="en-US" dirty="0" smtClean="0"/>
              <a:t> Templates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685800"/>
            <a:ext cx="3048000" cy="4572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Nemerle</a:t>
            </a:r>
            <a:r>
              <a:rPr lang="en-US" dirty="0" smtClean="0"/>
              <a:t> macro: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/>
          <a:lstStyle/>
          <a:p>
            <a:r>
              <a:rPr lang="en-US" dirty="0" smtClean="0"/>
              <a:t>CTFE </a:t>
            </a:r>
            <a:r>
              <a:rPr lang="en-US" dirty="0" err="1" smtClean="0"/>
              <a:t>vs</a:t>
            </a:r>
            <a:r>
              <a:rPr lang="en-US" dirty="0" smtClean="0"/>
              <a:t> AST macros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5486400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macro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m () {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Nemerle.IO.printf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"compile-time\n"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);</a:t>
            </a:r>
          </a:p>
          <a:p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    &lt;[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Nemerle.IO.printf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(</a:t>
            </a:r>
            <a:r>
              <a:rPr lang="en-US" sz="1600" dirty="0" smtClean="0">
                <a:solidFill>
                  <a:srgbClr val="A31515"/>
                </a:solidFill>
                <a:latin typeface="Consolas" pitchFamily="49" charset="0"/>
              </a:rPr>
              <a:t>"run-time\n") ]&gt;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}</a:t>
            </a:r>
          </a:p>
          <a:p>
            <a:endParaRPr lang="en-US" sz="1600" dirty="0" smtClean="0">
              <a:solidFill>
                <a:srgbClr val="A31515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m ();</a:t>
            </a:r>
            <a:endParaRPr lang="en-US" sz="1600" dirty="0" smtClean="0">
              <a:solidFill>
                <a:srgbClr val="010001"/>
              </a:solidFill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09600" y="4495800"/>
            <a:ext cx="5410200" cy="175432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string m()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pragma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msg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"compile-time")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;</a:t>
            </a:r>
          </a:p>
          <a:p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q{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writefln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smtClean="0">
                <a:solidFill>
                  <a:srgbClr val="A31515"/>
                </a:solidFill>
                <a:latin typeface="Consolas" pitchFamily="49" charset="0"/>
              </a:rPr>
              <a:t>"run-time")</a:t>
            </a:r>
            <a:r>
              <a:rPr lang="en-US" dirty="0" smtClean="0">
                <a:solidFill>
                  <a:schemeClr val="bg1"/>
                </a:solidFill>
                <a:latin typeface="Consolas" pitchFamily="49" charset="0"/>
              </a:rPr>
              <a:t>;}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mixin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(m());</a:t>
            </a:r>
            <a:endParaRPr lang="en-US" dirty="0" smtClean="0">
              <a:solidFill>
                <a:srgbClr val="010001"/>
              </a:solidFill>
              <a:latin typeface="Consolas" pitchFamily="49" charset="0"/>
            </a:endParaRP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09600" y="3962400"/>
            <a:ext cx="3048000" cy="76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r>
              <a:rPr kumimoji="0" lang="en-US" sz="2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 “macro”: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 2"/>
              <a:buChar char=""/>
              <a:tabLst/>
              <a:defRPr/>
            </a:pPr>
            <a:endParaRPr kumimoji="0" lang="en-US" sz="2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Compile time constants</a:t>
            </a:r>
          </a:p>
          <a:p>
            <a:r>
              <a:rPr lang="en-US" dirty="0" smtClean="0"/>
              <a:t>Static checking</a:t>
            </a:r>
          </a:p>
          <a:p>
            <a:r>
              <a:rPr lang="en-US" dirty="0" smtClean="0"/>
              <a:t>Code specialization using introspection</a:t>
            </a:r>
          </a:p>
          <a:p>
            <a:r>
              <a:rPr lang="en-US" dirty="0" smtClean="0"/>
              <a:t>Code generation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Metaprogramming</a:t>
            </a:r>
            <a:r>
              <a:rPr lang="en-US" dirty="0" smtClean="0"/>
              <a:t> use cases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CTFE is constant folding on steroids. </a:t>
            </a:r>
          </a:p>
          <a:p>
            <a:pPr lvl="1"/>
            <a:r>
              <a:rPr lang="en-US" dirty="0" smtClean="0"/>
              <a:t>“Simply taking constant folding to its logical conclusions” </a:t>
            </a:r>
            <a:br>
              <a:rPr lang="en-US" dirty="0" smtClean="0"/>
            </a:br>
            <a:r>
              <a:rPr lang="en-US" dirty="0" smtClean="0"/>
              <a:t>– Don </a:t>
            </a:r>
            <a:r>
              <a:rPr lang="en-US" dirty="0" err="1" smtClean="0"/>
              <a:t>Clugston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x = 2+4;  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many compilers will fold this</a:t>
            </a:r>
          </a:p>
          <a:p>
            <a:r>
              <a:rPr lang="en-US" dirty="0" err="1" smtClean="0"/>
              <a:t>int</a:t>
            </a:r>
            <a:r>
              <a:rPr lang="en-US" dirty="0" smtClean="0"/>
              <a:t> add(</a:t>
            </a:r>
            <a:r>
              <a:rPr lang="en-US" dirty="0" err="1" smtClean="0"/>
              <a:t>int</a:t>
            </a:r>
            <a:r>
              <a:rPr lang="en-US" dirty="0" smtClean="0"/>
              <a:t> a, </a:t>
            </a:r>
            <a:r>
              <a:rPr lang="en-US" dirty="0" err="1" smtClean="0"/>
              <a:t>int</a:t>
            </a:r>
            <a:r>
              <a:rPr lang="en-US" dirty="0" smtClean="0"/>
              <a:t> b){return </a:t>
            </a:r>
            <a:r>
              <a:rPr lang="en-US" dirty="0" err="1" smtClean="0"/>
              <a:t>a+b</a:t>
            </a:r>
            <a:r>
              <a:rPr lang="en-US" dirty="0" smtClean="0"/>
              <a:t>;} </a:t>
            </a:r>
            <a:br>
              <a:rPr lang="en-US" dirty="0" smtClean="0"/>
            </a:br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x = add(2,4);  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some may inline/fold this</a:t>
            </a:r>
          </a:p>
          <a:p>
            <a:r>
              <a:rPr lang="en-US" dirty="0" smtClean="0"/>
              <a:t>const </a:t>
            </a:r>
            <a:r>
              <a:rPr lang="en-US" dirty="0" err="1" smtClean="0"/>
              <a:t>int</a:t>
            </a:r>
            <a:r>
              <a:rPr lang="en-US" dirty="0" smtClean="0"/>
              <a:t> x = factorial(5); 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// does any but DMD do this?            </a:t>
            </a: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/>
            </a:r>
            <a:b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</a:br>
            <a:r>
              <a:rPr lang="en-US" i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			// maybe some functional languages?</a:t>
            </a:r>
          </a:p>
          <a:p>
            <a:endParaRPr lang="en-US" dirty="0" smtClean="0"/>
          </a:p>
          <a:p>
            <a:r>
              <a:rPr lang="en-US" dirty="0" smtClean="0"/>
              <a:t>In general, why not evaluate as much as you can up front?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CTFE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6200000">
            <a:off x="-1326397" y="1721604"/>
            <a:ext cx="3581400" cy="533400"/>
          </a:xfrm>
        </p:spPr>
        <p:txBody>
          <a:bodyPr>
            <a:noAutofit/>
          </a:bodyPr>
          <a:lstStyle/>
          <a:p>
            <a:r>
              <a:rPr lang="en-US" sz="3200" b="1" dirty="0" smtClean="0"/>
              <a:t>D   Vs   </a:t>
            </a:r>
            <a:r>
              <a:rPr lang="en-US" sz="3200" b="1" dirty="0" err="1" smtClean="0"/>
              <a:t>Nemerle</a:t>
            </a:r>
            <a:r>
              <a:rPr lang="en-US" sz="3200" b="1" dirty="0" smtClean="0"/>
              <a:t> #2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0"/>
            <a:ext cx="8229600" cy="2893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macro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For (init,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cond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, change, body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)  {</a:t>
            </a:r>
            <a:endParaRPr lang="en-US" sz="1600" dirty="0" smtClean="0">
              <a:solidFill>
                <a:srgbClr val="01000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&lt;[$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init;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def loop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() :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void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          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$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cond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) { $body; $change; loop() } 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else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};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loop ()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]&gt;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  <a:p>
            <a:endParaRPr lang="nn-NO" sz="1600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nn-NO" sz="1600" dirty="0" smtClean="0">
                <a:solidFill>
                  <a:schemeClr val="bg1"/>
                </a:solidFill>
                <a:latin typeface="Consolas" pitchFamily="49" charset="0"/>
              </a:rPr>
              <a:t>For(</a:t>
            </a:r>
            <a:r>
              <a:rPr lang="nn-NO" sz="1600" dirty="0" smtClean="0">
                <a:solidFill>
                  <a:srgbClr val="0000FF"/>
                </a:solidFill>
                <a:latin typeface="Consolas" pitchFamily="49" charset="0"/>
              </a:rPr>
              <a:t>mutable </a:t>
            </a:r>
            <a:r>
              <a:rPr lang="nn-NO" sz="1600" dirty="0" smtClean="0">
                <a:solidFill>
                  <a:srgbClr val="010001"/>
                </a:solidFill>
                <a:latin typeface="Consolas" pitchFamily="49" charset="0"/>
              </a:rPr>
              <a:t>i = 0, i &lt; 10, i++, printf (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"%d", </a:t>
            </a:r>
            <a:r>
              <a:rPr lang="nn-NO" sz="1600" dirty="0" smtClean="0">
                <a:solidFill>
                  <a:srgbClr val="010001"/>
                </a:solidFill>
                <a:latin typeface="Consolas" pitchFamily="49" charset="0"/>
              </a:rPr>
              <a:t>i))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62000" y="2971800"/>
            <a:ext cx="8229600" cy="38779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string For(string init, string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cond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, string change, string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bod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ctFormat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(q{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%s;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void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loop() {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(%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s) { %s; %s; loop(); }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};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loop();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}, init,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cond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,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bod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, change);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  <a:p>
            <a:endParaRPr lang="en-US" sz="1600" dirty="0" smtClean="0">
              <a:solidFill>
                <a:srgbClr val="01000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void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main() {</a:t>
            </a:r>
          </a:p>
          <a:p>
            <a:r>
              <a:rPr lang="nn-NO" sz="1600" dirty="0" smtClean="0">
                <a:solidFill>
                  <a:srgbClr val="010001"/>
                </a:solidFill>
                <a:latin typeface="Consolas" pitchFamily="49" charset="0"/>
              </a:rPr>
              <a:t>    mixin(For(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"int i = 0"</a:t>
            </a:r>
            <a:r>
              <a:rPr lang="nn-NO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"i &lt; 10"</a:t>
            </a:r>
            <a:r>
              <a:rPr lang="nn-NO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"i++"</a:t>
            </a:r>
            <a:r>
              <a:rPr lang="nn-NO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</a:t>
            </a:r>
            <a:endParaRPr lang="nn-NO" sz="1600" dirty="0" smtClean="0">
              <a:solidFill>
                <a:srgbClr val="A31515"/>
              </a:solidFill>
              <a:latin typeface="Consolas" pitchFamily="49" charset="0"/>
            </a:endParaRPr>
          </a:p>
          <a:p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            </a:t>
            </a:r>
            <a:r>
              <a:rPr lang="nn-NO" sz="1600" dirty="0" smtClean="0">
                <a:solidFill>
                  <a:srgbClr val="010001"/>
                </a:solidFill>
                <a:latin typeface="Consolas" pitchFamily="49" charset="0"/>
              </a:rPr>
              <a:t>q{writefln(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"%d"</a:t>
            </a:r>
            <a:r>
              <a:rPr lang="nn-NO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nn-NO" sz="1600" dirty="0" smtClean="0">
                <a:solidFill>
                  <a:srgbClr val="010001"/>
                </a:solidFill>
                <a:latin typeface="Consolas" pitchFamily="49" charset="0"/>
              </a:rPr>
              <a:t>i)}));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8" name="Rectangle 7"/>
          <p:cNvSpPr/>
          <p:nvPr/>
        </p:nvSpPr>
        <p:spPr>
          <a:xfrm>
            <a:off x="6858000" y="152400"/>
            <a:ext cx="2053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Nemerle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0" y="3200400"/>
            <a:ext cx="548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62000" y="0"/>
            <a:ext cx="8229600" cy="28931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macro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For (init,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cond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, change, body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)  {</a:t>
            </a:r>
            <a:endParaRPr lang="en-US" sz="1600" dirty="0" smtClean="0">
              <a:solidFill>
                <a:srgbClr val="01000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&lt;[$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init;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def loop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() :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void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          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$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cond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) { $body; $change; loop() } 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else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};</a:t>
            </a: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loop ()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]&gt;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  <a:p>
            <a:endParaRPr lang="nn-NO" sz="1600" dirty="0" smtClean="0">
              <a:solidFill>
                <a:srgbClr val="0000FF"/>
              </a:solidFill>
              <a:latin typeface="Consolas" pitchFamily="49" charset="0"/>
            </a:endParaRPr>
          </a:p>
          <a:p>
            <a:r>
              <a:rPr lang="nn-NO" sz="1600" dirty="0" smtClean="0">
                <a:solidFill>
                  <a:schemeClr val="bg1"/>
                </a:solidFill>
                <a:latin typeface="Consolas" pitchFamily="49" charset="0"/>
              </a:rPr>
              <a:t>For(</a:t>
            </a:r>
            <a:r>
              <a:rPr lang="nn-NO" sz="1600" dirty="0" smtClean="0">
                <a:solidFill>
                  <a:srgbClr val="0000FF"/>
                </a:solidFill>
                <a:latin typeface="Consolas" pitchFamily="49" charset="0"/>
              </a:rPr>
              <a:t>mutable </a:t>
            </a:r>
            <a:r>
              <a:rPr lang="nn-NO" sz="1600" dirty="0" smtClean="0">
                <a:solidFill>
                  <a:srgbClr val="010001"/>
                </a:solidFill>
                <a:latin typeface="Consolas" pitchFamily="49" charset="0"/>
              </a:rPr>
              <a:t>i = 0, i &lt; 10, i++, printf (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"%d", </a:t>
            </a:r>
            <a:r>
              <a:rPr lang="nn-NO" sz="1600" dirty="0" smtClean="0">
                <a:solidFill>
                  <a:srgbClr val="010001"/>
                </a:solidFill>
                <a:latin typeface="Consolas" pitchFamily="49" charset="0"/>
              </a:rPr>
              <a:t>i))</a:t>
            </a:r>
            <a:endParaRPr lang="en-US" sz="1600" dirty="0">
              <a:latin typeface="Consolas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0" y="2971800"/>
            <a:ext cx="8229600" cy="3877985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string For(string init, string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cond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, string change, string 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bod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return </a:t>
            </a:r>
            <a:r>
              <a:rPr lang="en-US" sz="1600" dirty="0" err="1" smtClean="0">
                <a:solidFill>
                  <a:srgbClr val="0000FF"/>
                </a:solidFill>
                <a:latin typeface="Consolas" pitchFamily="49" charset="0"/>
              </a:rPr>
              <a:t>mixin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10001"/>
                </a:solidFill>
                <a:latin typeface="Consolas" pitchFamily="49" charset="0"/>
              </a:rPr>
              <a:t>ctInterpolate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(q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sz="1600" b="1" dirty="0" smtClean="0">
                <a:solidFill>
                  <a:srgbClr val="010001"/>
                </a:solidFill>
                <a:latin typeface="Consolas" pitchFamily="49" charset="0"/>
              </a:rPr>
              <a:t>$init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;</a:t>
            </a:r>
            <a:endParaRPr lang="en-US" sz="1600" dirty="0" smtClean="0">
              <a:solidFill>
                <a:srgbClr val="01000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void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loop() {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    </a:t>
            </a:r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if </a:t>
            </a:r>
            <a:r>
              <a:rPr lang="en-US" sz="1600" dirty="0" smtClean="0">
                <a:solidFill>
                  <a:schemeClr val="bg1"/>
                </a:solidFill>
                <a:latin typeface="Consolas" pitchFamily="49" charset="0"/>
              </a:rPr>
              <a:t>(</a:t>
            </a:r>
            <a:r>
              <a:rPr lang="en-US" sz="1600" b="1" dirty="0" smtClean="0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1600" b="1" dirty="0" err="1" smtClean="0">
                <a:solidFill>
                  <a:schemeClr val="bg1"/>
                </a:solidFill>
                <a:latin typeface="Consolas" pitchFamily="49" charset="0"/>
              </a:rPr>
              <a:t>cond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)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{ </a:t>
            </a:r>
            <a:r>
              <a:rPr lang="en-US" sz="1600" b="1" dirty="0" smtClean="0">
                <a:solidFill>
                  <a:srgbClr val="010001"/>
                </a:solidFill>
                <a:latin typeface="Consolas" pitchFamily="49" charset="0"/>
              </a:rPr>
              <a:t>$</a:t>
            </a:r>
            <a:r>
              <a:rPr lang="en-US" sz="1600" b="1" dirty="0" err="1" smtClean="0">
                <a:solidFill>
                  <a:srgbClr val="010001"/>
                </a:solidFill>
                <a:latin typeface="Consolas" pitchFamily="49" charset="0"/>
              </a:rPr>
              <a:t>bod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; </a:t>
            </a:r>
            <a:r>
              <a:rPr lang="en-US" sz="1600" b="1" dirty="0" smtClean="0">
                <a:solidFill>
                  <a:srgbClr val="010001"/>
                </a:solidFill>
                <a:latin typeface="Consolas" pitchFamily="49" charset="0"/>
              </a:rPr>
              <a:t>$change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;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loop(); }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});</a:t>
            </a:r>
            <a:endParaRPr lang="en-US" sz="1600" dirty="0" smtClean="0">
              <a:solidFill>
                <a:srgbClr val="01000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        loop();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});</a:t>
            </a:r>
            <a:endParaRPr lang="en-US" sz="1600" dirty="0" smtClean="0">
              <a:solidFill>
                <a:srgbClr val="01000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  <a:p>
            <a:endParaRPr lang="en-US" sz="1600" dirty="0" smtClean="0">
              <a:solidFill>
                <a:srgbClr val="010001"/>
              </a:solidFill>
              <a:latin typeface="Consolas" pitchFamily="49" charset="0"/>
            </a:endParaRPr>
          </a:p>
          <a:p>
            <a:r>
              <a:rPr lang="en-US" sz="1600" dirty="0" smtClean="0">
                <a:solidFill>
                  <a:srgbClr val="0000FF"/>
                </a:solidFill>
                <a:latin typeface="Consolas" pitchFamily="49" charset="0"/>
              </a:rPr>
              <a:t>void </a:t>
            </a:r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main() {</a:t>
            </a:r>
          </a:p>
          <a:p>
            <a:r>
              <a:rPr lang="nn-NO" sz="1600" dirty="0" smtClean="0">
                <a:solidFill>
                  <a:srgbClr val="010001"/>
                </a:solidFill>
                <a:latin typeface="Consolas" pitchFamily="49" charset="0"/>
              </a:rPr>
              <a:t>    mixin(For(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"int i = 0"</a:t>
            </a:r>
            <a:r>
              <a:rPr lang="nn-NO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"i &lt; 10"</a:t>
            </a:r>
            <a:r>
              <a:rPr lang="nn-NO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"i++"</a:t>
            </a:r>
            <a:r>
              <a:rPr lang="nn-NO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</a:t>
            </a:r>
            <a:endParaRPr lang="nn-NO" sz="1600" dirty="0" smtClean="0">
              <a:solidFill>
                <a:srgbClr val="A31515"/>
              </a:solidFill>
              <a:latin typeface="Consolas" pitchFamily="49" charset="0"/>
            </a:endParaRPr>
          </a:p>
          <a:p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            </a:t>
            </a:r>
            <a:r>
              <a:rPr lang="nn-NO" sz="1600" dirty="0" smtClean="0">
                <a:solidFill>
                  <a:srgbClr val="010001"/>
                </a:solidFill>
                <a:latin typeface="Consolas" pitchFamily="49" charset="0"/>
              </a:rPr>
              <a:t>q{writefln(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"%d"</a:t>
            </a:r>
            <a:r>
              <a:rPr lang="nn-NO" sz="1600" dirty="0" smtClean="0">
                <a:solidFill>
                  <a:schemeClr val="bg1"/>
                </a:solidFill>
                <a:latin typeface="Consolas" pitchFamily="49" charset="0"/>
              </a:rPr>
              <a:t>,</a:t>
            </a:r>
            <a:r>
              <a:rPr lang="nn-NO" sz="1600" dirty="0" smtClean="0">
                <a:solidFill>
                  <a:srgbClr val="A31515"/>
                </a:solidFill>
                <a:latin typeface="Consolas" pitchFamily="49" charset="0"/>
              </a:rPr>
              <a:t> </a:t>
            </a:r>
            <a:r>
              <a:rPr lang="nn-NO" sz="1600" dirty="0" smtClean="0">
                <a:solidFill>
                  <a:srgbClr val="010001"/>
                </a:solidFill>
                <a:latin typeface="Consolas" pitchFamily="49" charset="0"/>
              </a:rPr>
              <a:t>i)}));</a:t>
            </a:r>
          </a:p>
          <a:p>
            <a:r>
              <a:rPr lang="en-US" sz="1600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 rot="16200000">
            <a:off x="-1326397" y="1721604"/>
            <a:ext cx="3581400" cy="533400"/>
          </a:xfrm>
          <a:prstGeom prst="rect">
            <a:avLst/>
          </a:prstGeom>
          <a:ln w="6350" cap="rnd">
            <a:noFill/>
          </a:ln>
        </p:spPr>
        <p:txBody>
          <a:bodyPr vert="horz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00" normalizeH="0" baseline="0" noProof="0" smtClean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prstClr val="black">
                      <a:alpha val="70000"/>
                    </a:prstClr>
                  </a:innerShdw>
                </a:effectLst>
                <a:uLnTx/>
                <a:uFillTx/>
                <a:latin typeface="+mj-lt"/>
                <a:ea typeface="+mj-ea"/>
                <a:cs typeface="+mj-cs"/>
              </a:rPr>
              <a:t>D   Vs   Nemerle #2</a:t>
            </a:r>
            <a:endParaRPr kumimoji="0" lang="en-US" sz="3200" b="1" i="0" u="none" strike="noStrike" kern="1200" cap="none" spc="-100" normalizeH="0" baseline="0" noProof="0" dirty="0">
              <a:ln w="3200">
                <a:solidFill>
                  <a:schemeClr val="bg2">
                    <a:shade val="75000"/>
                    <a:alpha val="25000"/>
                  </a:schemeClr>
                </a:solidFill>
                <a:prstDash val="solid"/>
                <a:round/>
              </a:ln>
              <a:solidFill>
                <a:srgbClr val="F9F9F9"/>
              </a:solidFill>
              <a:effectLst>
                <a:innerShdw blurRad="50800" dist="25400" dir="13500000">
                  <a:prstClr val="black">
                    <a:alpha val="70000"/>
                  </a:prstClr>
                </a:inn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858000" y="152400"/>
            <a:ext cx="20535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err="1" smtClean="0">
                <a:solidFill>
                  <a:schemeClr val="bg1"/>
                </a:solidFill>
              </a:rPr>
              <a:t>Nemerle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9600" y="3200400"/>
            <a:ext cx="5485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>
                <a:solidFill>
                  <a:schemeClr val="bg1"/>
                </a:solidFill>
              </a:rPr>
              <a:t>D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Nick </a:t>
            </a:r>
            <a:r>
              <a:rPr lang="en-US" dirty="0" err="1" smtClean="0"/>
              <a:t>Sabalausky</a:t>
            </a:r>
            <a:r>
              <a:rPr lang="en-US" dirty="0" smtClean="0"/>
              <a:t> – </a:t>
            </a:r>
            <a:r>
              <a:rPr lang="en-US" dirty="0" smtClean="0"/>
              <a:t>encode/decode, tokens examples</a:t>
            </a:r>
            <a:endParaRPr lang="en-US" dirty="0" smtClean="0"/>
          </a:p>
          <a:p>
            <a:r>
              <a:rPr lang="en-US" dirty="0" smtClean="0"/>
              <a:t>Andrei </a:t>
            </a:r>
            <a:r>
              <a:rPr lang="en-US" dirty="0" err="1" smtClean="0"/>
              <a:t>Alexandrescu</a:t>
            </a:r>
            <a:r>
              <a:rPr lang="en-US" dirty="0" smtClean="0"/>
              <a:t> – </a:t>
            </a:r>
            <a:r>
              <a:rPr lang="en-US" dirty="0" err="1" smtClean="0"/>
              <a:t>std.random</a:t>
            </a:r>
            <a:r>
              <a:rPr lang="en-US" dirty="0" smtClean="0"/>
              <a:t> </a:t>
            </a:r>
            <a:r>
              <a:rPr lang="en-US" dirty="0" smtClean="0"/>
              <a:t>example</a:t>
            </a:r>
          </a:p>
          <a:p>
            <a:r>
              <a:rPr lang="en-US" dirty="0" smtClean="0"/>
              <a:t>Tom </a:t>
            </a:r>
            <a:r>
              <a:rPr lang="en-US" dirty="0" err="1" smtClean="0"/>
              <a:t>Stachowiak</a:t>
            </a:r>
            <a:r>
              <a:rPr lang="en-US" dirty="0" smtClean="0"/>
              <a:t> – swizzle example and </a:t>
            </a:r>
            <a:r>
              <a:rPr lang="en-US" dirty="0" err="1" smtClean="0"/>
              <a:t>ctrace</a:t>
            </a:r>
            <a:endParaRPr lang="en-US" dirty="0" smtClean="0"/>
          </a:p>
          <a:p>
            <a:r>
              <a:rPr lang="en-US" dirty="0" smtClean="0"/>
              <a:t>Walter Bright – for D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Acknowledgements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Reis, </a:t>
            </a:r>
            <a:r>
              <a:rPr lang="en-US" dirty="0" err="1" smtClean="0"/>
              <a:t>Stroustrup</a:t>
            </a:r>
            <a:r>
              <a:rPr lang="en-US" dirty="0" smtClean="0"/>
              <a:t>,   </a:t>
            </a:r>
            <a:r>
              <a:rPr lang="en-US" dirty="0" smtClean="0"/>
              <a:t>"Specifying C++ Concepts"</a:t>
            </a:r>
          </a:p>
          <a:p>
            <a:pPr lvl="1">
              <a:buNone/>
            </a:pPr>
            <a:r>
              <a:rPr lang="en-US" dirty="0" smtClean="0"/>
              <a:t>  Annual Symposium on Principles of Programming Languages, 2006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meta.regexp</a:t>
            </a:r>
            <a:r>
              <a:rPr lang="en-US" dirty="0" smtClean="0"/>
              <a:t>: http://www.dsource.org/meta</a:t>
            </a:r>
          </a:p>
          <a:p>
            <a:r>
              <a:rPr lang="en-US" dirty="0" err="1" smtClean="0"/>
              <a:t>Ctrace</a:t>
            </a:r>
            <a:r>
              <a:rPr lang="en-US" dirty="0" smtClean="0"/>
              <a:t> </a:t>
            </a:r>
            <a:r>
              <a:rPr lang="en-US" dirty="0" err="1" smtClean="0"/>
              <a:t>raytracer</a:t>
            </a:r>
            <a:r>
              <a:rPr lang="en-US" dirty="0" smtClean="0"/>
              <a:t>: http</a:t>
            </a:r>
            <a:r>
              <a:rPr lang="en-US" dirty="0" smtClean="0"/>
              <a:t>://h3.team0xf.com/ctrace</a:t>
            </a:r>
            <a:r>
              <a:rPr lang="en-US" dirty="0" smtClean="0"/>
              <a:t>/</a:t>
            </a:r>
          </a:p>
          <a:p>
            <a:r>
              <a:rPr lang="en-US" dirty="0" err="1" smtClean="0"/>
              <a:t>std.random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en-US" sz="2000" dirty="0" smtClean="0"/>
              <a:t>http</a:t>
            </a:r>
            <a:r>
              <a:rPr lang="en-US" sz="2000" dirty="0" smtClean="0"/>
              <a:t>://</a:t>
            </a:r>
            <a:r>
              <a:rPr lang="en-US" sz="2000" dirty="0" smtClean="0"/>
              <a:t>www.digitalmars.com/d/2.0/phobos/std_random.html</a:t>
            </a:r>
          </a:p>
          <a:p>
            <a:r>
              <a:rPr lang="en-US" sz="2400" dirty="0" smtClean="0"/>
              <a:t>An excerpt from Andrei’s </a:t>
            </a:r>
            <a:r>
              <a:rPr lang="en-US" sz="2400" dirty="0" err="1" smtClean="0"/>
              <a:t>upcomming</a:t>
            </a:r>
            <a:r>
              <a:rPr lang="en-US" sz="2400" dirty="0" smtClean="0"/>
              <a:t> TDPL </a:t>
            </a:r>
            <a:r>
              <a:rPr lang="en-US" sz="2400" dirty="0" smtClean="0"/>
              <a:t>book: http://erdani.com/tdpl/excerpt.pdf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</a:p>
          <a:p>
            <a:r>
              <a:rPr lang="en-US" dirty="0" smtClean="0">
                <a:latin typeface="Consolas" pitchFamily="49" charset="0"/>
              </a:rPr>
              <a:t>static assert</a:t>
            </a:r>
          </a:p>
          <a:p>
            <a:r>
              <a:rPr lang="en-US" dirty="0" smtClean="0">
                <a:latin typeface="Consolas" pitchFamily="49" charset="0"/>
              </a:rPr>
              <a:t>static if</a:t>
            </a:r>
          </a:p>
          <a:p>
            <a:r>
              <a:rPr lang="en-US" dirty="0" smtClean="0"/>
              <a:t>Compile time function evaluation (CTFE)</a:t>
            </a:r>
          </a:p>
          <a:p>
            <a:r>
              <a:rPr lang="en-US" dirty="0" err="1" smtClean="0">
                <a:latin typeface="Consolas" pitchFamily="49" charset="0"/>
              </a:rPr>
              <a:t>pragma</a:t>
            </a:r>
            <a:r>
              <a:rPr lang="en-US" dirty="0" smtClean="0">
                <a:latin typeface="Consolas" pitchFamily="49" charset="0"/>
              </a:rPr>
              <a:t>(</a:t>
            </a:r>
            <a:r>
              <a:rPr lang="en-US" dirty="0" err="1" smtClean="0">
                <a:latin typeface="Consolas" pitchFamily="49" charset="0"/>
              </a:rPr>
              <a:t>msg</a:t>
            </a:r>
            <a:r>
              <a:rPr lang="en-US" dirty="0" smtClean="0">
                <a:latin typeface="Consolas" pitchFamily="49" charset="0"/>
              </a:rPr>
              <a:t>, …)</a:t>
            </a:r>
          </a:p>
          <a:p>
            <a:r>
              <a:rPr lang="en-US" dirty="0" smtClean="0">
                <a:latin typeface="Consolas" pitchFamily="49" charset="0"/>
              </a:rPr>
              <a:t>.</a:t>
            </a:r>
            <a:r>
              <a:rPr lang="en-US" dirty="0" err="1" smtClean="0">
                <a:latin typeface="Consolas" pitchFamily="49" charset="0"/>
              </a:rPr>
              <a:t>stringof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is()</a:t>
            </a:r>
          </a:p>
          <a:p>
            <a:r>
              <a:rPr lang="en-US" dirty="0" smtClean="0"/>
              <a:t>string </a:t>
            </a:r>
            <a:r>
              <a:rPr lang="en-US" dirty="0" err="1" smtClean="0">
                <a:latin typeface="Consolas" pitchFamily="49" charset="0"/>
              </a:rPr>
              <a:t>mixin</a:t>
            </a:r>
            <a:endParaRPr lang="en-US" dirty="0" smtClean="0">
              <a:latin typeface="Consolas" pitchFamily="49" charset="0"/>
            </a:endParaRPr>
          </a:p>
          <a:p>
            <a:r>
              <a:rPr lang="en-US" dirty="0" smtClean="0">
                <a:latin typeface="Consolas" pitchFamily="49" charset="0"/>
              </a:rPr>
              <a:t>__</a:t>
            </a:r>
            <a:r>
              <a:rPr lang="en-US" dirty="0" smtClean="0">
                <a:latin typeface="Consolas" pitchFamily="49" charset="0"/>
              </a:rPr>
              <a:t>traits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382000" cy="1219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 </a:t>
            </a:r>
            <a:r>
              <a:rPr lang="en-US" dirty="0" err="1" smtClean="0"/>
              <a:t>Metaprogramming</a:t>
            </a:r>
            <a:r>
              <a:rPr lang="en-US" dirty="0" smtClean="0"/>
              <a:t>: </a:t>
            </a:r>
            <a:r>
              <a:rPr lang="en-US" i="1" dirty="0" smtClean="0"/>
              <a:t>Dramatis Personae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4000"/>
            <a:ext cx="8686800" cy="4953000"/>
          </a:xfrm>
        </p:spPr>
        <p:txBody>
          <a:bodyPr/>
          <a:lstStyle/>
          <a:p>
            <a:r>
              <a:rPr lang="en-US" dirty="0" smtClean="0"/>
              <a:t>Much like C++ templates</a:t>
            </a:r>
          </a:p>
          <a:p>
            <a:pPr>
              <a:buNone/>
            </a:pPr>
            <a:r>
              <a:rPr lang="en-US" dirty="0" smtClean="0"/>
              <a:t>C++: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template&lt;class T&gt; T add(T a, T b)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{ return </a:t>
            </a:r>
            <a:r>
              <a:rPr lang="en-US" sz="2400" dirty="0" err="1" smtClean="0">
                <a:latin typeface="Consolas" pitchFamily="49" charset="0"/>
              </a:rPr>
              <a:t>a+b</a:t>
            </a:r>
            <a:r>
              <a:rPr lang="en-US" sz="2400" dirty="0" smtClean="0">
                <a:latin typeface="Consolas" pitchFamily="49" charset="0"/>
              </a:rPr>
              <a:t>; }</a:t>
            </a:r>
          </a:p>
          <a:p>
            <a:pPr>
              <a:buNone/>
            </a:pPr>
            <a:r>
              <a:rPr lang="en-US" dirty="0" smtClean="0"/>
              <a:t>D: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template T add(T)(T a, T b) 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{ return </a:t>
            </a:r>
            <a:r>
              <a:rPr lang="en-US" sz="2400" dirty="0" err="1" smtClean="0">
                <a:latin typeface="Consolas" pitchFamily="49" charset="0"/>
              </a:rPr>
              <a:t>a+b</a:t>
            </a:r>
            <a:r>
              <a:rPr lang="en-US" sz="2400" dirty="0" smtClean="0">
                <a:latin typeface="Consolas" pitchFamily="49" charset="0"/>
              </a:rPr>
              <a:t>; }</a:t>
            </a:r>
            <a:endParaRPr lang="en-US" dirty="0" smtClean="0">
              <a:latin typeface="Consolas" pitchFamily="49" charset="0"/>
            </a:endParaRPr>
          </a:p>
          <a:p>
            <a:pPr>
              <a:buNone/>
            </a:pPr>
            <a:r>
              <a:rPr lang="en-US" dirty="0" smtClean="0"/>
              <a:t>or</a:t>
            </a:r>
          </a:p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	T add(T)(T a, T b) </a:t>
            </a:r>
            <a:br>
              <a:rPr lang="en-US" sz="2400" dirty="0" smtClean="0">
                <a:latin typeface="Consolas" pitchFamily="49" charset="0"/>
              </a:rPr>
            </a:br>
            <a:r>
              <a:rPr lang="en-US" sz="2400" dirty="0" smtClean="0">
                <a:latin typeface="Consolas" pitchFamily="49" charset="0"/>
              </a:rPr>
              <a:t>{ return </a:t>
            </a:r>
            <a:r>
              <a:rPr lang="en-US" sz="2400" dirty="0" err="1" smtClean="0">
                <a:latin typeface="Consolas" pitchFamily="49" charset="0"/>
              </a:rPr>
              <a:t>a+b</a:t>
            </a:r>
            <a:r>
              <a:rPr lang="en-US" sz="2400" dirty="0" smtClean="0">
                <a:latin typeface="Consolas" pitchFamily="49" charset="0"/>
              </a:rPr>
              <a:t>; }</a:t>
            </a:r>
            <a:endParaRPr lang="en-US" sz="2800" dirty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 Templates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0" y="2895600"/>
            <a:ext cx="256352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C++ call syntax:</a:t>
            </a:r>
          </a:p>
          <a:p>
            <a:r>
              <a:rPr lang="en-US" sz="2400" dirty="0" smtClean="0">
                <a:latin typeface="Consolas" pitchFamily="49" charset="0"/>
              </a:rPr>
              <a:t>add&lt;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&gt;(2,3) </a:t>
            </a:r>
            <a:endParaRPr lang="en-US" sz="2400" dirty="0"/>
          </a:p>
        </p:txBody>
      </p:sp>
      <p:sp>
        <p:nvSpPr>
          <p:cNvPr id="5" name="Rectangle 4"/>
          <p:cNvSpPr/>
          <p:nvPr/>
        </p:nvSpPr>
        <p:spPr>
          <a:xfrm>
            <a:off x="6172200" y="4343400"/>
            <a:ext cx="273344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D Call syntax:</a:t>
            </a:r>
          </a:p>
          <a:p>
            <a:r>
              <a:rPr lang="en-US" sz="2400" dirty="0" smtClean="0">
                <a:latin typeface="Consolas" pitchFamily="49" charset="0"/>
              </a:rPr>
              <a:t>add!(</a:t>
            </a:r>
            <a:r>
              <a:rPr lang="en-US" sz="2400" dirty="0" err="1" smtClean="0">
                <a:latin typeface="Consolas" pitchFamily="49" charset="0"/>
              </a:rPr>
              <a:t>int</a:t>
            </a:r>
            <a:r>
              <a:rPr lang="en-US" sz="2400" dirty="0" smtClean="0">
                <a:latin typeface="Consolas" pitchFamily="49" charset="0"/>
              </a:rPr>
              <a:t>)(2,3) </a:t>
            </a:r>
          </a:p>
          <a:p>
            <a:r>
              <a:rPr lang="en-US" sz="2400" dirty="0" err="1" smtClean="0">
                <a:latin typeface="Consolas" pitchFamily="49" charset="0"/>
              </a:rPr>
              <a:t>add!int</a:t>
            </a:r>
            <a:r>
              <a:rPr lang="en-US" sz="2400" dirty="0" smtClean="0">
                <a:latin typeface="Consolas" pitchFamily="49" charset="0"/>
              </a:rPr>
              <a:t>(2,3)</a:t>
            </a:r>
          </a:p>
          <a:p>
            <a:r>
              <a:rPr lang="en-US" sz="2400" dirty="0" smtClean="0">
                <a:latin typeface="Consolas" pitchFamily="49" charset="0"/>
              </a:rPr>
              <a:t>add(2,3)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76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>
                <a:latin typeface="+mj-lt"/>
              </a:rPr>
              <a:t>Classic C++ functional-style definition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Use case: Compile-time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447800"/>
            <a:ext cx="8153400" cy="37856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template &lt;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000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&gt; 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factorial { </a:t>
            </a:r>
          </a:p>
          <a:p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	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static const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value = </a:t>
            </a:r>
            <a:r>
              <a:rPr lang="en-US" sz="2000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*factorial&lt;i-1&gt;::value;</a:t>
            </a:r>
          </a:p>
          <a:p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};</a:t>
            </a:r>
          </a:p>
          <a:p>
            <a:endParaRPr lang="en-US" sz="2000" dirty="0" smtClean="0">
              <a:solidFill>
                <a:srgbClr val="01000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template &lt;&gt; </a:t>
            </a:r>
          </a:p>
          <a:p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factorial&lt;0&gt; {</a:t>
            </a:r>
          </a:p>
          <a:p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  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static const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value = 1;</a:t>
            </a:r>
          </a:p>
          <a:p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};</a:t>
            </a:r>
          </a:p>
          <a:p>
            <a:endParaRPr lang="en-US" sz="2000" dirty="0" smtClean="0">
              <a:solidFill>
                <a:srgbClr val="010001"/>
              </a:solidFill>
              <a:latin typeface="Consolas" pitchFamily="49" charset="0"/>
            </a:endParaRPr>
          </a:p>
          <a:p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static const </a:t>
            </a:r>
            <a:r>
              <a:rPr lang="en-US" sz="20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0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000" dirty="0" smtClean="0">
                <a:solidFill>
                  <a:srgbClr val="010001"/>
                </a:solidFill>
                <a:latin typeface="Consolas" pitchFamily="49" charset="0"/>
              </a:rPr>
              <a:t>X = factorial&lt;5&gt;::value;</a:t>
            </a:r>
          </a:p>
          <a:p>
            <a:endParaRPr lang="en-US" sz="2000" dirty="0" smtClean="0">
              <a:solidFill>
                <a:srgbClr val="010001"/>
              </a:solidFill>
              <a:latin typeface="Consolas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971800"/>
            <a:ext cx="8229600" cy="3505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Consolas" pitchFamily="49" charset="0"/>
              </a:rPr>
              <a:t>OR</a:t>
            </a: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Consolas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Factorial – D template version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09600" y="914400"/>
            <a:ext cx="7696200" cy="203132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factorial(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static const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value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*factorial!(i-1).value;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factorial(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: 0)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static const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value = 1;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static const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X = factorial!(5).value;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3581400"/>
            <a:ext cx="7696200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struct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factorial(</a:t>
            </a:r>
            <a:r>
              <a:rPr lang="en-US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static if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==0) {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static const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value = 1;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else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dirty="0" smtClean="0">
                <a:solidFill>
                  <a:srgbClr val="0000FF"/>
                </a:solidFill>
                <a:latin typeface="Consolas" pitchFamily="49" charset="0"/>
              </a:rPr>
              <a:t>        static const 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value = </a:t>
            </a:r>
            <a:r>
              <a:rPr lang="en-US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*factorial!(i-1).value;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    }</a:t>
            </a:r>
          </a:p>
          <a:p>
            <a:r>
              <a:rPr lang="en-US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1066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+mj-lt"/>
              </a:rPr>
              <a:t>Or better, eliminate unnecessary </a:t>
            </a:r>
            <a:r>
              <a:rPr lang="en-US" sz="2400" dirty="0" err="1" smtClean="0">
                <a:latin typeface="Consolas" pitchFamily="49" charset="0"/>
              </a:rPr>
              <a:t>struct</a:t>
            </a:r>
            <a:r>
              <a:rPr lang="en-US" sz="2400" dirty="0" smtClean="0"/>
              <a:t> using the eponymous template member trick</a:t>
            </a:r>
            <a:endParaRPr lang="en-US" sz="2400" dirty="0" smtClean="0">
              <a:latin typeface="Consolas" pitchFamily="49" charset="0"/>
            </a:endParaRP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endParaRPr lang="en-US" sz="2300" dirty="0" smtClean="0">
              <a:latin typeface="+mj-lt"/>
            </a:endParaRPr>
          </a:p>
          <a:p>
            <a:pPr>
              <a:buNone/>
            </a:pPr>
            <a:endParaRPr lang="en-US" sz="2400" dirty="0" smtClean="0">
              <a:latin typeface="+mj-lt"/>
            </a:endParaRPr>
          </a:p>
          <a:p>
            <a:pPr>
              <a:buNone/>
            </a:pPr>
            <a:endParaRPr lang="en-US" sz="2400" dirty="0" smtClean="0">
              <a:latin typeface="+mj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/>
          <a:lstStyle/>
          <a:p>
            <a:r>
              <a:rPr lang="en-US" dirty="0" smtClean="0"/>
              <a:t>Factorial – D template version(2)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33400" y="1993880"/>
            <a:ext cx="7772400" cy="34163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template 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factorial(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int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) {</a:t>
            </a:r>
          </a:p>
          <a:p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static if 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(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==0) {</a:t>
            </a:r>
          </a:p>
          <a:p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factorial = 1;</a:t>
            </a:r>
          </a:p>
          <a:p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else 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factorial = </a:t>
            </a:r>
            <a:r>
              <a:rPr lang="en-US" sz="2400" dirty="0" err="1" smtClean="0">
                <a:solidFill>
                  <a:srgbClr val="010001"/>
                </a:solidFill>
                <a:latin typeface="Consolas" pitchFamily="49" charset="0"/>
              </a:rPr>
              <a:t>i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*factorial!(i-1);</a:t>
            </a:r>
          </a:p>
          <a:p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    }</a:t>
            </a:r>
          </a:p>
          <a:p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}</a:t>
            </a:r>
          </a:p>
          <a:p>
            <a:r>
              <a:rPr lang="en-US" sz="2400" dirty="0" err="1" smtClean="0">
                <a:solidFill>
                  <a:srgbClr val="0000FF"/>
                </a:solidFill>
                <a:latin typeface="Consolas" pitchFamily="49" charset="0"/>
              </a:rPr>
              <a:t>enum</a:t>
            </a:r>
            <a:r>
              <a:rPr lang="en-US" sz="2400" dirty="0" smtClean="0">
                <a:solidFill>
                  <a:srgbClr val="0000FF"/>
                </a:solidFill>
                <a:latin typeface="Consolas" pitchFamily="49" charset="0"/>
              </a:rPr>
              <a:t> </a:t>
            </a:r>
            <a:r>
              <a:rPr lang="en-US" sz="2400" dirty="0" smtClean="0">
                <a:solidFill>
                  <a:srgbClr val="010001"/>
                </a:solidFill>
                <a:latin typeface="Consolas" pitchFamily="49" charset="0"/>
              </a:rPr>
              <a:t>X = factorial!(5);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9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article}\pagestyle{empty}&#10;\usepackage{amsmath}&#10;\begin{document}&#10;$$&#10;x_{n+1} := (ax_n + c) \; \text{mod} \; m&#10;$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91"/>
  <p:tag name="BOXFONT" val="10"/>
  <p:tag name="BOXWRAP" val="False"/>
  <p:tag name="WORKAROUNDTRANSPARENCYBUG" val="False"/>
  <p:tag name="ALLOWFONTSUBSTITUTION" val="False"/>
  <p:tag name="BITMAPFORMAT" val="pngmono"/>
  <p:tag name="ORIGWIDTH" val="111.0002"/>
  <p:tag name="PICTUREFILESIZE" val="4118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1904</TotalTime>
  <Words>3244</Words>
  <Application>Microsoft Office PowerPoint</Application>
  <PresentationFormat>On-screen Show (4:3)</PresentationFormat>
  <Paragraphs>697</Paragraphs>
  <Slides>44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5" baseType="lpstr">
      <vt:lpstr>Paper</vt:lpstr>
      <vt:lpstr>Metaprogramming in D:  Real world examples</vt:lpstr>
      <vt:lpstr>What is D?</vt:lpstr>
      <vt:lpstr>What is metaprogramming?</vt:lpstr>
      <vt:lpstr>Metaprogramming use cases</vt:lpstr>
      <vt:lpstr>D Metaprogramming: Dramatis Personae</vt:lpstr>
      <vt:lpstr>D Templates</vt:lpstr>
      <vt:lpstr>Use case: Compile-time Constants</vt:lpstr>
      <vt:lpstr>Factorial – D template version</vt:lpstr>
      <vt:lpstr>Factorial – D template version(2)</vt:lpstr>
      <vt:lpstr>Factorial – D    CTFE </vt:lpstr>
      <vt:lpstr>A possibly more useful example</vt:lpstr>
      <vt:lpstr>Use case: Static checking</vt:lpstr>
      <vt:lpstr>Example: Static checking of grammar tokens</vt:lpstr>
      <vt:lpstr>Slide 14</vt:lpstr>
      <vt:lpstr>Example 2: Static checking proper linear congruential parameters</vt:lpstr>
      <vt:lpstr>Slide 16</vt:lpstr>
      <vt:lpstr>Slide 17</vt:lpstr>
      <vt:lpstr>Example 3: Concept checking</vt:lpstr>
      <vt:lpstr>Vector example</vt:lpstr>
      <vt:lpstr>Take Zero</vt:lpstr>
      <vt:lpstr>Take One</vt:lpstr>
      <vt:lpstr>Take Two</vt:lpstr>
      <vt:lpstr>Template constraints</vt:lpstr>
      <vt:lpstr>A  cumbersome  solution</vt:lpstr>
      <vt:lpstr>Compare with</vt:lpstr>
      <vt:lpstr>Ok.. Compare with</vt:lpstr>
      <vt:lpstr>Code specialization w/ introspection</vt:lpstr>
      <vt:lpstr>Code Generation</vt:lpstr>
      <vt:lpstr>Codegen example: Loop unrolling</vt:lpstr>
      <vt:lpstr>Slide 30</vt:lpstr>
      <vt:lpstr>Codegen example: Swizzle functions</vt:lpstr>
      <vt:lpstr>Slide 32</vt:lpstr>
      <vt:lpstr>Slide 33</vt:lpstr>
      <vt:lpstr>Slide 34</vt:lpstr>
      <vt:lpstr>Are there limits to the possibilities?</vt:lpstr>
      <vt:lpstr>Slide 36</vt:lpstr>
      <vt:lpstr>Misc observations</vt:lpstr>
      <vt:lpstr>CTFE vs Templates</vt:lpstr>
      <vt:lpstr>CTFE vs AST macros</vt:lpstr>
      <vt:lpstr>About CTFE</vt:lpstr>
      <vt:lpstr>D   Vs   Nemerle #2</vt:lpstr>
      <vt:lpstr>Slide 42</vt:lpstr>
      <vt:lpstr>Acknowledgements</vt:lpstr>
      <vt:lpstr>References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Metaprogramming in D:  Real world examples</dc:title>
  <dc:creator>baxter</dc:creator>
  <cp:lastModifiedBy>William V. Baxter</cp:lastModifiedBy>
  <cp:revision>124</cp:revision>
  <dcterms:created xsi:type="dcterms:W3CDTF">2006-08-16T00:00:00Z</dcterms:created>
  <dcterms:modified xsi:type="dcterms:W3CDTF">2009-11-19T02:08:57Z</dcterms:modified>
</cp:coreProperties>
</file>