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75" r:id="rId6"/>
    <p:sldId id="276" r:id="rId7"/>
    <p:sldId id="261" r:id="rId8"/>
    <p:sldId id="260" r:id="rId9"/>
    <p:sldId id="266" r:id="rId10"/>
    <p:sldId id="267" r:id="rId11"/>
    <p:sldId id="281" r:id="rId12"/>
    <p:sldId id="270" r:id="rId13"/>
    <p:sldId id="271" r:id="rId14"/>
    <p:sldId id="274" r:id="rId15"/>
    <p:sldId id="272" r:id="rId16"/>
    <p:sldId id="262" r:id="rId17"/>
    <p:sldId id="273" r:id="rId18"/>
    <p:sldId id="277" r:id="rId19"/>
    <p:sldId id="278" r:id="rId20"/>
    <p:sldId id="263" r:id="rId21"/>
    <p:sldId id="264" r:id="rId22"/>
    <p:sldId id="265" r:id="rId23"/>
    <p:sldId id="268" r:id="rId24"/>
    <p:sldId id="269"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90" d="100"/>
          <a:sy n="90" d="100"/>
        </p:scale>
        <p:origin x="102" y="7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C6B277-3472-4B7C-8A02-78B9F6D61894}" type="datetimeFigureOut">
              <a:rPr lang="en-US" smtClean="0"/>
              <a:t>6/12/2023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D43D11-56DF-469D-BFAF-74E077CB730F}" type="slidenum">
              <a:rPr lang="en-US" smtClean="0"/>
              <a:t>‹#›</a:t>
            </a:fld>
            <a:endParaRPr lang="en-US"/>
          </a:p>
        </p:txBody>
      </p:sp>
    </p:spTree>
    <p:extLst>
      <p:ext uri="{BB962C8B-B14F-4D97-AF65-F5344CB8AC3E}">
        <p14:creationId xmlns:p14="http://schemas.microsoft.com/office/powerpoint/2010/main" val="28951218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iki.osdev.org/Security#Rings"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wiki.osdev.org/Expand_Down" TargetMode="External"/><Relationship Id="rId4" Type="http://schemas.openxmlformats.org/officeDocument/2006/relationships/hyperlink" Target="https://wiki.osdev.org/Task_State_Segmen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Background - there has been a focus to move C++ away from its roots of C. However, there are functionalities in C that are useful to enhance in C++. Like (click)</a:t>
            </a:r>
          </a:p>
          <a:p>
            <a:r>
              <a:rPr lang="en-US" dirty="0"/>
              <a:t>C was basically developed from the inline comments used to describe the assembly language. Like the comparison and jump features of assembly were translated to  if-then statements.</a:t>
            </a:r>
          </a:p>
          <a:p>
            <a:endParaRPr lang="en-US" dirty="0"/>
          </a:p>
          <a:p>
            <a:r>
              <a:rPr lang="en-US" dirty="0"/>
              <a:t>This will be a primer to inline assembly</a:t>
            </a:r>
          </a:p>
        </p:txBody>
      </p:sp>
      <p:sp>
        <p:nvSpPr>
          <p:cNvPr id="4" name="Slide Number Placeholder 3"/>
          <p:cNvSpPr>
            <a:spLocks noGrp="1"/>
          </p:cNvSpPr>
          <p:nvPr>
            <p:ph type="sldNum" sz="quarter" idx="5"/>
          </p:nvPr>
        </p:nvSpPr>
        <p:spPr/>
        <p:txBody>
          <a:bodyPr/>
          <a:lstStyle/>
          <a:p>
            <a:fld id="{B8D43D11-56DF-469D-BFAF-74E077CB730F}" type="slidenum">
              <a:rPr lang="en-US" smtClean="0"/>
              <a:t>2</a:t>
            </a:fld>
            <a:endParaRPr lang="en-US"/>
          </a:p>
        </p:txBody>
      </p:sp>
    </p:spTree>
    <p:extLst>
      <p:ext uri="{BB962C8B-B14F-4D97-AF65-F5344CB8AC3E}">
        <p14:creationId xmlns:p14="http://schemas.microsoft.com/office/powerpoint/2010/main" val="9692675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the plain asm statement that will be executed</a:t>
            </a:r>
          </a:p>
        </p:txBody>
      </p:sp>
      <p:sp>
        <p:nvSpPr>
          <p:cNvPr id="4" name="Slide Number Placeholder 3"/>
          <p:cNvSpPr>
            <a:spLocks noGrp="1"/>
          </p:cNvSpPr>
          <p:nvPr>
            <p:ph type="sldNum" sz="quarter" idx="5"/>
          </p:nvPr>
        </p:nvSpPr>
        <p:spPr/>
        <p:txBody>
          <a:bodyPr/>
          <a:lstStyle/>
          <a:p>
            <a:fld id="{B8D43D11-56DF-469D-BFAF-74E077CB730F}" type="slidenum">
              <a:rPr lang="en-US" smtClean="0"/>
              <a:t>16</a:t>
            </a:fld>
            <a:endParaRPr lang="en-US"/>
          </a:p>
        </p:txBody>
      </p:sp>
    </p:spTree>
    <p:extLst>
      <p:ext uri="{BB962C8B-B14F-4D97-AF65-F5344CB8AC3E}">
        <p14:creationId xmlns:p14="http://schemas.microsoft.com/office/powerpoint/2010/main" val="289114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In the output field, "=m" says that </a:t>
            </a:r>
            <a:r>
              <a:rPr lang="en-US" b="0" i="0" dirty="0" err="1">
                <a:solidFill>
                  <a:srgbClr val="000000"/>
                </a:solidFill>
                <a:effectLst/>
                <a:latin typeface="Times New Roman" panose="02020603050405020304" pitchFamily="18" charset="0"/>
              </a:rPr>
              <a:t>my_var</a:t>
            </a:r>
            <a:r>
              <a:rPr lang="en-US" b="0" i="0" dirty="0">
                <a:solidFill>
                  <a:srgbClr val="000000"/>
                </a:solidFill>
                <a:effectLst/>
                <a:latin typeface="Times New Roman" panose="02020603050405020304" pitchFamily="18" charset="0"/>
              </a:rPr>
              <a:t> is an output and it is in memory. Similarly, "</a:t>
            </a:r>
            <a:r>
              <a:rPr lang="en-US" b="0" i="0" dirty="0" err="1">
                <a:solidFill>
                  <a:srgbClr val="000000"/>
                </a:solidFill>
                <a:effectLst/>
                <a:latin typeface="Times New Roman" panose="02020603050405020304" pitchFamily="18" charset="0"/>
              </a:rPr>
              <a:t>ir</a:t>
            </a:r>
            <a:r>
              <a:rPr lang="en-US" b="0" i="0" dirty="0">
                <a:solidFill>
                  <a:srgbClr val="000000"/>
                </a:solidFill>
                <a:effectLst/>
                <a:latin typeface="Times New Roman" panose="02020603050405020304" pitchFamily="18" charset="0"/>
              </a:rPr>
              <a:t>" says that, </a:t>
            </a:r>
            <a:r>
              <a:rPr lang="en-US" b="0" i="0" dirty="0" err="1">
                <a:solidFill>
                  <a:srgbClr val="000000"/>
                </a:solidFill>
                <a:effectLst/>
                <a:latin typeface="Times New Roman" panose="02020603050405020304" pitchFamily="18" charset="0"/>
              </a:rPr>
              <a:t>my_int</a:t>
            </a:r>
            <a:r>
              <a:rPr lang="en-US" b="0" i="0" dirty="0">
                <a:solidFill>
                  <a:srgbClr val="000000"/>
                </a:solidFill>
                <a:effectLst/>
                <a:latin typeface="Times New Roman" panose="02020603050405020304" pitchFamily="18" charset="0"/>
              </a:rPr>
              <a:t> is an integer and should reside in some register (recall the table we saw above).</a:t>
            </a:r>
            <a:endParaRPr lang="en-US" dirty="0"/>
          </a:p>
        </p:txBody>
      </p:sp>
      <p:sp>
        <p:nvSpPr>
          <p:cNvPr id="4" name="Slide Number Placeholder 3"/>
          <p:cNvSpPr>
            <a:spLocks noGrp="1"/>
          </p:cNvSpPr>
          <p:nvPr>
            <p:ph type="sldNum" sz="quarter" idx="5"/>
          </p:nvPr>
        </p:nvSpPr>
        <p:spPr/>
        <p:txBody>
          <a:bodyPr/>
          <a:lstStyle/>
          <a:p>
            <a:fld id="{B8D43D11-56DF-469D-BFAF-74E077CB730F}" type="slidenum">
              <a:rPr lang="en-US" smtClean="0"/>
              <a:t>17</a:t>
            </a:fld>
            <a:endParaRPr lang="en-US"/>
          </a:p>
        </p:txBody>
      </p:sp>
    </p:spTree>
    <p:extLst>
      <p:ext uri="{BB962C8B-B14F-4D97-AF65-F5344CB8AC3E}">
        <p14:creationId xmlns:p14="http://schemas.microsoft.com/office/powerpoint/2010/main" val="22862929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cc clobbers the flag’s register because the code did modify it.</a:t>
            </a:r>
          </a:p>
          <a:p>
            <a:r>
              <a:rPr lang="en-US" dirty="0"/>
              <a:t>memory tells the compiler that the code performed read or writes to the operands. So the compiler needs to flush register values to memory before executing the asm code. Also the compiler does not assume that the memory is unchanged during execution of the code.</a:t>
            </a:r>
          </a:p>
        </p:txBody>
      </p:sp>
      <p:sp>
        <p:nvSpPr>
          <p:cNvPr id="4" name="Slide Number Placeholder 3"/>
          <p:cNvSpPr>
            <a:spLocks noGrp="1"/>
          </p:cNvSpPr>
          <p:nvPr>
            <p:ph type="sldNum" sz="quarter" idx="5"/>
          </p:nvPr>
        </p:nvSpPr>
        <p:spPr/>
        <p:txBody>
          <a:bodyPr/>
          <a:lstStyle/>
          <a:p>
            <a:fld id="{B8D43D11-56DF-469D-BFAF-74E077CB730F}" type="slidenum">
              <a:rPr lang="en-US" smtClean="0"/>
              <a:t>19</a:t>
            </a:fld>
            <a:endParaRPr lang="en-US"/>
          </a:p>
        </p:txBody>
      </p:sp>
    </p:spTree>
    <p:extLst>
      <p:ext uri="{BB962C8B-B14F-4D97-AF65-F5344CB8AC3E}">
        <p14:creationId xmlns:p14="http://schemas.microsoft.com/office/powerpoint/2010/main" val="1826986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cc: means to clear flags once the code is finished executing</a:t>
            </a:r>
          </a:p>
          <a:p>
            <a:r>
              <a:rPr lang="en-US" dirty="0"/>
              <a:t>The code may affect overflow or negative flags</a:t>
            </a:r>
          </a:p>
        </p:txBody>
      </p:sp>
      <p:sp>
        <p:nvSpPr>
          <p:cNvPr id="4" name="Slide Number Placeholder 3"/>
          <p:cNvSpPr>
            <a:spLocks noGrp="1"/>
          </p:cNvSpPr>
          <p:nvPr>
            <p:ph type="sldNum" sz="quarter" idx="5"/>
          </p:nvPr>
        </p:nvSpPr>
        <p:spPr/>
        <p:txBody>
          <a:bodyPr/>
          <a:lstStyle/>
          <a:p>
            <a:fld id="{B8D43D11-56DF-469D-BFAF-74E077CB730F}" type="slidenum">
              <a:rPr lang="en-US" smtClean="0"/>
              <a:t>20</a:t>
            </a:fld>
            <a:endParaRPr lang="en-US"/>
          </a:p>
        </p:txBody>
      </p:sp>
    </p:spTree>
    <p:extLst>
      <p:ext uri="{BB962C8B-B14F-4D97-AF65-F5344CB8AC3E}">
        <p14:creationId xmlns:p14="http://schemas.microsoft.com/office/powerpoint/2010/main" val="2422946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&amp; : means that the value will be changed during execution of the code</a:t>
            </a:r>
          </a:p>
          <a:p>
            <a:r>
              <a:rPr lang="en-US" dirty="0"/>
              <a:t>memory : to ensure memory contains the correct values, memory needs to be flush specific register values. So memory needs to be reloaded.</a:t>
            </a:r>
          </a:p>
          <a:p>
            <a:endParaRPr lang="en-US" dirty="0"/>
          </a:p>
        </p:txBody>
      </p:sp>
      <p:sp>
        <p:nvSpPr>
          <p:cNvPr id="4" name="Slide Number Placeholder 3"/>
          <p:cNvSpPr>
            <a:spLocks noGrp="1"/>
          </p:cNvSpPr>
          <p:nvPr>
            <p:ph type="sldNum" sz="quarter" idx="5"/>
          </p:nvPr>
        </p:nvSpPr>
        <p:spPr/>
        <p:txBody>
          <a:bodyPr/>
          <a:lstStyle/>
          <a:p>
            <a:fld id="{B8D43D11-56DF-469D-BFAF-74E077CB730F}" type="slidenum">
              <a:rPr lang="en-US" smtClean="0"/>
              <a:t>21</a:t>
            </a:fld>
            <a:endParaRPr lang="en-US"/>
          </a:p>
        </p:txBody>
      </p:sp>
    </p:spTree>
    <p:extLst>
      <p:ext uri="{BB962C8B-B14F-4D97-AF65-F5344CB8AC3E}">
        <p14:creationId xmlns:p14="http://schemas.microsoft.com/office/powerpoint/2010/main" val="20204849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a:t>
            </a:r>
            <a:r>
              <a:rPr lang="en-US" dirty="0" err="1"/>
              <a:t>strcpy</a:t>
            </a:r>
            <a:r>
              <a:rPr lang="en-US" dirty="0"/>
              <a:t> on a GPU instead of a CPU</a:t>
            </a:r>
          </a:p>
          <a:p>
            <a:endParaRPr lang="en-US" dirty="0"/>
          </a:p>
        </p:txBody>
      </p:sp>
      <p:sp>
        <p:nvSpPr>
          <p:cNvPr id="4" name="Slide Number Placeholder 3"/>
          <p:cNvSpPr>
            <a:spLocks noGrp="1"/>
          </p:cNvSpPr>
          <p:nvPr>
            <p:ph type="sldNum" sz="quarter" idx="5"/>
          </p:nvPr>
        </p:nvSpPr>
        <p:spPr/>
        <p:txBody>
          <a:bodyPr/>
          <a:lstStyle/>
          <a:p>
            <a:fld id="{B8D43D11-56DF-469D-BFAF-74E077CB730F}" type="slidenum">
              <a:rPr lang="en-US" smtClean="0"/>
              <a:t>22</a:t>
            </a:fld>
            <a:endParaRPr lang="en-US"/>
          </a:p>
        </p:txBody>
      </p:sp>
    </p:spTree>
    <p:extLst>
      <p:ext uri="{BB962C8B-B14F-4D97-AF65-F5344CB8AC3E}">
        <p14:creationId xmlns:p14="http://schemas.microsoft.com/office/powerpoint/2010/main" val="1205006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Written for </a:t>
            </a:r>
            <a:r>
              <a:rPr lang="en-US" dirty="0" err="1"/>
              <a:t>att</a:t>
            </a:r>
            <a:r>
              <a:rPr lang="en-US" dirty="0"/>
              <a:t> compiler, not Intel. Will not work on platforms other than the x86 </a:t>
            </a:r>
          </a:p>
        </p:txBody>
      </p:sp>
      <p:sp>
        <p:nvSpPr>
          <p:cNvPr id="4" name="Slide Number Placeholder 3"/>
          <p:cNvSpPr>
            <a:spLocks noGrp="1"/>
          </p:cNvSpPr>
          <p:nvPr>
            <p:ph type="sldNum" sz="quarter" idx="5"/>
          </p:nvPr>
        </p:nvSpPr>
        <p:spPr/>
        <p:txBody>
          <a:bodyPr/>
          <a:lstStyle/>
          <a:p>
            <a:fld id="{B8D43D11-56DF-469D-BFAF-74E077CB730F}" type="slidenum">
              <a:rPr lang="en-US" smtClean="0"/>
              <a:t>23</a:t>
            </a:fld>
            <a:endParaRPr lang="en-US"/>
          </a:p>
        </p:txBody>
      </p:sp>
    </p:spTree>
    <p:extLst>
      <p:ext uri="{BB962C8B-B14F-4D97-AF65-F5344CB8AC3E}">
        <p14:creationId xmlns:p14="http://schemas.microsoft.com/office/powerpoint/2010/main" val="1307328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Working on a couple of papers for C++ and woke up to the thought inline assembly</a:t>
            </a:r>
          </a:p>
        </p:txBody>
      </p:sp>
      <p:sp>
        <p:nvSpPr>
          <p:cNvPr id="4" name="Slide Number Placeholder 3"/>
          <p:cNvSpPr>
            <a:spLocks noGrp="1"/>
          </p:cNvSpPr>
          <p:nvPr>
            <p:ph type="sldNum" sz="quarter" idx="5"/>
          </p:nvPr>
        </p:nvSpPr>
        <p:spPr/>
        <p:txBody>
          <a:bodyPr/>
          <a:lstStyle/>
          <a:p>
            <a:fld id="{B8D43D11-56DF-469D-BFAF-74E077CB730F}" type="slidenum">
              <a:rPr lang="en-US" smtClean="0"/>
              <a:t>3</a:t>
            </a:fld>
            <a:endParaRPr lang="en-US"/>
          </a:p>
        </p:txBody>
      </p:sp>
    </p:spTree>
    <p:extLst>
      <p:ext uri="{BB962C8B-B14F-4D97-AF65-F5344CB8AC3E}">
        <p14:creationId xmlns:p14="http://schemas.microsoft.com/office/powerpoint/2010/main" val="3771834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Tables like the Global Descriptor Table that store information about the location of tasks, interrupt handlers and other pertinent locations related to operating software on the CPU.</a:t>
            </a:r>
          </a:p>
        </p:txBody>
      </p:sp>
      <p:sp>
        <p:nvSpPr>
          <p:cNvPr id="4" name="Slide Number Placeholder 3"/>
          <p:cNvSpPr>
            <a:spLocks noGrp="1"/>
          </p:cNvSpPr>
          <p:nvPr>
            <p:ph type="sldNum" sz="quarter" idx="5"/>
          </p:nvPr>
        </p:nvSpPr>
        <p:spPr/>
        <p:txBody>
          <a:bodyPr/>
          <a:lstStyle/>
          <a:p>
            <a:fld id="{B8D43D11-56DF-469D-BFAF-74E077CB730F}" type="slidenum">
              <a:rPr lang="en-US" smtClean="0"/>
              <a:t>5</a:t>
            </a:fld>
            <a:endParaRPr lang="en-US"/>
          </a:p>
        </p:txBody>
      </p:sp>
    </p:spTree>
    <p:extLst>
      <p:ext uri="{BB962C8B-B14F-4D97-AF65-F5344CB8AC3E}">
        <p14:creationId xmlns:p14="http://schemas.microsoft.com/office/powerpoint/2010/main" val="1075667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1" i="0" dirty="0">
                <a:solidFill>
                  <a:srgbClr val="000000"/>
                </a:solidFill>
                <a:effectLst/>
                <a:latin typeface="Arial" panose="020B0604020202020204" pitchFamily="34" charset="0"/>
              </a:rPr>
              <a:t>P:</a:t>
            </a:r>
            <a:r>
              <a:rPr lang="en-US" b="0" i="0" dirty="0">
                <a:solidFill>
                  <a:srgbClr val="000000"/>
                </a:solidFill>
                <a:effectLst/>
                <a:latin typeface="Arial" panose="020B0604020202020204" pitchFamily="34" charset="0"/>
              </a:rPr>
              <a:t> Present bit. Allows an entry to refer to a valid segment. Must be set (</a:t>
            </a:r>
            <a:r>
              <a:rPr lang="en-US" b="1" i="0" dirty="0">
                <a:solidFill>
                  <a:srgbClr val="000000"/>
                </a:solidFill>
                <a:effectLst/>
                <a:latin typeface="Arial" panose="020B0604020202020204" pitchFamily="34" charset="0"/>
              </a:rPr>
              <a:t>1</a:t>
            </a:r>
            <a:r>
              <a:rPr lang="en-US" b="0" i="0" dirty="0">
                <a:solidFill>
                  <a:srgbClr val="000000"/>
                </a:solidFill>
                <a:effectLst/>
                <a:latin typeface="Arial" panose="020B0604020202020204" pitchFamily="34" charset="0"/>
              </a:rPr>
              <a:t>) for any valid segment.</a:t>
            </a:r>
          </a:p>
          <a:p>
            <a:pPr algn="l">
              <a:buFont typeface="Arial" panose="020B0604020202020204" pitchFamily="34" charset="0"/>
              <a:buChar char="•"/>
            </a:pPr>
            <a:r>
              <a:rPr lang="en-US" b="1" i="0" dirty="0">
                <a:solidFill>
                  <a:srgbClr val="000000"/>
                </a:solidFill>
                <a:effectLst/>
                <a:latin typeface="Arial" panose="020B0604020202020204" pitchFamily="34" charset="0"/>
              </a:rPr>
              <a:t>DPL:</a:t>
            </a:r>
            <a:r>
              <a:rPr lang="en-US" b="0" i="0" dirty="0">
                <a:solidFill>
                  <a:srgbClr val="000000"/>
                </a:solidFill>
                <a:effectLst/>
                <a:latin typeface="Arial" panose="020B0604020202020204" pitchFamily="34" charset="0"/>
              </a:rPr>
              <a:t> Descriptor privilege level field. Contains the </a:t>
            </a:r>
            <a:r>
              <a:rPr lang="en-US" b="0" i="0" u="none" strike="noStrike" dirty="0">
                <a:solidFill>
                  <a:srgbClr val="0645AD"/>
                </a:solidFill>
                <a:effectLst/>
                <a:latin typeface="Arial" panose="020B0604020202020204" pitchFamily="34" charset="0"/>
                <a:hlinkClick r:id="rId3" tooltip="Security"/>
              </a:rPr>
              <a:t>CPU Privilege level</a:t>
            </a:r>
            <a:r>
              <a:rPr lang="en-US" b="0" i="0" dirty="0">
                <a:solidFill>
                  <a:srgbClr val="000000"/>
                </a:solidFill>
                <a:effectLst/>
                <a:latin typeface="Arial" panose="020B0604020202020204" pitchFamily="34" charset="0"/>
              </a:rPr>
              <a:t> of the segment. </a:t>
            </a:r>
            <a:r>
              <a:rPr lang="en-US" b="1" i="0" dirty="0">
                <a:solidFill>
                  <a:srgbClr val="000000"/>
                </a:solidFill>
                <a:effectLst/>
                <a:latin typeface="Arial" panose="020B0604020202020204" pitchFamily="34" charset="0"/>
              </a:rPr>
              <a:t>0</a:t>
            </a:r>
            <a:r>
              <a:rPr lang="en-US" b="0" i="0" dirty="0">
                <a:solidFill>
                  <a:srgbClr val="000000"/>
                </a:solidFill>
                <a:effectLst/>
                <a:latin typeface="Arial" panose="020B0604020202020204" pitchFamily="34" charset="0"/>
              </a:rPr>
              <a:t> = highest privilege (kernel), </a:t>
            </a:r>
            <a:r>
              <a:rPr lang="en-US" b="1" i="0" dirty="0">
                <a:solidFill>
                  <a:srgbClr val="000000"/>
                </a:solidFill>
                <a:effectLst/>
                <a:latin typeface="Arial" panose="020B0604020202020204" pitchFamily="34" charset="0"/>
              </a:rPr>
              <a:t>3</a:t>
            </a:r>
            <a:r>
              <a:rPr lang="en-US" b="0" i="0" dirty="0">
                <a:solidFill>
                  <a:srgbClr val="000000"/>
                </a:solidFill>
                <a:effectLst/>
                <a:latin typeface="Arial" panose="020B0604020202020204" pitchFamily="34" charset="0"/>
              </a:rPr>
              <a:t> = lowest privilege (user applications).</a:t>
            </a:r>
          </a:p>
          <a:p>
            <a:pPr algn="l">
              <a:buFont typeface="Arial" panose="020B0604020202020204" pitchFamily="34" charset="0"/>
              <a:buChar char="•"/>
            </a:pPr>
            <a:r>
              <a:rPr lang="en-US" b="1" i="0" dirty="0">
                <a:solidFill>
                  <a:srgbClr val="000000"/>
                </a:solidFill>
                <a:effectLst/>
                <a:latin typeface="Arial" panose="020B0604020202020204" pitchFamily="34" charset="0"/>
              </a:rPr>
              <a:t>S:</a:t>
            </a:r>
            <a:r>
              <a:rPr lang="en-US" b="0" i="0" dirty="0">
                <a:solidFill>
                  <a:srgbClr val="000000"/>
                </a:solidFill>
                <a:effectLst/>
                <a:latin typeface="Arial" panose="020B0604020202020204" pitchFamily="34" charset="0"/>
              </a:rPr>
              <a:t> Descriptor type bit. If clear (</a:t>
            </a:r>
            <a:r>
              <a:rPr lang="en-US" b="1" i="0" dirty="0">
                <a:solidFill>
                  <a:srgbClr val="000000"/>
                </a:solidFill>
                <a:effectLst/>
                <a:latin typeface="Arial" panose="020B0604020202020204" pitchFamily="34" charset="0"/>
              </a:rPr>
              <a:t>0</a:t>
            </a:r>
            <a:r>
              <a:rPr lang="en-US" b="0" i="0" dirty="0">
                <a:solidFill>
                  <a:srgbClr val="000000"/>
                </a:solidFill>
                <a:effectLst/>
                <a:latin typeface="Arial" panose="020B0604020202020204" pitchFamily="34" charset="0"/>
              </a:rPr>
              <a:t>) the descriptor defines a system segment (</a:t>
            </a:r>
            <a:r>
              <a:rPr lang="en-US" b="0" i="0" dirty="0" err="1">
                <a:solidFill>
                  <a:srgbClr val="000000"/>
                </a:solidFill>
                <a:effectLst/>
                <a:latin typeface="Arial" panose="020B0604020202020204" pitchFamily="34" charset="0"/>
              </a:rPr>
              <a:t>eg.</a:t>
            </a:r>
            <a:r>
              <a:rPr lang="en-US" b="0" i="0" dirty="0">
                <a:solidFill>
                  <a:srgbClr val="000000"/>
                </a:solidFill>
                <a:effectLst/>
                <a:latin typeface="Arial" panose="020B0604020202020204" pitchFamily="34" charset="0"/>
              </a:rPr>
              <a:t> a </a:t>
            </a:r>
            <a:r>
              <a:rPr lang="en-US" b="0" i="0" u="none" strike="noStrike" dirty="0">
                <a:solidFill>
                  <a:srgbClr val="0645AD"/>
                </a:solidFill>
                <a:effectLst/>
                <a:latin typeface="Arial" panose="020B0604020202020204" pitchFamily="34" charset="0"/>
                <a:hlinkClick r:id="rId4" tooltip="Task State Segment"/>
              </a:rPr>
              <a:t>Task State Segment</a:t>
            </a:r>
            <a:r>
              <a:rPr lang="en-US" b="0" i="0" dirty="0">
                <a:solidFill>
                  <a:srgbClr val="000000"/>
                </a:solidFill>
                <a:effectLst/>
                <a:latin typeface="Arial" panose="020B0604020202020204" pitchFamily="34" charset="0"/>
              </a:rPr>
              <a:t>). If set (</a:t>
            </a:r>
            <a:r>
              <a:rPr lang="en-US" b="1" i="0" dirty="0">
                <a:solidFill>
                  <a:srgbClr val="000000"/>
                </a:solidFill>
                <a:effectLst/>
                <a:latin typeface="Arial" panose="020B0604020202020204" pitchFamily="34" charset="0"/>
              </a:rPr>
              <a:t>1</a:t>
            </a:r>
            <a:r>
              <a:rPr lang="en-US" b="0" i="0" dirty="0">
                <a:solidFill>
                  <a:srgbClr val="000000"/>
                </a:solidFill>
                <a:effectLst/>
                <a:latin typeface="Arial" panose="020B0604020202020204" pitchFamily="34" charset="0"/>
              </a:rPr>
              <a:t>) it defines a code or data segment.</a:t>
            </a:r>
          </a:p>
          <a:p>
            <a:pPr algn="l">
              <a:buFont typeface="Arial" panose="020B0604020202020204" pitchFamily="34" charset="0"/>
              <a:buChar char="•"/>
            </a:pPr>
            <a:r>
              <a:rPr lang="en-US" b="1" i="0" dirty="0">
                <a:solidFill>
                  <a:srgbClr val="000000"/>
                </a:solidFill>
                <a:effectLst/>
                <a:latin typeface="Arial" panose="020B0604020202020204" pitchFamily="34" charset="0"/>
              </a:rPr>
              <a:t>E:</a:t>
            </a:r>
            <a:r>
              <a:rPr lang="en-US" b="0" i="0" dirty="0">
                <a:solidFill>
                  <a:srgbClr val="000000"/>
                </a:solidFill>
                <a:effectLst/>
                <a:latin typeface="Arial" panose="020B0604020202020204" pitchFamily="34" charset="0"/>
              </a:rPr>
              <a:t> Executable bit. If clear (</a:t>
            </a:r>
            <a:r>
              <a:rPr lang="en-US" b="1" i="0" dirty="0">
                <a:solidFill>
                  <a:srgbClr val="000000"/>
                </a:solidFill>
                <a:effectLst/>
                <a:latin typeface="Arial" panose="020B0604020202020204" pitchFamily="34" charset="0"/>
              </a:rPr>
              <a:t>0</a:t>
            </a:r>
            <a:r>
              <a:rPr lang="en-US" b="0" i="0" dirty="0">
                <a:solidFill>
                  <a:srgbClr val="000000"/>
                </a:solidFill>
                <a:effectLst/>
                <a:latin typeface="Arial" panose="020B0604020202020204" pitchFamily="34" charset="0"/>
              </a:rPr>
              <a:t>) the descriptor defines a data segment. If set (</a:t>
            </a:r>
            <a:r>
              <a:rPr lang="en-US" b="1" i="0" dirty="0">
                <a:solidFill>
                  <a:srgbClr val="000000"/>
                </a:solidFill>
                <a:effectLst/>
                <a:latin typeface="Arial" panose="020B0604020202020204" pitchFamily="34" charset="0"/>
              </a:rPr>
              <a:t>1</a:t>
            </a:r>
            <a:r>
              <a:rPr lang="en-US" b="0" i="0" dirty="0">
                <a:solidFill>
                  <a:srgbClr val="000000"/>
                </a:solidFill>
                <a:effectLst/>
                <a:latin typeface="Arial" panose="020B0604020202020204" pitchFamily="34" charset="0"/>
              </a:rPr>
              <a:t>) it defines a code segment which can be executed from.</a:t>
            </a:r>
          </a:p>
          <a:p>
            <a:pPr algn="l">
              <a:buFont typeface="Arial" panose="020B0604020202020204" pitchFamily="34" charset="0"/>
              <a:buChar char="•"/>
            </a:pPr>
            <a:r>
              <a:rPr lang="en-US" b="1" i="0" dirty="0">
                <a:solidFill>
                  <a:srgbClr val="000000"/>
                </a:solidFill>
                <a:effectLst/>
                <a:latin typeface="Arial" panose="020B0604020202020204" pitchFamily="34" charset="0"/>
              </a:rPr>
              <a:t>DC:</a:t>
            </a:r>
            <a:r>
              <a:rPr lang="en-US" b="0" i="0" dirty="0">
                <a:solidFill>
                  <a:srgbClr val="000000"/>
                </a:solidFill>
                <a:effectLst/>
                <a:latin typeface="Arial" panose="020B0604020202020204" pitchFamily="34" charset="0"/>
              </a:rPr>
              <a:t> Direction bit/Conforming bit.</a:t>
            </a:r>
          </a:p>
          <a:p>
            <a:pPr marL="742950" lvl="1" indent="-285750" algn="l">
              <a:buFont typeface="Arial" panose="020B0604020202020204" pitchFamily="34" charset="0"/>
              <a:buChar char="•"/>
            </a:pPr>
            <a:r>
              <a:rPr lang="en-US" b="0" i="0" dirty="0">
                <a:solidFill>
                  <a:srgbClr val="000000"/>
                </a:solidFill>
                <a:effectLst/>
                <a:latin typeface="Arial" panose="020B0604020202020204" pitchFamily="34" charset="0"/>
              </a:rPr>
              <a:t>For data selectors: Direction bit. If clear (</a:t>
            </a:r>
            <a:r>
              <a:rPr lang="en-US" b="1" i="0" dirty="0">
                <a:solidFill>
                  <a:srgbClr val="000000"/>
                </a:solidFill>
                <a:effectLst/>
                <a:latin typeface="Arial" panose="020B0604020202020204" pitchFamily="34" charset="0"/>
              </a:rPr>
              <a:t>0</a:t>
            </a:r>
            <a:r>
              <a:rPr lang="en-US" b="0" i="0" dirty="0">
                <a:solidFill>
                  <a:srgbClr val="000000"/>
                </a:solidFill>
                <a:effectLst/>
                <a:latin typeface="Arial" panose="020B0604020202020204" pitchFamily="34" charset="0"/>
              </a:rPr>
              <a:t>) the segment grows up. If set (</a:t>
            </a:r>
            <a:r>
              <a:rPr lang="en-US" b="1" i="0" dirty="0">
                <a:solidFill>
                  <a:srgbClr val="000000"/>
                </a:solidFill>
                <a:effectLst/>
                <a:latin typeface="Arial" panose="020B0604020202020204" pitchFamily="34" charset="0"/>
              </a:rPr>
              <a:t>1</a:t>
            </a:r>
            <a:r>
              <a:rPr lang="en-US" b="0" i="0" dirty="0">
                <a:solidFill>
                  <a:srgbClr val="000000"/>
                </a:solidFill>
                <a:effectLst/>
                <a:latin typeface="Arial" panose="020B0604020202020204" pitchFamily="34" charset="0"/>
              </a:rPr>
              <a:t>) the segment </a:t>
            </a:r>
            <a:r>
              <a:rPr lang="en-US" b="0" i="0" u="none" strike="noStrike" dirty="0">
                <a:solidFill>
                  <a:srgbClr val="0645AD"/>
                </a:solidFill>
                <a:effectLst/>
                <a:latin typeface="Arial" panose="020B0604020202020204" pitchFamily="34" charset="0"/>
                <a:hlinkClick r:id="rId5" tooltip="Expand Down"/>
              </a:rPr>
              <a:t>grows down</a:t>
            </a:r>
            <a:r>
              <a:rPr lang="en-US" b="0" i="0" dirty="0">
                <a:solidFill>
                  <a:srgbClr val="000000"/>
                </a:solidFill>
                <a:effectLst/>
                <a:latin typeface="Arial" panose="020B0604020202020204" pitchFamily="34" charset="0"/>
              </a:rPr>
              <a:t>, </a:t>
            </a:r>
            <a:r>
              <a:rPr lang="en-US" b="0" i="0" dirty="0" err="1">
                <a:solidFill>
                  <a:srgbClr val="000000"/>
                </a:solidFill>
                <a:effectLst/>
                <a:latin typeface="Arial" panose="020B0604020202020204" pitchFamily="34" charset="0"/>
              </a:rPr>
              <a:t>ie</a:t>
            </a:r>
            <a:r>
              <a:rPr lang="en-US" b="0" i="0" dirty="0">
                <a:solidFill>
                  <a:srgbClr val="000000"/>
                </a:solidFill>
                <a:effectLst/>
                <a:latin typeface="Arial" panose="020B0604020202020204" pitchFamily="34" charset="0"/>
              </a:rPr>
              <a:t>. the </a:t>
            </a:r>
            <a:r>
              <a:rPr lang="en-US" b="1" i="0" dirty="0">
                <a:solidFill>
                  <a:srgbClr val="000000"/>
                </a:solidFill>
                <a:effectLst/>
                <a:latin typeface="Arial" panose="020B0604020202020204" pitchFamily="34" charset="0"/>
              </a:rPr>
              <a:t>Offset</a:t>
            </a:r>
            <a:r>
              <a:rPr lang="en-US" b="0" i="0" dirty="0">
                <a:solidFill>
                  <a:srgbClr val="000000"/>
                </a:solidFill>
                <a:effectLst/>
                <a:latin typeface="Arial" panose="020B0604020202020204" pitchFamily="34" charset="0"/>
              </a:rPr>
              <a:t> has to be greater than the </a:t>
            </a:r>
            <a:r>
              <a:rPr lang="en-US" b="1" i="0" dirty="0">
                <a:solidFill>
                  <a:srgbClr val="000000"/>
                </a:solidFill>
                <a:effectLst/>
                <a:latin typeface="Arial" panose="020B0604020202020204" pitchFamily="34" charset="0"/>
              </a:rPr>
              <a:t>Limit</a:t>
            </a:r>
            <a:r>
              <a:rPr lang="en-US" b="0" i="0" dirty="0">
                <a:solidFill>
                  <a:srgbClr val="000000"/>
                </a:solidFill>
                <a:effectLst/>
                <a:latin typeface="Arial" panose="020B0604020202020204" pitchFamily="34" charset="0"/>
              </a:rPr>
              <a:t>.</a:t>
            </a:r>
          </a:p>
          <a:p>
            <a:pPr marL="742950" lvl="1" indent="-285750" algn="l">
              <a:buFont typeface="Arial" panose="020B0604020202020204" pitchFamily="34" charset="0"/>
              <a:buChar char="•"/>
            </a:pPr>
            <a:r>
              <a:rPr lang="en-US" b="0" i="0" dirty="0">
                <a:solidFill>
                  <a:srgbClr val="000000"/>
                </a:solidFill>
                <a:effectLst/>
                <a:latin typeface="Arial" panose="020B0604020202020204" pitchFamily="34" charset="0"/>
              </a:rPr>
              <a:t>For code selectors: Conforming bit.</a:t>
            </a:r>
          </a:p>
          <a:p>
            <a:pPr marL="1143000" lvl="2" indent="-228600" algn="l">
              <a:buFont typeface="Arial" panose="020B0604020202020204" pitchFamily="34" charset="0"/>
              <a:buChar char="•"/>
            </a:pPr>
            <a:r>
              <a:rPr lang="en-US" b="0" i="0" dirty="0">
                <a:solidFill>
                  <a:srgbClr val="000000"/>
                </a:solidFill>
                <a:effectLst/>
                <a:latin typeface="Arial" panose="020B0604020202020204" pitchFamily="34" charset="0"/>
              </a:rPr>
              <a:t>If clear (</a:t>
            </a:r>
            <a:r>
              <a:rPr lang="en-US" b="1" i="0" dirty="0">
                <a:solidFill>
                  <a:srgbClr val="000000"/>
                </a:solidFill>
                <a:effectLst/>
                <a:latin typeface="Arial" panose="020B0604020202020204" pitchFamily="34" charset="0"/>
              </a:rPr>
              <a:t>0</a:t>
            </a:r>
            <a:r>
              <a:rPr lang="en-US" b="0" i="0" dirty="0">
                <a:solidFill>
                  <a:srgbClr val="000000"/>
                </a:solidFill>
                <a:effectLst/>
                <a:latin typeface="Arial" panose="020B0604020202020204" pitchFamily="34" charset="0"/>
              </a:rPr>
              <a:t>) code in this segment can only be executed from the ring set in </a:t>
            </a:r>
            <a:r>
              <a:rPr lang="en-US" b="1" i="0" dirty="0">
                <a:solidFill>
                  <a:srgbClr val="000000"/>
                </a:solidFill>
                <a:effectLst/>
                <a:latin typeface="Arial" panose="020B0604020202020204" pitchFamily="34" charset="0"/>
              </a:rPr>
              <a:t>DPL</a:t>
            </a:r>
            <a:r>
              <a:rPr lang="en-US" b="0" i="0" dirty="0">
                <a:solidFill>
                  <a:srgbClr val="000000"/>
                </a:solidFill>
                <a:effectLst/>
                <a:latin typeface="Arial" panose="020B0604020202020204" pitchFamily="34" charset="0"/>
              </a:rPr>
              <a:t>.</a:t>
            </a:r>
          </a:p>
          <a:p>
            <a:pPr marL="1143000" lvl="2" indent="-228600" algn="l">
              <a:buFont typeface="Arial" panose="020B0604020202020204" pitchFamily="34" charset="0"/>
              <a:buChar char="•"/>
            </a:pPr>
            <a:r>
              <a:rPr lang="en-US" b="0" i="0" dirty="0">
                <a:solidFill>
                  <a:srgbClr val="000000"/>
                </a:solidFill>
                <a:effectLst/>
                <a:latin typeface="Arial" panose="020B0604020202020204" pitchFamily="34" charset="0"/>
              </a:rPr>
              <a:t>If set (</a:t>
            </a:r>
            <a:r>
              <a:rPr lang="en-US" b="1" i="0" dirty="0">
                <a:solidFill>
                  <a:srgbClr val="000000"/>
                </a:solidFill>
                <a:effectLst/>
                <a:latin typeface="Arial" panose="020B0604020202020204" pitchFamily="34" charset="0"/>
              </a:rPr>
              <a:t>1</a:t>
            </a:r>
            <a:r>
              <a:rPr lang="en-US" b="0" i="0" dirty="0">
                <a:solidFill>
                  <a:srgbClr val="000000"/>
                </a:solidFill>
                <a:effectLst/>
                <a:latin typeface="Arial" panose="020B0604020202020204" pitchFamily="34" charset="0"/>
              </a:rPr>
              <a:t>) code in this segment can be executed from an equal or lower privilege level. For example, code in ring 3 can far-jump to </a:t>
            </a:r>
            <a:r>
              <a:rPr lang="en-US" b="0" i="1" dirty="0">
                <a:solidFill>
                  <a:srgbClr val="000000"/>
                </a:solidFill>
                <a:effectLst/>
                <a:latin typeface="Arial" panose="020B0604020202020204" pitchFamily="34" charset="0"/>
              </a:rPr>
              <a:t>conforming</a:t>
            </a:r>
            <a:r>
              <a:rPr lang="en-US" b="0" i="0" dirty="0">
                <a:solidFill>
                  <a:srgbClr val="000000"/>
                </a:solidFill>
                <a:effectLst/>
                <a:latin typeface="Arial" panose="020B0604020202020204" pitchFamily="34" charset="0"/>
              </a:rPr>
              <a:t> code in a ring 2 segment. The </a:t>
            </a:r>
            <a:r>
              <a:rPr lang="en-US" b="1" i="0" dirty="0">
                <a:solidFill>
                  <a:srgbClr val="000000"/>
                </a:solidFill>
                <a:effectLst/>
                <a:latin typeface="Arial" panose="020B0604020202020204" pitchFamily="34" charset="0"/>
              </a:rPr>
              <a:t>DPL</a:t>
            </a:r>
            <a:r>
              <a:rPr lang="en-US" b="0" i="0" dirty="0">
                <a:solidFill>
                  <a:srgbClr val="000000"/>
                </a:solidFill>
                <a:effectLst/>
                <a:latin typeface="Arial" panose="020B0604020202020204" pitchFamily="34" charset="0"/>
              </a:rPr>
              <a:t> field represent the highest privilege level that is allowed to execute the segment. For example, code in ring 0 cannot far-jump to a conforming code segment where </a:t>
            </a:r>
            <a:r>
              <a:rPr lang="en-US" b="1" i="0" dirty="0">
                <a:solidFill>
                  <a:srgbClr val="000000"/>
                </a:solidFill>
                <a:effectLst/>
                <a:latin typeface="Arial" panose="020B0604020202020204" pitchFamily="34" charset="0"/>
              </a:rPr>
              <a:t>DPL</a:t>
            </a:r>
            <a:r>
              <a:rPr lang="en-US" b="0" i="0" dirty="0">
                <a:solidFill>
                  <a:srgbClr val="000000"/>
                </a:solidFill>
                <a:effectLst/>
                <a:latin typeface="Arial" panose="020B0604020202020204" pitchFamily="34" charset="0"/>
              </a:rPr>
              <a:t> is 2, while code in ring 2 and 3 can. Note that the privilege level remains the same, </a:t>
            </a:r>
            <a:r>
              <a:rPr lang="en-US" b="0" i="0" dirty="0" err="1">
                <a:solidFill>
                  <a:srgbClr val="000000"/>
                </a:solidFill>
                <a:effectLst/>
                <a:latin typeface="Arial" panose="020B0604020202020204" pitchFamily="34" charset="0"/>
              </a:rPr>
              <a:t>ie</a:t>
            </a:r>
            <a:r>
              <a:rPr lang="en-US" b="0" i="0" dirty="0">
                <a:solidFill>
                  <a:srgbClr val="000000"/>
                </a:solidFill>
                <a:effectLst/>
                <a:latin typeface="Arial" panose="020B0604020202020204" pitchFamily="34" charset="0"/>
              </a:rPr>
              <a:t>. a far-jump from ring 3 to a segment with a </a:t>
            </a:r>
            <a:r>
              <a:rPr lang="en-US" b="1" i="0" dirty="0">
                <a:solidFill>
                  <a:srgbClr val="000000"/>
                </a:solidFill>
                <a:effectLst/>
                <a:latin typeface="Arial" panose="020B0604020202020204" pitchFamily="34" charset="0"/>
              </a:rPr>
              <a:t>DPL</a:t>
            </a:r>
            <a:r>
              <a:rPr lang="en-US" b="0" i="0" dirty="0">
                <a:solidFill>
                  <a:srgbClr val="000000"/>
                </a:solidFill>
                <a:effectLst/>
                <a:latin typeface="Arial" panose="020B0604020202020204" pitchFamily="34" charset="0"/>
              </a:rPr>
              <a:t> of 2 remains in ring 3 after the jump.</a:t>
            </a:r>
          </a:p>
          <a:p>
            <a:pPr algn="l">
              <a:buFont typeface="Arial" panose="020B0604020202020204" pitchFamily="34" charset="0"/>
              <a:buChar char="•"/>
            </a:pPr>
            <a:r>
              <a:rPr lang="en-US" b="1" i="0" dirty="0">
                <a:solidFill>
                  <a:srgbClr val="000000"/>
                </a:solidFill>
                <a:effectLst/>
                <a:latin typeface="Arial" panose="020B0604020202020204" pitchFamily="34" charset="0"/>
              </a:rPr>
              <a:t>RW:</a:t>
            </a:r>
            <a:r>
              <a:rPr lang="en-US" b="0" i="0" dirty="0">
                <a:solidFill>
                  <a:srgbClr val="000000"/>
                </a:solidFill>
                <a:effectLst/>
                <a:latin typeface="Arial" panose="020B0604020202020204" pitchFamily="34" charset="0"/>
              </a:rPr>
              <a:t> Readable bit/Writable bit.</a:t>
            </a:r>
          </a:p>
          <a:p>
            <a:pPr marL="742950" lvl="1" indent="-285750" algn="l">
              <a:buFont typeface="Arial" panose="020B0604020202020204" pitchFamily="34" charset="0"/>
              <a:buChar char="•"/>
            </a:pPr>
            <a:r>
              <a:rPr lang="en-US" b="0" i="0" dirty="0">
                <a:solidFill>
                  <a:srgbClr val="000000"/>
                </a:solidFill>
                <a:effectLst/>
                <a:latin typeface="Arial" panose="020B0604020202020204" pitchFamily="34" charset="0"/>
              </a:rPr>
              <a:t>For code segments: Readable bit. If clear (</a:t>
            </a:r>
            <a:r>
              <a:rPr lang="en-US" b="1" i="0" dirty="0">
                <a:solidFill>
                  <a:srgbClr val="000000"/>
                </a:solidFill>
                <a:effectLst/>
                <a:latin typeface="Arial" panose="020B0604020202020204" pitchFamily="34" charset="0"/>
              </a:rPr>
              <a:t>0</a:t>
            </a:r>
            <a:r>
              <a:rPr lang="en-US" b="0" i="0" dirty="0">
                <a:solidFill>
                  <a:srgbClr val="000000"/>
                </a:solidFill>
                <a:effectLst/>
                <a:latin typeface="Arial" panose="020B0604020202020204" pitchFamily="34" charset="0"/>
              </a:rPr>
              <a:t>), read access for this segment is not allowed. If set (</a:t>
            </a:r>
            <a:r>
              <a:rPr lang="en-US" b="1" i="0" dirty="0">
                <a:solidFill>
                  <a:srgbClr val="000000"/>
                </a:solidFill>
                <a:effectLst/>
                <a:latin typeface="Arial" panose="020B0604020202020204" pitchFamily="34" charset="0"/>
              </a:rPr>
              <a:t>1</a:t>
            </a:r>
            <a:r>
              <a:rPr lang="en-US" b="0" i="0" dirty="0">
                <a:solidFill>
                  <a:srgbClr val="000000"/>
                </a:solidFill>
                <a:effectLst/>
                <a:latin typeface="Arial" panose="020B0604020202020204" pitchFamily="34" charset="0"/>
              </a:rPr>
              <a:t>) read access is allowed. Write access is never allowed for code segments.</a:t>
            </a:r>
          </a:p>
          <a:p>
            <a:pPr marL="742950" lvl="1" indent="-285750" algn="l">
              <a:buFont typeface="Arial" panose="020B0604020202020204" pitchFamily="34" charset="0"/>
              <a:buChar char="•"/>
            </a:pPr>
            <a:r>
              <a:rPr lang="en-US" b="0" i="0" dirty="0">
                <a:solidFill>
                  <a:srgbClr val="000000"/>
                </a:solidFill>
                <a:effectLst/>
                <a:latin typeface="Arial" panose="020B0604020202020204" pitchFamily="34" charset="0"/>
              </a:rPr>
              <a:t>For data segments: Writeable bit. If clear (</a:t>
            </a:r>
            <a:r>
              <a:rPr lang="en-US" b="1" i="0" dirty="0">
                <a:solidFill>
                  <a:srgbClr val="000000"/>
                </a:solidFill>
                <a:effectLst/>
                <a:latin typeface="Arial" panose="020B0604020202020204" pitchFamily="34" charset="0"/>
              </a:rPr>
              <a:t>0</a:t>
            </a:r>
            <a:r>
              <a:rPr lang="en-US" b="0" i="0" dirty="0">
                <a:solidFill>
                  <a:srgbClr val="000000"/>
                </a:solidFill>
                <a:effectLst/>
                <a:latin typeface="Arial" panose="020B0604020202020204" pitchFamily="34" charset="0"/>
              </a:rPr>
              <a:t>), write access for this segment is not allowed. If set (</a:t>
            </a:r>
            <a:r>
              <a:rPr lang="en-US" b="1" i="0" dirty="0">
                <a:solidFill>
                  <a:srgbClr val="000000"/>
                </a:solidFill>
                <a:effectLst/>
                <a:latin typeface="Arial" panose="020B0604020202020204" pitchFamily="34" charset="0"/>
              </a:rPr>
              <a:t>1</a:t>
            </a:r>
            <a:r>
              <a:rPr lang="en-US" b="0" i="0" dirty="0">
                <a:solidFill>
                  <a:srgbClr val="000000"/>
                </a:solidFill>
                <a:effectLst/>
                <a:latin typeface="Arial" panose="020B0604020202020204" pitchFamily="34" charset="0"/>
              </a:rPr>
              <a:t>) write access is allowed. Read access is always allowed for data segments.</a:t>
            </a:r>
          </a:p>
          <a:p>
            <a:pPr algn="l">
              <a:buFont typeface="Arial" panose="020B0604020202020204" pitchFamily="34" charset="0"/>
              <a:buChar char="•"/>
            </a:pPr>
            <a:r>
              <a:rPr lang="en-US" b="1" i="0" dirty="0">
                <a:solidFill>
                  <a:srgbClr val="000000"/>
                </a:solidFill>
                <a:effectLst/>
                <a:latin typeface="Arial" panose="020B0604020202020204" pitchFamily="34" charset="0"/>
              </a:rPr>
              <a:t>A:</a:t>
            </a:r>
            <a:r>
              <a:rPr lang="en-US" b="0" i="0" dirty="0">
                <a:solidFill>
                  <a:srgbClr val="000000"/>
                </a:solidFill>
                <a:effectLst/>
                <a:latin typeface="Arial" panose="020B0604020202020204" pitchFamily="34" charset="0"/>
              </a:rPr>
              <a:t> Accessed bit. Best left clear (</a:t>
            </a:r>
            <a:r>
              <a:rPr lang="en-US" b="1" i="0" dirty="0">
                <a:solidFill>
                  <a:srgbClr val="000000"/>
                </a:solidFill>
                <a:effectLst/>
                <a:latin typeface="Arial" panose="020B0604020202020204" pitchFamily="34" charset="0"/>
              </a:rPr>
              <a:t>0</a:t>
            </a:r>
            <a:r>
              <a:rPr lang="en-US" b="0" i="0" dirty="0">
                <a:solidFill>
                  <a:srgbClr val="000000"/>
                </a:solidFill>
                <a:effectLst/>
                <a:latin typeface="Arial" panose="020B0604020202020204" pitchFamily="34" charset="0"/>
              </a:rPr>
              <a:t>), the CPU will set it when the segment is accessed.</a:t>
            </a:r>
          </a:p>
          <a:p>
            <a:endParaRPr lang="en-US" dirty="0"/>
          </a:p>
        </p:txBody>
      </p:sp>
      <p:sp>
        <p:nvSpPr>
          <p:cNvPr id="4" name="Slide Number Placeholder 3"/>
          <p:cNvSpPr>
            <a:spLocks noGrp="1"/>
          </p:cNvSpPr>
          <p:nvPr>
            <p:ph type="sldNum" sz="quarter" idx="5"/>
          </p:nvPr>
        </p:nvSpPr>
        <p:spPr/>
        <p:txBody>
          <a:bodyPr/>
          <a:lstStyle/>
          <a:p>
            <a:fld id="{B8D43D11-56DF-469D-BFAF-74E077CB730F}" type="slidenum">
              <a:rPr lang="en-US" smtClean="0"/>
              <a:t>6</a:t>
            </a:fld>
            <a:endParaRPr lang="en-US"/>
          </a:p>
        </p:txBody>
      </p:sp>
    </p:spTree>
    <p:extLst>
      <p:ext uri="{BB962C8B-B14F-4D97-AF65-F5344CB8AC3E}">
        <p14:creationId xmlns:p14="http://schemas.microsoft.com/office/powerpoint/2010/main" val="2393097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D43D11-56DF-469D-BFAF-74E077CB730F}" type="slidenum">
              <a:rPr lang="en-US" smtClean="0"/>
              <a:t>9</a:t>
            </a:fld>
            <a:endParaRPr lang="en-US"/>
          </a:p>
        </p:txBody>
      </p:sp>
    </p:spTree>
    <p:extLst>
      <p:ext uri="{BB962C8B-B14F-4D97-AF65-F5344CB8AC3E}">
        <p14:creationId xmlns:p14="http://schemas.microsoft.com/office/powerpoint/2010/main" val="559814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GCC inline assembly</a:t>
            </a:r>
          </a:p>
        </p:txBody>
      </p:sp>
      <p:sp>
        <p:nvSpPr>
          <p:cNvPr id="4" name="Slide Number Placeholder 3"/>
          <p:cNvSpPr>
            <a:spLocks noGrp="1"/>
          </p:cNvSpPr>
          <p:nvPr>
            <p:ph type="sldNum" sz="quarter" idx="5"/>
          </p:nvPr>
        </p:nvSpPr>
        <p:spPr/>
        <p:txBody>
          <a:bodyPr/>
          <a:lstStyle/>
          <a:p>
            <a:fld id="{B8D43D11-56DF-469D-BFAF-74E077CB730F}" type="slidenum">
              <a:rPr lang="en-US" smtClean="0"/>
              <a:t>10</a:t>
            </a:fld>
            <a:endParaRPr lang="en-US"/>
          </a:p>
        </p:txBody>
      </p:sp>
    </p:spTree>
    <p:extLst>
      <p:ext uri="{BB962C8B-B14F-4D97-AF65-F5344CB8AC3E}">
        <p14:creationId xmlns:p14="http://schemas.microsoft.com/office/powerpoint/2010/main" val="4165581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keyword “volatile” is not used, the optimizer may remove the second asm code block It is the same code, yet used in two different places.</a:t>
            </a:r>
          </a:p>
        </p:txBody>
      </p:sp>
      <p:sp>
        <p:nvSpPr>
          <p:cNvPr id="4" name="Slide Number Placeholder 3"/>
          <p:cNvSpPr>
            <a:spLocks noGrp="1"/>
          </p:cNvSpPr>
          <p:nvPr>
            <p:ph type="sldNum" sz="quarter" idx="5"/>
          </p:nvPr>
        </p:nvSpPr>
        <p:spPr/>
        <p:txBody>
          <a:bodyPr/>
          <a:lstStyle/>
          <a:p>
            <a:fld id="{B8D43D11-56DF-469D-BFAF-74E077CB730F}" type="slidenum">
              <a:rPr lang="en-US" smtClean="0"/>
              <a:t>11</a:t>
            </a:fld>
            <a:endParaRPr lang="en-US"/>
          </a:p>
        </p:txBody>
      </p:sp>
    </p:spTree>
    <p:extLst>
      <p:ext uri="{BB962C8B-B14F-4D97-AF65-F5344CB8AC3E}">
        <p14:creationId xmlns:p14="http://schemas.microsoft.com/office/powerpoint/2010/main" val="636965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chemeClr val="bg1"/>
                </a:solidFill>
                <a:effectLst/>
                <a:latin typeface="Times New Roman" panose="02020603050405020304" pitchFamily="18" charset="0"/>
              </a:rPr>
              <a:t>= means the previous value is discarded and replaced by output data.</a:t>
            </a:r>
          </a:p>
          <a:p>
            <a:r>
              <a:rPr lang="en-US" b="0" i="0" dirty="0">
                <a:solidFill>
                  <a:schemeClr val="bg1"/>
                </a:solidFill>
                <a:effectLst/>
                <a:latin typeface="Times New Roman" panose="02020603050405020304" pitchFamily="18" charset="0"/>
              </a:rPr>
              <a:t>&amp; means the register is modified before the instruction is finished using the input operands. </a:t>
            </a:r>
          </a:p>
          <a:p>
            <a:r>
              <a:rPr lang="en-US" b="0" i="0" dirty="0">
                <a:solidFill>
                  <a:schemeClr val="bg1"/>
                </a:solidFill>
                <a:effectLst/>
                <a:latin typeface="Times New Roman" panose="02020603050405020304" pitchFamily="18" charset="0"/>
              </a:rPr>
              <a:t>Therefore, this operand may not lie in a register that is used as an input operand or as part of any memory address. An input operand can be tied to an </a:t>
            </a:r>
            <a:r>
              <a:rPr lang="en-US" b="0" i="0" dirty="0" err="1">
                <a:solidFill>
                  <a:schemeClr val="bg1"/>
                </a:solidFill>
                <a:effectLst/>
                <a:latin typeface="Times New Roman" panose="02020603050405020304" pitchFamily="18" charset="0"/>
              </a:rPr>
              <a:t>earlyclobber</a:t>
            </a:r>
            <a:r>
              <a:rPr lang="en-US" b="0" i="0" dirty="0">
                <a:solidFill>
                  <a:schemeClr val="bg1"/>
                </a:solidFill>
                <a:effectLst/>
                <a:latin typeface="Times New Roman" panose="02020603050405020304" pitchFamily="18" charset="0"/>
              </a:rPr>
              <a:t> operand if its only use as an input occurs before the early result is written.</a:t>
            </a:r>
            <a:endParaRPr lang="en-US" dirty="0"/>
          </a:p>
        </p:txBody>
      </p:sp>
      <p:sp>
        <p:nvSpPr>
          <p:cNvPr id="4" name="Slide Number Placeholder 3"/>
          <p:cNvSpPr>
            <a:spLocks noGrp="1"/>
          </p:cNvSpPr>
          <p:nvPr>
            <p:ph type="sldNum" sz="quarter" idx="5"/>
          </p:nvPr>
        </p:nvSpPr>
        <p:spPr/>
        <p:txBody>
          <a:bodyPr/>
          <a:lstStyle/>
          <a:p>
            <a:fld id="{B8D43D11-56DF-469D-BFAF-74E077CB730F}" type="slidenum">
              <a:rPr lang="en-US" smtClean="0"/>
              <a:t>12</a:t>
            </a:fld>
            <a:endParaRPr lang="en-US"/>
          </a:p>
        </p:txBody>
      </p:sp>
    </p:spTree>
    <p:extLst>
      <p:ext uri="{BB962C8B-B14F-4D97-AF65-F5344CB8AC3E}">
        <p14:creationId xmlns:p14="http://schemas.microsoft.com/office/powerpoint/2010/main" val="571235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D43D11-56DF-469D-BFAF-74E077CB730F}" type="slidenum">
              <a:rPr lang="en-US" smtClean="0"/>
              <a:t>15</a:t>
            </a:fld>
            <a:endParaRPr lang="en-US"/>
          </a:p>
        </p:txBody>
      </p:sp>
    </p:spTree>
    <p:extLst>
      <p:ext uri="{BB962C8B-B14F-4D97-AF65-F5344CB8AC3E}">
        <p14:creationId xmlns:p14="http://schemas.microsoft.com/office/powerpoint/2010/main" val="3173865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F7E1A-AD53-EEE5-2A29-5BB1B0E060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9EAE78-5D5D-DFFA-A9E0-C100955828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C3F99B-71AD-162D-ACFF-13CED16E9B3B}"/>
              </a:ext>
            </a:extLst>
          </p:cNvPr>
          <p:cNvSpPr>
            <a:spLocks noGrp="1"/>
          </p:cNvSpPr>
          <p:nvPr>
            <p:ph type="dt" sz="half" idx="10"/>
          </p:nvPr>
        </p:nvSpPr>
        <p:spPr/>
        <p:txBody>
          <a:bodyPr/>
          <a:lstStyle/>
          <a:p>
            <a:fld id="{4B590ABF-7A9C-47D1-855C-82E62B29CE33}" type="datetimeFigureOut">
              <a:rPr lang="en-US" smtClean="0"/>
              <a:t>6/10/2023</a:t>
            </a:fld>
            <a:endParaRPr lang="en-US"/>
          </a:p>
        </p:txBody>
      </p:sp>
      <p:sp>
        <p:nvSpPr>
          <p:cNvPr id="5" name="Footer Placeholder 4">
            <a:extLst>
              <a:ext uri="{FF2B5EF4-FFF2-40B4-BE49-F238E27FC236}">
                <a16:creationId xmlns:a16="http://schemas.microsoft.com/office/drawing/2014/main" id="{CE6CC012-A541-B4DD-1C8A-2DD73E61EE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24EF2F-ED14-DF7B-6FF5-84F448E58C26}"/>
              </a:ext>
            </a:extLst>
          </p:cNvPr>
          <p:cNvSpPr>
            <a:spLocks noGrp="1"/>
          </p:cNvSpPr>
          <p:nvPr>
            <p:ph type="sldNum" sz="quarter" idx="12"/>
          </p:nvPr>
        </p:nvSpPr>
        <p:spPr/>
        <p:txBody>
          <a:bodyPr/>
          <a:lstStyle/>
          <a:p>
            <a:fld id="{D9D31420-EC48-4A87-B260-588E218423C1}" type="slidenum">
              <a:rPr lang="en-US" smtClean="0"/>
              <a:t>‹#›</a:t>
            </a:fld>
            <a:endParaRPr lang="en-US"/>
          </a:p>
        </p:txBody>
      </p:sp>
    </p:spTree>
    <p:extLst>
      <p:ext uri="{BB962C8B-B14F-4D97-AF65-F5344CB8AC3E}">
        <p14:creationId xmlns:p14="http://schemas.microsoft.com/office/powerpoint/2010/main" val="1067514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08158-BADA-56B4-2336-3426411CD9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BC7B2E-F126-1A96-3E14-DA9115639A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65B645-F465-3959-8E9D-57F93D5670AA}"/>
              </a:ext>
            </a:extLst>
          </p:cNvPr>
          <p:cNvSpPr>
            <a:spLocks noGrp="1"/>
          </p:cNvSpPr>
          <p:nvPr>
            <p:ph type="dt" sz="half" idx="10"/>
          </p:nvPr>
        </p:nvSpPr>
        <p:spPr/>
        <p:txBody>
          <a:bodyPr/>
          <a:lstStyle/>
          <a:p>
            <a:fld id="{4B590ABF-7A9C-47D1-855C-82E62B29CE33}" type="datetimeFigureOut">
              <a:rPr lang="en-US" smtClean="0"/>
              <a:t>6/10/2023</a:t>
            </a:fld>
            <a:endParaRPr lang="en-US"/>
          </a:p>
        </p:txBody>
      </p:sp>
      <p:sp>
        <p:nvSpPr>
          <p:cNvPr id="5" name="Footer Placeholder 4">
            <a:extLst>
              <a:ext uri="{FF2B5EF4-FFF2-40B4-BE49-F238E27FC236}">
                <a16:creationId xmlns:a16="http://schemas.microsoft.com/office/drawing/2014/main" id="{7F32C7D3-8332-44CF-62BB-A0B1D8A741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426ACB-061B-290A-87B2-DF26936FF7BE}"/>
              </a:ext>
            </a:extLst>
          </p:cNvPr>
          <p:cNvSpPr>
            <a:spLocks noGrp="1"/>
          </p:cNvSpPr>
          <p:nvPr>
            <p:ph type="sldNum" sz="quarter" idx="12"/>
          </p:nvPr>
        </p:nvSpPr>
        <p:spPr/>
        <p:txBody>
          <a:bodyPr/>
          <a:lstStyle/>
          <a:p>
            <a:fld id="{D9D31420-EC48-4A87-B260-588E218423C1}" type="slidenum">
              <a:rPr lang="en-US" smtClean="0"/>
              <a:t>‹#›</a:t>
            </a:fld>
            <a:endParaRPr lang="en-US"/>
          </a:p>
        </p:txBody>
      </p:sp>
    </p:spTree>
    <p:extLst>
      <p:ext uri="{BB962C8B-B14F-4D97-AF65-F5344CB8AC3E}">
        <p14:creationId xmlns:p14="http://schemas.microsoft.com/office/powerpoint/2010/main" val="26376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39C353-2C42-F7DE-7FDA-32BCFEFE88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A0594F-40D2-67C6-D7AE-62A733289F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ACC406-04D9-6BE4-5DA4-4B5ABF7FD9A0}"/>
              </a:ext>
            </a:extLst>
          </p:cNvPr>
          <p:cNvSpPr>
            <a:spLocks noGrp="1"/>
          </p:cNvSpPr>
          <p:nvPr>
            <p:ph type="dt" sz="half" idx="10"/>
          </p:nvPr>
        </p:nvSpPr>
        <p:spPr/>
        <p:txBody>
          <a:bodyPr/>
          <a:lstStyle/>
          <a:p>
            <a:fld id="{4B590ABF-7A9C-47D1-855C-82E62B29CE33}" type="datetimeFigureOut">
              <a:rPr lang="en-US" smtClean="0"/>
              <a:t>6/10/2023</a:t>
            </a:fld>
            <a:endParaRPr lang="en-US"/>
          </a:p>
        </p:txBody>
      </p:sp>
      <p:sp>
        <p:nvSpPr>
          <p:cNvPr id="5" name="Footer Placeholder 4">
            <a:extLst>
              <a:ext uri="{FF2B5EF4-FFF2-40B4-BE49-F238E27FC236}">
                <a16:creationId xmlns:a16="http://schemas.microsoft.com/office/drawing/2014/main" id="{FC53CE6E-5665-1461-D39D-B653BBA2F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BE4A7-690C-3517-E987-012258550283}"/>
              </a:ext>
            </a:extLst>
          </p:cNvPr>
          <p:cNvSpPr>
            <a:spLocks noGrp="1"/>
          </p:cNvSpPr>
          <p:nvPr>
            <p:ph type="sldNum" sz="quarter" idx="12"/>
          </p:nvPr>
        </p:nvSpPr>
        <p:spPr/>
        <p:txBody>
          <a:bodyPr/>
          <a:lstStyle/>
          <a:p>
            <a:fld id="{D9D31420-EC48-4A87-B260-588E218423C1}" type="slidenum">
              <a:rPr lang="en-US" smtClean="0"/>
              <a:t>‹#›</a:t>
            </a:fld>
            <a:endParaRPr lang="en-US"/>
          </a:p>
        </p:txBody>
      </p:sp>
    </p:spTree>
    <p:extLst>
      <p:ext uri="{BB962C8B-B14F-4D97-AF65-F5344CB8AC3E}">
        <p14:creationId xmlns:p14="http://schemas.microsoft.com/office/powerpoint/2010/main" val="2016052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2C18-B80F-28A3-2321-CDCBA3CDDB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3AAE55-B903-1710-7E95-326CE16EE6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5379DD-0D08-FCD5-53C8-03D62ABEF3A7}"/>
              </a:ext>
            </a:extLst>
          </p:cNvPr>
          <p:cNvSpPr>
            <a:spLocks noGrp="1"/>
          </p:cNvSpPr>
          <p:nvPr>
            <p:ph type="dt" sz="half" idx="10"/>
          </p:nvPr>
        </p:nvSpPr>
        <p:spPr/>
        <p:txBody>
          <a:bodyPr/>
          <a:lstStyle/>
          <a:p>
            <a:fld id="{4B590ABF-7A9C-47D1-855C-82E62B29CE33}" type="datetimeFigureOut">
              <a:rPr lang="en-US" smtClean="0"/>
              <a:t>6/10/2023</a:t>
            </a:fld>
            <a:endParaRPr lang="en-US"/>
          </a:p>
        </p:txBody>
      </p:sp>
      <p:sp>
        <p:nvSpPr>
          <p:cNvPr id="5" name="Footer Placeholder 4">
            <a:extLst>
              <a:ext uri="{FF2B5EF4-FFF2-40B4-BE49-F238E27FC236}">
                <a16:creationId xmlns:a16="http://schemas.microsoft.com/office/drawing/2014/main" id="{88A12543-F198-50E1-4CC2-E95794B0D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97D7F1-E99C-4B6B-D3DC-0BEEFDDA5160}"/>
              </a:ext>
            </a:extLst>
          </p:cNvPr>
          <p:cNvSpPr>
            <a:spLocks noGrp="1"/>
          </p:cNvSpPr>
          <p:nvPr>
            <p:ph type="sldNum" sz="quarter" idx="12"/>
          </p:nvPr>
        </p:nvSpPr>
        <p:spPr/>
        <p:txBody>
          <a:bodyPr/>
          <a:lstStyle/>
          <a:p>
            <a:fld id="{D9D31420-EC48-4A87-B260-588E218423C1}" type="slidenum">
              <a:rPr lang="en-US" smtClean="0"/>
              <a:t>‹#›</a:t>
            </a:fld>
            <a:endParaRPr lang="en-US"/>
          </a:p>
        </p:txBody>
      </p:sp>
    </p:spTree>
    <p:extLst>
      <p:ext uri="{BB962C8B-B14F-4D97-AF65-F5344CB8AC3E}">
        <p14:creationId xmlns:p14="http://schemas.microsoft.com/office/powerpoint/2010/main" val="487715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49385-8DC9-CC91-5805-D8DC7EC6F0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8E48D9-72EC-3119-C545-BBDE71D738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590DF-F118-D411-773E-263CEE625E78}"/>
              </a:ext>
            </a:extLst>
          </p:cNvPr>
          <p:cNvSpPr>
            <a:spLocks noGrp="1"/>
          </p:cNvSpPr>
          <p:nvPr>
            <p:ph type="dt" sz="half" idx="10"/>
          </p:nvPr>
        </p:nvSpPr>
        <p:spPr/>
        <p:txBody>
          <a:bodyPr/>
          <a:lstStyle/>
          <a:p>
            <a:fld id="{4B590ABF-7A9C-47D1-855C-82E62B29CE33}" type="datetimeFigureOut">
              <a:rPr lang="en-US" smtClean="0"/>
              <a:t>6/10/2023</a:t>
            </a:fld>
            <a:endParaRPr lang="en-US"/>
          </a:p>
        </p:txBody>
      </p:sp>
      <p:sp>
        <p:nvSpPr>
          <p:cNvPr id="5" name="Footer Placeholder 4">
            <a:extLst>
              <a:ext uri="{FF2B5EF4-FFF2-40B4-BE49-F238E27FC236}">
                <a16:creationId xmlns:a16="http://schemas.microsoft.com/office/drawing/2014/main" id="{7F3620D1-DFD8-5B13-F68E-91871A78C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486DBE-8D19-9998-AC30-2E168ED66EA7}"/>
              </a:ext>
            </a:extLst>
          </p:cNvPr>
          <p:cNvSpPr>
            <a:spLocks noGrp="1"/>
          </p:cNvSpPr>
          <p:nvPr>
            <p:ph type="sldNum" sz="quarter" idx="12"/>
          </p:nvPr>
        </p:nvSpPr>
        <p:spPr/>
        <p:txBody>
          <a:bodyPr/>
          <a:lstStyle/>
          <a:p>
            <a:fld id="{D9D31420-EC48-4A87-B260-588E218423C1}" type="slidenum">
              <a:rPr lang="en-US" smtClean="0"/>
              <a:t>‹#›</a:t>
            </a:fld>
            <a:endParaRPr lang="en-US"/>
          </a:p>
        </p:txBody>
      </p:sp>
    </p:spTree>
    <p:extLst>
      <p:ext uri="{BB962C8B-B14F-4D97-AF65-F5344CB8AC3E}">
        <p14:creationId xmlns:p14="http://schemas.microsoft.com/office/powerpoint/2010/main" val="1501629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FBC5-00B0-B9C4-CFBA-63026E24E8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5D73B4-7CF3-FA83-BE31-4BACAD5B0D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95F81A-98D1-04AC-E86C-9605B74052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6F5903-7783-D918-8682-EE6DC4928C9D}"/>
              </a:ext>
            </a:extLst>
          </p:cNvPr>
          <p:cNvSpPr>
            <a:spLocks noGrp="1"/>
          </p:cNvSpPr>
          <p:nvPr>
            <p:ph type="dt" sz="half" idx="10"/>
          </p:nvPr>
        </p:nvSpPr>
        <p:spPr/>
        <p:txBody>
          <a:bodyPr/>
          <a:lstStyle/>
          <a:p>
            <a:fld id="{4B590ABF-7A9C-47D1-855C-82E62B29CE33}" type="datetimeFigureOut">
              <a:rPr lang="en-US" smtClean="0"/>
              <a:t>6/10/2023</a:t>
            </a:fld>
            <a:endParaRPr lang="en-US"/>
          </a:p>
        </p:txBody>
      </p:sp>
      <p:sp>
        <p:nvSpPr>
          <p:cNvPr id="6" name="Footer Placeholder 5">
            <a:extLst>
              <a:ext uri="{FF2B5EF4-FFF2-40B4-BE49-F238E27FC236}">
                <a16:creationId xmlns:a16="http://schemas.microsoft.com/office/drawing/2014/main" id="{50898306-8B03-5E64-5625-5151A11397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ACF340-4E46-BECA-442C-BD1C76E4D47C}"/>
              </a:ext>
            </a:extLst>
          </p:cNvPr>
          <p:cNvSpPr>
            <a:spLocks noGrp="1"/>
          </p:cNvSpPr>
          <p:nvPr>
            <p:ph type="sldNum" sz="quarter" idx="12"/>
          </p:nvPr>
        </p:nvSpPr>
        <p:spPr/>
        <p:txBody>
          <a:bodyPr/>
          <a:lstStyle/>
          <a:p>
            <a:fld id="{D9D31420-EC48-4A87-B260-588E218423C1}" type="slidenum">
              <a:rPr lang="en-US" smtClean="0"/>
              <a:t>‹#›</a:t>
            </a:fld>
            <a:endParaRPr lang="en-US"/>
          </a:p>
        </p:txBody>
      </p:sp>
    </p:spTree>
    <p:extLst>
      <p:ext uri="{BB962C8B-B14F-4D97-AF65-F5344CB8AC3E}">
        <p14:creationId xmlns:p14="http://schemas.microsoft.com/office/powerpoint/2010/main" val="4071970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63B6-C219-3849-0927-6AB0C1B672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72B0A9-452C-E08C-2F18-5164AAC242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F0A5BE-3A66-CC28-9AC9-992F5DF633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DD6B8A-8B60-5C40-54A8-CA467F29A7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0D8F7F-8925-23DA-499A-68DBD09FD7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2FA8B-2B09-B385-C3D5-E52DBB4A4668}"/>
              </a:ext>
            </a:extLst>
          </p:cNvPr>
          <p:cNvSpPr>
            <a:spLocks noGrp="1"/>
          </p:cNvSpPr>
          <p:nvPr>
            <p:ph type="dt" sz="half" idx="10"/>
          </p:nvPr>
        </p:nvSpPr>
        <p:spPr/>
        <p:txBody>
          <a:bodyPr/>
          <a:lstStyle/>
          <a:p>
            <a:fld id="{4B590ABF-7A9C-47D1-855C-82E62B29CE33}" type="datetimeFigureOut">
              <a:rPr lang="en-US" smtClean="0"/>
              <a:t>6/10/2023</a:t>
            </a:fld>
            <a:endParaRPr lang="en-US"/>
          </a:p>
        </p:txBody>
      </p:sp>
      <p:sp>
        <p:nvSpPr>
          <p:cNvPr id="8" name="Footer Placeholder 7">
            <a:extLst>
              <a:ext uri="{FF2B5EF4-FFF2-40B4-BE49-F238E27FC236}">
                <a16:creationId xmlns:a16="http://schemas.microsoft.com/office/drawing/2014/main" id="{0FB7B0B2-F7CD-3342-6DAA-84AEF9F51F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787010-813C-921A-7B24-05B3C206EB05}"/>
              </a:ext>
            </a:extLst>
          </p:cNvPr>
          <p:cNvSpPr>
            <a:spLocks noGrp="1"/>
          </p:cNvSpPr>
          <p:nvPr>
            <p:ph type="sldNum" sz="quarter" idx="12"/>
          </p:nvPr>
        </p:nvSpPr>
        <p:spPr/>
        <p:txBody>
          <a:bodyPr/>
          <a:lstStyle/>
          <a:p>
            <a:fld id="{D9D31420-EC48-4A87-B260-588E218423C1}" type="slidenum">
              <a:rPr lang="en-US" smtClean="0"/>
              <a:t>‹#›</a:t>
            </a:fld>
            <a:endParaRPr lang="en-US"/>
          </a:p>
        </p:txBody>
      </p:sp>
    </p:spTree>
    <p:extLst>
      <p:ext uri="{BB962C8B-B14F-4D97-AF65-F5344CB8AC3E}">
        <p14:creationId xmlns:p14="http://schemas.microsoft.com/office/powerpoint/2010/main" val="3645694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D0AE8-DDBE-BF72-EAF6-9D110677EB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BC0284-2ED9-95D5-7045-0A83A94759F6}"/>
              </a:ext>
            </a:extLst>
          </p:cNvPr>
          <p:cNvSpPr>
            <a:spLocks noGrp="1"/>
          </p:cNvSpPr>
          <p:nvPr>
            <p:ph type="dt" sz="half" idx="10"/>
          </p:nvPr>
        </p:nvSpPr>
        <p:spPr/>
        <p:txBody>
          <a:bodyPr/>
          <a:lstStyle/>
          <a:p>
            <a:fld id="{4B590ABF-7A9C-47D1-855C-82E62B29CE33}" type="datetimeFigureOut">
              <a:rPr lang="en-US" smtClean="0"/>
              <a:t>6/10/2023</a:t>
            </a:fld>
            <a:endParaRPr lang="en-US"/>
          </a:p>
        </p:txBody>
      </p:sp>
      <p:sp>
        <p:nvSpPr>
          <p:cNvPr id="4" name="Footer Placeholder 3">
            <a:extLst>
              <a:ext uri="{FF2B5EF4-FFF2-40B4-BE49-F238E27FC236}">
                <a16:creationId xmlns:a16="http://schemas.microsoft.com/office/drawing/2014/main" id="{107CDFAE-7247-B790-895A-7D847BCE3F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8A2A2B-529A-DE0B-08A3-8EE315B678FB}"/>
              </a:ext>
            </a:extLst>
          </p:cNvPr>
          <p:cNvSpPr>
            <a:spLocks noGrp="1"/>
          </p:cNvSpPr>
          <p:nvPr>
            <p:ph type="sldNum" sz="quarter" idx="12"/>
          </p:nvPr>
        </p:nvSpPr>
        <p:spPr/>
        <p:txBody>
          <a:bodyPr/>
          <a:lstStyle/>
          <a:p>
            <a:fld id="{D9D31420-EC48-4A87-B260-588E218423C1}" type="slidenum">
              <a:rPr lang="en-US" smtClean="0"/>
              <a:t>‹#›</a:t>
            </a:fld>
            <a:endParaRPr lang="en-US"/>
          </a:p>
        </p:txBody>
      </p:sp>
    </p:spTree>
    <p:extLst>
      <p:ext uri="{BB962C8B-B14F-4D97-AF65-F5344CB8AC3E}">
        <p14:creationId xmlns:p14="http://schemas.microsoft.com/office/powerpoint/2010/main" val="3671704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69CCDF-E1DD-AC6B-4003-E20A5B06CAD6}"/>
              </a:ext>
            </a:extLst>
          </p:cNvPr>
          <p:cNvSpPr>
            <a:spLocks noGrp="1"/>
          </p:cNvSpPr>
          <p:nvPr>
            <p:ph type="dt" sz="half" idx="10"/>
          </p:nvPr>
        </p:nvSpPr>
        <p:spPr/>
        <p:txBody>
          <a:bodyPr/>
          <a:lstStyle/>
          <a:p>
            <a:fld id="{4B590ABF-7A9C-47D1-855C-82E62B29CE33}" type="datetimeFigureOut">
              <a:rPr lang="en-US" smtClean="0"/>
              <a:t>6/10/2023</a:t>
            </a:fld>
            <a:endParaRPr lang="en-US"/>
          </a:p>
        </p:txBody>
      </p:sp>
      <p:sp>
        <p:nvSpPr>
          <p:cNvPr id="3" name="Footer Placeholder 2">
            <a:extLst>
              <a:ext uri="{FF2B5EF4-FFF2-40B4-BE49-F238E27FC236}">
                <a16:creationId xmlns:a16="http://schemas.microsoft.com/office/drawing/2014/main" id="{8974E180-C6B4-05F7-33D6-1B53FC4F6D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B19CEB-927F-63FD-B4A2-87FB0BC90695}"/>
              </a:ext>
            </a:extLst>
          </p:cNvPr>
          <p:cNvSpPr>
            <a:spLocks noGrp="1"/>
          </p:cNvSpPr>
          <p:nvPr>
            <p:ph type="sldNum" sz="quarter" idx="12"/>
          </p:nvPr>
        </p:nvSpPr>
        <p:spPr/>
        <p:txBody>
          <a:bodyPr/>
          <a:lstStyle/>
          <a:p>
            <a:fld id="{D9D31420-EC48-4A87-B260-588E218423C1}" type="slidenum">
              <a:rPr lang="en-US" smtClean="0"/>
              <a:t>‹#›</a:t>
            </a:fld>
            <a:endParaRPr lang="en-US"/>
          </a:p>
        </p:txBody>
      </p:sp>
    </p:spTree>
    <p:extLst>
      <p:ext uri="{BB962C8B-B14F-4D97-AF65-F5344CB8AC3E}">
        <p14:creationId xmlns:p14="http://schemas.microsoft.com/office/powerpoint/2010/main" val="2201449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258B9-D8AD-A175-C4F2-01595631E3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181C65-8390-4EE9-3FA3-8087BA22B1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892097-FAC7-C294-3F85-3035EAE40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6BF0EB-EB55-9654-4F0B-9522BD88C57F}"/>
              </a:ext>
            </a:extLst>
          </p:cNvPr>
          <p:cNvSpPr>
            <a:spLocks noGrp="1"/>
          </p:cNvSpPr>
          <p:nvPr>
            <p:ph type="dt" sz="half" idx="10"/>
          </p:nvPr>
        </p:nvSpPr>
        <p:spPr/>
        <p:txBody>
          <a:bodyPr/>
          <a:lstStyle/>
          <a:p>
            <a:fld id="{4B590ABF-7A9C-47D1-855C-82E62B29CE33}" type="datetimeFigureOut">
              <a:rPr lang="en-US" smtClean="0"/>
              <a:t>6/10/2023</a:t>
            </a:fld>
            <a:endParaRPr lang="en-US"/>
          </a:p>
        </p:txBody>
      </p:sp>
      <p:sp>
        <p:nvSpPr>
          <p:cNvPr id="6" name="Footer Placeholder 5">
            <a:extLst>
              <a:ext uri="{FF2B5EF4-FFF2-40B4-BE49-F238E27FC236}">
                <a16:creationId xmlns:a16="http://schemas.microsoft.com/office/drawing/2014/main" id="{377C8CB6-5935-0A0A-5968-D0C58C976F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642264-CBE9-002C-266F-642D3758B1FA}"/>
              </a:ext>
            </a:extLst>
          </p:cNvPr>
          <p:cNvSpPr>
            <a:spLocks noGrp="1"/>
          </p:cNvSpPr>
          <p:nvPr>
            <p:ph type="sldNum" sz="quarter" idx="12"/>
          </p:nvPr>
        </p:nvSpPr>
        <p:spPr/>
        <p:txBody>
          <a:bodyPr/>
          <a:lstStyle/>
          <a:p>
            <a:fld id="{D9D31420-EC48-4A87-B260-588E218423C1}" type="slidenum">
              <a:rPr lang="en-US" smtClean="0"/>
              <a:t>‹#›</a:t>
            </a:fld>
            <a:endParaRPr lang="en-US"/>
          </a:p>
        </p:txBody>
      </p:sp>
    </p:spTree>
    <p:extLst>
      <p:ext uri="{BB962C8B-B14F-4D97-AF65-F5344CB8AC3E}">
        <p14:creationId xmlns:p14="http://schemas.microsoft.com/office/powerpoint/2010/main" val="1948447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6D76-B1F2-4969-916F-9BCA9130F3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E8E2E7-7AD5-9854-2E56-93CBB5FF12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4B111A-27B6-8CCE-523E-D88AA742B8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A1E6C2-C653-E190-4613-C55375415791}"/>
              </a:ext>
            </a:extLst>
          </p:cNvPr>
          <p:cNvSpPr>
            <a:spLocks noGrp="1"/>
          </p:cNvSpPr>
          <p:nvPr>
            <p:ph type="dt" sz="half" idx="10"/>
          </p:nvPr>
        </p:nvSpPr>
        <p:spPr/>
        <p:txBody>
          <a:bodyPr/>
          <a:lstStyle/>
          <a:p>
            <a:fld id="{4B590ABF-7A9C-47D1-855C-82E62B29CE33}" type="datetimeFigureOut">
              <a:rPr lang="en-US" smtClean="0"/>
              <a:t>6/10/2023</a:t>
            </a:fld>
            <a:endParaRPr lang="en-US"/>
          </a:p>
        </p:txBody>
      </p:sp>
      <p:sp>
        <p:nvSpPr>
          <p:cNvPr id="6" name="Footer Placeholder 5">
            <a:extLst>
              <a:ext uri="{FF2B5EF4-FFF2-40B4-BE49-F238E27FC236}">
                <a16:creationId xmlns:a16="http://schemas.microsoft.com/office/drawing/2014/main" id="{724EB9C8-9BE6-D2B1-B220-9BACF545DC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45E24D-0C76-7F61-8FC3-F5FBE0783455}"/>
              </a:ext>
            </a:extLst>
          </p:cNvPr>
          <p:cNvSpPr>
            <a:spLocks noGrp="1"/>
          </p:cNvSpPr>
          <p:nvPr>
            <p:ph type="sldNum" sz="quarter" idx="12"/>
          </p:nvPr>
        </p:nvSpPr>
        <p:spPr/>
        <p:txBody>
          <a:bodyPr/>
          <a:lstStyle/>
          <a:p>
            <a:fld id="{D9D31420-EC48-4A87-B260-588E218423C1}" type="slidenum">
              <a:rPr lang="en-US" smtClean="0"/>
              <a:t>‹#›</a:t>
            </a:fld>
            <a:endParaRPr lang="en-US"/>
          </a:p>
        </p:txBody>
      </p:sp>
    </p:spTree>
    <p:extLst>
      <p:ext uri="{BB962C8B-B14F-4D97-AF65-F5344CB8AC3E}">
        <p14:creationId xmlns:p14="http://schemas.microsoft.com/office/powerpoint/2010/main" val="2935930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DB0B02-E5AE-04EA-C344-536781040E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7F56B2-EF51-64BE-D5A5-A9CBB7A1A2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C491E6-28B2-53D9-97CF-4082938E65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90ABF-7A9C-47D1-855C-82E62B29CE33}" type="datetimeFigureOut">
              <a:rPr lang="en-US" smtClean="0"/>
              <a:t>6/10/2023</a:t>
            </a:fld>
            <a:endParaRPr lang="en-US"/>
          </a:p>
        </p:txBody>
      </p:sp>
      <p:sp>
        <p:nvSpPr>
          <p:cNvPr id="5" name="Footer Placeholder 4">
            <a:extLst>
              <a:ext uri="{FF2B5EF4-FFF2-40B4-BE49-F238E27FC236}">
                <a16:creationId xmlns:a16="http://schemas.microsoft.com/office/drawing/2014/main" id="{F8F24814-8578-9797-F656-F18F8B996B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218FD0-9B30-4804-9179-1B8B3F78AA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D31420-EC48-4A87-B260-588E218423C1}" type="slidenum">
              <a:rPr lang="en-US" smtClean="0"/>
              <a:t>‹#›</a:t>
            </a:fld>
            <a:endParaRPr lang="en-US"/>
          </a:p>
        </p:txBody>
      </p:sp>
    </p:spTree>
    <p:extLst>
      <p:ext uri="{BB962C8B-B14F-4D97-AF65-F5344CB8AC3E}">
        <p14:creationId xmlns:p14="http://schemas.microsoft.com/office/powerpoint/2010/main" val="3022362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rett.Searles@attobotics.ne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gcc.gnu.org/onlinedocs/gcc/Extended-Asm.html" TargetMode="External"/><Relationship Id="rId2" Type="http://schemas.openxmlformats.org/officeDocument/2006/relationships/hyperlink" Target="https://www.ibiblio.org/gferg/ldp/GCC-Inline-Assembly-HOWTO.html" TargetMode="External"/><Relationship Id="rId1" Type="http://schemas.openxmlformats.org/officeDocument/2006/relationships/slideLayout" Target="../slideLayouts/slideLayout6.xml"/><Relationship Id="rId5" Type="http://schemas.openxmlformats.org/officeDocument/2006/relationships/hyperlink" Target="https://e2e.ti.com/support/microcontrollers/msp-low-power-microcontrollers-group/msp430/f/msp-low-power-microcontroller-forum/865222/msp430-gcc-opensource-inline-asm-constraints-weirdness-and-constraints-for-the-different-addressing-modes" TargetMode="External"/><Relationship Id="rId4" Type="http://schemas.openxmlformats.org/officeDocument/2006/relationships/hyperlink" Target="https://wiki.osdev.org/Inline_Assembly/Examples#I.2FO_acces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226FC-7276-CF43-56D4-05B9407D7633}"/>
              </a:ext>
            </a:extLst>
          </p:cNvPr>
          <p:cNvSpPr>
            <a:spLocks noGrp="1"/>
          </p:cNvSpPr>
          <p:nvPr>
            <p:ph type="ctrTitle"/>
          </p:nvPr>
        </p:nvSpPr>
        <p:spPr/>
        <p:txBody>
          <a:bodyPr>
            <a:normAutofit/>
          </a:bodyPr>
          <a:lstStyle/>
          <a:p>
            <a:r>
              <a:rPr lang="en-US" sz="4000" b="1" i="0" dirty="0">
                <a:solidFill>
                  <a:schemeClr val="accent4">
                    <a:lumMod val="20000"/>
                    <a:lumOff val="80000"/>
                  </a:schemeClr>
                </a:solidFill>
                <a:effectLst/>
                <a:latin typeface="Helvetica Neue"/>
              </a:rPr>
              <a:t>Using the power of Assembly to fine tune an application's performance</a:t>
            </a:r>
            <a:endParaRPr lang="en-US" sz="4000" dirty="0">
              <a:solidFill>
                <a:schemeClr val="accent4">
                  <a:lumMod val="20000"/>
                  <a:lumOff val="80000"/>
                </a:schemeClr>
              </a:solidFill>
            </a:endParaRPr>
          </a:p>
        </p:txBody>
      </p:sp>
      <p:sp>
        <p:nvSpPr>
          <p:cNvPr id="3" name="Subtitle 2">
            <a:extLst>
              <a:ext uri="{FF2B5EF4-FFF2-40B4-BE49-F238E27FC236}">
                <a16:creationId xmlns:a16="http://schemas.microsoft.com/office/drawing/2014/main" id="{CE2B988A-0614-F3A8-2269-5619BCD60472}"/>
              </a:ext>
            </a:extLst>
          </p:cNvPr>
          <p:cNvSpPr>
            <a:spLocks noGrp="1"/>
          </p:cNvSpPr>
          <p:nvPr>
            <p:ph type="subTitle" idx="1"/>
          </p:nvPr>
        </p:nvSpPr>
        <p:spPr/>
        <p:txBody>
          <a:bodyPr/>
          <a:lstStyle/>
          <a:p>
            <a:r>
              <a:rPr lang="en-US" dirty="0">
                <a:solidFill>
                  <a:schemeClr val="accent4">
                    <a:lumMod val="20000"/>
                    <a:lumOff val="80000"/>
                  </a:schemeClr>
                </a:solidFill>
              </a:rPr>
              <a:t>Brett Searles</a:t>
            </a:r>
          </a:p>
          <a:p>
            <a:r>
              <a:rPr lang="en-US" dirty="0">
                <a:hlinkClick r:id="rId2"/>
              </a:rPr>
              <a:t>brett.searles@attobotics.net</a:t>
            </a:r>
            <a:endParaRPr lang="en-US" dirty="0"/>
          </a:p>
          <a:p>
            <a:endParaRPr lang="en-US" dirty="0"/>
          </a:p>
        </p:txBody>
      </p:sp>
    </p:spTree>
    <p:extLst>
      <p:ext uri="{BB962C8B-B14F-4D97-AF65-F5344CB8AC3E}">
        <p14:creationId xmlns:p14="http://schemas.microsoft.com/office/powerpoint/2010/main" val="3736409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CEE8F6C-4647-EA4B-DE32-1DF376DCC8CB}"/>
              </a:ext>
            </a:extLst>
          </p:cNvPr>
          <p:cNvSpPr>
            <a:spLocks noGrp="1"/>
          </p:cNvSpPr>
          <p:nvPr>
            <p:ph type="title"/>
          </p:nvPr>
        </p:nvSpPr>
        <p:spPr/>
        <p:txBody>
          <a:bodyPr/>
          <a:lstStyle/>
          <a:p>
            <a:pPr algn="ctr"/>
            <a:r>
              <a:rPr lang="en-US" dirty="0">
                <a:solidFill>
                  <a:schemeClr val="bg1"/>
                </a:solidFill>
              </a:rPr>
              <a:t>Code Format String</a:t>
            </a:r>
          </a:p>
        </p:txBody>
      </p:sp>
      <p:sp>
        <p:nvSpPr>
          <p:cNvPr id="8" name="Content Placeholder 7">
            <a:extLst>
              <a:ext uri="{FF2B5EF4-FFF2-40B4-BE49-F238E27FC236}">
                <a16:creationId xmlns:a16="http://schemas.microsoft.com/office/drawing/2014/main" id="{63453E71-D069-D594-04CF-B48D1B1C0658}"/>
              </a:ext>
            </a:extLst>
          </p:cNvPr>
          <p:cNvSpPr>
            <a:spLocks noGrp="1"/>
          </p:cNvSpPr>
          <p:nvPr>
            <p:ph idx="1"/>
          </p:nvPr>
        </p:nvSpPr>
        <p:spPr/>
        <p:txBody>
          <a:bodyPr>
            <a:normAutofit lnSpcReduction="10000"/>
          </a:bodyPr>
          <a:lstStyle/>
          <a:p>
            <a:r>
              <a:rPr lang="en-US" dirty="0">
                <a:solidFill>
                  <a:schemeClr val="bg1"/>
                </a:solidFill>
              </a:rPr>
              <a:t>code format string is similar to the </a:t>
            </a:r>
            <a:r>
              <a:rPr lang="en-US" dirty="0" err="1">
                <a:solidFill>
                  <a:schemeClr val="bg1"/>
                </a:solidFill>
              </a:rPr>
              <a:t>printf</a:t>
            </a:r>
            <a:r>
              <a:rPr lang="en-US" dirty="0">
                <a:solidFill>
                  <a:schemeClr val="bg1"/>
                </a:solidFill>
              </a:rPr>
              <a:t> statement</a:t>
            </a:r>
          </a:p>
          <a:p>
            <a:pPr marL="0" indent="0">
              <a:buNone/>
            </a:pPr>
            <a:endParaRPr lang="en-US" dirty="0">
              <a:solidFill>
                <a:schemeClr val="bg1"/>
              </a:solidFill>
            </a:endParaRPr>
          </a:p>
          <a:p>
            <a:pPr marL="0" indent="0">
              <a:buNone/>
            </a:pPr>
            <a:r>
              <a:rPr lang="en-US" dirty="0">
                <a:solidFill>
                  <a:schemeClr val="bg1"/>
                </a:solidFill>
              </a:rPr>
              <a:t> asm(“</a:t>
            </a:r>
          </a:p>
          <a:p>
            <a:pPr marL="457200" lvl="1" indent="0">
              <a:buNone/>
            </a:pPr>
            <a:r>
              <a:rPr lang="en-US" dirty="0">
                <a:solidFill>
                  <a:schemeClr val="bg1"/>
                </a:solidFill>
              </a:rPr>
              <a:t>		</a:t>
            </a:r>
            <a:r>
              <a:rPr lang="en-US" dirty="0" err="1">
                <a:solidFill>
                  <a:schemeClr val="bg1"/>
                </a:solidFill>
              </a:rPr>
              <a:t>movl</a:t>
            </a:r>
            <a:r>
              <a:rPr lang="en-US" dirty="0">
                <a:solidFill>
                  <a:schemeClr val="bg1"/>
                </a:solidFill>
              </a:rPr>
              <a:t> $1,%%</a:t>
            </a:r>
            <a:r>
              <a:rPr lang="en-US" dirty="0" err="1">
                <a:solidFill>
                  <a:schemeClr val="bg1"/>
                </a:solidFill>
              </a:rPr>
              <a:t>eax</a:t>
            </a:r>
            <a:r>
              <a:rPr lang="en-US" dirty="0">
                <a:solidFill>
                  <a:schemeClr val="bg1"/>
                </a:solidFill>
              </a:rPr>
              <a:t>;         /* </a:t>
            </a:r>
            <a:r>
              <a:rPr lang="en-US" dirty="0" err="1">
                <a:solidFill>
                  <a:schemeClr val="bg1"/>
                </a:solidFill>
              </a:rPr>
              <a:t>SYS_exit</a:t>
            </a:r>
            <a:r>
              <a:rPr lang="en-US" dirty="0">
                <a:solidFill>
                  <a:schemeClr val="bg1"/>
                </a:solidFill>
              </a:rPr>
              <a:t> is 1 */</a:t>
            </a:r>
          </a:p>
          <a:p>
            <a:pPr marL="0" indent="0">
              <a:buNone/>
            </a:pPr>
            <a:r>
              <a:rPr lang="en-US" dirty="0">
                <a:solidFill>
                  <a:schemeClr val="bg1"/>
                </a:solidFill>
              </a:rPr>
              <a:t>             	</a:t>
            </a:r>
            <a:r>
              <a:rPr lang="en-US" dirty="0" err="1">
                <a:solidFill>
                  <a:schemeClr val="bg1"/>
                </a:solidFill>
              </a:rPr>
              <a:t>xorl</a:t>
            </a:r>
            <a:r>
              <a:rPr lang="en-US" dirty="0">
                <a:solidFill>
                  <a:schemeClr val="bg1"/>
                </a:solidFill>
              </a:rPr>
              <a:t> %%</a:t>
            </a:r>
            <a:r>
              <a:rPr lang="en-US" dirty="0" err="1">
                <a:solidFill>
                  <a:schemeClr val="bg1"/>
                </a:solidFill>
              </a:rPr>
              <a:t>ebx</a:t>
            </a:r>
            <a:r>
              <a:rPr lang="en-US" dirty="0">
                <a:solidFill>
                  <a:schemeClr val="bg1"/>
                </a:solidFill>
              </a:rPr>
              <a:t>,%%</a:t>
            </a:r>
            <a:r>
              <a:rPr lang="en-US" dirty="0" err="1">
                <a:solidFill>
                  <a:schemeClr val="bg1"/>
                </a:solidFill>
              </a:rPr>
              <a:t>ebx</a:t>
            </a:r>
            <a:r>
              <a:rPr lang="en-US" dirty="0">
                <a:solidFill>
                  <a:schemeClr val="bg1"/>
                </a:solidFill>
              </a:rPr>
              <a:t>;      /* Argument is in </a:t>
            </a:r>
            <a:r>
              <a:rPr lang="en-US" dirty="0" err="1">
                <a:solidFill>
                  <a:schemeClr val="bg1"/>
                </a:solidFill>
              </a:rPr>
              <a:t>ebx</a:t>
            </a:r>
            <a:r>
              <a:rPr lang="en-US" dirty="0">
                <a:solidFill>
                  <a:schemeClr val="bg1"/>
                </a:solidFill>
              </a:rPr>
              <a:t>, it is 0 */</a:t>
            </a:r>
          </a:p>
          <a:p>
            <a:pPr marL="0" indent="0">
              <a:buNone/>
            </a:pPr>
            <a:r>
              <a:rPr lang="en-US" dirty="0">
                <a:solidFill>
                  <a:schemeClr val="bg1"/>
                </a:solidFill>
              </a:rPr>
              <a:t>             	int  $0x80"            /* Enter kernel mode */</a:t>
            </a:r>
          </a:p>
          <a:p>
            <a:pPr marL="0" indent="0">
              <a:buNone/>
            </a:pPr>
            <a:r>
              <a:rPr lang="en-US" dirty="0">
                <a:solidFill>
                  <a:schemeClr val="bg1"/>
                </a:solidFill>
              </a:rPr>
              <a:t>          );</a:t>
            </a:r>
          </a:p>
          <a:p>
            <a:pPr marL="0" indent="0">
              <a:buNone/>
            </a:pPr>
            <a:endParaRPr lang="en-US" dirty="0">
              <a:solidFill>
                <a:schemeClr val="bg1"/>
              </a:solidFill>
            </a:endParaRPr>
          </a:p>
          <a:p>
            <a:r>
              <a:rPr lang="en-US" dirty="0">
                <a:solidFill>
                  <a:schemeClr val="bg1"/>
                </a:solidFill>
              </a:rPr>
              <a:t>volatile can be used to minimize compiler optimizations</a:t>
            </a:r>
          </a:p>
          <a:p>
            <a:endParaRPr lang="en-US" dirty="0">
              <a:solidFill>
                <a:schemeClr val="bg1"/>
              </a:solidFill>
            </a:endParaRPr>
          </a:p>
          <a:p>
            <a:endParaRPr lang="en-US" dirty="0">
              <a:solidFill>
                <a:schemeClr val="bg1"/>
              </a:solidFill>
            </a:endParaRPr>
          </a:p>
          <a:p>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3341119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8" end="8"/>
                                            </p:txEl>
                                          </p:spTgt>
                                        </p:tgtEl>
                                        <p:attrNameLst>
                                          <p:attrName>style.visibility</p:attrName>
                                        </p:attrNameLst>
                                      </p:cBhvr>
                                      <p:to>
                                        <p:strVal val="visible"/>
                                      </p:to>
                                    </p:set>
                                    <p:animEffect transition="in" filter="fade">
                                      <p:cBhvr>
                                        <p:cTn id="7"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86B97D-2088-2D46-EE48-A75876B16856}"/>
              </a:ext>
            </a:extLst>
          </p:cNvPr>
          <p:cNvSpPr txBox="1"/>
          <p:nvPr/>
        </p:nvSpPr>
        <p:spPr>
          <a:xfrm>
            <a:off x="2381693" y="335845"/>
            <a:ext cx="7155712" cy="6186309"/>
          </a:xfrm>
          <a:prstGeom prst="rect">
            <a:avLst/>
          </a:prstGeom>
          <a:noFill/>
        </p:spPr>
        <p:txBody>
          <a:bodyPr wrap="square">
            <a:spAutoFit/>
          </a:bodyPr>
          <a:lstStyle/>
          <a:p>
            <a:r>
              <a:rPr lang="en-US" dirty="0">
                <a:solidFill>
                  <a:schemeClr val="bg1"/>
                </a:solidFill>
              </a:rPr>
              <a:t>uint64_t </a:t>
            </a:r>
            <a:r>
              <a:rPr lang="en-US" dirty="0" err="1">
                <a:solidFill>
                  <a:schemeClr val="bg1"/>
                </a:solidFill>
              </a:rPr>
              <a:t>msr</a:t>
            </a:r>
            <a:r>
              <a:rPr lang="en-US" dirty="0">
                <a:solidFill>
                  <a:schemeClr val="bg1"/>
                </a:solidFill>
              </a:rPr>
              <a:t>;</a:t>
            </a:r>
          </a:p>
          <a:p>
            <a:endParaRPr lang="en-US" dirty="0">
              <a:solidFill>
                <a:schemeClr val="bg1"/>
              </a:solidFill>
            </a:endParaRPr>
          </a:p>
          <a:p>
            <a:r>
              <a:rPr lang="en-US" dirty="0">
                <a:solidFill>
                  <a:schemeClr val="bg1"/>
                </a:solidFill>
              </a:rPr>
              <a:t>asm volatile ( "</a:t>
            </a:r>
            <a:r>
              <a:rPr lang="en-US" dirty="0" err="1">
                <a:solidFill>
                  <a:schemeClr val="bg1"/>
                </a:solidFill>
              </a:rPr>
              <a:t>rdtsc</a:t>
            </a:r>
            <a:r>
              <a:rPr lang="en-US" dirty="0">
                <a:solidFill>
                  <a:schemeClr val="bg1"/>
                </a:solidFill>
              </a:rPr>
              <a:t>\n\t"    // Returns the time in EDX:EAX.</a:t>
            </a:r>
          </a:p>
          <a:p>
            <a:r>
              <a:rPr lang="en-US" dirty="0">
                <a:solidFill>
                  <a:schemeClr val="bg1"/>
                </a:solidFill>
              </a:rPr>
              <a:t>        "</a:t>
            </a:r>
            <a:r>
              <a:rPr lang="en-US" dirty="0" err="1">
                <a:solidFill>
                  <a:schemeClr val="bg1"/>
                </a:solidFill>
              </a:rPr>
              <a:t>shl</a:t>
            </a:r>
            <a:r>
              <a:rPr lang="en-US" dirty="0">
                <a:solidFill>
                  <a:schemeClr val="bg1"/>
                </a:solidFill>
              </a:rPr>
              <a:t> $32, %%</a:t>
            </a:r>
            <a:r>
              <a:rPr lang="en-US" dirty="0" err="1">
                <a:solidFill>
                  <a:schemeClr val="bg1"/>
                </a:solidFill>
              </a:rPr>
              <a:t>rdx</a:t>
            </a:r>
            <a:r>
              <a:rPr lang="en-US" dirty="0">
                <a:solidFill>
                  <a:schemeClr val="bg1"/>
                </a:solidFill>
              </a:rPr>
              <a:t>\n\t"  // Shift the upper bits left.</a:t>
            </a:r>
          </a:p>
          <a:p>
            <a:r>
              <a:rPr lang="en-US" dirty="0">
                <a:solidFill>
                  <a:schemeClr val="bg1"/>
                </a:solidFill>
              </a:rPr>
              <a:t>        "or %%</a:t>
            </a:r>
            <a:r>
              <a:rPr lang="en-US" dirty="0" err="1">
                <a:solidFill>
                  <a:schemeClr val="bg1"/>
                </a:solidFill>
              </a:rPr>
              <a:t>rdx</a:t>
            </a:r>
            <a:r>
              <a:rPr lang="en-US" dirty="0">
                <a:solidFill>
                  <a:schemeClr val="bg1"/>
                </a:solidFill>
              </a:rPr>
              <a:t>, %0"        // 'Or' in the lower bits.</a:t>
            </a:r>
          </a:p>
          <a:p>
            <a:r>
              <a:rPr lang="en-US" dirty="0">
                <a:solidFill>
                  <a:schemeClr val="bg1"/>
                </a:solidFill>
              </a:rPr>
              <a:t>        : "=a" (</a:t>
            </a:r>
            <a:r>
              <a:rPr lang="en-US" dirty="0" err="1">
                <a:solidFill>
                  <a:schemeClr val="bg1"/>
                </a:solidFill>
              </a:rPr>
              <a:t>msr</a:t>
            </a:r>
            <a:r>
              <a:rPr lang="en-US" dirty="0">
                <a:solidFill>
                  <a:schemeClr val="bg1"/>
                </a:solidFill>
              </a:rPr>
              <a:t>)</a:t>
            </a:r>
          </a:p>
          <a:p>
            <a:r>
              <a:rPr lang="en-US" dirty="0">
                <a:solidFill>
                  <a:schemeClr val="bg1"/>
                </a:solidFill>
              </a:rPr>
              <a:t>        :</a:t>
            </a:r>
          </a:p>
          <a:p>
            <a:r>
              <a:rPr lang="en-US" dirty="0">
                <a:solidFill>
                  <a:schemeClr val="bg1"/>
                </a:solidFill>
              </a:rPr>
              <a:t>        : "</a:t>
            </a:r>
            <a:r>
              <a:rPr lang="en-US" dirty="0" err="1">
                <a:solidFill>
                  <a:schemeClr val="bg1"/>
                </a:solidFill>
              </a:rPr>
              <a:t>rdx</a:t>
            </a:r>
            <a:r>
              <a:rPr lang="en-US" dirty="0">
                <a:solidFill>
                  <a:schemeClr val="bg1"/>
                </a:solidFill>
              </a:rPr>
              <a:t>");</a:t>
            </a:r>
          </a:p>
          <a:p>
            <a:endParaRPr lang="en-US" dirty="0">
              <a:solidFill>
                <a:schemeClr val="bg1"/>
              </a:solidFill>
            </a:endParaRPr>
          </a:p>
          <a:p>
            <a:r>
              <a:rPr lang="en-US" dirty="0" err="1">
                <a:solidFill>
                  <a:schemeClr val="bg1"/>
                </a:solidFill>
              </a:rPr>
              <a:t>printf</a:t>
            </a:r>
            <a:r>
              <a:rPr lang="en-US" dirty="0">
                <a:solidFill>
                  <a:schemeClr val="bg1"/>
                </a:solidFill>
              </a:rPr>
              <a:t>("</a:t>
            </a:r>
            <a:r>
              <a:rPr lang="en-US" dirty="0" err="1">
                <a:solidFill>
                  <a:schemeClr val="bg1"/>
                </a:solidFill>
              </a:rPr>
              <a:t>msr</a:t>
            </a:r>
            <a:r>
              <a:rPr lang="en-US" dirty="0">
                <a:solidFill>
                  <a:schemeClr val="bg1"/>
                </a:solidFill>
              </a:rPr>
              <a:t>: %</a:t>
            </a:r>
            <a:r>
              <a:rPr lang="en-US" dirty="0" err="1">
                <a:solidFill>
                  <a:schemeClr val="bg1"/>
                </a:solidFill>
              </a:rPr>
              <a:t>llx</a:t>
            </a:r>
            <a:r>
              <a:rPr lang="en-US" dirty="0">
                <a:solidFill>
                  <a:schemeClr val="bg1"/>
                </a:solidFill>
              </a:rPr>
              <a:t>\n", </a:t>
            </a:r>
            <a:r>
              <a:rPr lang="en-US" dirty="0" err="1">
                <a:solidFill>
                  <a:schemeClr val="bg1"/>
                </a:solidFill>
              </a:rPr>
              <a:t>msr</a:t>
            </a:r>
            <a:r>
              <a:rPr lang="en-US" dirty="0">
                <a:solidFill>
                  <a:schemeClr val="bg1"/>
                </a:solidFill>
              </a:rPr>
              <a:t>);</a:t>
            </a:r>
          </a:p>
          <a:p>
            <a:endParaRPr lang="en-US" dirty="0">
              <a:solidFill>
                <a:schemeClr val="bg1"/>
              </a:solidFill>
            </a:endParaRPr>
          </a:p>
          <a:p>
            <a:r>
              <a:rPr lang="en-US" dirty="0">
                <a:solidFill>
                  <a:schemeClr val="bg1"/>
                </a:solidFill>
              </a:rPr>
              <a:t>// Do other work...</a:t>
            </a:r>
          </a:p>
          <a:p>
            <a:endParaRPr lang="en-US" dirty="0">
              <a:solidFill>
                <a:schemeClr val="bg1"/>
              </a:solidFill>
            </a:endParaRPr>
          </a:p>
          <a:p>
            <a:r>
              <a:rPr lang="en-US" dirty="0">
                <a:solidFill>
                  <a:schemeClr val="bg1"/>
                </a:solidFill>
              </a:rPr>
              <a:t>// Reprint the timestamp</a:t>
            </a:r>
          </a:p>
          <a:p>
            <a:r>
              <a:rPr lang="en-US" dirty="0">
                <a:solidFill>
                  <a:schemeClr val="bg1"/>
                </a:solidFill>
              </a:rPr>
              <a:t>asm volatile ( "</a:t>
            </a:r>
            <a:r>
              <a:rPr lang="en-US" dirty="0" err="1">
                <a:solidFill>
                  <a:schemeClr val="bg1"/>
                </a:solidFill>
              </a:rPr>
              <a:t>rdtsc</a:t>
            </a:r>
            <a:r>
              <a:rPr lang="en-US" dirty="0">
                <a:solidFill>
                  <a:schemeClr val="bg1"/>
                </a:solidFill>
              </a:rPr>
              <a:t>\n\t"    // Returns the time in EDX:EAX.</a:t>
            </a:r>
          </a:p>
          <a:p>
            <a:r>
              <a:rPr lang="en-US" dirty="0">
                <a:solidFill>
                  <a:schemeClr val="bg1"/>
                </a:solidFill>
              </a:rPr>
              <a:t>        "</a:t>
            </a:r>
            <a:r>
              <a:rPr lang="en-US" dirty="0" err="1">
                <a:solidFill>
                  <a:schemeClr val="bg1"/>
                </a:solidFill>
              </a:rPr>
              <a:t>shl</a:t>
            </a:r>
            <a:r>
              <a:rPr lang="en-US" dirty="0">
                <a:solidFill>
                  <a:schemeClr val="bg1"/>
                </a:solidFill>
              </a:rPr>
              <a:t> $32, %%</a:t>
            </a:r>
            <a:r>
              <a:rPr lang="en-US" dirty="0" err="1">
                <a:solidFill>
                  <a:schemeClr val="bg1"/>
                </a:solidFill>
              </a:rPr>
              <a:t>rdx</a:t>
            </a:r>
            <a:r>
              <a:rPr lang="en-US" dirty="0">
                <a:solidFill>
                  <a:schemeClr val="bg1"/>
                </a:solidFill>
              </a:rPr>
              <a:t>\n\t"  // Shift the upper bits left.</a:t>
            </a:r>
          </a:p>
          <a:p>
            <a:r>
              <a:rPr lang="en-US" dirty="0">
                <a:solidFill>
                  <a:schemeClr val="bg1"/>
                </a:solidFill>
              </a:rPr>
              <a:t>        "or %%</a:t>
            </a:r>
            <a:r>
              <a:rPr lang="en-US" dirty="0" err="1">
                <a:solidFill>
                  <a:schemeClr val="bg1"/>
                </a:solidFill>
              </a:rPr>
              <a:t>rdx</a:t>
            </a:r>
            <a:r>
              <a:rPr lang="en-US" dirty="0">
                <a:solidFill>
                  <a:schemeClr val="bg1"/>
                </a:solidFill>
              </a:rPr>
              <a:t>, %0"        // 'Or' in the lower bits.</a:t>
            </a:r>
          </a:p>
          <a:p>
            <a:r>
              <a:rPr lang="en-US" dirty="0">
                <a:solidFill>
                  <a:schemeClr val="bg1"/>
                </a:solidFill>
              </a:rPr>
              <a:t>        : "=a" (</a:t>
            </a:r>
            <a:r>
              <a:rPr lang="en-US" dirty="0" err="1">
                <a:solidFill>
                  <a:schemeClr val="bg1"/>
                </a:solidFill>
              </a:rPr>
              <a:t>msr</a:t>
            </a:r>
            <a:r>
              <a:rPr lang="en-US" dirty="0">
                <a:solidFill>
                  <a:schemeClr val="bg1"/>
                </a:solidFill>
              </a:rPr>
              <a:t>)</a:t>
            </a:r>
          </a:p>
          <a:p>
            <a:r>
              <a:rPr lang="en-US" dirty="0">
                <a:solidFill>
                  <a:schemeClr val="bg1"/>
                </a:solidFill>
              </a:rPr>
              <a:t>        :</a:t>
            </a:r>
          </a:p>
          <a:p>
            <a:r>
              <a:rPr lang="en-US" dirty="0">
                <a:solidFill>
                  <a:schemeClr val="bg1"/>
                </a:solidFill>
              </a:rPr>
              <a:t>        : "</a:t>
            </a:r>
            <a:r>
              <a:rPr lang="en-US" dirty="0" err="1">
                <a:solidFill>
                  <a:schemeClr val="bg1"/>
                </a:solidFill>
              </a:rPr>
              <a:t>rdx</a:t>
            </a:r>
            <a:r>
              <a:rPr lang="en-US" dirty="0">
                <a:solidFill>
                  <a:schemeClr val="bg1"/>
                </a:solidFill>
              </a:rPr>
              <a:t>");</a:t>
            </a:r>
          </a:p>
          <a:p>
            <a:endParaRPr lang="en-US" dirty="0">
              <a:solidFill>
                <a:schemeClr val="bg1"/>
              </a:solidFill>
            </a:endParaRPr>
          </a:p>
          <a:p>
            <a:r>
              <a:rPr lang="en-US" dirty="0" err="1">
                <a:solidFill>
                  <a:schemeClr val="bg1"/>
                </a:solidFill>
              </a:rPr>
              <a:t>printf</a:t>
            </a:r>
            <a:r>
              <a:rPr lang="en-US" dirty="0">
                <a:solidFill>
                  <a:schemeClr val="bg1"/>
                </a:solidFill>
              </a:rPr>
              <a:t>("</a:t>
            </a:r>
            <a:r>
              <a:rPr lang="en-US" dirty="0" err="1">
                <a:solidFill>
                  <a:schemeClr val="bg1"/>
                </a:solidFill>
              </a:rPr>
              <a:t>msr</a:t>
            </a:r>
            <a:r>
              <a:rPr lang="en-US" dirty="0">
                <a:solidFill>
                  <a:schemeClr val="bg1"/>
                </a:solidFill>
              </a:rPr>
              <a:t>: %</a:t>
            </a:r>
            <a:r>
              <a:rPr lang="en-US" dirty="0" err="1">
                <a:solidFill>
                  <a:schemeClr val="bg1"/>
                </a:solidFill>
              </a:rPr>
              <a:t>llx</a:t>
            </a:r>
            <a:r>
              <a:rPr lang="en-US" dirty="0">
                <a:solidFill>
                  <a:schemeClr val="bg1"/>
                </a:solidFill>
              </a:rPr>
              <a:t>\n", </a:t>
            </a:r>
            <a:r>
              <a:rPr lang="en-US" dirty="0" err="1">
                <a:solidFill>
                  <a:schemeClr val="bg1"/>
                </a:solidFill>
              </a:rPr>
              <a:t>msr</a:t>
            </a:r>
            <a:r>
              <a:rPr lang="en-US" dirty="0">
                <a:solidFill>
                  <a:schemeClr val="bg1"/>
                </a:solidFill>
              </a:rPr>
              <a:t>);</a:t>
            </a:r>
          </a:p>
        </p:txBody>
      </p:sp>
    </p:spTree>
    <p:extLst>
      <p:ext uri="{BB962C8B-B14F-4D97-AF65-F5344CB8AC3E}">
        <p14:creationId xmlns:p14="http://schemas.microsoft.com/office/powerpoint/2010/main" val="326435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9ECC5-CC2B-9E0C-F642-FB91191E3976}"/>
              </a:ext>
            </a:extLst>
          </p:cNvPr>
          <p:cNvSpPr>
            <a:spLocks noGrp="1"/>
          </p:cNvSpPr>
          <p:nvPr>
            <p:ph type="title"/>
          </p:nvPr>
        </p:nvSpPr>
        <p:spPr/>
        <p:txBody>
          <a:bodyPr/>
          <a:lstStyle/>
          <a:p>
            <a:pPr algn="ctr"/>
            <a:r>
              <a:rPr lang="en-US" dirty="0">
                <a:solidFill>
                  <a:schemeClr val="bg1"/>
                </a:solidFill>
              </a:rPr>
              <a:t>Modifiers</a:t>
            </a:r>
          </a:p>
        </p:txBody>
      </p:sp>
      <p:sp>
        <p:nvSpPr>
          <p:cNvPr id="3" name="Content Placeholder 2">
            <a:extLst>
              <a:ext uri="{FF2B5EF4-FFF2-40B4-BE49-F238E27FC236}">
                <a16:creationId xmlns:a16="http://schemas.microsoft.com/office/drawing/2014/main" id="{5186FC1C-DF36-B7F6-B202-4F73EE9FBE14}"/>
              </a:ext>
            </a:extLst>
          </p:cNvPr>
          <p:cNvSpPr>
            <a:spLocks noGrp="1"/>
          </p:cNvSpPr>
          <p:nvPr>
            <p:ph idx="1"/>
          </p:nvPr>
        </p:nvSpPr>
        <p:spPr/>
        <p:txBody>
          <a:bodyPr/>
          <a:lstStyle/>
          <a:p>
            <a:r>
              <a:rPr lang="en-US" b="0" i="0" dirty="0">
                <a:solidFill>
                  <a:schemeClr val="bg1"/>
                </a:solidFill>
                <a:effectLst/>
                <a:latin typeface="Times New Roman" panose="02020603050405020304" pitchFamily="18" charset="0"/>
              </a:rPr>
              <a:t>"=" : Indicates that this operand is write-only for this instruction</a:t>
            </a:r>
          </a:p>
          <a:p>
            <a:r>
              <a:rPr lang="en-US" b="0" i="0" dirty="0">
                <a:solidFill>
                  <a:schemeClr val="bg1"/>
                </a:solidFill>
                <a:effectLst/>
                <a:latin typeface="Times New Roman" panose="02020603050405020304" pitchFamily="18" charset="0"/>
              </a:rPr>
              <a:t>"&amp;" : Indicates that the variable is an </a:t>
            </a:r>
            <a:r>
              <a:rPr lang="en-US" b="0" i="0" dirty="0" err="1">
                <a:solidFill>
                  <a:schemeClr val="bg1"/>
                </a:solidFill>
                <a:effectLst/>
                <a:latin typeface="Times New Roman" panose="02020603050405020304" pitchFamily="18" charset="0"/>
              </a:rPr>
              <a:t>earlyclobber</a:t>
            </a:r>
            <a:r>
              <a:rPr lang="en-US" b="0" i="0" dirty="0">
                <a:solidFill>
                  <a:schemeClr val="bg1"/>
                </a:solidFill>
                <a:effectLst/>
                <a:latin typeface="Times New Roman" panose="02020603050405020304" pitchFamily="18" charset="0"/>
              </a:rPr>
              <a:t> operand</a:t>
            </a:r>
          </a:p>
          <a:p>
            <a:r>
              <a:rPr lang="en-US" dirty="0">
                <a:solidFill>
                  <a:schemeClr val="bg1"/>
                </a:solidFill>
                <a:latin typeface="Times New Roman" panose="02020603050405020304" pitchFamily="18" charset="0"/>
              </a:rPr>
              <a:t>“+”: Indicates that the operand is both read and write</a:t>
            </a:r>
            <a:endParaRPr lang="en-US" dirty="0">
              <a:solidFill>
                <a:schemeClr val="bg1"/>
              </a:solidFill>
            </a:endParaRPr>
          </a:p>
        </p:txBody>
      </p:sp>
    </p:spTree>
    <p:extLst>
      <p:ext uri="{BB962C8B-B14F-4D97-AF65-F5344CB8AC3E}">
        <p14:creationId xmlns:p14="http://schemas.microsoft.com/office/powerpoint/2010/main" val="225489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52A4D-AAE4-7B40-E33A-84CC43DA901B}"/>
              </a:ext>
            </a:extLst>
          </p:cNvPr>
          <p:cNvSpPr>
            <a:spLocks noGrp="1"/>
          </p:cNvSpPr>
          <p:nvPr>
            <p:ph type="title"/>
          </p:nvPr>
        </p:nvSpPr>
        <p:spPr/>
        <p:txBody>
          <a:bodyPr/>
          <a:lstStyle/>
          <a:p>
            <a:pPr algn="ctr"/>
            <a:r>
              <a:rPr lang="en-US" dirty="0">
                <a:solidFill>
                  <a:schemeClr val="bg1"/>
                </a:solidFill>
              </a:rPr>
              <a:t>Constraints</a:t>
            </a:r>
          </a:p>
        </p:txBody>
      </p:sp>
      <p:graphicFrame>
        <p:nvGraphicFramePr>
          <p:cNvPr id="4" name="Table 4">
            <a:extLst>
              <a:ext uri="{FF2B5EF4-FFF2-40B4-BE49-F238E27FC236}">
                <a16:creationId xmlns:a16="http://schemas.microsoft.com/office/drawing/2014/main" id="{FBAA34F4-23C8-CC6D-EDEA-47DEBCAFE8A7}"/>
              </a:ext>
            </a:extLst>
          </p:cNvPr>
          <p:cNvGraphicFramePr>
            <a:graphicFrameLocks noGrp="1"/>
          </p:cNvGraphicFramePr>
          <p:nvPr>
            <p:ph idx="1"/>
            <p:extLst>
              <p:ext uri="{D42A27DB-BD31-4B8C-83A1-F6EECF244321}">
                <p14:modId xmlns:p14="http://schemas.microsoft.com/office/powerpoint/2010/main" val="2122122720"/>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1921086128"/>
                    </a:ext>
                  </a:extLst>
                </a:gridCol>
                <a:gridCol w="2103120">
                  <a:extLst>
                    <a:ext uri="{9D8B030D-6E8A-4147-A177-3AD203B41FA5}">
                      <a16:colId xmlns:a16="http://schemas.microsoft.com/office/drawing/2014/main" val="3572327895"/>
                    </a:ext>
                  </a:extLst>
                </a:gridCol>
                <a:gridCol w="2103120">
                  <a:extLst>
                    <a:ext uri="{9D8B030D-6E8A-4147-A177-3AD203B41FA5}">
                      <a16:colId xmlns:a16="http://schemas.microsoft.com/office/drawing/2014/main" val="46521393"/>
                    </a:ext>
                  </a:extLst>
                </a:gridCol>
                <a:gridCol w="2103120">
                  <a:extLst>
                    <a:ext uri="{9D8B030D-6E8A-4147-A177-3AD203B41FA5}">
                      <a16:colId xmlns:a16="http://schemas.microsoft.com/office/drawing/2014/main" val="3178784704"/>
                    </a:ext>
                  </a:extLst>
                </a:gridCol>
                <a:gridCol w="2103120">
                  <a:extLst>
                    <a:ext uri="{9D8B030D-6E8A-4147-A177-3AD203B41FA5}">
                      <a16:colId xmlns:a16="http://schemas.microsoft.com/office/drawing/2014/main" val="4131695553"/>
                    </a:ext>
                  </a:extLst>
                </a:gridCol>
              </a:tblGrid>
              <a:tr h="370840">
                <a:tc>
                  <a:txBody>
                    <a:bodyPr/>
                    <a:lstStyle/>
                    <a:p>
                      <a:pPr algn="ctr"/>
                      <a:r>
                        <a:rPr lang="en-US" dirty="0"/>
                        <a:t>r</a:t>
                      </a:r>
                    </a:p>
                  </a:txBody>
                  <a:tcPr/>
                </a:tc>
                <a:tc gridSpan="4">
                  <a:txBody>
                    <a:bodyPr/>
                    <a:lstStyle/>
                    <a:p>
                      <a:pPr algn="ctr"/>
                      <a:r>
                        <a:rPr lang="en-US" dirty="0"/>
                        <a:t>registers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388014622"/>
                  </a:ext>
                </a:extLst>
              </a:tr>
              <a:tr h="370840">
                <a:tc>
                  <a:txBody>
                    <a:bodyPr/>
                    <a:lstStyle/>
                    <a:p>
                      <a:pPr algn="ctr"/>
                      <a:r>
                        <a:rPr lang="en-US" dirty="0"/>
                        <a:t>a</a:t>
                      </a:r>
                    </a:p>
                  </a:txBody>
                  <a:tcPr/>
                </a:tc>
                <a:tc>
                  <a:txBody>
                    <a:bodyPr/>
                    <a:lstStyle/>
                    <a:p>
                      <a:pPr algn="ctr"/>
                      <a:r>
                        <a:rPr lang="en-US" dirty="0"/>
                        <a:t>%</a:t>
                      </a:r>
                      <a:r>
                        <a:rPr lang="en-US" dirty="0" err="1"/>
                        <a:t>rax</a:t>
                      </a:r>
                      <a:endParaRPr lang="en-US" dirty="0"/>
                    </a:p>
                  </a:txBody>
                  <a:tcPr/>
                </a:tc>
                <a:tc>
                  <a:txBody>
                    <a:bodyPr/>
                    <a:lstStyle/>
                    <a:p>
                      <a:pPr algn="ctr"/>
                      <a:r>
                        <a:rPr lang="en-US" dirty="0"/>
                        <a:t>%</a:t>
                      </a:r>
                      <a:r>
                        <a:rPr lang="en-US" dirty="0" err="1"/>
                        <a:t>eax</a:t>
                      </a:r>
                      <a:endParaRPr lang="en-US" dirty="0"/>
                    </a:p>
                  </a:txBody>
                  <a:tcPr/>
                </a:tc>
                <a:tc>
                  <a:txBody>
                    <a:bodyPr/>
                    <a:lstStyle/>
                    <a:p>
                      <a:pPr algn="ctr"/>
                      <a:r>
                        <a:rPr lang="en-US" dirty="0"/>
                        <a:t>%ax</a:t>
                      </a:r>
                    </a:p>
                  </a:txBody>
                  <a:tcPr/>
                </a:tc>
                <a:tc>
                  <a:txBody>
                    <a:bodyPr/>
                    <a:lstStyle/>
                    <a:p>
                      <a:pPr algn="ctr"/>
                      <a:r>
                        <a:rPr lang="en-US" dirty="0"/>
                        <a:t>%al</a:t>
                      </a:r>
                    </a:p>
                  </a:txBody>
                  <a:tcPr/>
                </a:tc>
                <a:extLst>
                  <a:ext uri="{0D108BD9-81ED-4DB2-BD59-A6C34878D82A}">
                    <a16:rowId xmlns:a16="http://schemas.microsoft.com/office/drawing/2014/main" val="3255303813"/>
                  </a:ext>
                </a:extLst>
              </a:tr>
              <a:tr h="370840">
                <a:tc>
                  <a:txBody>
                    <a:bodyPr/>
                    <a:lstStyle/>
                    <a:p>
                      <a:pPr algn="ctr"/>
                      <a:r>
                        <a:rPr lang="en-US" dirty="0"/>
                        <a:t>b</a:t>
                      </a:r>
                    </a:p>
                  </a:txBody>
                  <a:tcPr/>
                </a:tc>
                <a:tc>
                  <a:txBody>
                    <a:bodyPr/>
                    <a:lstStyle/>
                    <a:p>
                      <a:pPr algn="ctr"/>
                      <a:r>
                        <a:rPr lang="en-US" dirty="0"/>
                        <a:t>%</a:t>
                      </a:r>
                      <a:r>
                        <a:rPr lang="en-US" dirty="0" err="1"/>
                        <a:t>rbx</a:t>
                      </a:r>
                      <a:endParaRPr lang="en-US" dirty="0"/>
                    </a:p>
                  </a:txBody>
                  <a:tcPr/>
                </a:tc>
                <a:tc>
                  <a:txBody>
                    <a:bodyPr/>
                    <a:lstStyle/>
                    <a:p>
                      <a:pPr algn="ctr"/>
                      <a:r>
                        <a:rPr lang="en-US" dirty="0"/>
                        <a:t>%</a:t>
                      </a:r>
                      <a:r>
                        <a:rPr lang="en-US" dirty="0" err="1"/>
                        <a:t>ebx</a:t>
                      </a:r>
                      <a:endParaRPr lang="en-US" dirty="0"/>
                    </a:p>
                  </a:txBody>
                  <a:tcPr/>
                </a:tc>
                <a:tc>
                  <a:txBody>
                    <a:bodyPr/>
                    <a:lstStyle/>
                    <a:p>
                      <a:pPr algn="ctr"/>
                      <a:r>
                        <a:rPr lang="en-US" dirty="0"/>
                        <a:t>%bx</a:t>
                      </a:r>
                    </a:p>
                  </a:txBody>
                  <a:tcPr/>
                </a:tc>
                <a:tc>
                  <a:txBody>
                    <a:bodyPr/>
                    <a:lstStyle/>
                    <a:p>
                      <a:pPr algn="ctr"/>
                      <a:r>
                        <a:rPr lang="en-US" dirty="0"/>
                        <a:t>%bl</a:t>
                      </a:r>
                    </a:p>
                  </a:txBody>
                  <a:tcPr/>
                </a:tc>
                <a:extLst>
                  <a:ext uri="{0D108BD9-81ED-4DB2-BD59-A6C34878D82A}">
                    <a16:rowId xmlns:a16="http://schemas.microsoft.com/office/drawing/2014/main" val="2111287596"/>
                  </a:ext>
                </a:extLst>
              </a:tr>
              <a:tr h="370840">
                <a:tc>
                  <a:txBody>
                    <a:bodyPr/>
                    <a:lstStyle/>
                    <a:p>
                      <a:pPr algn="ctr"/>
                      <a:r>
                        <a:rPr lang="en-US" dirty="0"/>
                        <a:t>c</a:t>
                      </a:r>
                    </a:p>
                  </a:txBody>
                  <a:tcPr/>
                </a:tc>
                <a:tc>
                  <a:txBody>
                    <a:bodyPr/>
                    <a:lstStyle/>
                    <a:p>
                      <a:pPr algn="ctr"/>
                      <a:r>
                        <a:rPr lang="en-US" dirty="0"/>
                        <a:t>%</a:t>
                      </a:r>
                      <a:r>
                        <a:rPr lang="en-US" dirty="0" err="1"/>
                        <a:t>rcx</a:t>
                      </a:r>
                      <a:endParaRPr lang="en-US" dirty="0"/>
                    </a:p>
                  </a:txBody>
                  <a:tcPr/>
                </a:tc>
                <a:tc>
                  <a:txBody>
                    <a:bodyPr/>
                    <a:lstStyle/>
                    <a:p>
                      <a:pPr algn="ctr"/>
                      <a:r>
                        <a:rPr lang="en-US" dirty="0"/>
                        <a:t>%</a:t>
                      </a:r>
                      <a:r>
                        <a:rPr lang="en-US" dirty="0" err="1"/>
                        <a:t>ecx</a:t>
                      </a:r>
                      <a:endParaRPr lang="en-US" dirty="0"/>
                    </a:p>
                  </a:txBody>
                  <a:tcPr/>
                </a:tc>
                <a:tc>
                  <a:txBody>
                    <a:bodyPr/>
                    <a:lstStyle/>
                    <a:p>
                      <a:pPr algn="ctr"/>
                      <a:r>
                        <a:rPr lang="en-US" dirty="0"/>
                        <a:t>%cx</a:t>
                      </a:r>
                    </a:p>
                  </a:txBody>
                  <a:tcPr/>
                </a:tc>
                <a:tc>
                  <a:txBody>
                    <a:bodyPr/>
                    <a:lstStyle/>
                    <a:p>
                      <a:pPr algn="ctr"/>
                      <a:r>
                        <a:rPr lang="en-US" dirty="0"/>
                        <a:t>%cl</a:t>
                      </a:r>
                    </a:p>
                  </a:txBody>
                  <a:tcPr/>
                </a:tc>
                <a:extLst>
                  <a:ext uri="{0D108BD9-81ED-4DB2-BD59-A6C34878D82A}">
                    <a16:rowId xmlns:a16="http://schemas.microsoft.com/office/drawing/2014/main" val="2467058918"/>
                  </a:ext>
                </a:extLst>
              </a:tr>
              <a:tr h="370840">
                <a:tc>
                  <a:txBody>
                    <a:bodyPr/>
                    <a:lstStyle/>
                    <a:p>
                      <a:pPr algn="ctr"/>
                      <a:r>
                        <a:rPr lang="en-US" dirty="0"/>
                        <a:t>d</a:t>
                      </a:r>
                    </a:p>
                  </a:txBody>
                  <a:tcPr/>
                </a:tc>
                <a:tc>
                  <a:txBody>
                    <a:bodyPr/>
                    <a:lstStyle/>
                    <a:p>
                      <a:pPr algn="ctr"/>
                      <a:r>
                        <a:rPr lang="en-US" dirty="0"/>
                        <a:t>%</a:t>
                      </a:r>
                      <a:r>
                        <a:rPr lang="en-US" dirty="0" err="1"/>
                        <a:t>rdx</a:t>
                      </a:r>
                      <a:endParaRPr lang="en-US" dirty="0"/>
                    </a:p>
                  </a:txBody>
                  <a:tcPr/>
                </a:tc>
                <a:tc>
                  <a:txBody>
                    <a:bodyPr/>
                    <a:lstStyle/>
                    <a:p>
                      <a:pPr algn="ctr"/>
                      <a:r>
                        <a:rPr lang="en-US" dirty="0"/>
                        <a:t>%</a:t>
                      </a:r>
                      <a:r>
                        <a:rPr lang="en-US" dirty="0" err="1"/>
                        <a:t>edx</a:t>
                      </a:r>
                      <a:endParaRPr lang="en-US" dirty="0"/>
                    </a:p>
                  </a:txBody>
                  <a:tcPr/>
                </a:tc>
                <a:tc>
                  <a:txBody>
                    <a:bodyPr/>
                    <a:lstStyle/>
                    <a:p>
                      <a:pPr algn="ctr"/>
                      <a:r>
                        <a:rPr lang="en-US" dirty="0"/>
                        <a:t>%dx</a:t>
                      </a:r>
                    </a:p>
                  </a:txBody>
                  <a:tcPr/>
                </a:tc>
                <a:tc>
                  <a:txBody>
                    <a:bodyPr/>
                    <a:lstStyle/>
                    <a:p>
                      <a:pPr algn="ctr"/>
                      <a:r>
                        <a:rPr lang="en-US" dirty="0"/>
                        <a:t>%dl</a:t>
                      </a:r>
                    </a:p>
                  </a:txBody>
                  <a:tcPr/>
                </a:tc>
                <a:extLst>
                  <a:ext uri="{0D108BD9-81ED-4DB2-BD59-A6C34878D82A}">
                    <a16:rowId xmlns:a16="http://schemas.microsoft.com/office/drawing/2014/main" val="493061561"/>
                  </a:ext>
                </a:extLst>
              </a:tr>
              <a:tr h="370840">
                <a:tc>
                  <a:txBody>
                    <a:bodyPr/>
                    <a:lstStyle/>
                    <a:p>
                      <a:pPr algn="ctr"/>
                      <a:r>
                        <a:rPr lang="en-US" dirty="0"/>
                        <a:t>S</a:t>
                      </a:r>
                    </a:p>
                  </a:txBody>
                  <a:tcPr/>
                </a:tc>
                <a:tc>
                  <a:txBody>
                    <a:bodyPr/>
                    <a:lstStyle/>
                    <a:p>
                      <a:pPr algn="ctr"/>
                      <a:r>
                        <a:rPr lang="en-US" dirty="0"/>
                        <a:t>%</a:t>
                      </a:r>
                      <a:r>
                        <a:rPr lang="en-US" dirty="0" err="1"/>
                        <a:t>rsi</a:t>
                      </a:r>
                      <a:endParaRPr lang="en-US" dirty="0"/>
                    </a:p>
                  </a:txBody>
                  <a:tcPr/>
                </a:tc>
                <a:tc>
                  <a:txBody>
                    <a:bodyPr/>
                    <a:lstStyle/>
                    <a:p>
                      <a:pPr algn="ctr"/>
                      <a:r>
                        <a:rPr lang="en-US" dirty="0"/>
                        <a:t>%</a:t>
                      </a:r>
                      <a:r>
                        <a:rPr lang="en-US" dirty="0" err="1"/>
                        <a:t>esi</a:t>
                      </a:r>
                      <a:endParaRPr lang="en-US" dirty="0"/>
                    </a:p>
                  </a:txBody>
                  <a:tcPr/>
                </a:tc>
                <a:tc>
                  <a:txBody>
                    <a:bodyPr/>
                    <a:lstStyle/>
                    <a:p>
                      <a:pPr algn="ctr"/>
                      <a:r>
                        <a:rPr lang="en-US" dirty="0"/>
                        <a:t>%</a:t>
                      </a:r>
                      <a:r>
                        <a:rPr lang="en-US" dirty="0" err="1"/>
                        <a:t>si</a:t>
                      </a:r>
                      <a:endParaRPr lang="en-US" dirty="0"/>
                    </a:p>
                  </a:txBody>
                  <a:tcPr/>
                </a:tc>
                <a:tc>
                  <a:txBody>
                    <a:bodyPr/>
                    <a:lstStyle/>
                    <a:p>
                      <a:pPr algn="ctr"/>
                      <a:endParaRPr lang="en-US" dirty="0"/>
                    </a:p>
                  </a:txBody>
                  <a:tcPr/>
                </a:tc>
                <a:extLst>
                  <a:ext uri="{0D108BD9-81ED-4DB2-BD59-A6C34878D82A}">
                    <a16:rowId xmlns:a16="http://schemas.microsoft.com/office/drawing/2014/main" val="2905070303"/>
                  </a:ext>
                </a:extLst>
              </a:tr>
              <a:tr h="370840">
                <a:tc>
                  <a:txBody>
                    <a:bodyPr/>
                    <a:lstStyle/>
                    <a:p>
                      <a:pPr algn="ctr"/>
                      <a:r>
                        <a:rPr lang="en-US" dirty="0"/>
                        <a:t>D</a:t>
                      </a:r>
                    </a:p>
                  </a:txBody>
                  <a:tcPr/>
                </a:tc>
                <a:tc>
                  <a:txBody>
                    <a:bodyPr/>
                    <a:lstStyle/>
                    <a:p>
                      <a:pPr algn="ctr"/>
                      <a:r>
                        <a:rPr lang="en-US" dirty="0"/>
                        <a:t>%</a:t>
                      </a:r>
                      <a:r>
                        <a:rPr lang="en-US" dirty="0" err="1"/>
                        <a:t>rdi</a:t>
                      </a:r>
                      <a:endParaRPr lang="en-US" dirty="0"/>
                    </a:p>
                  </a:txBody>
                  <a:tcPr/>
                </a:tc>
                <a:tc>
                  <a:txBody>
                    <a:bodyPr/>
                    <a:lstStyle/>
                    <a:p>
                      <a:pPr algn="ctr"/>
                      <a:r>
                        <a:rPr lang="en-US" dirty="0"/>
                        <a:t>%</a:t>
                      </a:r>
                      <a:r>
                        <a:rPr lang="en-US" dirty="0" err="1"/>
                        <a:t>esi</a:t>
                      </a:r>
                      <a:endParaRPr lang="en-US" dirty="0"/>
                    </a:p>
                  </a:txBody>
                  <a:tcPr/>
                </a:tc>
                <a:tc>
                  <a:txBody>
                    <a:bodyPr/>
                    <a:lstStyle/>
                    <a:p>
                      <a:pPr algn="ctr"/>
                      <a:r>
                        <a:rPr lang="en-US" dirty="0"/>
                        <a:t>%di</a:t>
                      </a:r>
                    </a:p>
                  </a:txBody>
                  <a:tcPr/>
                </a:tc>
                <a:tc>
                  <a:txBody>
                    <a:bodyPr/>
                    <a:lstStyle/>
                    <a:p>
                      <a:pPr algn="ctr"/>
                      <a:endParaRPr lang="en-US" dirty="0"/>
                    </a:p>
                  </a:txBody>
                  <a:tcPr/>
                </a:tc>
                <a:extLst>
                  <a:ext uri="{0D108BD9-81ED-4DB2-BD59-A6C34878D82A}">
                    <a16:rowId xmlns:a16="http://schemas.microsoft.com/office/drawing/2014/main" val="568971247"/>
                  </a:ext>
                </a:extLst>
              </a:tr>
            </a:tbl>
          </a:graphicData>
        </a:graphic>
      </p:graphicFrame>
    </p:spTree>
    <p:extLst>
      <p:ext uri="{BB962C8B-B14F-4D97-AF65-F5344CB8AC3E}">
        <p14:creationId xmlns:p14="http://schemas.microsoft.com/office/powerpoint/2010/main" val="1044820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2F55E7-22CB-DA49-25AE-76C72C95A001}"/>
              </a:ext>
            </a:extLst>
          </p:cNvPr>
          <p:cNvSpPr>
            <a:spLocks noGrp="1"/>
          </p:cNvSpPr>
          <p:nvPr>
            <p:ph type="title"/>
          </p:nvPr>
        </p:nvSpPr>
        <p:spPr/>
        <p:txBody>
          <a:bodyPr/>
          <a:lstStyle/>
          <a:p>
            <a:pPr algn="ctr"/>
            <a:r>
              <a:rPr lang="en-US" dirty="0">
                <a:solidFill>
                  <a:schemeClr val="bg1"/>
                </a:solidFill>
              </a:rPr>
              <a:t>Register Operands</a:t>
            </a:r>
          </a:p>
        </p:txBody>
      </p:sp>
      <p:sp>
        <p:nvSpPr>
          <p:cNvPr id="5" name="Content Placeholder 4">
            <a:extLst>
              <a:ext uri="{FF2B5EF4-FFF2-40B4-BE49-F238E27FC236}">
                <a16:creationId xmlns:a16="http://schemas.microsoft.com/office/drawing/2014/main" id="{09277305-92EC-E8F1-4996-3511BEC1BBCF}"/>
              </a:ext>
            </a:extLst>
          </p:cNvPr>
          <p:cNvSpPr>
            <a:spLocks noGrp="1"/>
          </p:cNvSpPr>
          <p:nvPr>
            <p:ph sz="half" idx="1"/>
          </p:nvPr>
        </p:nvSpPr>
        <p:spPr/>
        <p:txBody>
          <a:bodyPr>
            <a:normAutofit fontScale="77500" lnSpcReduction="20000"/>
          </a:bodyPr>
          <a:lstStyle/>
          <a:p>
            <a:pPr marL="0" indent="0">
              <a:buNone/>
            </a:pPr>
            <a:r>
              <a:rPr lang="en-US" dirty="0">
                <a:solidFill>
                  <a:schemeClr val="bg1"/>
                </a:solidFill>
              </a:rPr>
              <a:t>static inline uint32_t </a:t>
            </a:r>
            <a:r>
              <a:rPr lang="en-US" dirty="0" err="1">
                <a:solidFill>
                  <a:schemeClr val="bg1"/>
                </a:solidFill>
              </a:rPr>
              <a:t>farpeekl</a:t>
            </a:r>
            <a:r>
              <a:rPr lang="en-US" dirty="0">
                <a:solidFill>
                  <a:schemeClr val="bg1"/>
                </a:solidFill>
              </a:rPr>
              <a:t>(uint16_t </a:t>
            </a:r>
            <a:r>
              <a:rPr lang="en-US" dirty="0" err="1">
                <a:solidFill>
                  <a:schemeClr val="bg1"/>
                </a:solidFill>
              </a:rPr>
              <a:t>sel</a:t>
            </a:r>
            <a:r>
              <a:rPr lang="en-US" dirty="0">
                <a:solidFill>
                  <a:schemeClr val="bg1"/>
                </a:solidFill>
              </a:rPr>
              <a:t>, void* off)</a:t>
            </a:r>
          </a:p>
          <a:p>
            <a:pPr marL="0" indent="0">
              <a:buNone/>
            </a:pPr>
            <a:r>
              <a:rPr lang="en-US" dirty="0">
                <a:solidFill>
                  <a:schemeClr val="bg1"/>
                </a:solidFill>
              </a:rPr>
              <a:t>{</a:t>
            </a:r>
          </a:p>
          <a:p>
            <a:pPr marL="0" indent="0">
              <a:buNone/>
            </a:pPr>
            <a:r>
              <a:rPr lang="en-US" dirty="0">
                <a:solidFill>
                  <a:schemeClr val="bg1"/>
                </a:solidFill>
              </a:rPr>
              <a:t>    uint32_t ret;</a:t>
            </a:r>
          </a:p>
          <a:p>
            <a:pPr marL="0" indent="0">
              <a:buNone/>
            </a:pPr>
            <a:r>
              <a:rPr lang="en-US" dirty="0">
                <a:solidFill>
                  <a:schemeClr val="bg1"/>
                </a:solidFill>
              </a:rPr>
              <a:t>    asm ( "push %%fs\n\t"</a:t>
            </a:r>
          </a:p>
          <a:p>
            <a:pPr marL="0" indent="0">
              <a:buNone/>
            </a:pPr>
            <a:r>
              <a:rPr lang="en-US" dirty="0">
                <a:solidFill>
                  <a:schemeClr val="bg1"/>
                </a:solidFill>
              </a:rPr>
              <a:t>          "mov  %1, %%fs\n\t"</a:t>
            </a:r>
          </a:p>
          <a:p>
            <a:pPr marL="0" indent="0">
              <a:buNone/>
            </a:pPr>
            <a:r>
              <a:rPr lang="en-US" dirty="0">
                <a:solidFill>
                  <a:schemeClr val="bg1"/>
                </a:solidFill>
              </a:rPr>
              <a:t>          "mov  %%fs:(%2), %0\n\t"</a:t>
            </a:r>
          </a:p>
          <a:p>
            <a:pPr marL="0" indent="0">
              <a:buNone/>
            </a:pPr>
            <a:r>
              <a:rPr lang="en-US" dirty="0">
                <a:solidFill>
                  <a:schemeClr val="bg1"/>
                </a:solidFill>
              </a:rPr>
              <a:t>          "pop  %%fs"</a:t>
            </a:r>
          </a:p>
          <a:p>
            <a:pPr marL="0" indent="0">
              <a:buNone/>
            </a:pPr>
            <a:r>
              <a:rPr lang="en-US" dirty="0">
                <a:solidFill>
                  <a:schemeClr val="bg1"/>
                </a:solidFill>
              </a:rPr>
              <a:t>          : "=r"(ret) : "g"(</a:t>
            </a:r>
            <a:r>
              <a:rPr lang="en-US" dirty="0" err="1">
                <a:solidFill>
                  <a:schemeClr val="bg1"/>
                </a:solidFill>
              </a:rPr>
              <a:t>sel</a:t>
            </a:r>
            <a:r>
              <a:rPr lang="en-US" dirty="0">
                <a:solidFill>
                  <a:schemeClr val="bg1"/>
                </a:solidFill>
              </a:rPr>
              <a:t>), "r"(off) );</a:t>
            </a:r>
          </a:p>
          <a:p>
            <a:pPr marL="0" indent="0">
              <a:buNone/>
            </a:pPr>
            <a:r>
              <a:rPr lang="en-US" dirty="0">
                <a:solidFill>
                  <a:schemeClr val="bg1"/>
                </a:solidFill>
              </a:rPr>
              <a:t>    return ret;</a:t>
            </a:r>
          </a:p>
          <a:p>
            <a:pPr marL="0" indent="0">
              <a:buNone/>
            </a:pPr>
            <a:r>
              <a:rPr lang="en-US" dirty="0">
                <a:solidFill>
                  <a:schemeClr val="bg1"/>
                </a:solidFill>
              </a:rPr>
              <a:t>}</a:t>
            </a:r>
          </a:p>
        </p:txBody>
      </p:sp>
      <p:sp>
        <p:nvSpPr>
          <p:cNvPr id="6" name="Content Placeholder 5">
            <a:extLst>
              <a:ext uri="{FF2B5EF4-FFF2-40B4-BE49-F238E27FC236}">
                <a16:creationId xmlns:a16="http://schemas.microsoft.com/office/drawing/2014/main" id="{D1474209-8396-A6F6-28F6-DF8359FF4E99}"/>
              </a:ext>
            </a:extLst>
          </p:cNvPr>
          <p:cNvSpPr>
            <a:spLocks noGrp="1"/>
          </p:cNvSpPr>
          <p:nvPr>
            <p:ph sz="half" idx="2"/>
          </p:nvPr>
        </p:nvSpPr>
        <p:spPr/>
        <p:txBody>
          <a:bodyPr>
            <a:normAutofit fontScale="77500" lnSpcReduction="20000"/>
          </a:bodyPr>
          <a:lstStyle/>
          <a:p>
            <a:pPr marL="0" indent="0">
              <a:buNone/>
            </a:pPr>
            <a:r>
              <a:rPr lang="en-US" dirty="0">
                <a:solidFill>
                  <a:schemeClr val="bg1"/>
                </a:solidFill>
              </a:rPr>
              <a:t>int main(void)</a:t>
            </a:r>
          </a:p>
          <a:p>
            <a:pPr marL="0" indent="0">
              <a:buNone/>
            </a:pPr>
            <a:r>
              <a:rPr lang="en-US" dirty="0">
                <a:solidFill>
                  <a:schemeClr val="bg1"/>
                </a:solidFill>
              </a:rPr>
              <a:t>{</a:t>
            </a:r>
          </a:p>
          <a:p>
            <a:pPr marL="0" indent="0">
              <a:buNone/>
            </a:pPr>
            <a:r>
              <a:rPr lang="en-US" dirty="0">
                <a:solidFill>
                  <a:schemeClr val="bg1"/>
                </a:solidFill>
              </a:rPr>
              <a:t>        int foo = 10, bar = 15;</a:t>
            </a:r>
          </a:p>
          <a:p>
            <a:pPr marL="0" indent="0">
              <a:buNone/>
            </a:pPr>
            <a:r>
              <a:rPr lang="en-US" dirty="0">
                <a:solidFill>
                  <a:schemeClr val="bg1"/>
                </a:solidFill>
              </a:rPr>
              <a:t>        __asm__ __volatile__("</a:t>
            </a:r>
            <a:r>
              <a:rPr lang="en-US" dirty="0" err="1">
                <a:solidFill>
                  <a:schemeClr val="bg1"/>
                </a:solidFill>
              </a:rPr>
              <a:t>addl</a:t>
            </a:r>
            <a:r>
              <a:rPr lang="en-US" dirty="0">
                <a:solidFill>
                  <a:schemeClr val="bg1"/>
                </a:solidFill>
              </a:rPr>
              <a:t>  			</a:t>
            </a:r>
          </a:p>
          <a:p>
            <a:pPr marL="0" indent="0">
              <a:buNone/>
            </a:pPr>
            <a:r>
              <a:rPr lang="en-US" dirty="0">
                <a:solidFill>
                  <a:schemeClr val="bg1"/>
                </a:solidFill>
              </a:rPr>
              <a:t>		%%</a:t>
            </a:r>
            <a:r>
              <a:rPr lang="en-US" dirty="0" err="1">
                <a:solidFill>
                  <a:schemeClr val="bg1"/>
                </a:solidFill>
              </a:rPr>
              <a:t>ebx</a:t>
            </a:r>
            <a:r>
              <a:rPr lang="en-US" dirty="0">
                <a:solidFill>
                  <a:schemeClr val="bg1"/>
                </a:solidFill>
              </a:rPr>
              <a:t>,%%</a:t>
            </a:r>
            <a:r>
              <a:rPr lang="en-US" dirty="0" err="1">
                <a:solidFill>
                  <a:schemeClr val="bg1"/>
                </a:solidFill>
              </a:rPr>
              <a:t>eax</a:t>
            </a:r>
            <a:r>
              <a:rPr lang="en-US" dirty="0">
                <a:solidFill>
                  <a:schemeClr val="bg1"/>
                </a:solidFill>
              </a:rPr>
              <a:t>"</a:t>
            </a:r>
          </a:p>
          <a:p>
            <a:pPr marL="0" indent="0">
              <a:buNone/>
            </a:pPr>
            <a:r>
              <a:rPr lang="en-US" dirty="0">
                <a:solidFill>
                  <a:schemeClr val="bg1"/>
                </a:solidFill>
              </a:rPr>
              <a:t>                             :"=a"(foo)</a:t>
            </a:r>
          </a:p>
          <a:p>
            <a:pPr marL="0" indent="0">
              <a:buNone/>
            </a:pPr>
            <a:r>
              <a:rPr lang="en-US" dirty="0">
                <a:solidFill>
                  <a:schemeClr val="bg1"/>
                </a:solidFill>
              </a:rPr>
              <a:t>                             :"a"(foo), "b"(bar)</a:t>
            </a:r>
          </a:p>
          <a:p>
            <a:pPr marL="0" indent="0">
              <a:buNone/>
            </a:pPr>
            <a:r>
              <a:rPr lang="en-US" dirty="0">
                <a:solidFill>
                  <a:schemeClr val="bg1"/>
                </a:solidFill>
              </a:rPr>
              <a:t>                             );</a:t>
            </a:r>
          </a:p>
          <a:p>
            <a:pPr marL="0" indent="0">
              <a:buNone/>
            </a:pPr>
            <a:r>
              <a:rPr lang="en-US" dirty="0">
                <a:solidFill>
                  <a:schemeClr val="bg1"/>
                </a:solidFill>
              </a:rPr>
              <a:t>        </a:t>
            </a:r>
            <a:r>
              <a:rPr lang="en-US" dirty="0" err="1">
                <a:solidFill>
                  <a:schemeClr val="bg1"/>
                </a:solidFill>
              </a:rPr>
              <a:t>printf</a:t>
            </a:r>
            <a:r>
              <a:rPr lang="en-US" dirty="0">
                <a:solidFill>
                  <a:schemeClr val="bg1"/>
                </a:solidFill>
              </a:rPr>
              <a:t>("</a:t>
            </a:r>
            <a:r>
              <a:rPr lang="en-US" dirty="0" err="1">
                <a:solidFill>
                  <a:schemeClr val="bg1"/>
                </a:solidFill>
              </a:rPr>
              <a:t>foo+bar</a:t>
            </a:r>
            <a:r>
              <a:rPr lang="en-US" dirty="0">
                <a:solidFill>
                  <a:schemeClr val="bg1"/>
                </a:solidFill>
              </a:rPr>
              <a:t>=%d\n", foo);</a:t>
            </a:r>
          </a:p>
          <a:p>
            <a:pPr marL="0" indent="0">
              <a:buNone/>
            </a:pPr>
            <a:r>
              <a:rPr lang="en-US" dirty="0">
                <a:solidFill>
                  <a:schemeClr val="bg1"/>
                </a:solidFill>
              </a:rPr>
              <a:t>        return 0;</a:t>
            </a:r>
          </a:p>
          <a:p>
            <a:pPr marL="0" indent="0">
              <a:buNone/>
            </a:pPr>
            <a:r>
              <a:rPr lang="en-US" dirty="0">
                <a:solidFill>
                  <a:schemeClr val="bg1"/>
                </a:solidFill>
              </a:rPr>
              <a:t>}</a:t>
            </a:r>
          </a:p>
        </p:txBody>
      </p:sp>
    </p:spTree>
    <p:extLst>
      <p:ext uri="{BB962C8B-B14F-4D97-AF65-F5344CB8AC3E}">
        <p14:creationId xmlns:p14="http://schemas.microsoft.com/office/powerpoint/2010/main" val="259993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fade">
                                      <p:cBhvr>
                                        <p:cTn id="25" dur="500"/>
                                        <p:tgtEl>
                                          <p:spTgt spid="5">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fade">
                                      <p:cBhvr>
                                        <p:cTn id="28" dur="500"/>
                                        <p:tgtEl>
                                          <p:spTgt spid="5">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fade">
                                      <p:cBhvr>
                                        <p:cTn id="31" dur="500"/>
                                        <p:tgtEl>
                                          <p:spTgt spid="5">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fade">
                                      <p:cBhvr>
                                        <p:cTn id="34" dur="500"/>
                                        <p:tgtEl>
                                          <p:spTgt spid="5">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wipe(down)">
                                      <p:cBhvr>
                                        <p:cTn id="39" dur="500"/>
                                        <p:tgtEl>
                                          <p:spTgt spid="6">
                                            <p:txEl>
                                              <p:pRg st="0" end="0"/>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wipe(down)">
                                      <p:cBhvr>
                                        <p:cTn id="42" dur="500"/>
                                        <p:tgtEl>
                                          <p:spTgt spid="6">
                                            <p:txEl>
                                              <p:pRg st="1" end="1"/>
                                            </p:txEl>
                                          </p:spTgt>
                                        </p:tgtEl>
                                      </p:cBhvr>
                                    </p:animEffect>
                                  </p:childTnLst>
                                </p:cTn>
                              </p:par>
                              <p:par>
                                <p:cTn id="43" presetID="22" presetClass="entr" presetSubtype="4" fill="hold" nodeType="withEffect">
                                  <p:stCondLst>
                                    <p:cond delay="0"/>
                                  </p:stCondLst>
                                  <p:childTnLst>
                                    <p:set>
                                      <p:cBhvr>
                                        <p:cTn id="44" dur="1" fill="hold">
                                          <p:stCondLst>
                                            <p:cond delay="0"/>
                                          </p:stCondLst>
                                        </p:cTn>
                                        <p:tgtEl>
                                          <p:spTgt spid="6">
                                            <p:txEl>
                                              <p:pRg st="2" end="2"/>
                                            </p:txEl>
                                          </p:spTgt>
                                        </p:tgtEl>
                                        <p:attrNameLst>
                                          <p:attrName>style.visibility</p:attrName>
                                        </p:attrNameLst>
                                      </p:cBhvr>
                                      <p:to>
                                        <p:strVal val="visible"/>
                                      </p:to>
                                    </p:set>
                                    <p:animEffect transition="in" filter="wipe(down)">
                                      <p:cBhvr>
                                        <p:cTn id="45" dur="500"/>
                                        <p:tgtEl>
                                          <p:spTgt spid="6">
                                            <p:txEl>
                                              <p:pRg st="2" end="2"/>
                                            </p:txEl>
                                          </p:spTgt>
                                        </p:tgtEl>
                                      </p:cBhvr>
                                    </p:animEffect>
                                  </p:childTnLst>
                                </p:cTn>
                              </p:par>
                              <p:par>
                                <p:cTn id="46" presetID="22" presetClass="entr" presetSubtype="4" fill="hold" nodeType="withEffect">
                                  <p:stCondLst>
                                    <p:cond delay="0"/>
                                  </p:stCondLst>
                                  <p:childTnLst>
                                    <p:set>
                                      <p:cBhvr>
                                        <p:cTn id="47" dur="1" fill="hold">
                                          <p:stCondLst>
                                            <p:cond delay="0"/>
                                          </p:stCondLst>
                                        </p:cTn>
                                        <p:tgtEl>
                                          <p:spTgt spid="6">
                                            <p:txEl>
                                              <p:pRg st="3" end="3"/>
                                            </p:txEl>
                                          </p:spTgt>
                                        </p:tgtEl>
                                        <p:attrNameLst>
                                          <p:attrName>style.visibility</p:attrName>
                                        </p:attrNameLst>
                                      </p:cBhvr>
                                      <p:to>
                                        <p:strVal val="visible"/>
                                      </p:to>
                                    </p:set>
                                    <p:animEffect transition="in" filter="wipe(down)">
                                      <p:cBhvr>
                                        <p:cTn id="48" dur="500"/>
                                        <p:tgtEl>
                                          <p:spTgt spid="6">
                                            <p:txEl>
                                              <p:pRg st="3" end="3"/>
                                            </p:txEl>
                                          </p:spTgt>
                                        </p:tgtEl>
                                      </p:cBhvr>
                                    </p:animEffect>
                                  </p:childTnLst>
                                </p:cTn>
                              </p:par>
                              <p:par>
                                <p:cTn id="49" presetID="22" presetClass="entr" presetSubtype="4" fill="hold" nodeType="with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animEffect transition="in" filter="wipe(down)">
                                      <p:cBhvr>
                                        <p:cTn id="51" dur="500"/>
                                        <p:tgtEl>
                                          <p:spTgt spid="6">
                                            <p:txEl>
                                              <p:pRg st="4" end="4"/>
                                            </p:txEl>
                                          </p:spTgt>
                                        </p:tgtEl>
                                      </p:cBhvr>
                                    </p:animEffect>
                                  </p:childTnLst>
                                </p:cTn>
                              </p:par>
                              <p:par>
                                <p:cTn id="52" presetID="22" presetClass="entr" presetSubtype="4" fill="hold" nodeType="withEffect">
                                  <p:stCondLst>
                                    <p:cond delay="0"/>
                                  </p:stCondLst>
                                  <p:childTnLst>
                                    <p:set>
                                      <p:cBhvr>
                                        <p:cTn id="53" dur="1" fill="hold">
                                          <p:stCondLst>
                                            <p:cond delay="0"/>
                                          </p:stCondLst>
                                        </p:cTn>
                                        <p:tgtEl>
                                          <p:spTgt spid="6">
                                            <p:txEl>
                                              <p:pRg st="5" end="5"/>
                                            </p:txEl>
                                          </p:spTgt>
                                        </p:tgtEl>
                                        <p:attrNameLst>
                                          <p:attrName>style.visibility</p:attrName>
                                        </p:attrNameLst>
                                      </p:cBhvr>
                                      <p:to>
                                        <p:strVal val="visible"/>
                                      </p:to>
                                    </p:set>
                                    <p:animEffect transition="in" filter="wipe(down)">
                                      <p:cBhvr>
                                        <p:cTn id="54" dur="500"/>
                                        <p:tgtEl>
                                          <p:spTgt spid="6">
                                            <p:txEl>
                                              <p:pRg st="5" end="5"/>
                                            </p:txEl>
                                          </p:spTgt>
                                        </p:tgtEl>
                                      </p:cBhvr>
                                    </p:animEffect>
                                  </p:childTnLst>
                                </p:cTn>
                              </p:par>
                              <p:par>
                                <p:cTn id="55" presetID="22" presetClass="entr" presetSubtype="4" fill="hold" nodeType="withEffect">
                                  <p:stCondLst>
                                    <p:cond delay="0"/>
                                  </p:stCondLst>
                                  <p:childTnLst>
                                    <p:set>
                                      <p:cBhvr>
                                        <p:cTn id="56" dur="1" fill="hold">
                                          <p:stCondLst>
                                            <p:cond delay="0"/>
                                          </p:stCondLst>
                                        </p:cTn>
                                        <p:tgtEl>
                                          <p:spTgt spid="6">
                                            <p:txEl>
                                              <p:pRg st="6" end="6"/>
                                            </p:txEl>
                                          </p:spTgt>
                                        </p:tgtEl>
                                        <p:attrNameLst>
                                          <p:attrName>style.visibility</p:attrName>
                                        </p:attrNameLst>
                                      </p:cBhvr>
                                      <p:to>
                                        <p:strVal val="visible"/>
                                      </p:to>
                                    </p:set>
                                    <p:animEffect transition="in" filter="wipe(down)">
                                      <p:cBhvr>
                                        <p:cTn id="57" dur="500"/>
                                        <p:tgtEl>
                                          <p:spTgt spid="6">
                                            <p:txEl>
                                              <p:pRg st="6" end="6"/>
                                            </p:txEl>
                                          </p:spTgt>
                                        </p:tgtEl>
                                      </p:cBhvr>
                                    </p:animEffect>
                                  </p:childTnLst>
                                </p:cTn>
                              </p:par>
                              <p:par>
                                <p:cTn id="58" presetID="22" presetClass="entr" presetSubtype="4" fill="hold" nodeType="withEffect">
                                  <p:stCondLst>
                                    <p:cond delay="0"/>
                                  </p:stCondLst>
                                  <p:childTnLst>
                                    <p:set>
                                      <p:cBhvr>
                                        <p:cTn id="59" dur="1" fill="hold">
                                          <p:stCondLst>
                                            <p:cond delay="0"/>
                                          </p:stCondLst>
                                        </p:cTn>
                                        <p:tgtEl>
                                          <p:spTgt spid="6">
                                            <p:txEl>
                                              <p:pRg st="7" end="7"/>
                                            </p:txEl>
                                          </p:spTgt>
                                        </p:tgtEl>
                                        <p:attrNameLst>
                                          <p:attrName>style.visibility</p:attrName>
                                        </p:attrNameLst>
                                      </p:cBhvr>
                                      <p:to>
                                        <p:strVal val="visible"/>
                                      </p:to>
                                    </p:set>
                                    <p:animEffect transition="in" filter="wipe(down)">
                                      <p:cBhvr>
                                        <p:cTn id="60" dur="500"/>
                                        <p:tgtEl>
                                          <p:spTgt spid="6">
                                            <p:txEl>
                                              <p:pRg st="7" end="7"/>
                                            </p:txEl>
                                          </p:spTgt>
                                        </p:tgtEl>
                                      </p:cBhvr>
                                    </p:animEffect>
                                  </p:childTnLst>
                                </p:cTn>
                              </p:par>
                              <p:par>
                                <p:cTn id="61" presetID="22" presetClass="entr" presetSubtype="4" fill="hold" nodeType="with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animEffect transition="in" filter="wipe(down)">
                                      <p:cBhvr>
                                        <p:cTn id="63" dur="500"/>
                                        <p:tgtEl>
                                          <p:spTgt spid="6">
                                            <p:txEl>
                                              <p:pRg st="8" end="8"/>
                                            </p:txEl>
                                          </p:spTgt>
                                        </p:tgtEl>
                                      </p:cBhvr>
                                    </p:animEffect>
                                  </p:childTnLst>
                                </p:cTn>
                              </p:par>
                              <p:par>
                                <p:cTn id="64" presetID="22" presetClass="entr" presetSubtype="4" fill="hold" nodeType="withEffect">
                                  <p:stCondLst>
                                    <p:cond delay="0"/>
                                  </p:stCondLst>
                                  <p:childTnLst>
                                    <p:set>
                                      <p:cBhvr>
                                        <p:cTn id="65" dur="1" fill="hold">
                                          <p:stCondLst>
                                            <p:cond delay="0"/>
                                          </p:stCondLst>
                                        </p:cTn>
                                        <p:tgtEl>
                                          <p:spTgt spid="6">
                                            <p:txEl>
                                              <p:pRg st="9" end="9"/>
                                            </p:txEl>
                                          </p:spTgt>
                                        </p:tgtEl>
                                        <p:attrNameLst>
                                          <p:attrName>style.visibility</p:attrName>
                                        </p:attrNameLst>
                                      </p:cBhvr>
                                      <p:to>
                                        <p:strVal val="visible"/>
                                      </p:to>
                                    </p:set>
                                    <p:animEffect transition="in" filter="wipe(down)">
                                      <p:cBhvr>
                                        <p:cTn id="66" dur="500"/>
                                        <p:tgtEl>
                                          <p:spTgt spid="6">
                                            <p:txEl>
                                              <p:pRg st="9" end="9"/>
                                            </p:txEl>
                                          </p:spTgt>
                                        </p:tgtEl>
                                      </p:cBhvr>
                                    </p:animEffect>
                                  </p:childTnLst>
                                </p:cTn>
                              </p:par>
                              <p:par>
                                <p:cTn id="67" presetID="22" presetClass="entr" presetSubtype="4" fill="hold" nodeType="withEffect">
                                  <p:stCondLst>
                                    <p:cond delay="0"/>
                                  </p:stCondLst>
                                  <p:childTnLst>
                                    <p:set>
                                      <p:cBhvr>
                                        <p:cTn id="68" dur="1" fill="hold">
                                          <p:stCondLst>
                                            <p:cond delay="0"/>
                                          </p:stCondLst>
                                        </p:cTn>
                                        <p:tgtEl>
                                          <p:spTgt spid="6">
                                            <p:txEl>
                                              <p:pRg st="10" end="10"/>
                                            </p:txEl>
                                          </p:spTgt>
                                        </p:tgtEl>
                                        <p:attrNameLst>
                                          <p:attrName>style.visibility</p:attrName>
                                        </p:attrNameLst>
                                      </p:cBhvr>
                                      <p:to>
                                        <p:strVal val="visible"/>
                                      </p:to>
                                    </p:set>
                                    <p:animEffect transition="in" filter="wipe(down)">
                                      <p:cBhvr>
                                        <p:cTn id="69"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C39D-3B03-F2AA-5B12-CB378345CCFB}"/>
              </a:ext>
            </a:extLst>
          </p:cNvPr>
          <p:cNvSpPr>
            <a:spLocks noGrp="1"/>
          </p:cNvSpPr>
          <p:nvPr>
            <p:ph type="title"/>
          </p:nvPr>
        </p:nvSpPr>
        <p:spPr/>
        <p:txBody>
          <a:bodyPr/>
          <a:lstStyle/>
          <a:p>
            <a:pPr algn="ctr"/>
            <a:r>
              <a:rPr lang="en-US" dirty="0">
                <a:solidFill>
                  <a:schemeClr val="bg1"/>
                </a:solidFill>
              </a:rPr>
              <a:t>More Constraints</a:t>
            </a:r>
          </a:p>
        </p:txBody>
      </p:sp>
      <p:sp>
        <p:nvSpPr>
          <p:cNvPr id="3" name="Content Placeholder 2">
            <a:extLst>
              <a:ext uri="{FF2B5EF4-FFF2-40B4-BE49-F238E27FC236}">
                <a16:creationId xmlns:a16="http://schemas.microsoft.com/office/drawing/2014/main" id="{9C73B65D-79E7-4EAE-311C-BE82BFBF06BA}"/>
              </a:ext>
            </a:extLst>
          </p:cNvPr>
          <p:cNvSpPr>
            <a:spLocks noGrp="1"/>
          </p:cNvSpPr>
          <p:nvPr>
            <p:ph idx="1"/>
          </p:nvPr>
        </p:nvSpPr>
        <p:spPr/>
        <p:txBody>
          <a:bodyPr/>
          <a:lstStyle/>
          <a:p>
            <a:r>
              <a:rPr lang="en-US" dirty="0">
                <a:solidFill>
                  <a:schemeClr val="bg1"/>
                </a:solidFill>
              </a:rPr>
              <a:t>m : memory operand</a:t>
            </a:r>
          </a:p>
          <a:p>
            <a:r>
              <a:rPr lang="en-US" dirty="0">
                <a:solidFill>
                  <a:schemeClr val="bg1"/>
                </a:solidFill>
              </a:rPr>
              <a:t>o : address is offsetable (</a:t>
            </a:r>
            <a:r>
              <a:rPr lang="en-US" dirty="0" err="1">
                <a:solidFill>
                  <a:schemeClr val="bg1"/>
                </a:solidFill>
              </a:rPr>
              <a:t>eg</a:t>
            </a:r>
            <a:r>
              <a:rPr lang="en-US" dirty="0">
                <a:solidFill>
                  <a:schemeClr val="bg1"/>
                </a:solidFill>
              </a:rPr>
              <a:t> array index)</a:t>
            </a:r>
          </a:p>
          <a:p>
            <a:r>
              <a:rPr lang="en-US" dirty="0">
                <a:solidFill>
                  <a:schemeClr val="bg1"/>
                </a:solidFill>
              </a:rPr>
              <a:t>V : memory, yet not offsetable</a:t>
            </a:r>
          </a:p>
          <a:p>
            <a:r>
              <a:rPr lang="en-US" dirty="0">
                <a:solidFill>
                  <a:schemeClr val="bg1"/>
                </a:solidFill>
              </a:rPr>
              <a:t>i : immediate integer (usually has a constant value)</a:t>
            </a:r>
          </a:p>
          <a:p>
            <a:r>
              <a:rPr lang="en-US" dirty="0">
                <a:solidFill>
                  <a:schemeClr val="bg1"/>
                </a:solidFill>
              </a:rPr>
              <a:t>n : numeric</a:t>
            </a:r>
          </a:p>
          <a:p>
            <a:r>
              <a:rPr lang="en-US" dirty="0">
                <a:solidFill>
                  <a:schemeClr val="bg1"/>
                </a:solidFill>
              </a:rPr>
              <a:t>g : general register or memory operand</a:t>
            </a:r>
          </a:p>
          <a:p>
            <a:r>
              <a:rPr lang="en-US" dirty="0">
                <a:solidFill>
                  <a:schemeClr val="bg1"/>
                </a:solidFill>
              </a:rPr>
              <a:t>Many more based on the hardware architecture</a:t>
            </a:r>
          </a:p>
        </p:txBody>
      </p:sp>
    </p:spTree>
    <p:extLst>
      <p:ext uri="{BB962C8B-B14F-4D97-AF65-F5344CB8AC3E}">
        <p14:creationId xmlns:p14="http://schemas.microsoft.com/office/powerpoint/2010/main" val="411819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down)">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barn(inVertical)">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F1381B7-52B3-752D-57A9-ED4528B363BE}"/>
              </a:ext>
            </a:extLst>
          </p:cNvPr>
          <p:cNvSpPr>
            <a:spLocks noGrp="1"/>
          </p:cNvSpPr>
          <p:nvPr>
            <p:ph type="title"/>
          </p:nvPr>
        </p:nvSpPr>
        <p:spPr/>
        <p:txBody>
          <a:bodyPr/>
          <a:lstStyle/>
          <a:p>
            <a:pPr algn="ctr"/>
            <a:r>
              <a:rPr lang="en-US" dirty="0">
                <a:solidFill>
                  <a:schemeClr val="bg1"/>
                </a:solidFill>
              </a:rPr>
              <a:t>“r” constraint</a:t>
            </a:r>
          </a:p>
        </p:txBody>
      </p:sp>
      <p:sp>
        <p:nvSpPr>
          <p:cNvPr id="8" name="Content Placeholder 7">
            <a:extLst>
              <a:ext uri="{FF2B5EF4-FFF2-40B4-BE49-F238E27FC236}">
                <a16:creationId xmlns:a16="http://schemas.microsoft.com/office/drawing/2014/main" id="{568C95AD-88B4-29E9-2042-7FAD24B10E98}"/>
              </a:ext>
            </a:extLst>
          </p:cNvPr>
          <p:cNvSpPr>
            <a:spLocks noGrp="1"/>
          </p:cNvSpPr>
          <p:nvPr>
            <p:ph idx="1"/>
          </p:nvPr>
        </p:nvSpPr>
        <p:spPr/>
        <p:txBody>
          <a:bodyPr>
            <a:normAutofit lnSpcReduction="10000"/>
          </a:bodyPr>
          <a:lstStyle/>
          <a:p>
            <a:pPr marL="0" indent="0">
              <a:buNone/>
            </a:pPr>
            <a:r>
              <a:rPr lang="en-US" dirty="0">
                <a:solidFill>
                  <a:schemeClr val="bg1"/>
                </a:solidFill>
              </a:rPr>
              <a:t>int </a:t>
            </a:r>
            <a:r>
              <a:rPr lang="en-US" dirty="0" err="1">
                <a:solidFill>
                  <a:schemeClr val="bg1"/>
                </a:solidFill>
              </a:rPr>
              <a:t>src</a:t>
            </a:r>
            <a:r>
              <a:rPr lang="en-US" dirty="0">
                <a:solidFill>
                  <a:schemeClr val="bg1"/>
                </a:solidFill>
              </a:rPr>
              <a:t> = 1;</a:t>
            </a:r>
          </a:p>
          <a:p>
            <a:pPr marL="0" indent="0">
              <a:buNone/>
            </a:pPr>
            <a:r>
              <a:rPr lang="en-US" dirty="0">
                <a:solidFill>
                  <a:schemeClr val="bg1"/>
                </a:solidFill>
              </a:rPr>
              <a:t>int </a:t>
            </a:r>
            <a:r>
              <a:rPr lang="en-US" dirty="0" err="1">
                <a:solidFill>
                  <a:schemeClr val="bg1"/>
                </a:solidFill>
              </a:rPr>
              <a:t>dst</a:t>
            </a:r>
            <a:r>
              <a:rPr lang="en-US" dirty="0">
                <a:solidFill>
                  <a:schemeClr val="bg1"/>
                </a:solidFill>
              </a:rPr>
              <a:t>;   </a:t>
            </a:r>
          </a:p>
          <a:p>
            <a:endParaRPr lang="en-US" dirty="0">
              <a:solidFill>
                <a:schemeClr val="bg1"/>
              </a:solidFill>
            </a:endParaRPr>
          </a:p>
          <a:p>
            <a:pPr marL="0" indent="0">
              <a:buNone/>
            </a:pPr>
            <a:r>
              <a:rPr lang="en-US" dirty="0">
                <a:solidFill>
                  <a:schemeClr val="bg1"/>
                </a:solidFill>
              </a:rPr>
              <a:t>asm ("mov %1, %0\n\t"</a:t>
            </a:r>
          </a:p>
          <a:p>
            <a:pPr marL="0" indent="0">
              <a:buNone/>
            </a:pPr>
            <a:r>
              <a:rPr lang="en-US" dirty="0">
                <a:solidFill>
                  <a:schemeClr val="bg1"/>
                </a:solidFill>
              </a:rPr>
              <a:t>    "add $1, %0"</a:t>
            </a:r>
          </a:p>
          <a:p>
            <a:pPr marL="0" indent="0">
              <a:buNone/>
            </a:pPr>
            <a:r>
              <a:rPr lang="en-US" dirty="0">
                <a:solidFill>
                  <a:schemeClr val="bg1"/>
                </a:solidFill>
              </a:rPr>
              <a:t>    : "=r" (</a:t>
            </a:r>
            <a:r>
              <a:rPr lang="en-US" dirty="0" err="1">
                <a:solidFill>
                  <a:schemeClr val="bg1"/>
                </a:solidFill>
              </a:rPr>
              <a:t>dst</a:t>
            </a:r>
            <a:r>
              <a:rPr lang="en-US" dirty="0">
                <a:solidFill>
                  <a:schemeClr val="bg1"/>
                </a:solidFill>
              </a:rPr>
              <a:t>) </a:t>
            </a:r>
          </a:p>
          <a:p>
            <a:pPr marL="0" indent="0">
              <a:buNone/>
            </a:pPr>
            <a:r>
              <a:rPr lang="en-US" dirty="0">
                <a:solidFill>
                  <a:schemeClr val="bg1"/>
                </a:solidFill>
              </a:rPr>
              <a:t>    : "r" (</a:t>
            </a:r>
            <a:r>
              <a:rPr lang="en-US" dirty="0" err="1">
                <a:solidFill>
                  <a:schemeClr val="bg1"/>
                </a:solidFill>
              </a:rPr>
              <a:t>src</a:t>
            </a:r>
            <a:r>
              <a:rPr lang="en-US" dirty="0">
                <a:solidFill>
                  <a:schemeClr val="bg1"/>
                </a:solidFill>
              </a:rPr>
              <a:t>));</a:t>
            </a:r>
          </a:p>
          <a:p>
            <a:endParaRPr lang="en-US" dirty="0">
              <a:solidFill>
                <a:schemeClr val="bg1"/>
              </a:solidFill>
            </a:endParaRPr>
          </a:p>
          <a:p>
            <a:pPr marL="0" indent="0">
              <a:buNone/>
            </a:pPr>
            <a:r>
              <a:rPr lang="en-US" dirty="0" err="1">
                <a:solidFill>
                  <a:schemeClr val="bg1"/>
                </a:solidFill>
              </a:rPr>
              <a:t>printf</a:t>
            </a:r>
            <a:r>
              <a:rPr lang="en-US" dirty="0">
                <a:solidFill>
                  <a:schemeClr val="bg1"/>
                </a:solidFill>
              </a:rPr>
              <a:t>("%d\n", </a:t>
            </a:r>
            <a:r>
              <a:rPr lang="en-US" dirty="0" err="1">
                <a:solidFill>
                  <a:schemeClr val="bg1"/>
                </a:solidFill>
              </a:rPr>
              <a:t>dst</a:t>
            </a:r>
            <a:r>
              <a:rPr lang="en-US" dirty="0">
                <a:solidFill>
                  <a:schemeClr val="bg1"/>
                </a:solidFill>
              </a:rPr>
              <a:t>);</a:t>
            </a:r>
          </a:p>
        </p:txBody>
      </p:sp>
      <p:sp>
        <p:nvSpPr>
          <p:cNvPr id="11" name="Rectangle 3">
            <a:extLst>
              <a:ext uri="{FF2B5EF4-FFF2-40B4-BE49-F238E27FC236}">
                <a16:creationId xmlns:a16="http://schemas.microsoft.com/office/drawing/2014/main" id="{42C3FE37-CF12-2429-B389-5E9E7675EE2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0000"/>
                </a:solidFill>
                <a:effectLst/>
                <a:latin typeface="Arial Unicode MS"/>
              </a:rPr>
              <a:t>int src = 1; int dst; asm ("mov %1, %0\n\t" "add $1, %0" : "=r" (dst) : "r" (src)); printf("%d\n", dst);</a:t>
            </a:r>
            <a:r>
              <a:rPr kumimoji="0" lang="en-US" altLang="en-US" sz="11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5670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6C00A-EDBE-094A-CB77-4AE39493CFCF}"/>
              </a:ext>
            </a:extLst>
          </p:cNvPr>
          <p:cNvSpPr>
            <a:spLocks noGrp="1"/>
          </p:cNvSpPr>
          <p:nvPr>
            <p:ph type="title"/>
          </p:nvPr>
        </p:nvSpPr>
        <p:spPr/>
        <p:txBody>
          <a:bodyPr/>
          <a:lstStyle/>
          <a:p>
            <a:pPr algn="ctr"/>
            <a:r>
              <a:rPr lang="en-US" dirty="0">
                <a:solidFill>
                  <a:schemeClr val="bg1"/>
                </a:solidFill>
              </a:rPr>
              <a:t>Memory Operand</a:t>
            </a:r>
          </a:p>
        </p:txBody>
      </p:sp>
      <p:sp>
        <p:nvSpPr>
          <p:cNvPr id="3" name="Content Placeholder 2">
            <a:extLst>
              <a:ext uri="{FF2B5EF4-FFF2-40B4-BE49-F238E27FC236}">
                <a16:creationId xmlns:a16="http://schemas.microsoft.com/office/drawing/2014/main" id="{1D07E7FA-466F-2D74-E1E3-233332996AA0}"/>
              </a:ext>
            </a:extLst>
          </p:cNvPr>
          <p:cNvSpPr>
            <a:spLocks noGrp="1"/>
          </p:cNvSpPr>
          <p:nvPr>
            <p:ph idx="1"/>
          </p:nvPr>
        </p:nvSpPr>
        <p:spPr/>
        <p:txBody>
          <a:bodyPr/>
          <a:lstStyle/>
          <a:p>
            <a:pPr marL="0" indent="0">
              <a:buNone/>
            </a:pPr>
            <a:r>
              <a:rPr lang="en-US" dirty="0">
                <a:solidFill>
                  <a:schemeClr val="bg1"/>
                </a:solidFill>
              </a:rPr>
              <a:t>__asm__ __volatile__(</a:t>
            </a:r>
          </a:p>
          <a:p>
            <a:pPr marL="0" indent="0">
              <a:buNone/>
            </a:pPr>
            <a:r>
              <a:rPr lang="en-US" dirty="0">
                <a:solidFill>
                  <a:schemeClr val="bg1"/>
                </a:solidFill>
              </a:rPr>
              <a:t>                      "   lock       ;\n"</a:t>
            </a:r>
          </a:p>
          <a:p>
            <a:pPr marL="0" indent="0">
              <a:buNone/>
            </a:pPr>
            <a:r>
              <a:rPr lang="en-US" dirty="0">
                <a:solidFill>
                  <a:schemeClr val="bg1"/>
                </a:solidFill>
              </a:rPr>
              <a:t>                      "   </a:t>
            </a:r>
            <a:r>
              <a:rPr lang="en-US" dirty="0" err="1">
                <a:solidFill>
                  <a:schemeClr val="bg1"/>
                </a:solidFill>
              </a:rPr>
              <a:t>addl</a:t>
            </a:r>
            <a:r>
              <a:rPr lang="en-US" dirty="0">
                <a:solidFill>
                  <a:schemeClr val="bg1"/>
                </a:solidFill>
              </a:rPr>
              <a:t> %1,%0 ;\n"</a:t>
            </a:r>
          </a:p>
          <a:p>
            <a:pPr marL="0" indent="0">
              <a:buNone/>
            </a:pPr>
            <a:r>
              <a:rPr lang="en-US" dirty="0">
                <a:solidFill>
                  <a:schemeClr val="bg1"/>
                </a:solidFill>
              </a:rPr>
              <a:t>                      : "=m"  (</a:t>
            </a:r>
            <a:r>
              <a:rPr lang="en-US" dirty="0" err="1">
                <a:solidFill>
                  <a:schemeClr val="bg1"/>
                </a:solidFill>
              </a:rPr>
              <a:t>my_var</a:t>
            </a:r>
            <a:r>
              <a:rPr lang="en-US" dirty="0">
                <a:solidFill>
                  <a:schemeClr val="bg1"/>
                </a:solidFill>
              </a:rPr>
              <a:t>)</a:t>
            </a:r>
          </a:p>
          <a:p>
            <a:pPr marL="0" indent="0">
              <a:buNone/>
            </a:pPr>
            <a:r>
              <a:rPr lang="en-US" dirty="0">
                <a:solidFill>
                  <a:schemeClr val="bg1"/>
                </a:solidFill>
              </a:rPr>
              <a:t>                      : "</a:t>
            </a:r>
            <a:r>
              <a:rPr lang="en-US" dirty="0" err="1">
                <a:solidFill>
                  <a:schemeClr val="bg1"/>
                </a:solidFill>
              </a:rPr>
              <a:t>ir</a:t>
            </a:r>
            <a:r>
              <a:rPr lang="en-US" dirty="0">
                <a:solidFill>
                  <a:schemeClr val="bg1"/>
                </a:solidFill>
              </a:rPr>
              <a:t>"  (</a:t>
            </a:r>
            <a:r>
              <a:rPr lang="en-US" dirty="0" err="1">
                <a:solidFill>
                  <a:schemeClr val="bg1"/>
                </a:solidFill>
              </a:rPr>
              <a:t>my_int</a:t>
            </a:r>
            <a:r>
              <a:rPr lang="en-US" dirty="0">
                <a:solidFill>
                  <a:schemeClr val="bg1"/>
                </a:solidFill>
              </a:rPr>
              <a:t>), "m" (</a:t>
            </a:r>
            <a:r>
              <a:rPr lang="en-US" dirty="0" err="1">
                <a:solidFill>
                  <a:schemeClr val="bg1"/>
                </a:solidFill>
              </a:rPr>
              <a:t>my_var</a:t>
            </a:r>
            <a:r>
              <a:rPr lang="en-US" dirty="0">
                <a:solidFill>
                  <a:schemeClr val="bg1"/>
                </a:solidFill>
              </a:rPr>
              <a:t>)</a:t>
            </a:r>
          </a:p>
          <a:p>
            <a:pPr marL="0" indent="0">
              <a:buNone/>
            </a:pPr>
            <a:r>
              <a:rPr lang="en-US" dirty="0">
                <a:solidFill>
                  <a:schemeClr val="bg1"/>
                </a:solidFill>
              </a:rPr>
              <a:t>                      :                                 /* no clobber-list */</a:t>
            </a:r>
          </a:p>
          <a:p>
            <a:pPr marL="0" indent="0">
              <a:buNone/>
            </a:pPr>
            <a:r>
              <a:rPr lang="en-US" dirty="0">
                <a:solidFill>
                  <a:schemeClr val="bg1"/>
                </a:solidFill>
              </a:rPr>
              <a:t>                      );</a:t>
            </a:r>
          </a:p>
          <a:p>
            <a:pPr marL="0" indent="0">
              <a:buNone/>
            </a:pPr>
            <a:endParaRPr lang="en-US" dirty="0">
              <a:solidFill>
                <a:schemeClr val="bg1"/>
              </a:solidFill>
            </a:endParaRPr>
          </a:p>
        </p:txBody>
      </p:sp>
    </p:spTree>
    <p:extLst>
      <p:ext uri="{BB962C8B-B14F-4D97-AF65-F5344CB8AC3E}">
        <p14:creationId xmlns:p14="http://schemas.microsoft.com/office/powerpoint/2010/main" val="4264282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824D6-8DD2-DE7A-5875-D80674CFAF0D}"/>
              </a:ext>
            </a:extLst>
          </p:cNvPr>
          <p:cNvSpPr>
            <a:spLocks noGrp="1"/>
          </p:cNvSpPr>
          <p:nvPr>
            <p:ph type="title"/>
          </p:nvPr>
        </p:nvSpPr>
        <p:spPr/>
        <p:txBody>
          <a:bodyPr/>
          <a:lstStyle/>
          <a:p>
            <a:pPr algn="ctr"/>
            <a:r>
              <a:rPr lang="en-US" dirty="0">
                <a:solidFill>
                  <a:schemeClr val="bg1"/>
                </a:solidFill>
              </a:rPr>
              <a:t>Offsetable Operand</a:t>
            </a:r>
          </a:p>
        </p:txBody>
      </p:sp>
      <p:sp>
        <p:nvSpPr>
          <p:cNvPr id="3" name="Content Placeholder 2">
            <a:extLst>
              <a:ext uri="{FF2B5EF4-FFF2-40B4-BE49-F238E27FC236}">
                <a16:creationId xmlns:a16="http://schemas.microsoft.com/office/drawing/2014/main" id="{C727029B-C08B-4216-E0F8-9AE9DD778857}"/>
              </a:ext>
            </a:extLst>
          </p:cNvPr>
          <p:cNvSpPr>
            <a:spLocks noGrp="1"/>
          </p:cNvSpPr>
          <p:nvPr>
            <p:ph idx="1"/>
          </p:nvPr>
        </p:nvSpPr>
        <p:spPr/>
        <p:txBody>
          <a:bodyPr>
            <a:normAutofit fontScale="77500" lnSpcReduction="20000"/>
          </a:bodyPr>
          <a:lstStyle/>
          <a:p>
            <a:pPr marL="0" indent="0">
              <a:buNone/>
            </a:pPr>
            <a:r>
              <a:rPr lang="en-US" dirty="0">
                <a:solidFill>
                  <a:schemeClr val="bg1"/>
                </a:solidFill>
              </a:rPr>
              <a:t>static uint16_t </a:t>
            </a:r>
            <a:r>
              <a:rPr lang="en-US" dirty="0" err="1">
                <a:solidFill>
                  <a:schemeClr val="bg1"/>
                </a:solidFill>
              </a:rPr>
              <a:t>swapvals</a:t>
            </a:r>
            <a:r>
              <a:rPr lang="en-US" dirty="0">
                <a:solidFill>
                  <a:schemeClr val="bg1"/>
                </a:solidFill>
              </a:rPr>
              <a:t>[8];</a:t>
            </a:r>
          </a:p>
          <a:p>
            <a:pPr marL="0" indent="0">
              <a:buNone/>
            </a:pPr>
            <a:r>
              <a:rPr lang="en-US" dirty="0">
                <a:solidFill>
                  <a:schemeClr val="bg1"/>
                </a:solidFill>
              </a:rPr>
              <a:t>uint8_t </a:t>
            </a:r>
            <a:r>
              <a:rPr lang="en-US" dirty="0" err="1">
                <a:solidFill>
                  <a:schemeClr val="bg1"/>
                </a:solidFill>
              </a:rPr>
              <a:t>some_function</a:t>
            </a:r>
            <a:r>
              <a:rPr lang="en-US" dirty="0">
                <a:solidFill>
                  <a:schemeClr val="bg1"/>
                </a:solidFill>
              </a:rPr>
              <a:t>(int index, uint8_t value)</a:t>
            </a:r>
          </a:p>
          <a:p>
            <a:pPr marL="0" indent="0">
              <a:buNone/>
            </a:pPr>
            <a:r>
              <a:rPr lang="en-US" dirty="0">
                <a:solidFill>
                  <a:schemeClr val="bg1"/>
                </a:solidFill>
              </a:rPr>
              <a:t>{</a:t>
            </a:r>
          </a:p>
          <a:p>
            <a:pPr marL="0" indent="0">
              <a:buNone/>
            </a:pPr>
            <a:r>
              <a:rPr lang="en-US" dirty="0">
                <a:solidFill>
                  <a:schemeClr val="bg1"/>
                </a:solidFill>
              </a:rPr>
              <a:t>	__asm__ __volatile__</a:t>
            </a:r>
          </a:p>
          <a:p>
            <a:pPr marL="0" indent="0">
              <a:buNone/>
            </a:pPr>
            <a:r>
              <a:rPr lang="en-US" dirty="0">
                <a:solidFill>
                  <a:schemeClr val="bg1"/>
                </a:solidFill>
              </a:rPr>
              <a:t>	(</a:t>
            </a:r>
          </a:p>
          <a:p>
            <a:pPr marL="0" indent="0">
              <a:buNone/>
            </a:pPr>
            <a:r>
              <a:rPr lang="en-US" dirty="0">
                <a:solidFill>
                  <a:schemeClr val="bg1"/>
                </a:solidFill>
              </a:rPr>
              <a:t>		"</a:t>
            </a:r>
            <a:r>
              <a:rPr lang="en-US" dirty="0" err="1">
                <a:solidFill>
                  <a:schemeClr val="bg1"/>
                </a:solidFill>
              </a:rPr>
              <a:t>mov.b</a:t>
            </a:r>
            <a:r>
              <a:rPr lang="en-US" dirty="0">
                <a:solidFill>
                  <a:schemeClr val="bg1"/>
                </a:solidFill>
              </a:rPr>
              <a:t> %[</a:t>
            </a:r>
            <a:r>
              <a:rPr lang="en-US" dirty="0" err="1">
                <a:solidFill>
                  <a:schemeClr val="bg1"/>
                </a:solidFill>
              </a:rPr>
              <a:t>val</a:t>
            </a:r>
            <a:r>
              <a:rPr lang="en-US" dirty="0">
                <a:solidFill>
                  <a:schemeClr val="bg1"/>
                </a:solidFill>
              </a:rPr>
              <a:t>], 1(%[</a:t>
            </a:r>
            <a:r>
              <a:rPr lang="en-US" dirty="0" err="1">
                <a:solidFill>
                  <a:schemeClr val="bg1"/>
                </a:solidFill>
              </a:rPr>
              <a:t>dst</a:t>
            </a:r>
            <a:r>
              <a:rPr lang="en-US" dirty="0">
                <a:solidFill>
                  <a:schemeClr val="bg1"/>
                </a:solidFill>
              </a:rPr>
              <a:t>])\n"</a:t>
            </a:r>
          </a:p>
          <a:p>
            <a:pPr marL="0" indent="0">
              <a:buNone/>
            </a:pPr>
            <a:r>
              <a:rPr lang="en-US" dirty="0">
                <a:solidFill>
                  <a:schemeClr val="bg1"/>
                </a:solidFill>
              </a:rPr>
              <a:t>		"</a:t>
            </a:r>
            <a:r>
              <a:rPr lang="en-US" dirty="0" err="1">
                <a:solidFill>
                  <a:schemeClr val="bg1"/>
                </a:solidFill>
              </a:rPr>
              <a:t>swpb</a:t>
            </a:r>
            <a:r>
              <a:rPr lang="en-US" dirty="0">
                <a:solidFill>
                  <a:schemeClr val="bg1"/>
                </a:solidFill>
              </a:rPr>
              <a:t> 0(%[</a:t>
            </a:r>
            <a:r>
              <a:rPr lang="en-US" dirty="0" err="1">
                <a:solidFill>
                  <a:schemeClr val="bg1"/>
                </a:solidFill>
              </a:rPr>
              <a:t>dst</a:t>
            </a:r>
            <a:r>
              <a:rPr lang="en-US" dirty="0">
                <a:solidFill>
                  <a:schemeClr val="bg1"/>
                </a:solidFill>
              </a:rPr>
              <a:t>])\n"</a:t>
            </a:r>
          </a:p>
          <a:p>
            <a:pPr marL="0" indent="0">
              <a:buNone/>
            </a:pPr>
            <a:r>
              <a:rPr lang="en-US" dirty="0">
                <a:solidFill>
                  <a:schemeClr val="bg1"/>
                </a:solidFill>
              </a:rPr>
              <a:t>		"</a:t>
            </a:r>
            <a:r>
              <a:rPr lang="en-US" dirty="0" err="1">
                <a:solidFill>
                  <a:schemeClr val="bg1"/>
                </a:solidFill>
              </a:rPr>
              <a:t>mov.b</a:t>
            </a:r>
            <a:r>
              <a:rPr lang="en-US" dirty="0">
                <a:solidFill>
                  <a:schemeClr val="bg1"/>
                </a:solidFill>
              </a:rPr>
              <a:t> 1(%[</a:t>
            </a:r>
            <a:r>
              <a:rPr lang="en-US" dirty="0" err="1">
                <a:solidFill>
                  <a:schemeClr val="bg1"/>
                </a:solidFill>
              </a:rPr>
              <a:t>dst</a:t>
            </a:r>
            <a:r>
              <a:rPr lang="en-US" dirty="0">
                <a:solidFill>
                  <a:schemeClr val="bg1"/>
                </a:solidFill>
              </a:rPr>
              <a:t>]), %[</a:t>
            </a:r>
            <a:r>
              <a:rPr lang="en-US" dirty="0" err="1">
                <a:solidFill>
                  <a:schemeClr val="bg1"/>
                </a:solidFill>
              </a:rPr>
              <a:t>val</a:t>
            </a:r>
            <a:r>
              <a:rPr lang="en-US" dirty="0">
                <a:solidFill>
                  <a:schemeClr val="bg1"/>
                </a:solidFill>
              </a:rPr>
              <a:t>]\n"</a:t>
            </a:r>
          </a:p>
          <a:p>
            <a:pPr marL="0" indent="0">
              <a:buNone/>
            </a:pPr>
            <a:r>
              <a:rPr lang="en-US" dirty="0">
                <a:solidFill>
                  <a:schemeClr val="bg1"/>
                </a:solidFill>
              </a:rPr>
              <a:t>		: [</a:t>
            </a:r>
            <a:r>
              <a:rPr lang="en-US" dirty="0" err="1">
                <a:solidFill>
                  <a:schemeClr val="bg1"/>
                </a:solidFill>
              </a:rPr>
              <a:t>val</a:t>
            </a:r>
            <a:r>
              <a:rPr lang="en-US" dirty="0">
                <a:solidFill>
                  <a:schemeClr val="bg1"/>
                </a:solidFill>
              </a:rPr>
              <a:t>] "+g" (value), [</a:t>
            </a:r>
            <a:r>
              <a:rPr lang="en-US" dirty="0" err="1">
                <a:solidFill>
                  <a:schemeClr val="bg1"/>
                </a:solidFill>
              </a:rPr>
              <a:t>dst</a:t>
            </a:r>
            <a:r>
              <a:rPr lang="en-US" dirty="0">
                <a:solidFill>
                  <a:schemeClr val="bg1"/>
                </a:solidFill>
              </a:rPr>
              <a:t>] "+o" (</a:t>
            </a:r>
            <a:r>
              <a:rPr lang="en-US" dirty="0" err="1">
                <a:solidFill>
                  <a:schemeClr val="bg1"/>
                </a:solidFill>
              </a:rPr>
              <a:t>swapvals</a:t>
            </a:r>
            <a:r>
              <a:rPr lang="en-US" dirty="0">
                <a:solidFill>
                  <a:schemeClr val="bg1"/>
                </a:solidFill>
              </a:rPr>
              <a:t>[index])</a:t>
            </a:r>
          </a:p>
          <a:p>
            <a:pPr marL="0" indent="0">
              <a:buNone/>
            </a:pPr>
            <a:r>
              <a:rPr lang="en-US" dirty="0">
                <a:solidFill>
                  <a:schemeClr val="bg1"/>
                </a:solidFill>
              </a:rPr>
              <a:t>	);</a:t>
            </a:r>
          </a:p>
          <a:p>
            <a:pPr marL="0" indent="0">
              <a:buNone/>
            </a:pPr>
            <a:r>
              <a:rPr lang="en-US" dirty="0">
                <a:solidFill>
                  <a:schemeClr val="bg1"/>
                </a:solidFill>
              </a:rPr>
              <a:t>	return value;</a:t>
            </a:r>
          </a:p>
          <a:p>
            <a:pPr marL="0" indent="0">
              <a:buNone/>
            </a:pPr>
            <a:r>
              <a:rPr lang="en-US" dirty="0">
                <a:solidFill>
                  <a:schemeClr val="bg1"/>
                </a:solidFill>
              </a:rPr>
              <a:t>}</a:t>
            </a:r>
          </a:p>
        </p:txBody>
      </p:sp>
    </p:spTree>
    <p:extLst>
      <p:ext uri="{BB962C8B-B14F-4D97-AF65-F5344CB8AC3E}">
        <p14:creationId xmlns:p14="http://schemas.microsoft.com/office/powerpoint/2010/main" val="440447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5EA0D-5ECC-95F6-5CB0-94E34FCCCD53}"/>
              </a:ext>
            </a:extLst>
          </p:cNvPr>
          <p:cNvSpPr>
            <a:spLocks noGrp="1"/>
          </p:cNvSpPr>
          <p:nvPr>
            <p:ph type="title"/>
          </p:nvPr>
        </p:nvSpPr>
        <p:spPr/>
        <p:txBody>
          <a:bodyPr/>
          <a:lstStyle/>
          <a:p>
            <a:pPr algn="ctr"/>
            <a:r>
              <a:rPr lang="en-US" dirty="0">
                <a:solidFill>
                  <a:schemeClr val="bg1"/>
                </a:solidFill>
              </a:rPr>
              <a:t>Clobbers</a:t>
            </a:r>
          </a:p>
        </p:txBody>
      </p:sp>
      <p:sp>
        <p:nvSpPr>
          <p:cNvPr id="3" name="Content Placeholder 2">
            <a:extLst>
              <a:ext uri="{FF2B5EF4-FFF2-40B4-BE49-F238E27FC236}">
                <a16:creationId xmlns:a16="http://schemas.microsoft.com/office/drawing/2014/main" id="{CF71B15E-4A27-3712-D7AE-3CD9D6BA28AA}"/>
              </a:ext>
            </a:extLst>
          </p:cNvPr>
          <p:cNvSpPr>
            <a:spLocks noGrp="1"/>
          </p:cNvSpPr>
          <p:nvPr>
            <p:ph idx="1"/>
          </p:nvPr>
        </p:nvSpPr>
        <p:spPr/>
        <p:txBody>
          <a:bodyPr/>
          <a:lstStyle/>
          <a:p>
            <a:r>
              <a:rPr lang="en-US" dirty="0">
                <a:solidFill>
                  <a:schemeClr val="bg1"/>
                </a:solidFill>
              </a:rPr>
              <a:t>Indicates that registers inside the inline assembly may be overwritten</a:t>
            </a:r>
          </a:p>
          <a:p>
            <a:r>
              <a:rPr lang="en-US" dirty="0">
                <a:solidFill>
                  <a:schemeClr val="bg1"/>
                </a:solidFill>
              </a:rPr>
              <a:t>Each item in the list is surrounded by “” marks and separated by a ,</a:t>
            </a:r>
          </a:p>
          <a:p>
            <a:r>
              <a:rPr lang="en-US" dirty="0">
                <a:solidFill>
                  <a:schemeClr val="bg1"/>
                </a:solidFill>
              </a:rPr>
              <a:t>Special clobbers</a:t>
            </a:r>
          </a:p>
          <a:p>
            <a:pPr lvl="1"/>
            <a:r>
              <a:rPr lang="en-US" dirty="0">
                <a:solidFill>
                  <a:schemeClr val="bg1"/>
                </a:solidFill>
              </a:rPr>
              <a:t>cc</a:t>
            </a:r>
          </a:p>
          <a:p>
            <a:pPr lvl="1"/>
            <a:r>
              <a:rPr lang="en-US" dirty="0">
                <a:solidFill>
                  <a:schemeClr val="bg1"/>
                </a:solidFill>
              </a:rPr>
              <a:t>memory</a:t>
            </a:r>
          </a:p>
        </p:txBody>
      </p:sp>
    </p:spTree>
    <p:extLst>
      <p:ext uri="{BB962C8B-B14F-4D97-AF65-F5344CB8AC3E}">
        <p14:creationId xmlns:p14="http://schemas.microsoft.com/office/powerpoint/2010/main" val="2405725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1000"/>
                                        <p:tgtEl>
                                          <p:spTgt spid="3">
                                            <p:txEl>
                                              <p:pRg st="4" end="4"/>
                                            </p:txEl>
                                          </p:spTgt>
                                        </p:tgtEl>
                                      </p:cBhvr>
                                    </p:animEffect>
                                    <p:anim calcmode="lin" valueType="num">
                                      <p:cBhvr>
                                        <p:cTn id="2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70204B-C68E-511E-2E98-882957AB34EE}"/>
              </a:ext>
            </a:extLst>
          </p:cNvPr>
          <p:cNvSpPr txBox="1"/>
          <p:nvPr/>
        </p:nvSpPr>
        <p:spPr>
          <a:xfrm>
            <a:off x="1321809" y="400467"/>
            <a:ext cx="9903655" cy="1815882"/>
          </a:xfrm>
          <a:prstGeom prst="rect">
            <a:avLst/>
          </a:prstGeom>
          <a:noFill/>
        </p:spPr>
        <p:txBody>
          <a:bodyPr wrap="square" rtlCol="0">
            <a:spAutoFit/>
          </a:bodyPr>
          <a:lstStyle/>
          <a:p>
            <a:r>
              <a:rPr lang="en-US" sz="2800" dirty="0">
                <a:solidFill>
                  <a:schemeClr val="bg1"/>
                </a:solidFill>
              </a:rPr>
              <a:t>I	Introduction to Series</a:t>
            </a:r>
          </a:p>
          <a:p>
            <a:pPr marL="571500" indent="-571500">
              <a:buAutoNum type="romanUcPeriod"/>
            </a:pPr>
            <a:endParaRPr lang="en-US" sz="2800" dirty="0">
              <a:solidFill>
                <a:schemeClr val="bg1"/>
              </a:solidFill>
            </a:endParaRPr>
          </a:p>
          <a:p>
            <a:pPr marL="571500" indent="-571500">
              <a:buAutoNum type="romanUcPeriod"/>
            </a:pPr>
            <a:endParaRPr lang="en-US" sz="2800" dirty="0">
              <a:solidFill>
                <a:schemeClr val="bg1"/>
              </a:solidFill>
            </a:endParaRPr>
          </a:p>
          <a:p>
            <a:pPr marL="571500" indent="-571500">
              <a:buAutoNum type="romanUcPeriod"/>
            </a:pPr>
            <a:endParaRPr lang="en-US" sz="2800" dirty="0">
              <a:solidFill>
                <a:schemeClr val="bg1"/>
              </a:solidFill>
            </a:endParaRPr>
          </a:p>
        </p:txBody>
      </p:sp>
      <p:sp>
        <p:nvSpPr>
          <p:cNvPr id="4" name="TextBox 3">
            <a:extLst>
              <a:ext uri="{FF2B5EF4-FFF2-40B4-BE49-F238E27FC236}">
                <a16:creationId xmlns:a16="http://schemas.microsoft.com/office/drawing/2014/main" id="{7F01BCF5-808D-61BC-964E-E6930319DB88}"/>
              </a:ext>
            </a:extLst>
          </p:cNvPr>
          <p:cNvSpPr txBox="1"/>
          <p:nvPr/>
        </p:nvSpPr>
        <p:spPr>
          <a:xfrm>
            <a:off x="1321809" y="950949"/>
            <a:ext cx="6093994" cy="954107"/>
          </a:xfrm>
          <a:prstGeom prst="rect">
            <a:avLst/>
          </a:prstGeom>
          <a:noFill/>
        </p:spPr>
        <p:txBody>
          <a:bodyPr wrap="square">
            <a:spAutoFit/>
          </a:bodyPr>
          <a:lstStyle/>
          <a:p>
            <a:r>
              <a:rPr lang="en-US" sz="2800" dirty="0">
                <a:solidFill>
                  <a:schemeClr val="bg1"/>
                </a:solidFill>
              </a:rPr>
              <a:t>II	Background</a:t>
            </a:r>
          </a:p>
          <a:p>
            <a:pPr marL="571500" indent="-571500">
              <a:buAutoNum type="romanUcPeriod"/>
            </a:pPr>
            <a:endParaRPr lang="en-US" sz="2800" dirty="0">
              <a:solidFill>
                <a:schemeClr val="bg1"/>
              </a:solidFill>
            </a:endParaRPr>
          </a:p>
        </p:txBody>
      </p:sp>
      <p:sp>
        <p:nvSpPr>
          <p:cNvPr id="6" name="TextBox 5">
            <a:extLst>
              <a:ext uri="{FF2B5EF4-FFF2-40B4-BE49-F238E27FC236}">
                <a16:creationId xmlns:a16="http://schemas.microsoft.com/office/drawing/2014/main" id="{D386B153-68F2-A20A-DDB3-5C86D78A5E43}"/>
              </a:ext>
            </a:extLst>
          </p:cNvPr>
          <p:cNvSpPr txBox="1"/>
          <p:nvPr/>
        </p:nvSpPr>
        <p:spPr>
          <a:xfrm>
            <a:off x="1321809" y="1527287"/>
            <a:ext cx="6093994" cy="954107"/>
          </a:xfrm>
          <a:prstGeom prst="rect">
            <a:avLst/>
          </a:prstGeom>
          <a:noFill/>
        </p:spPr>
        <p:txBody>
          <a:bodyPr wrap="square">
            <a:spAutoFit/>
          </a:bodyPr>
          <a:lstStyle/>
          <a:p>
            <a:r>
              <a:rPr lang="en-US" sz="2800" dirty="0">
                <a:solidFill>
                  <a:schemeClr val="bg1"/>
                </a:solidFill>
              </a:rPr>
              <a:t>III	Inline Assembly</a:t>
            </a:r>
          </a:p>
          <a:p>
            <a:pPr marL="571500" indent="-571500">
              <a:buAutoNum type="romanUcPeriod"/>
            </a:pPr>
            <a:endParaRPr lang="en-US" sz="2800" dirty="0">
              <a:solidFill>
                <a:schemeClr val="bg1"/>
              </a:solidFill>
            </a:endParaRPr>
          </a:p>
        </p:txBody>
      </p:sp>
      <p:sp>
        <p:nvSpPr>
          <p:cNvPr id="8" name="TextBox 7">
            <a:extLst>
              <a:ext uri="{FF2B5EF4-FFF2-40B4-BE49-F238E27FC236}">
                <a16:creationId xmlns:a16="http://schemas.microsoft.com/office/drawing/2014/main" id="{5B711371-85D9-174D-1FBF-56895555FC23}"/>
              </a:ext>
            </a:extLst>
          </p:cNvPr>
          <p:cNvSpPr txBox="1"/>
          <p:nvPr/>
        </p:nvSpPr>
        <p:spPr>
          <a:xfrm>
            <a:off x="1321809" y="2119055"/>
            <a:ext cx="6093994" cy="1384995"/>
          </a:xfrm>
          <a:prstGeom prst="rect">
            <a:avLst/>
          </a:prstGeom>
          <a:noFill/>
        </p:spPr>
        <p:txBody>
          <a:bodyPr wrap="square">
            <a:spAutoFit/>
          </a:bodyPr>
          <a:lstStyle/>
          <a:p>
            <a:r>
              <a:rPr lang="en-US" sz="2800" dirty="0">
                <a:solidFill>
                  <a:schemeClr val="bg1"/>
                </a:solidFill>
              </a:rPr>
              <a:t>IV	Construction</a:t>
            </a:r>
          </a:p>
          <a:p>
            <a:r>
              <a:rPr lang="en-US" sz="2800" dirty="0">
                <a:solidFill>
                  <a:schemeClr val="bg1"/>
                </a:solidFill>
              </a:rPr>
              <a:t>	</a:t>
            </a:r>
          </a:p>
          <a:p>
            <a:endParaRPr lang="en-US" sz="2800" dirty="0">
              <a:solidFill>
                <a:schemeClr val="bg1"/>
              </a:solidFill>
            </a:endParaRPr>
          </a:p>
        </p:txBody>
      </p:sp>
      <p:sp>
        <p:nvSpPr>
          <p:cNvPr id="10" name="TextBox 9">
            <a:extLst>
              <a:ext uri="{FF2B5EF4-FFF2-40B4-BE49-F238E27FC236}">
                <a16:creationId xmlns:a16="http://schemas.microsoft.com/office/drawing/2014/main" id="{51BE446A-48D8-30D3-0F8B-72F5864F5650}"/>
              </a:ext>
            </a:extLst>
          </p:cNvPr>
          <p:cNvSpPr txBox="1"/>
          <p:nvPr/>
        </p:nvSpPr>
        <p:spPr>
          <a:xfrm>
            <a:off x="1783682" y="2626301"/>
            <a:ext cx="6093994" cy="523220"/>
          </a:xfrm>
          <a:prstGeom prst="rect">
            <a:avLst/>
          </a:prstGeom>
          <a:noFill/>
        </p:spPr>
        <p:txBody>
          <a:bodyPr wrap="square">
            <a:spAutoFit/>
          </a:bodyPr>
          <a:lstStyle/>
          <a:p>
            <a:pPr lvl="1"/>
            <a:r>
              <a:rPr lang="en-US" sz="2800" dirty="0">
                <a:solidFill>
                  <a:schemeClr val="bg1"/>
                </a:solidFill>
              </a:rPr>
              <a:t>I		Code</a:t>
            </a:r>
          </a:p>
        </p:txBody>
      </p:sp>
      <p:sp>
        <p:nvSpPr>
          <p:cNvPr id="12" name="TextBox 11">
            <a:extLst>
              <a:ext uri="{FF2B5EF4-FFF2-40B4-BE49-F238E27FC236}">
                <a16:creationId xmlns:a16="http://schemas.microsoft.com/office/drawing/2014/main" id="{069452EE-15BB-7122-C5CF-D4032B808841}"/>
              </a:ext>
            </a:extLst>
          </p:cNvPr>
          <p:cNvSpPr txBox="1"/>
          <p:nvPr/>
        </p:nvSpPr>
        <p:spPr>
          <a:xfrm>
            <a:off x="1783682" y="3660344"/>
            <a:ext cx="6093994" cy="523220"/>
          </a:xfrm>
          <a:prstGeom prst="rect">
            <a:avLst/>
          </a:prstGeom>
          <a:noFill/>
        </p:spPr>
        <p:txBody>
          <a:bodyPr wrap="square">
            <a:spAutoFit/>
          </a:bodyPr>
          <a:lstStyle/>
          <a:p>
            <a:pPr lvl="1"/>
            <a:r>
              <a:rPr lang="en-US" sz="2800" dirty="0">
                <a:solidFill>
                  <a:schemeClr val="bg1"/>
                </a:solidFill>
              </a:rPr>
              <a:t>III		Input</a:t>
            </a:r>
          </a:p>
        </p:txBody>
      </p:sp>
      <p:sp>
        <p:nvSpPr>
          <p:cNvPr id="14" name="TextBox 13">
            <a:extLst>
              <a:ext uri="{FF2B5EF4-FFF2-40B4-BE49-F238E27FC236}">
                <a16:creationId xmlns:a16="http://schemas.microsoft.com/office/drawing/2014/main" id="{C1F8FA8D-4BBC-7434-EDEF-026A4131DD72}"/>
              </a:ext>
            </a:extLst>
          </p:cNvPr>
          <p:cNvSpPr txBox="1"/>
          <p:nvPr/>
        </p:nvSpPr>
        <p:spPr>
          <a:xfrm>
            <a:off x="1783682" y="4111561"/>
            <a:ext cx="6093994" cy="954107"/>
          </a:xfrm>
          <a:prstGeom prst="rect">
            <a:avLst/>
          </a:prstGeom>
          <a:noFill/>
        </p:spPr>
        <p:txBody>
          <a:bodyPr wrap="square">
            <a:spAutoFit/>
          </a:bodyPr>
          <a:lstStyle/>
          <a:p>
            <a:pPr lvl="1"/>
            <a:r>
              <a:rPr lang="en-US" sz="2800" dirty="0">
                <a:solidFill>
                  <a:schemeClr val="bg1"/>
                </a:solidFill>
              </a:rPr>
              <a:t>IV		Clobber</a:t>
            </a:r>
          </a:p>
          <a:p>
            <a:pPr marL="1028700" lvl="1" indent="-571500">
              <a:buAutoNum type="romanUcPeriod"/>
            </a:pPr>
            <a:endParaRPr lang="en-US" sz="2800" dirty="0">
              <a:solidFill>
                <a:schemeClr val="bg1"/>
              </a:solidFill>
            </a:endParaRPr>
          </a:p>
        </p:txBody>
      </p:sp>
      <p:sp>
        <p:nvSpPr>
          <p:cNvPr id="18" name="TextBox 17">
            <a:extLst>
              <a:ext uri="{FF2B5EF4-FFF2-40B4-BE49-F238E27FC236}">
                <a16:creationId xmlns:a16="http://schemas.microsoft.com/office/drawing/2014/main" id="{092F4176-65FE-C38A-7865-58865D4EB9A6}"/>
              </a:ext>
            </a:extLst>
          </p:cNvPr>
          <p:cNvSpPr txBox="1"/>
          <p:nvPr/>
        </p:nvSpPr>
        <p:spPr>
          <a:xfrm>
            <a:off x="1314674" y="4754375"/>
            <a:ext cx="6093994" cy="800219"/>
          </a:xfrm>
          <a:prstGeom prst="rect">
            <a:avLst/>
          </a:prstGeom>
          <a:noFill/>
        </p:spPr>
        <p:txBody>
          <a:bodyPr wrap="square">
            <a:spAutoFit/>
          </a:bodyPr>
          <a:lstStyle/>
          <a:p>
            <a:r>
              <a:rPr lang="en-US" sz="2800" dirty="0">
                <a:solidFill>
                  <a:schemeClr val="bg1"/>
                </a:solidFill>
              </a:rPr>
              <a:t>V</a:t>
            </a:r>
            <a:r>
              <a:rPr lang="en-US" sz="1800" dirty="0">
                <a:solidFill>
                  <a:schemeClr val="bg1"/>
                </a:solidFill>
              </a:rPr>
              <a:t>	</a:t>
            </a:r>
            <a:r>
              <a:rPr lang="en-US" sz="2800" dirty="0">
                <a:solidFill>
                  <a:schemeClr val="bg1"/>
                </a:solidFill>
              </a:rPr>
              <a:t>Pros</a:t>
            </a:r>
          </a:p>
          <a:p>
            <a:pPr marL="571500" indent="-571500">
              <a:buAutoNum type="romanUcPeriod"/>
            </a:pPr>
            <a:endParaRPr lang="en-US" sz="1800" dirty="0">
              <a:solidFill>
                <a:schemeClr val="bg1"/>
              </a:solidFill>
            </a:endParaRPr>
          </a:p>
        </p:txBody>
      </p:sp>
      <p:sp>
        <p:nvSpPr>
          <p:cNvPr id="20" name="TextBox 19">
            <a:extLst>
              <a:ext uri="{FF2B5EF4-FFF2-40B4-BE49-F238E27FC236}">
                <a16:creationId xmlns:a16="http://schemas.microsoft.com/office/drawing/2014/main" id="{6B754DFB-0B53-4A35-D715-5ABBDFF9FC30}"/>
              </a:ext>
            </a:extLst>
          </p:cNvPr>
          <p:cNvSpPr txBox="1"/>
          <p:nvPr/>
        </p:nvSpPr>
        <p:spPr>
          <a:xfrm>
            <a:off x="1314674" y="5330713"/>
            <a:ext cx="6093994" cy="523220"/>
          </a:xfrm>
          <a:prstGeom prst="rect">
            <a:avLst/>
          </a:prstGeom>
          <a:noFill/>
        </p:spPr>
        <p:txBody>
          <a:bodyPr wrap="square">
            <a:spAutoFit/>
          </a:bodyPr>
          <a:lstStyle/>
          <a:p>
            <a:r>
              <a:rPr lang="en-US" sz="2800" dirty="0">
                <a:solidFill>
                  <a:schemeClr val="bg1"/>
                </a:solidFill>
              </a:rPr>
              <a:t>VI</a:t>
            </a:r>
            <a:r>
              <a:rPr lang="en-US" sz="1800" dirty="0">
                <a:solidFill>
                  <a:schemeClr val="bg1"/>
                </a:solidFill>
              </a:rPr>
              <a:t>	</a:t>
            </a:r>
            <a:r>
              <a:rPr lang="en-US" sz="2800" dirty="0">
                <a:solidFill>
                  <a:schemeClr val="bg1"/>
                </a:solidFill>
              </a:rPr>
              <a:t>Cons</a:t>
            </a:r>
          </a:p>
        </p:txBody>
      </p:sp>
      <p:sp>
        <p:nvSpPr>
          <p:cNvPr id="21" name="TextBox 20">
            <a:extLst>
              <a:ext uri="{FF2B5EF4-FFF2-40B4-BE49-F238E27FC236}">
                <a16:creationId xmlns:a16="http://schemas.microsoft.com/office/drawing/2014/main" id="{D8A1386A-05FF-BD4F-B512-B2C97CAF596A}"/>
              </a:ext>
            </a:extLst>
          </p:cNvPr>
          <p:cNvSpPr txBox="1"/>
          <p:nvPr/>
        </p:nvSpPr>
        <p:spPr>
          <a:xfrm>
            <a:off x="1321809" y="5900220"/>
            <a:ext cx="6093994" cy="523220"/>
          </a:xfrm>
          <a:prstGeom prst="rect">
            <a:avLst/>
          </a:prstGeom>
          <a:noFill/>
        </p:spPr>
        <p:txBody>
          <a:bodyPr wrap="square">
            <a:spAutoFit/>
          </a:bodyPr>
          <a:lstStyle/>
          <a:p>
            <a:r>
              <a:rPr lang="en-US" sz="2800" dirty="0">
                <a:solidFill>
                  <a:schemeClr val="bg1"/>
                </a:solidFill>
              </a:rPr>
              <a:t>VII</a:t>
            </a:r>
            <a:r>
              <a:rPr lang="en-US" sz="1800" dirty="0">
                <a:solidFill>
                  <a:schemeClr val="bg1"/>
                </a:solidFill>
              </a:rPr>
              <a:t>	</a:t>
            </a:r>
            <a:r>
              <a:rPr lang="en-US" sz="2800" dirty="0">
                <a:solidFill>
                  <a:schemeClr val="bg1"/>
                </a:solidFill>
              </a:rPr>
              <a:t>Conclusion</a:t>
            </a:r>
          </a:p>
        </p:txBody>
      </p:sp>
      <p:sp>
        <p:nvSpPr>
          <p:cNvPr id="23" name="TextBox 22">
            <a:extLst>
              <a:ext uri="{FF2B5EF4-FFF2-40B4-BE49-F238E27FC236}">
                <a16:creationId xmlns:a16="http://schemas.microsoft.com/office/drawing/2014/main" id="{F667C5BA-A6D1-0504-708D-A82F8265A93D}"/>
              </a:ext>
            </a:extLst>
          </p:cNvPr>
          <p:cNvSpPr txBox="1"/>
          <p:nvPr/>
        </p:nvSpPr>
        <p:spPr>
          <a:xfrm>
            <a:off x="1783682" y="3113804"/>
            <a:ext cx="6093994" cy="523220"/>
          </a:xfrm>
          <a:prstGeom prst="rect">
            <a:avLst/>
          </a:prstGeom>
          <a:noFill/>
        </p:spPr>
        <p:txBody>
          <a:bodyPr wrap="square">
            <a:spAutoFit/>
          </a:bodyPr>
          <a:lstStyle/>
          <a:p>
            <a:pPr lvl="1"/>
            <a:r>
              <a:rPr lang="en-US" sz="2800" dirty="0">
                <a:solidFill>
                  <a:schemeClr val="bg1"/>
                </a:solidFill>
              </a:rPr>
              <a:t>II		Output</a:t>
            </a:r>
          </a:p>
        </p:txBody>
      </p:sp>
    </p:spTree>
    <p:extLst>
      <p:ext uri="{BB962C8B-B14F-4D97-AF65-F5344CB8AC3E}">
        <p14:creationId xmlns:p14="http://schemas.microsoft.com/office/powerpoint/2010/main" val="845723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ircle(in)">
                                      <p:cBhvr>
                                        <p:cTn id="22" dur="1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circle(in)">
                                      <p:cBhvr>
                                        <p:cTn id="27" dur="10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anim calcmode="lin" valueType="num">
                                      <p:cBhvr>
                                        <p:cTn id="33" dur="1000" fill="hold"/>
                                        <p:tgtEl>
                                          <p:spTgt spid="12"/>
                                        </p:tgtEl>
                                        <p:attrNameLst>
                                          <p:attrName>ppt_x</p:attrName>
                                        </p:attrNameLst>
                                      </p:cBhvr>
                                      <p:tavLst>
                                        <p:tav tm="0">
                                          <p:val>
                                            <p:strVal val="#ppt_x"/>
                                          </p:val>
                                        </p:tav>
                                        <p:tav tm="100000">
                                          <p:val>
                                            <p:strVal val="#ppt_x"/>
                                          </p:val>
                                        </p:tav>
                                      </p:tavLst>
                                    </p:anim>
                                    <p:anim calcmode="lin" valueType="num">
                                      <p:cBhvr>
                                        <p:cTn id="3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barn(inVertical)">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down)">
                                      <p:cBhvr>
                                        <p:cTn id="50" dur="5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1000"/>
                                        <p:tgtEl>
                                          <p:spTgt spid="21"/>
                                        </p:tgtEl>
                                      </p:cBhvr>
                                    </p:animEffect>
                                    <p:anim calcmode="lin" valueType="num">
                                      <p:cBhvr>
                                        <p:cTn id="56" dur="1000" fill="hold"/>
                                        <p:tgtEl>
                                          <p:spTgt spid="21"/>
                                        </p:tgtEl>
                                        <p:attrNameLst>
                                          <p:attrName>ppt_x</p:attrName>
                                        </p:attrNameLst>
                                      </p:cBhvr>
                                      <p:tavLst>
                                        <p:tav tm="0">
                                          <p:val>
                                            <p:strVal val="#ppt_x"/>
                                          </p:val>
                                        </p:tav>
                                        <p:tav tm="100000">
                                          <p:val>
                                            <p:strVal val="#ppt_x"/>
                                          </p:val>
                                        </p:tav>
                                      </p:tavLst>
                                    </p:anim>
                                    <p:anim calcmode="lin" valueType="num">
                                      <p:cBhvr>
                                        <p:cTn id="57"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P spid="14" grpId="0"/>
      <p:bldP spid="18" grpId="0"/>
      <p:bldP spid="20" grpId="0"/>
      <p:bldP spid="21"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43323-C905-CBE1-6E79-A5DF3EC68CD0}"/>
              </a:ext>
            </a:extLst>
          </p:cNvPr>
          <p:cNvSpPr>
            <a:spLocks noGrp="1"/>
          </p:cNvSpPr>
          <p:nvPr>
            <p:ph type="title"/>
          </p:nvPr>
        </p:nvSpPr>
        <p:spPr/>
        <p:txBody>
          <a:bodyPr/>
          <a:lstStyle/>
          <a:p>
            <a:pPr algn="ctr"/>
            <a:r>
              <a:rPr lang="en-US" dirty="0">
                <a:solidFill>
                  <a:schemeClr val="bg1"/>
                </a:solidFill>
              </a:rPr>
              <a:t>Special Clobber: cc</a:t>
            </a:r>
          </a:p>
        </p:txBody>
      </p:sp>
      <p:sp>
        <p:nvSpPr>
          <p:cNvPr id="3" name="Content Placeholder 2">
            <a:extLst>
              <a:ext uri="{FF2B5EF4-FFF2-40B4-BE49-F238E27FC236}">
                <a16:creationId xmlns:a16="http://schemas.microsoft.com/office/drawing/2014/main" id="{727BFB14-53CE-EF8E-2BF1-4DA9F1D2D86D}"/>
              </a:ext>
            </a:extLst>
          </p:cNvPr>
          <p:cNvSpPr>
            <a:spLocks noGrp="1"/>
          </p:cNvSpPr>
          <p:nvPr>
            <p:ph idx="1"/>
          </p:nvPr>
        </p:nvSpPr>
        <p:spPr/>
        <p:txBody>
          <a:bodyPr/>
          <a:lstStyle/>
          <a:p>
            <a:r>
              <a:rPr lang="en-US" dirty="0">
                <a:solidFill>
                  <a:schemeClr val="bg1"/>
                </a:solidFill>
              </a:rPr>
              <a:t>Clear/set a bit in a register</a:t>
            </a:r>
          </a:p>
          <a:p>
            <a:pPr marL="0" indent="0">
              <a:buNone/>
            </a:pPr>
            <a:r>
              <a:rPr lang="en-US" dirty="0">
                <a:solidFill>
                  <a:schemeClr val="bg1"/>
                </a:solidFill>
              </a:rPr>
              <a:t>__asm__ __volatile__(   "</a:t>
            </a:r>
            <a:r>
              <a:rPr lang="en-US" dirty="0" err="1">
                <a:solidFill>
                  <a:schemeClr val="bg1"/>
                </a:solidFill>
              </a:rPr>
              <a:t>btsl</a:t>
            </a:r>
            <a:r>
              <a:rPr lang="en-US" dirty="0">
                <a:solidFill>
                  <a:schemeClr val="bg1"/>
                </a:solidFill>
              </a:rPr>
              <a:t> %1,%0"</a:t>
            </a:r>
          </a:p>
          <a:p>
            <a:pPr marL="0" indent="0">
              <a:buNone/>
            </a:pPr>
            <a:r>
              <a:rPr lang="en-US" dirty="0">
                <a:solidFill>
                  <a:schemeClr val="bg1"/>
                </a:solidFill>
              </a:rPr>
              <a:t>                      : "=m" (ADDR)</a:t>
            </a:r>
          </a:p>
          <a:p>
            <a:pPr marL="0" indent="0">
              <a:buNone/>
            </a:pPr>
            <a:r>
              <a:rPr lang="en-US" dirty="0">
                <a:solidFill>
                  <a:schemeClr val="bg1"/>
                </a:solidFill>
              </a:rPr>
              <a:t>                      : "</a:t>
            </a:r>
            <a:r>
              <a:rPr lang="en-US" dirty="0" err="1">
                <a:solidFill>
                  <a:schemeClr val="bg1"/>
                </a:solidFill>
              </a:rPr>
              <a:t>Ir</a:t>
            </a:r>
            <a:r>
              <a:rPr lang="en-US" dirty="0">
                <a:solidFill>
                  <a:schemeClr val="bg1"/>
                </a:solidFill>
              </a:rPr>
              <a:t>" (pos)</a:t>
            </a:r>
          </a:p>
          <a:p>
            <a:pPr marL="0" indent="0">
              <a:buNone/>
            </a:pPr>
            <a:r>
              <a:rPr lang="en-US" dirty="0">
                <a:solidFill>
                  <a:schemeClr val="bg1"/>
                </a:solidFill>
              </a:rPr>
              <a:t>                      : "cc"</a:t>
            </a:r>
          </a:p>
          <a:p>
            <a:pPr marL="0" indent="0">
              <a:buNone/>
            </a:pPr>
            <a:r>
              <a:rPr lang="en-US" dirty="0">
                <a:solidFill>
                  <a:schemeClr val="bg1"/>
                </a:solidFill>
              </a:rPr>
              <a:t>                      );</a:t>
            </a:r>
          </a:p>
        </p:txBody>
      </p:sp>
    </p:spTree>
    <p:extLst>
      <p:ext uri="{BB962C8B-B14F-4D97-AF65-F5344CB8AC3E}">
        <p14:creationId xmlns:p14="http://schemas.microsoft.com/office/powerpoint/2010/main" val="3558922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43323-C905-CBE1-6E79-A5DF3EC68CD0}"/>
              </a:ext>
            </a:extLst>
          </p:cNvPr>
          <p:cNvSpPr>
            <a:spLocks noGrp="1"/>
          </p:cNvSpPr>
          <p:nvPr>
            <p:ph type="title"/>
          </p:nvPr>
        </p:nvSpPr>
        <p:spPr/>
        <p:txBody>
          <a:bodyPr/>
          <a:lstStyle/>
          <a:p>
            <a:pPr algn="ctr"/>
            <a:r>
              <a:rPr lang="en-US" dirty="0">
                <a:solidFill>
                  <a:schemeClr val="bg1"/>
                </a:solidFill>
              </a:rPr>
              <a:t>Early Clobber (&amp;) with Special Clobber “memory”</a:t>
            </a:r>
          </a:p>
        </p:txBody>
      </p:sp>
      <p:sp>
        <p:nvSpPr>
          <p:cNvPr id="3" name="Content Placeholder 2">
            <a:extLst>
              <a:ext uri="{FF2B5EF4-FFF2-40B4-BE49-F238E27FC236}">
                <a16:creationId xmlns:a16="http://schemas.microsoft.com/office/drawing/2014/main" id="{727BFB14-53CE-EF8E-2BF1-4DA9F1D2D86D}"/>
              </a:ext>
            </a:extLst>
          </p:cNvPr>
          <p:cNvSpPr>
            <a:spLocks noGrp="1"/>
          </p:cNvSpPr>
          <p:nvPr>
            <p:ph idx="1"/>
          </p:nvPr>
        </p:nvSpPr>
        <p:spPr/>
        <p:txBody>
          <a:bodyPr>
            <a:normAutofit fontScale="55000" lnSpcReduction="20000"/>
          </a:bodyPr>
          <a:lstStyle/>
          <a:p>
            <a:r>
              <a:rPr lang="en-US" sz="5100" dirty="0" err="1">
                <a:solidFill>
                  <a:schemeClr val="bg1"/>
                </a:solidFill>
              </a:rPr>
              <a:t>strcpy</a:t>
            </a:r>
            <a:endParaRPr lang="en-US" sz="5100" dirty="0">
              <a:solidFill>
                <a:schemeClr val="bg1"/>
              </a:solidFill>
            </a:endParaRPr>
          </a:p>
          <a:p>
            <a:endParaRPr lang="en-US" dirty="0">
              <a:solidFill>
                <a:schemeClr val="bg1"/>
              </a:solidFill>
            </a:endParaRPr>
          </a:p>
          <a:p>
            <a:pPr marL="0" indent="0">
              <a:buNone/>
            </a:pPr>
            <a:r>
              <a:rPr lang="en-US" dirty="0">
                <a:solidFill>
                  <a:schemeClr val="bg1"/>
                </a:solidFill>
              </a:rPr>
              <a:t>static inline char * </a:t>
            </a:r>
            <a:r>
              <a:rPr lang="en-US" dirty="0" err="1">
                <a:solidFill>
                  <a:schemeClr val="bg1"/>
                </a:solidFill>
              </a:rPr>
              <a:t>strcpy</a:t>
            </a:r>
            <a:r>
              <a:rPr lang="en-US" dirty="0">
                <a:solidFill>
                  <a:schemeClr val="bg1"/>
                </a:solidFill>
              </a:rPr>
              <a:t>(char * </a:t>
            </a:r>
            <a:r>
              <a:rPr lang="en-US" dirty="0" err="1">
                <a:solidFill>
                  <a:schemeClr val="bg1"/>
                </a:solidFill>
              </a:rPr>
              <a:t>dest,const</a:t>
            </a:r>
            <a:r>
              <a:rPr lang="en-US" dirty="0">
                <a:solidFill>
                  <a:schemeClr val="bg1"/>
                </a:solidFill>
              </a:rPr>
              <a:t> char *</a:t>
            </a:r>
            <a:r>
              <a:rPr lang="en-US" dirty="0" err="1">
                <a:solidFill>
                  <a:schemeClr val="bg1"/>
                </a:solidFill>
              </a:rPr>
              <a:t>src</a:t>
            </a:r>
            <a:r>
              <a:rPr lang="en-US" dirty="0">
                <a:solidFill>
                  <a:schemeClr val="bg1"/>
                </a:solidFill>
              </a:rPr>
              <a:t>)</a:t>
            </a:r>
          </a:p>
          <a:p>
            <a:pPr marL="0" indent="0">
              <a:buNone/>
            </a:pPr>
            <a:r>
              <a:rPr lang="en-US" dirty="0">
                <a:solidFill>
                  <a:schemeClr val="bg1"/>
                </a:solidFill>
              </a:rPr>
              <a:t>{</a:t>
            </a:r>
          </a:p>
          <a:p>
            <a:pPr marL="0" indent="0">
              <a:buNone/>
            </a:pPr>
            <a:r>
              <a:rPr lang="en-US" dirty="0">
                <a:solidFill>
                  <a:schemeClr val="bg1"/>
                </a:solidFill>
              </a:rPr>
              <a:t>  int d0, d1, d2;</a:t>
            </a:r>
          </a:p>
          <a:p>
            <a:pPr marL="0" indent="0">
              <a:buNone/>
            </a:pPr>
            <a:r>
              <a:rPr lang="en-US" dirty="0">
                <a:solidFill>
                  <a:schemeClr val="bg1"/>
                </a:solidFill>
              </a:rPr>
              <a:t>  __asm__ __volatile__(  "1:\</a:t>
            </a:r>
            <a:r>
              <a:rPr lang="en-US" dirty="0" err="1">
                <a:solidFill>
                  <a:schemeClr val="bg1"/>
                </a:solidFill>
              </a:rPr>
              <a:t>tlodsb</a:t>
            </a:r>
            <a:r>
              <a:rPr lang="en-US" dirty="0">
                <a:solidFill>
                  <a:schemeClr val="bg1"/>
                </a:solidFill>
              </a:rPr>
              <a:t>\n\t"</a:t>
            </a:r>
          </a:p>
          <a:p>
            <a:pPr marL="0" indent="0">
              <a:buNone/>
            </a:pPr>
            <a:r>
              <a:rPr lang="en-US" dirty="0">
                <a:solidFill>
                  <a:schemeClr val="bg1"/>
                </a:solidFill>
              </a:rPr>
              <a:t>                       "</a:t>
            </a:r>
            <a:r>
              <a:rPr lang="en-US" dirty="0" err="1">
                <a:solidFill>
                  <a:schemeClr val="bg1"/>
                </a:solidFill>
              </a:rPr>
              <a:t>stosb</a:t>
            </a:r>
            <a:r>
              <a:rPr lang="en-US" dirty="0">
                <a:solidFill>
                  <a:schemeClr val="bg1"/>
                </a:solidFill>
              </a:rPr>
              <a:t>\n\t"</a:t>
            </a:r>
          </a:p>
          <a:p>
            <a:pPr marL="0" indent="0">
              <a:buNone/>
            </a:pPr>
            <a:r>
              <a:rPr lang="en-US" dirty="0">
                <a:solidFill>
                  <a:schemeClr val="bg1"/>
                </a:solidFill>
              </a:rPr>
              <a:t>                       "</a:t>
            </a:r>
            <a:r>
              <a:rPr lang="en-US" dirty="0" err="1">
                <a:solidFill>
                  <a:schemeClr val="bg1"/>
                </a:solidFill>
              </a:rPr>
              <a:t>testb</a:t>
            </a:r>
            <a:r>
              <a:rPr lang="en-US" dirty="0">
                <a:solidFill>
                  <a:schemeClr val="bg1"/>
                </a:solidFill>
              </a:rPr>
              <a:t> %%al,%%al\n\t"</a:t>
            </a:r>
          </a:p>
          <a:p>
            <a:pPr marL="0" indent="0">
              <a:buNone/>
            </a:pPr>
            <a:r>
              <a:rPr lang="en-US" dirty="0">
                <a:solidFill>
                  <a:schemeClr val="bg1"/>
                </a:solidFill>
              </a:rPr>
              <a:t>                       "</a:t>
            </a:r>
            <a:r>
              <a:rPr lang="en-US" dirty="0" err="1">
                <a:solidFill>
                  <a:schemeClr val="bg1"/>
                </a:solidFill>
              </a:rPr>
              <a:t>jne</a:t>
            </a:r>
            <a:r>
              <a:rPr lang="en-US" dirty="0">
                <a:solidFill>
                  <a:schemeClr val="bg1"/>
                </a:solidFill>
              </a:rPr>
              <a:t> 1b"</a:t>
            </a:r>
          </a:p>
          <a:p>
            <a:pPr marL="0" indent="0">
              <a:buNone/>
            </a:pPr>
            <a:r>
              <a:rPr lang="en-US" dirty="0">
                <a:solidFill>
                  <a:schemeClr val="bg1"/>
                </a:solidFill>
              </a:rPr>
              <a:t>                     : "=&amp;S" (d0), "=&amp;D" (d1), "=&amp;a" (d2)</a:t>
            </a:r>
          </a:p>
          <a:p>
            <a:pPr marL="0" indent="0">
              <a:buNone/>
            </a:pPr>
            <a:r>
              <a:rPr lang="en-US" dirty="0">
                <a:solidFill>
                  <a:schemeClr val="bg1"/>
                </a:solidFill>
              </a:rPr>
              <a:t>                     : "0" (</a:t>
            </a:r>
            <a:r>
              <a:rPr lang="en-US" dirty="0" err="1">
                <a:solidFill>
                  <a:schemeClr val="bg1"/>
                </a:solidFill>
              </a:rPr>
              <a:t>src</a:t>
            </a:r>
            <a:r>
              <a:rPr lang="en-US" dirty="0">
                <a:solidFill>
                  <a:schemeClr val="bg1"/>
                </a:solidFill>
              </a:rPr>
              <a:t>),"1" (</a:t>
            </a:r>
            <a:r>
              <a:rPr lang="en-US" dirty="0" err="1">
                <a:solidFill>
                  <a:schemeClr val="bg1"/>
                </a:solidFill>
              </a:rPr>
              <a:t>dest</a:t>
            </a:r>
            <a:r>
              <a:rPr lang="en-US" dirty="0">
                <a:solidFill>
                  <a:schemeClr val="bg1"/>
                </a:solidFill>
              </a:rPr>
              <a:t>) </a:t>
            </a:r>
          </a:p>
          <a:p>
            <a:pPr marL="0" indent="0">
              <a:buNone/>
            </a:pPr>
            <a:r>
              <a:rPr lang="en-US" dirty="0">
                <a:solidFill>
                  <a:schemeClr val="bg1"/>
                </a:solidFill>
              </a:rPr>
              <a:t>                     : "memory");</a:t>
            </a:r>
          </a:p>
          <a:p>
            <a:pPr marL="0" indent="0">
              <a:buNone/>
            </a:pPr>
            <a:r>
              <a:rPr lang="en-US" dirty="0">
                <a:solidFill>
                  <a:schemeClr val="bg1"/>
                </a:solidFill>
              </a:rPr>
              <a:t>  return </a:t>
            </a:r>
            <a:r>
              <a:rPr lang="en-US" dirty="0" err="1">
                <a:solidFill>
                  <a:schemeClr val="bg1"/>
                </a:solidFill>
              </a:rPr>
              <a:t>dest</a:t>
            </a:r>
            <a:r>
              <a:rPr lang="en-US" dirty="0">
                <a:solidFill>
                  <a:schemeClr val="bg1"/>
                </a:solidFill>
              </a:rPr>
              <a:t>;</a:t>
            </a:r>
          </a:p>
          <a:p>
            <a:pPr marL="0" indent="0">
              <a:buNone/>
            </a:pPr>
            <a:r>
              <a:rPr lang="en-US" dirty="0">
                <a:solidFill>
                  <a:schemeClr val="bg1"/>
                </a:solidFill>
              </a:rPr>
              <a:t>}</a:t>
            </a:r>
          </a:p>
        </p:txBody>
      </p:sp>
    </p:spTree>
    <p:extLst>
      <p:ext uri="{BB962C8B-B14F-4D97-AF65-F5344CB8AC3E}">
        <p14:creationId xmlns:p14="http://schemas.microsoft.com/office/powerpoint/2010/main" val="3003420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51196-AC88-A8AD-850C-0BEA357D4619}"/>
              </a:ext>
            </a:extLst>
          </p:cNvPr>
          <p:cNvSpPr>
            <a:spLocks noGrp="1"/>
          </p:cNvSpPr>
          <p:nvPr>
            <p:ph type="title"/>
          </p:nvPr>
        </p:nvSpPr>
        <p:spPr/>
        <p:txBody>
          <a:bodyPr/>
          <a:lstStyle/>
          <a:p>
            <a:pPr algn="ctr"/>
            <a:r>
              <a:rPr lang="en-US" dirty="0">
                <a:solidFill>
                  <a:schemeClr val="bg1"/>
                </a:solidFill>
              </a:rPr>
              <a:t>Pros</a:t>
            </a:r>
          </a:p>
        </p:txBody>
      </p:sp>
      <p:sp>
        <p:nvSpPr>
          <p:cNvPr id="3" name="Content Placeholder 2">
            <a:extLst>
              <a:ext uri="{FF2B5EF4-FFF2-40B4-BE49-F238E27FC236}">
                <a16:creationId xmlns:a16="http://schemas.microsoft.com/office/drawing/2014/main" id="{E297C82F-DF20-4E09-C918-6E1325F4B9C1}"/>
              </a:ext>
            </a:extLst>
          </p:cNvPr>
          <p:cNvSpPr>
            <a:spLocks noGrp="1"/>
          </p:cNvSpPr>
          <p:nvPr>
            <p:ph idx="1"/>
          </p:nvPr>
        </p:nvSpPr>
        <p:spPr/>
        <p:txBody>
          <a:bodyPr>
            <a:normAutofit lnSpcReduction="10000"/>
          </a:bodyPr>
          <a:lstStyle/>
          <a:p>
            <a:r>
              <a:rPr lang="en-US" dirty="0">
                <a:solidFill>
                  <a:schemeClr val="bg1"/>
                </a:solidFill>
              </a:rPr>
              <a:t>Performance will be optimized</a:t>
            </a:r>
          </a:p>
          <a:p>
            <a:pPr lvl="1"/>
            <a:r>
              <a:rPr lang="en-US" dirty="0">
                <a:solidFill>
                  <a:schemeClr val="bg1"/>
                </a:solidFill>
              </a:rPr>
              <a:t>not relying on the compiler’s interpretation</a:t>
            </a:r>
          </a:p>
          <a:p>
            <a:pPr lvl="1"/>
            <a:r>
              <a:rPr lang="en-US" dirty="0">
                <a:solidFill>
                  <a:schemeClr val="bg1"/>
                </a:solidFill>
              </a:rPr>
              <a:t>can modify how the code is executed</a:t>
            </a:r>
          </a:p>
          <a:p>
            <a:r>
              <a:rPr lang="en-US" dirty="0">
                <a:solidFill>
                  <a:schemeClr val="bg1"/>
                </a:solidFill>
              </a:rPr>
              <a:t>Allow the code to directly access device driver data</a:t>
            </a:r>
          </a:p>
          <a:p>
            <a:pPr marL="1371600" lvl="3" indent="0">
              <a:buNone/>
            </a:pPr>
            <a:r>
              <a:rPr lang="en-US" dirty="0">
                <a:solidFill>
                  <a:schemeClr val="bg1"/>
                </a:solidFill>
              </a:rPr>
              <a:t>static inline uint8_t </a:t>
            </a:r>
            <a:r>
              <a:rPr lang="en-US" dirty="0" err="1">
                <a:solidFill>
                  <a:schemeClr val="bg1"/>
                </a:solidFill>
              </a:rPr>
              <a:t>inb</a:t>
            </a:r>
            <a:r>
              <a:rPr lang="en-US" dirty="0">
                <a:solidFill>
                  <a:schemeClr val="bg1"/>
                </a:solidFill>
              </a:rPr>
              <a:t>(uint16_t port)</a:t>
            </a:r>
          </a:p>
          <a:p>
            <a:pPr marL="1371600" lvl="3" indent="0">
              <a:buNone/>
            </a:pPr>
            <a:r>
              <a:rPr lang="en-US" dirty="0">
                <a:solidFill>
                  <a:schemeClr val="bg1"/>
                </a:solidFill>
              </a:rPr>
              <a:t>{</a:t>
            </a:r>
          </a:p>
          <a:p>
            <a:pPr marL="1371600" lvl="3" indent="0">
              <a:buNone/>
            </a:pPr>
            <a:r>
              <a:rPr lang="en-US" dirty="0">
                <a:solidFill>
                  <a:schemeClr val="bg1"/>
                </a:solidFill>
              </a:rPr>
              <a:t>    uint8_t ret;</a:t>
            </a:r>
          </a:p>
          <a:p>
            <a:pPr marL="1371600" lvl="3" indent="0">
              <a:buNone/>
            </a:pPr>
            <a:r>
              <a:rPr lang="en-US" dirty="0">
                <a:solidFill>
                  <a:schemeClr val="bg1"/>
                </a:solidFill>
              </a:rPr>
              <a:t>    asm volatile ( "</a:t>
            </a:r>
            <a:r>
              <a:rPr lang="en-US" dirty="0" err="1">
                <a:solidFill>
                  <a:schemeClr val="bg1"/>
                </a:solidFill>
              </a:rPr>
              <a:t>inb</a:t>
            </a:r>
            <a:r>
              <a:rPr lang="en-US" dirty="0">
                <a:solidFill>
                  <a:schemeClr val="bg1"/>
                </a:solidFill>
              </a:rPr>
              <a:t> %1, %0"</a:t>
            </a:r>
          </a:p>
          <a:p>
            <a:pPr marL="1371600" lvl="3" indent="0">
              <a:buNone/>
            </a:pPr>
            <a:r>
              <a:rPr lang="en-US" dirty="0">
                <a:solidFill>
                  <a:schemeClr val="bg1"/>
                </a:solidFill>
              </a:rPr>
              <a:t>                   : "=a"(ret)</a:t>
            </a:r>
          </a:p>
          <a:p>
            <a:pPr marL="1371600" lvl="3" indent="0">
              <a:buNone/>
            </a:pPr>
            <a:r>
              <a:rPr lang="en-US" dirty="0">
                <a:solidFill>
                  <a:schemeClr val="bg1"/>
                </a:solidFill>
              </a:rPr>
              <a:t>                   : "Nd"(port)</a:t>
            </a:r>
          </a:p>
          <a:p>
            <a:pPr marL="1371600" lvl="3" indent="0">
              <a:buNone/>
            </a:pPr>
            <a:r>
              <a:rPr lang="en-US" dirty="0">
                <a:solidFill>
                  <a:schemeClr val="bg1"/>
                </a:solidFill>
              </a:rPr>
              <a:t>                   : "memory");</a:t>
            </a:r>
          </a:p>
          <a:p>
            <a:pPr marL="1371600" lvl="3" indent="0">
              <a:buNone/>
            </a:pPr>
            <a:r>
              <a:rPr lang="en-US" dirty="0">
                <a:solidFill>
                  <a:schemeClr val="bg1"/>
                </a:solidFill>
              </a:rPr>
              <a:t>    return ret;</a:t>
            </a:r>
          </a:p>
          <a:p>
            <a:pPr marL="1371600" lvl="3" indent="0">
              <a:buNone/>
            </a:pPr>
            <a:r>
              <a:rPr lang="en-US" dirty="0">
                <a:solidFill>
                  <a:schemeClr val="bg1"/>
                </a:solidFill>
              </a:rPr>
              <a:t>}</a:t>
            </a:r>
          </a:p>
        </p:txBody>
      </p:sp>
    </p:spTree>
    <p:extLst>
      <p:ext uri="{BB962C8B-B14F-4D97-AF65-F5344CB8AC3E}">
        <p14:creationId xmlns:p14="http://schemas.microsoft.com/office/powerpoint/2010/main" val="1219014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down)">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8AC63-BD2E-C3BC-03AD-480EE7547E11}"/>
              </a:ext>
            </a:extLst>
          </p:cNvPr>
          <p:cNvSpPr>
            <a:spLocks noGrp="1"/>
          </p:cNvSpPr>
          <p:nvPr>
            <p:ph type="title"/>
          </p:nvPr>
        </p:nvSpPr>
        <p:spPr/>
        <p:txBody>
          <a:bodyPr/>
          <a:lstStyle/>
          <a:p>
            <a:pPr algn="ctr"/>
            <a:r>
              <a:rPr lang="en-US" dirty="0">
                <a:solidFill>
                  <a:schemeClr val="bg1"/>
                </a:solidFill>
              </a:rPr>
              <a:t>Cons</a:t>
            </a:r>
          </a:p>
        </p:txBody>
      </p:sp>
      <p:sp>
        <p:nvSpPr>
          <p:cNvPr id="3" name="Content Placeholder 2">
            <a:extLst>
              <a:ext uri="{FF2B5EF4-FFF2-40B4-BE49-F238E27FC236}">
                <a16:creationId xmlns:a16="http://schemas.microsoft.com/office/drawing/2014/main" id="{287C7EF9-1631-EBA5-50BE-538F02E22241}"/>
              </a:ext>
            </a:extLst>
          </p:cNvPr>
          <p:cNvSpPr>
            <a:spLocks noGrp="1"/>
          </p:cNvSpPr>
          <p:nvPr>
            <p:ph idx="1"/>
          </p:nvPr>
        </p:nvSpPr>
        <p:spPr/>
        <p:txBody>
          <a:bodyPr>
            <a:normAutofit/>
          </a:bodyPr>
          <a:lstStyle/>
          <a:p>
            <a:r>
              <a:rPr lang="en-US" dirty="0">
                <a:solidFill>
                  <a:schemeClr val="bg1"/>
                </a:solidFill>
              </a:rPr>
              <a:t>Need to make sure the code is written correctly</a:t>
            </a:r>
          </a:p>
          <a:p>
            <a:r>
              <a:rPr lang="en-US" dirty="0">
                <a:solidFill>
                  <a:schemeClr val="bg1"/>
                </a:solidFill>
              </a:rPr>
              <a:t>Not easy to debug</a:t>
            </a:r>
          </a:p>
          <a:p>
            <a:r>
              <a:rPr lang="en-US" dirty="0">
                <a:solidFill>
                  <a:schemeClr val="bg1"/>
                </a:solidFill>
              </a:rPr>
              <a:t>What is wrong with the following:?</a:t>
            </a:r>
          </a:p>
          <a:p>
            <a:pPr marL="457200" lvl="1" indent="0">
              <a:buNone/>
            </a:pPr>
            <a:endParaRPr lang="en-US" dirty="0">
              <a:solidFill>
                <a:schemeClr val="bg1"/>
              </a:solidFill>
            </a:endParaRPr>
          </a:p>
          <a:p>
            <a:pPr marL="457200" lvl="1" indent="0">
              <a:buNone/>
            </a:pPr>
            <a:r>
              <a:rPr lang="en-US" dirty="0">
                <a:solidFill>
                  <a:schemeClr val="bg1"/>
                </a:solidFill>
              </a:rPr>
              <a:t>        asm("</a:t>
            </a:r>
            <a:r>
              <a:rPr lang="en-US" dirty="0" err="1">
                <a:solidFill>
                  <a:schemeClr val="bg1"/>
                </a:solidFill>
              </a:rPr>
              <a:t>movl</a:t>
            </a:r>
            <a:r>
              <a:rPr lang="en-US" dirty="0">
                <a:solidFill>
                  <a:schemeClr val="bg1"/>
                </a:solidFill>
              </a:rPr>
              <a:t> $1,%%</a:t>
            </a:r>
            <a:r>
              <a:rPr lang="en-US" dirty="0" err="1">
                <a:solidFill>
                  <a:schemeClr val="bg1"/>
                </a:solidFill>
              </a:rPr>
              <a:t>eax</a:t>
            </a:r>
            <a:r>
              <a:rPr lang="en-US" dirty="0">
                <a:solidFill>
                  <a:schemeClr val="bg1"/>
                </a:solidFill>
              </a:rPr>
              <a:t>;         /* </a:t>
            </a:r>
            <a:r>
              <a:rPr lang="en-US" dirty="0" err="1">
                <a:solidFill>
                  <a:schemeClr val="bg1"/>
                </a:solidFill>
              </a:rPr>
              <a:t>SYS_exit</a:t>
            </a:r>
            <a:r>
              <a:rPr lang="en-US" dirty="0">
                <a:solidFill>
                  <a:schemeClr val="bg1"/>
                </a:solidFill>
              </a:rPr>
              <a:t> is 1 */</a:t>
            </a:r>
          </a:p>
          <a:p>
            <a:pPr marL="457200" lvl="1" indent="0">
              <a:buNone/>
            </a:pPr>
            <a:r>
              <a:rPr lang="en-US" dirty="0">
                <a:solidFill>
                  <a:schemeClr val="bg1"/>
                </a:solidFill>
              </a:rPr>
              <a:t>             </a:t>
            </a:r>
            <a:r>
              <a:rPr lang="en-US" dirty="0" err="1">
                <a:solidFill>
                  <a:schemeClr val="bg1"/>
                </a:solidFill>
              </a:rPr>
              <a:t>xorl</a:t>
            </a:r>
            <a:r>
              <a:rPr lang="en-US" dirty="0">
                <a:solidFill>
                  <a:schemeClr val="bg1"/>
                </a:solidFill>
              </a:rPr>
              <a:t> %%</a:t>
            </a:r>
            <a:r>
              <a:rPr lang="en-US" dirty="0" err="1">
                <a:solidFill>
                  <a:schemeClr val="bg1"/>
                </a:solidFill>
              </a:rPr>
              <a:t>ebx</a:t>
            </a:r>
            <a:r>
              <a:rPr lang="en-US" dirty="0">
                <a:solidFill>
                  <a:schemeClr val="bg1"/>
                </a:solidFill>
              </a:rPr>
              <a:t>,%%</a:t>
            </a:r>
            <a:r>
              <a:rPr lang="en-US" dirty="0" err="1">
                <a:solidFill>
                  <a:schemeClr val="bg1"/>
                </a:solidFill>
              </a:rPr>
              <a:t>ebx</a:t>
            </a:r>
            <a:r>
              <a:rPr lang="en-US" dirty="0">
                <a:solidFill>
                  <a:schemeClr val="bg1"/>
                </a:solidFill>
              </a:rPr>
              <a:t>;      /* Argument is in </a:t>
            </a:r>
            <a:r>
              <a:rPr lang="en-US" dirty="0" err="1">
                <a:solidFill>
                  <a:schemeClr val="bg1"/>
                </a:solidFill>
              </a:rPr>
              <a:t>ebx</a:t>
            </a:r>
            <a:r>
              <a:rPr lang="en-US" dirty="0">
                <a:solidFill>
                  <a:schemeClr val="bg1"/>
                </a:solidFill>
              </a:rPr>
              <a:t>, it is 0 */</a:t>
            </a:r>
          </a:p>
          <a:p>
            <a:pPr marL="457200" lvl="1" indent="0">
              <a:buNone/>
            </a:pPr>
            <a:r>
              <a:rPr lang="en-US" dirty="0">
                <a:solidFill>
                  <a:schemeClr val="bg1"/>
                </a:solidFill>
              </a:rPr>
              <a:t>             int  $0x80"            /* Enter kernel mode */</a:t>
            </a:r>
          </a:p>
          <a:p>
            <a:pPr marL="457200" lvl="1" indent="0">
              <a:buNone/>
            </a:pPr>
            <a:r>
              <a:rPr lang="en-US" dirty="0">
                <a:solidFill>
                  <a:schemeClr val="bg1"/>
                </a:solidFill>
              </a:rPr>
              <a:t>             );</a:t>
            </a:r>
          </a:p>
          <a:p>
            <a:pPr marL="457200" lvl="1" indent="0">
              <a:buNone/>
            </a:pPr>
            <a:endParaRPr lang="en-US" dirty="0">
              <a:solidFill>
                <a:schemeClr val="bg1"/>
              </a:solidFill>
            </a:endParaRPr>
          </a:p>
        </p:txBody>
      </p:sp>
    </p:spTree>
    <p:extLst>
      <p:ext uri="{BB962C8B-B14F-4D97-AF65-F5344CB8AC3E}">
        <p14:creationId xmlns:p14="http://schemas.microsoft.com/office/powerpoint/2010/main" val="3520644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 calcmode="lin" valueType="num">
                                      <p:cBhvr additive="base">
                                        <p:cTn id="2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additive="base">
                                        <p:cTn id="3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 calcmode="lin" valueType="num">
                                      <p:cBhvr additive="base">
                                        <p:cTn id="3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3B1C0-0FAB-67A4-6B0D-8F20A8EDF447}"/>
              </a:ext>
            </a:extLst>
          </p:cNvPr>
          <p:cNvSpPr>
            <a:spLocks noGrp="1"/>
          </p:cNvSpPr>
          <p:nvPr>
            <p:ph type="title"/>
          </p:nvPr>
        </p:nvSpPr>
        <p:spPr/>
        <p:txBody>
          <a:bodyPr/>
          <a:lstStyle/>
          <a:p>
            <a:pPr algn="ctr"/>
            <a:r>
              <a:rPr lang="en-US" dirty="0">
                <a:solidFill>
                  <a:schemeClr val="bg1"/>
                </a:solidFill>
              </a:rPr>
              <a:t>Conclusion</a:t>
            </a:r>
          </a:p>
        </p:txBody>
      </p:sp>
      <p:sp>
        <p:nvSpPr>
          <p:cNvPr id="3" name="Content Placeholder 2">
            <a:extLst>
              <a:ext uri="{FF2B5EF4-FFF2-40B4-BE49-F238E27FC236}">
                <a16:creationId xmlns:a16="http://schemas.microsoft.com/office/drawing/2014/main" id="{AA7BDDA5-AE97-E189-0901-292642F833C3}"/>
              </a:ext>
            </a:extLst>
          </p:cNvPr>
          <p:cNvSpPr>
            <a:spLocks noGrp="1"/>
          </p:cNvSpPr>
          <p:nvPr>
            <p:ph idx="1"/>
          </p:nvPr>
        </p:nvSpPr>
        <p:spPr/>
        <p:txBody>
          <a:bodyPr/>
          <a:lstStyle/>
          <a:p>
            <a:r>
              <a:rPr lang="en-US" dirty="0">
                <a:solidFill>
                  <a:schemeClr val="bg1"/>
                </a:solidFill>
              </a:rPr>
              <a:t>Just scratched the surface of the power of inline assembly</a:t>
            </a:r>
          </a:p>
          <a:p>
            <a:r>
              <a:rPr lang="en-US" dirty="0">
                <a:solidFill>
                  <a:schemeClr val="bg1"/>
                </a:solidFill>
              </a:rPr>
              <a:t>Used to enhance the performance of a C++ type application</a:t>
            </a:r>
          </a:p>
          <a:p>
            <a:r>
              <a:rPr lang="en-US" dirty="0">
                <a:solidFill>
                  <a:schemeClr val="bg1"/>
                </a:solidFill>
              </a:rPr>
              <a:t>Can access low-level data where regular C++ applications can not</a:t>
            </a:r>
          </a:p>
          <a:p>
            <a:r>
              <a:rPr lang="en-US" dirty="0">
                <a:solidFill>
                  <a:schemeClr val="bg1"/>
                </a:solidFill>
              </a:rPr>
              <a:t>Need to know your environment</a:t>
            </a:r>
          </a:p>
          <a:p>
            <a:r>
              <a:rPr lang="en-US" dirty="0">
                <a:solidFill>
                  <a:schemeClr val="bg1"/>
                </a:solidFill>
              </a:rPr>
              <a:t>Since it is put in a string, must be written carefully</a:t>
            </a:r>
          </a:p>
          <a:p>
            <a:r>
              <a:rPr lang="en-US" dirty="0">
                <a:solidFill>
                  <a:schemeClr val="bg1"/>
                </a:solidFill>
              </a:rPr>
              <a:t>However, once you know the Assembly language, it opens the opportunity to improve many aspects of your code development and execution</a:t>
            </a:r>
          </a:p>
        </p:txBody>
      </p:sp>
    </p:spTree>
    <p:extLst>
      <p:ext uri="{BB962C8B-B14F-4D97-AF65-F5344CB8AC3E}">
        <p14:creationId xmlns:p14="http://schemas.microsoft.com/office/powerpoint/2010/main" val="325909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down)">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ircle(in)">
                                      <p:cBhvr>
                                        <p:cTn id="31"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4184C6-2F32-1921-EA3C-3EED64778E7C}"/>
              </a:ext>
            </a:extLst>
          </p:cNvPr>
          <p:cNvSpPr>
            <a:spLocks noGrp="1"/>
          </p:cNvSpPr>
          <p:nvPr>
            <p:ph type="ctrTitle"/>
          </p:nvPr>
        </p:nvSpPr>
        <p:spPr>
          <a:xfrm>
            <a:off x="1524000" y="1122363"/>
            <a:ext cx="9144000" cy="1655762"/>
          </a:xfrm>
        </p:spPr>
        <p:txBody>
          <a:bodyPr/>
          <a:lstStyle/>
          <a:p>
            <a:pPr algn="ctr"/>
            <a:r>
              <a:rPr lang="en-US" dirty="0">
                <a:solidFill>
                  <a:schemeClr val="bg1"/>
                </a:solidFill>
              </a:rPr>
              <a:t>Thank You</a:t>
            </a:r>
          </a:p>
        </p:txBody>
      </p:sp>
      <p:sp>
        <p:nvSpPr>
          <p:cNvPr id="5" name="Subtitle 4">
            <a:extLst>
              <a:ext uri="{FF2B5EF4-FFF2-40B4-BE49-F238E27FC236}">
                <a16:creationId xmlns:a16="http://schemas.microsoft.com/office/drawing/2014/main" id="{1E1A5942-0BAE-DFA6-3DDF-884A475B90B9}"/>
              </a:ext>
            </a:extLst>
          </p:cNvPr>
          <p:cNvSpPr>
            <a:spLocks noGrp="1"/>
          </p:cNvSpPr>
          <p:nvPr>
            <p:ph type="subTitle" idx="1"/>
          </p:nvPr>
        </p:nvSpPr>
        <p:spPr/>
        <p:txBody>
          <a:bodyPr>
            <a:normAutofit/>
          </a:bodyPr>
          <a:lstStyle/>
          <a:p>
            <a:r>
              <a:rPr lang="en-US" sz="4400" dirty="0">
                <a:solidFill>
                  <a:schemeClr val="bg1"/>
                </a:solidFill>
              </a:rPr>
              <a:t>Questions or Comments</a:t>
            </a:r>
            <a:endParaRPr lang="en-US" sz="4400" dirty="0"/>
          </a:p>
        </p:txBody>
      </p:sp>
    </p:spTree>
    <p:extLst>
      <p:ext uri="{BB962C8B-B14F-4D97-AF65-F5344CB8AC3E}">
        <p14:creationId xmlns:p14="http://schemas.microsoft.com/office/powerpoint/2010/main" val="1003765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D33B2B-4807-CD2B-9566-EC49677B4B98}"/>
              </a:ext>
            </a:extLst>
          </p:cNvPr>
          <p:cNvSpPr>
            <a:spLocks noGrp="1"/>
          </p:cNvSpPr>
          <p:nvPr>
            <p:ph type="title"/>
          </p:nvPr>
        </p:nvSpPr>
        <p:spPr/>
        <p:txBody>
          <a:bodyPr/>
          <a:lstStyle/>
          <a:p>
            <a:pPr algn="ctr"/>
            <a:r>
              <a:rPr lang="en-US" dirty="0">
                <a:solidFill>
                  <a:schemeClr val="bg1"/>
                </a:solidFill>
              </a:rPr>
              <a:t>References</a:t>
            </a:r>
          </a:p>
        </p:txBody>
      </p:sp>
      <p:sp>
        <p:nvSpPr>
          <p:cNvPr id="6" name="TextBox 5">
            <a:extLst>
              <a:ext uri="{FF2B5EF4-FFF2-40B4-BE49-F238E27FC236}">
                <a16:creationId xmlns:a16="http://schemas.microsoft.com/office/drawing/2014/main" id="{45A67D3A-5B7D-85ED-D791-20550CCE6F6D}"/>
              </a:ext>
            </a:extLst>
          </p:cNvPr>
          <p:cNvSpPr txBox="1"/>
          <p:nvPr/>
        </p:nvSpPr>
        <p:spPr>
          <a:xfrm>
            <a:off x="1251983" y="1690688"/>
            <a:ext cx="6097772" cy="369332"/>
          </a:xfrm>
          <a:prstGeom prst="rect">
            <a:avLst/>
          </a:prstGeom>
          <a:noFill/>
        </p:spPr>
        <p:txBody>
          <a:bodyPr wrap="square">
            <a:spAutoFit/>
          </a:bodyPr>
          <a:lstStyle/>
          <a:p>
            <a:r>
              <a:rPr lang="en-US" dirty="0">
                <a:solidFill>
                  <a:schemeClr val="bg1"/>
                </a:solidFill>
                <a:hlinkClick r:id="rId2"/>
              </a:rPr>
              <a:t>GCC-Inline-Assembly</a:t>
            </a:r>
            <a:endParaRPr lang="en-US" dirty="0">
              <a:solidFill>
                <a:schemeClr val="bg1"/>
              </a:solidFill>
            </a:endParaRPr>
          </a:p>
        </p:txBody>
      </p:sp>
      <p:sp>
        <p:nvSpPr>
          <p:cNvPr id="8" name="TextBox 7">
            <a:extLst>
              <a:ext uri="{FF2B5EF4-FFF2-40B4-BE49-F238E27FC236}">
                <a16:creationId xmlns:a16="http://schemas.microsoft.com/office/drawing/2014/main" id="{C5B250CA-430D-332D-347E-396379D7D93C}"/>
              </a:ext>
            </a:extLst>
          </p:cNvPr>
          <p:cNvSpPr txBox="1"/>
          <p:nvPr/>
        </p:nvSpPr>
        <p:spPr>
          <a:xfrm>
            <a:off x="1251983" y="2266138"/>
            <a:ext cx="6097772" cy="369332"/>
          </a:xfrm>
          <a:prstGeom prst="rect">
            <a:avLst/>
          </a:prstGeom>
          <a:noFill/>
        </p:spPr>
        <p:txBody>
          <a:bodyPr wrap="square">
            <a:spAutoFit/>
          </a:bodyPr>
          <a:lstStyle/>
          <a:p>
            <a:r>
              <a:rPr lang="en-US" dirty="0">
                <a:hlinkClick r:id="rId3"/>
              </a:rPr>
              <a:t>Extended-Asm</a:t>
            </a:r>
            <a:r>
              <a:rPr lang="en-US" dirty="0"/>
              <a:t>.html</a:t>
            </a:r>
          </a:p>
        </p:txBody>
      </p:sp>
      <p:sp>
        <p:nvSpPr>
          <p:cNvPr id="12" name="TextBox 11">
            <a:extLst>
              <a:ext uri="{FF2B5EF4-FFF2-40B4-BE49-F238E27FC236}">
                <a16:creationId xmlns:a16="http://schemas.microsoft.com/office/drawing/2014/main" id="{0C05BC34-6584-C338-F24C-725E5C382D26}"/>
              </a:ext>
            </a:extLst>
          </p:cNvPr>
          <p:cNvSpPr txBox="1"/>
          <p:nvPr/>
        </p:nvSpPr>
        <p:spPr>
          <a:xfrm>
            <a:off x="1251983" y="2853349"/>
            <a:ext cx="6275867" cy="369332"/>
          </a:xfrm>
          <a:prstGeom prst="rect">
            <a:avLst/>
          </a:prstGeom>
          <a:noFill/>
        </p:spPr>
        <p:txBody>
          <a:bodyPr wrap="square">
            <a:spAutoFit/>
          </a:bodyPr>
          <a:lstStyle/>
          <a:p>
            <a:r>
              <a:rPr lang="en-US" dirty="0" err="1">
                <a:solidFill>
                  <a:schemeClr val="bg1"/>
                </a:solidFill>
                <a:hlinkClick r:id="rId4"/>
              </a:rPr>
              <a:t>OSDev</a:t>
            </a:r>
            <a:r>
              <a:rPr lang="en-US" dirty="0">
                <a:solidFill>
                  <a:schemeClr val="bg1"/>
                </a:solidFill>
                <a:hlinkClick r:id="rId4"/>
              </a:rPr>
              <a:t> Wiki</a:t>
            </a:r>
            <a:endParaRPr lang="en-US" dirty="0">
              <a:solidFill>
                <a:schemeClr val="bg1"/>
              </a:solidFill>
            </a:endParaRPr>
          </a:p>
        </p:txBody>
      </p:sp>
      <p:sp>
        <p:nvSpPr>
          <p:cNvPr id="14" name="TextBox 13">
            <a:extLst>
              <a:ext uri="{FF2B5EF4-FFF2-40B4-BE49-F238E27FC236}">
                <a16:creationId xmlns:a16="http://schemas.microsoft.com/office/drawing/2014/main" id="{08F7EE48-C50E-F558-064C-B607F71C6EFE}"/>
              </a:ext>
            </a:extLst>
          </p:cNvPr>
          <p:cNvSpPr txBox="1"/>
          <p:nvPr/>
        </p:nvSpPr>
        <p:spPr>
          <a:xfrm>
            <a:off x="1251983" y="3440560"/>
            <a:ext cx="9890938" cy="369332"/>
          </a:xfrm>
          <a:prstGeom prst="rect">
            <a:avLst/>
          </a:prstGeom>
          <a:noFill/>
        </p:spPr>
        <p:txBody>
          <a:bodyPr wrap="square">
            <a:spAutoFit/>
          </a:bodyPr>
          <a:lstStyle/>
          <a:p>
            <a:r>
              <a:rPr lang="en-US" dirty="0">
                <a:hlinkClick r:id="rId5"/>
              </a:rPr>
              <a:t>o constraint</a:t>
            </a:r>
            <a:endParaRPr lang="en-US" dirty="0"/>
          </a:p>
        </p:txBody>
      </p:sp>
    </p:spTree>
    <p:extLst>
      <p:ext uri="{BB962C8B-B14F-4D97-AF65-F5344CB8AC3E}">
        <p14:creationId xmlns:p14="http://schemas.microsoft.com/office/powerpoint/2010/main" val="2530342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DFCB-AF30-C71E-E419-55488EEC71B1}"/>
              </a:ext>
            </a:extLst>
          </p:cNvPr>
          <p:cNvSpPr>
            <a:spLocks noGrp="1"/>
          </p:cNvSpPr>
          <p:nvPr>
            <p:ph type="title"/>
          </p:nvPr>
        </p:nvSpPr>
        <p:spPr/>
        <p:txBody>
          <a:bodyPr/>
          <a:lstStyle/>
          <a:p>
            <a:pPr algn="ctr"/>
            <a:r>
              <a:rPr lang="en-US" dirty="0">
                <a:solidFill>
                  <a:schemeClr val="bg1"/>
                </a:solidFill>
              </a:rPr>
              <a:t>Introduction of the Series</a:t>
            </a:r>
          </a:p>
        </p:txBody>
      </p:sp>
      <p:sp>
        <p:nvSpPr>
          <p:cNvPr id="3" name="Content Placeholder 2">
            <a:extLst>
              <a:ext uri="{FF2B5EF4-FFF2-40B4-BE49-F238E27FC236}">
                <a16:creationId xmlns:a16="http://schemas.microsoft.com/office/drawing/2014/main" id="{7DDD59E4-A7C9-D4A5-E4AE-B3F318274A21}"/>
              </a:ext>
            </a:extLst>
          </p:cNvPr>
          <p:cNvSpPr>
            <a:spLocks noGrp="1"/>
          </p:cNvSpPr>
          <p:nvPr>
            <p:ph idx="1"/>
          </p:nvPr>
        </p:nvSpPr>
        <p:spPr/>
        <p:txBody>
          <a:bodyPr/>
          <a:lstStyle/>
          <a:p>
            <a:r>
              <a:rPr lang="en-US" dirty="0">
                <a:solidFill>
                  <a:schemeClr val="bg1"/>
                </a:solidFill>
              </a:rPr>
              <a:t>Discussions about Assembly</a:t>
            </a:r>
          </a:p>
          <a:p>
            <a:pPr lvl="1"/>
            <a:r>
              <a:rPr lang="en-US" dirty="0">
                <a:solidFill>
                  <a:schemeClr val="bg1"/>
                </a:solidFill>
              </a:rPr>
              <a:t>language</a:t>
            </a:r>
          </a:p>
          <a:p>
            <a:pPr lvl="1"/>
            <a:r>
              <a:rPr lang="en-US" dirty="0">
                <a:solidFill>
                  <a:schemeClr val="bg1"/>
                </a:solidFill>
              </a:rPr>
              <a:t>implementation for different protection layers</a:t>
            </a:r>
          </a:p>
          <a:p>
            <a:pPr lvl="1"/>
            <a:r>
              <a:rPr lang="en-US" dirty="0">
                <a:solidFill>
                  <a:schemeClr val="bg1"/>
                </a:solidFill>
              </a:rPr>
              <a:t>hardware architectures</a:t>
            </a:r>
          </a:p>
          <a:p>
            <a:pPr lvl="1"/>
            <a:r>
              <a:rPr lang="en-US" dirty="0">
                <a:solidFill>
                  <a:schemeClr val="bg1"/>
                </a:solidFill>
              </a:rPr>
              <a:t>hardware registers</a:t>
            </a:r>
          </a:p>
          <a:p>
            <a:r>
              <a:rPr lang="en-US" dirty="0">
                <a:solidFill>
                  <a:schemeClr val="bg1"/>
                </a:solidFill>
              </a:rPr>
              <a:t>Part I</a:t>
            </a:r>
          </a:p>
          <a:p>
            <a:pPr lvl="1"/>
            <a:r>
              <a:rPr lang="en-US" dirty="0">
                <a:solidFill>
                  <a:schemeClr val="bg1"/>
                </a:solidFill>
              </a:rPr>
              <a:t>Inline Assembly</a:t>
            </a:r>
          </a:p>
          <a:p>
            <a:pPr lvl="2"/>
            <a:r>
              <a:rPr lang="en-US" dirty="0">
                <a:solidFill>
                  <a:schemeClr val="bg1"/>
                </a:solidFill>
              </a:rPr>
              <a:t>Its construction</a:t>
            </a:r>
          </a:p>
          <a:p>
            <a:pPr lvl="2"/>
            <a:r>
              <a:rPr lang="en-US" dirty="0">
                <a:solidFill>
                  <a:schemeClr val="bg1"/>
                </a:solidFill>
              </a:rPr>
              <a:t>Examples</a:t>
            </a:r>
          </a:p>
          <a:p>
            <a:pPr lvl="2"/>
            <a:r>
              <a:rPr lang="en-US" dirty="0">
                <a:solidFill>
                  <a:schemeClr val="bg1"/>
                </a:solidFill>
              </a:rPr>
              <a:t>Things to consider when implementing</a:t>
            </a:r>
          </a:p>
        </p:txBody>
      </p:sp>
    </p:spTree>
    <p:extLst>
      <p:ext uri="{BB962C8B-B14F-4D97-AF65-F5344CB8AC3E}">
        <p14:creationId xmlns:p14="http://schemas.microsoft.com/office/powerpoint/2010/main" val="35576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ipe(down)">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additive="base">
                                        <p:cTn id="3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wipe(down)">
                                      <p:cBhvr>
                                        <p:cTn id="44" dur="500"/>
                                        <p:tgtEl>
                                          <p:spTgt spid="3">
                                            <p:txEl>
                                              <p:pRg st="7" end="7"/>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500"/>
                                        <p:tgtEl>
                                          <p:spTgt spid="3">
                                            <p:txEl>
                                              <p:pRg st="8" end="8"/>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6" presetClass="entr" presetSubtype="16" fill="hold" nodeType="click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circle(in)">
                                      <p:cBhvr>
                                        <p:cTn id="54"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063037-4D2E-3B53-3C54-30AF3848EB56}"/>
              </a:ext>
            </a:extLst>
          </p:cNvPr>
          <p:cNvSpPr>
            <a:spLocks noGrp="1"/>
          </p:cNvSpPr>
          <p:nvPr>
            <p:ph type="title"/>
          </p:nvPr>
        </p:nvSpPr>
        <p:spPr/>
        <p:txBody>
          <a:bodyPr/>
          <a:lstStyle/>
          <a:p>
            <a:pPr algn="ctr"/>
            <a:r>
              <a:rPr lang="en-US" dirty="0">
                <a:solidFill>
                  <a:schemeClr val="bg1"/>
                </a:solidFill>
              </a:rPr>
              <a:t>Background</a:t>
            </a:r>
          </a:p>
        </p:txBody>
      </p:sp>
      <p:sp>
        <p:nvSpPr>
          <p:cNvPr id="5" name="Text Placeholder 4">
            <a:extLst>
              <a:ext uri="{FF2B5EF4-FFF2-40B4-BE49-F238E27FC236}">
                <a16:creationId xmlns:a16="http://schemas.microsoft.com/office/drawing/2014/main" id="{4EB84645-C74C-3030-E15C-CE7D14551482}"/>
              </a:ext>
            </a:extLst>
          </p:cNvPr>
          <p:cNvSpPr>
            <a:spLocks noGrp="1"/>
          </p:cNvSpPr>
          <p:nvPr>
            <p:ph type="body" idx="1"/>
          </p:nvPr>
        </p:nvSpPr>
        <p:spPr/>
        <p:txBody>
          <a:bodyPr/>
          <a:lstStyle/>
          <a:p>
            <a:pPr algn="ctr"/>
            <a:r>
              <a:rPr lang="en-US" dirty="0">
                <a:solidFill>
                  <a:schemeClr val="bg1"/>
                </a:solidFill>
              </a:rPr>
              <a:t>Kernel</a:t>
            </a:r>
          </a:p>
        </p:txBody>
      </p:sp>
      <p:sp>
        <p:nvSpPr>
          <p:cNvPr id="6" name="Content Placeholder 5">
            <a:extLst>
              <a:ext uri="{FF2B5EF4-FFF2-40B4-BE49-F238E27FC236}">
                <a16:creationId xmlns:a16="http://schemas.microsoft.com/office/drawing/2014/main" id="{9F2E3BDB-E5F0-573A-0B5F-EDEFFAE32DB0}"/>
              </a:ext>
            </a:extLst>
          </p:cNvPr>
          <p:cNvSpPr>
            <a:spLocks noGrp="1"/>
          </p:cNvSpPr>
          <p:nvPr>
            <p:ph sz="half" idx="2"/>
          </p:nvPr>
        </p:nvSpPr>
        <p:spPr/>
        <p:txBody>
          <a:bodyPr/>
          <a:lstStyle/>
          <a:p>
            <a:r>
              <a:rPr lang="en-US" dirty="0">
                <a:solidFill>
                  <a:schemeClr val="bg1"/>
                </a:solidFill>
              </a:rPr>
              <a:t>DPL = 0 or Supervisor mode</a:t>
            </a:r>
          </a:p>
          <a:p>
            <a:r>
              <a:rPr lang="en-US" dirty="0">
                <a:solidFill>
                  <a:schemeClr val="bg1"/>
                </a:solidFill>
              </a:rPr>
              <a:t>OS, Interrupts, Device Drivers</a:t>
            </a:r>
          </a:p>
          <a:p>
            <a:r>
              <a:rPr lang="en-US" dirty="0">
                <a:solidFill>
                  <a:schemeClr val="bg1"/>
                </a:solidFill>
              </a:rPr>
              <a:t>C language can be used here</a:t>
            </a:r>
          </a:p>
        </p:txBody>
      </p:sp>
      <p:sp>
        <p:nvSpPr>
          <p:cNvPr id="7" name="Text Placeholder 6">
            <a:extLst>
              <a:ext uri="{FF2B5EF4-FFF2-40B4-BE49-F238E27FC236}">
                <a16:creationId xmlns:a16="http://schemas.microsoft.com/office/drawing/2014/main" id="{E5A4BDF7-9AF4-3AA2-4279-B83A7FEA13D3}"/>
              </a:ext>
            </a:extLst>
          </p:cNvPr>
          <p:cNvSpPr>
            <a:spLocks noGrp="1"/>
          </p:cNvSpPr>
          <p:nvPr>
            <p:ph type="body" sz="quarter" idx="3"/>
          </p:nvPr>
        </p:nvSpPr>
        <p:spPr/>
        <p:txBody>
          <a:bodyPr/>
          <a:lstStyle/>
          <a:p>
            <a:pPr algn="ctr"/>
            <a:r>
              <a:rPr lang="en-US" dirty="0">
                <a:solidFill>
                  <a:schemeClr val="bg1"/>
                </a:solidFill>
              </a:rPr>
              <a:t>User</a:t>
            </a:r>
          </a:p>
        </p:txBody>
      </p:sp>
      <p:sp>
        <p:nvSpPr>
          <p:cNvPr id="8" name="Content Placeholder 7">
            <a:extLst>
              <a:ext uri="{FF2B5EF4-FFF2-40B4-BE49-F238E27FC236}">
                <a16:creationId xmlns:a16="http://schemas.microsoft.com/office/drawing/2014/main" id="{CB7D7220-0345-7DA8-2336-477EFF01CACC}"/>
              </a:ext>
            </a:extLst>
          </p:cNvPr>
          <p:cNvSpPr>
            <a:spLocks noGrp="1"/>
          </p:cNvSpPr>
          <p:nvPr>
            <p:ph sz="quarter" idx="4"/>
          </p:nvPr>
        </p:nvSpPr>
        <p:spPr/>
        <p:txBody>
          <a:bodyPr/>
          <a:lstStyle/>
          <a:p>
            <a:r>
              <a:rPr lang="en-US" dirty="0">
                <a:solidFill>
                  <a:schemeClr val="bg1"/>
                </a:solidFill>
              </a:rPr>
              <a:t>DPL = 3 or user mode</a:t>
            </a:r>
          </a:p>
          <a:p>
            <a:r>
              <a:rPr lang="en-US" dirty="0">
                <a:solidFill>
                  <a:schemeClr val="bg1"/>
                </a:solidFill>
              </a:rPr>
              <a:t>Most Applications</a:t>
            </a:r>
          </a:p>
          <a:p>
            <a:r>
              <a:rPr lang="en-US" dirty="0">
                <a:solidFill>
                  <a:schemeClr val="bg1"/>
                </a:solidFill>
              </a:rPr>
              <a:t>C++ works in this space</a:t>
            </a:r>
          </a:p>
        </p:txBody>
      </p:sp>
    </p:spTree>
    <p:extLst>
      <p:ext uri="{BB962C8B-B14F-4D97-AF65-F5344CB8AC3E}">
        <p14:creationId xmlns:p14="http://schemas.microsoft.com/office/powerpoint/2010/main" val="415292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wipe(down)">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fade">
                                      <p:cBhvr>
                                        <p:cTn id="24" dur="500"/>
                                        <p:tgtEl>
                                          <p:spTgt spid="6">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fade">
                                      <p:cBhvr>
                                        <p:cTn id="27" dur="500"/>
                                        <p:tgtEl>
                                          <p:spTgt spid="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wipe(down)">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fade">
                                      <p:cBhvr>
                                        <p:cTn id="37" dur="1000"/>
                                        <p:tgtEl>
                                          <p:spTgt spid="8">
                                            <p:txEl>
                                              <p:pRg st="2" end="2"/>
                                            </p:txEl>
                                          </p:spTgt>
                                        </p:tgtEl>
                                      </p:cBhvr>
                                    </p:animEffect>
                                    <p:anim calcmode="lin" valueType="num">
                                      <p:cBhvr>
                                        <p:cTn id="3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4CFC6D8-436D-38A5-D752-39515EFBD79C}"/>
              </a:ext>
            </a:extLst>
          </p:cNvPr>
          <p:cNvSpPr>
            <a:spLocks noGrp="1"/>
          </p:cNvSpPr>
          <p:nvPr>
            <p:ph type="title"/>
          </p:nvPr>
        </p:nvSpPr>
        <p:spPr/>
        <p:txBody>
          <a:bodyPr/>
          <a:lstStyle/>
          <a:p>
            <a:pPr algn="ctr"/>
            <a:r>
              <a:rPr lang="en-US" dirty="0">
                <a:solidFill>
                  <a:schemeClr val="bg1"/>
                </a:solidFill>
              </a:rPr>
              <a:t>Segment Descriptor</a:t>
            </a:r>
          </a:p>
        </p:txBody>
      </p:sp>
      <p:graphicFrame>
        <p:nvGraphicFramePr>
          <p:cNvPr id="9" name="Content Placeholder 8">
            <a:extLst>
              <a:ext uri="{FF2B5EF4-FFF2-40B4-BE49-F238E27FC236}">
                <a16:creationId xmlns:a16="http://schemas.microsoft.com/office/drawing/2014/main" id="{1A260AA4-E7AA-BAEE-B42F-BF8B6D64CEDD}"/>
              </a:ext>
            </a:extLst>
          </p:cNvPr>
          <p:cNvGraphicFramePr>
            <a:graphicFrameLocks noGrp="1"/>
          </p:cNvGraphicFramePr>
          <p:nvPr>
            <p:ph idx="1"/>
            <p:extLst>
              <p:ext uri="{D42A27DB-BD31-4B8C-83A1-F6EECF244321}">
                <p14:modId xmlns:p14="http://schemas.microsoft.com/office/powerpoint/2010/main" val="1860176665"/>
              </p:ext>
            </p:extLst>
          </p:nvPr>
        </p:nvGraphicFramePr>
        <p:xfrm>
          <a:off x="2668773" y="1825625"/>
          <a:ext cx="6709142" cy="4351338"/>
        </p:xfrm>
        <a:graphic>
          <a:graphicData uri="http://schemas.openxmlformats.org/drawingml/2006/table">
            <a:tbl>
              <a:tblPr/>
              <a:tblGrid>
                <a:gridCol w="1418794">
                  <a:extLst>
                    <a:ext uri="{9D8B030D-6E8A-4147-A177-3AD203B41FA5}">
                      <a16:colId xmlns:a16="http://schemas.microsoft.com/office/drawing/2014/main" val="2993483617"/>
                    </a:ext>
                  </a:extLst>
                </a:gridCol>
                <a:gridCol w="840461">
                  <a:extLst>
                    <a:ext uri="{9D8B030D-6E8A-4147-A177-3AD203B41FA5}">
                      <a16:colId xmlns:a16="http://schemas.microsoft.com/office/drawing/2014/main" val="2780574894"/>
                    </a:ext>
                  </a:extLst>
                </a:gridCol>
                <a:gridCol w="840461">
                  <a:extLst>
                    <a:ext uri="{9D8B030D-6E8A-4147-A177-3AD203B41FA5}">
                      <a16:colId xmlns:a16="http://schemas.microsoft.com/office/drawing/2014/main" val="54743"/>
                    </a:ext>
                  </a:extLst>
                </a:gridCol>
                <a:gridCol w="1804551">
                  <a:extLst>
                    <a:ext uri="{9D8B030D-6E8A-4147-A177-3AD203B41FA5}">
                      <a16:colId xmlns:a16="http://schemas.microsoft.com/office/drawing/2014/main" val="1425342639"/>
                    </a:ext>
                  </a:extLst>
                </a:gridCol>
                <a:gridCol w="1804875">
                  <a:extLst>
                    <a:ext uri="{9D8B030D-6E8A-4147-A177-3AD203B41FA5}">
                      <a16:colId xmlns:a16="http://schemas.microsoft.com/office/drawing/2014/main" val="2203533356"/>
                    </a:ext>
                  </a:extLst>
                </a:gridCol>
              </a:tblGrid>
              <a:tr h="310810">
                <a:tc gridSpan="5">
                  <a:txBody>
                    <a:bodyPr/>
                    <a:lstStyle/>
                    <a:p>
                      <a:r>
                        <a:rPr lang="en-US" sz="1500"/>
                        <a:t>Segment Descriptor</a:t>
                      </a:r>
                    </a:p>
                  </a:txBody>
                  <a:tcPr marL="77702" marR="77702" marT="38851" marB="38851" anchor="ctr">
                    <a:solidFill>
                      <a:srgbClr val="F9F9F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72694807"/>
                  </a:ext>
                </a:extLst>
              </a:tr>
              <a:tr h="1243239">
                <a:tc>
                  <a:txBody>
                    <a:bodyPr/>
                    <a:lstStyle/>
                    <a:p>
                      <a:pPr algn="l"/>
                      <a:r>
                        <a:rPr lang="en-US" sz="1500">
                          <a:effectLst/>
                        </a:rPr>
                        <a:t>63   56</a:t>
                      </a:r>
                    </a:p>
                  </a:txBody>
                  <a:tcPr marL="77702" marR="77702" marT="38851" marB="3885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B w="9525" cap="flat" cmpd="sng" algn="ctr">
                      <a:solidFill>
                        <a:srgbClr val="AAAAAA"/>
                      </a:solidFill>
                      <a:prstDash val="solid"/>
                      <a:round/>
                      <a:headEnd type="none" w="med" len="med"/>
                      <a:tailEnd type="none" w="med" len="med"/>
                    </a:lnB>
                    <a:solidFill>
                      <a:srgbClr val="F2F2F2"/>
                    </a:solidFill>
                  </a:tcPr>
                </a:tc>
                <a:tc>
                  <a:txBody>
                    <a:bodyPr/>
                    <a:lstStyle/>
                    <a:p>
                      <a:pPr algn="l"/>
                      <a:r>
                        <a:rPr lang="en-US" sz="1500">
                          <a:effectLst/>
                        </a:rPr>
                        <a:t>55   52</a:t>
                      </a:r>
                    </a:p>
                  </a:txBody>
                  <a:tcPr marL="77702" marR="77702" marT="38851" marB="3885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l"/>
                      <a:r>
                        <a:rPr lang="en-US" sz="1500">
                          <a:effectLst/>
                        </a:rPr>
                        <a:t>51   48</a:t>
                      </a:r>
                    </a:p>
                  </a:txBody>
                  <a:tcPr marL="77702" marR="77702" marT="38851" marB="3885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l"/>
                      <a:r>
                        <a:rPr lang="en-US" sz="1500">
                          <a:effectLst/>
                        </a:rPr>
                        <a:t>47   40</a:t>
                      </a:r>
                    </a:p>
                  </a:txBody>
                  <a:tcPr marL="77702" marR="77702" marT="38851" marB="3885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l"/>
                      <a:r>
                        <a:rPr lang="en-US" sz="1500">
                          <a:effectLst/>
                        </a:rPr>
                        <a:t>39   32</a:t>
                      </a:r>
                    </a:p>
                  </a:txBody>
                  <a:tcPr marL="77702" marR="77702" marT="38851" marB="3885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745695595"/>
                  </a:ext>
                </a:extLst>
              </a:tr>
              <a:tr h="1942562">
                <a:tc>
                  <a:txBody>
                    <a:bodyPr/>
                    <a:lstStyle/>
                    <a:p>
                      <a:r>
                        <a:rPr lang="en-US" sz="1500" b="1">
                          <a:effectLst/>
                        </a:rPr>
                        <a:t>Base</a:t>
                      </a:r>
                      <a:br>
                        <a:rPr lang="en-US" sz="1500">
                          <a:effectLst/>
                        </a:rPr>
                      </a:br>
                      <a:r>
                        <a:rPr lang="en-US" sz="1500">
                          <a:effectLst/>
                        </a:rPr>
                        <a:t>31   24</a:t>
                      </a:r>
                    </a:p>
                  </a:txBody>
                  <a:tcPr marL="77702" marR="77702" marT="38851" marB="3885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500" b="1">
                          <a:effectLst/>
                        </a:rPr>
                        <a:t>Flags</a:t>
                      </a:r>
                      <a:br>
                        <a:rPr lang="en-US" sz="1500">
                          <a:effectLst/>
                        </a:rPr>
                      </a:br>
                      <a:r>
                        <a:rPr lang="en-US" sz="1500">
                          <a:effectLst/>
                        </a:rPr>
                        <a:t>3   0</a:t>
                      </a:r>
                    </a:p>
                  </a:txBody>
                  <a:tcPr marL="77702" marR="77702" marT="38851" marB="3885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500" b="1">
                          <a:effectLst/>
                        </a:rPr>
                        <a:t>Limit</a:t>
                      </a:r>
                      <a:br>
                        <a:rPr lang="en-US" sz="1500">
                          <a:effectLst/>
                        </a:rPr>
                      </a:br>
                      <a:r>
                        <a:rPr lang="en-US" sz="1500">
                          <a:effectLst/>
                        </a:rPr>
                        <a:t>19   16</a:t>
                      </a:r>
                    </a:p>
                  </a:txBody>
                  <a:tcPr marL="77702" marR="77702" marT="38851" marB="3885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500" b="1">
                          <a:effectLst/>
                        </a:rPr>
                        <a:t>Access Byte</a:t>
                      </a:r>
                      <a:br>
                        <a:rPr lang="en-US" sz="1500">
                          <a:effectLst/>
                        </a:rPr>
                      </a:br>
                      <a:r>
                        <a:rPr lang="en-US" sz="1500">
                          <a:effectLst/>
                        </a:rPr>
                        <a:t>7   0</a:t>
                      </a:r>
                    </a:p>
                  </a:txBody>
                  <a:tcPr marL="77702" marR="77702" marT="38851" marB="3885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500" b="1">
                          <a:effectLst/>
                        </a:rPr>
                        <a:t>Base</a:t>
                      </a:r>
                      <a:br>
                        <a:rPr lang="en-US" sz="1500">
                          <a:effectLst/>
                        </a:rPr>
                      </a:br>
                      <a:r>
                        <a:rPr lang="en-US" sz="1500">
                          <a:effectLst/>
                        </a:rPr>
                        <a:t>23   16</a:t>
                      </a:r>
                    </a:p>
                  </a:txBody>
                  <a:tcPr marL="77702" marR="77702" marT="38851" marB="3885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662929777"/>
                  </a:ext>
                </a:extLst>
              </a:tr>
              <a:tr h="310810">
                <a:tc gridSpan="3">
                  <a:txBody>
                    <a:bodyPr/>
                    <a:lstStyle/>
                    <a:p>
                      <a:pPr algn="l"/>
                      <a:r>
                        <a:rPr lang="en-US" sz="1500">
                          <a:effectLst/>
                        </a:rPr>
                        <a:t>31   16</a:t>
                      </a:r>
                    </a:p>
                  </a:txBody>
                  <a:tcPr marL="77702" marR="77702" marT="38851" marB="3885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hMerge="1">
                  <a:txBody>
                    <a:bodyPr/>
                    <a:lstStyle/>
                    <a:p>
                      <a:endParaRPr lang="en-US"/>
                    </a:p>
                  </a:txBody>
                  <a:tcPr/>
                </a:tc>
                <a:tc hMerge="1">
                  <a:txBody>
                    <a:bodyPr/>
                    <a:lstStyle/>
                    <a:p>
                      <a:endParaRPr lang="en-US"/>
                    </a:p>
                  </a:txBody>
                  <a:tcPr/>
                </a:tc>
                <a:tc gridSpan="2">
                  <a:txBody>
                    <a:bodyPr/>
                    <a:lstStyle/>
                    <a:p>
                      <a:pPr algn="l"/>
                      <a:r>
                        <a:rPr lang="en-US" sz="1500">
                          <a:effectLst/>
                        </a:rPr>
                        <a:t>15   0</a:t>
                      </a:r>
                    </a:p>
                  </a:txBody>
                  <a:tcPr marL="77702" marR="77702" marT="38851" marB="3885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hMerge="1">
                  <a:txBody>
                    <a:bodyPr/>
                    <a:lstStyle/>
                    <a:p>
                      <a:endParaRPr lang="en-US"/>
                    </a:p>
                  </a:txBody>
                  <a:tcPr/>
                </a:tc>
                <a:extLst>
                  <a:ext uri="{0D108BD9-81ED-4DB2-BD59-A6C34878D82A}">
                    <a16:rowId xmlns:a16="http://schemas.microsoft.com/office/drawing/2014/main" val="2463662301"/>
                  </a:ext>
                </a:extLst>
              </a:tr>
              <a:tr h="543917">
                <a:tc gridSpan="3">
                  <a:txBody>
                    <a:bodyPr/>
                    <a:lstStyle/>
                    <a:p>
                      <a:r>
                        <a:rPr lang="en-US" sz="1500" b="1">
                          <a:effectLst/>
                        </a:rPr>
                        <a:t>Base</a:t>
                      </a:r>
                      <a:br>
                        <a:rPr lang="en-US" sz="1500">
                          <a:effectLst/>
                        </a:rPr>
                      </a:br>
                      <a:r>
                        <a:rPr lang="en-US" sz="1500">
                          <a:effectLst/>
                        </a:rPr>
                        <a:t>15   0</a:t>
                      </a:r>
                    </a:p>
                  </a:txBody>
                  <a:tcPr marL="77702" marR="77702" marT="38851" marB="3885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en-US"/>
                    </a:p>
                  </a:txBody>
                  <a:tcPr/>
                </a:tc>
                <a:tc hMerge="1">
                  <a:txBody>
                    <a:bodyPr/>
                    <a:lstStyle/>
                    <a:p>
                      <a:endParaRPr lang="en-US"/>
                    </a:p>
                  </a:txBody>
                  <a:tcPr/>
                </a:tc>
                <a:tc gridSpan="2">
                  <a:txBody>
                    <a:bodyPr/>
                    <a:lstStyle/>
                    <a:p>
                      <a:r>
                        <a:rPr lang="en-US" sz="1500" b="1" dirty="0">
                          <a:effectLst/>
                        </a:rPr>
                        <a:t>Limit</a:t>
                      </a:r>
                      <a:br>
                        <a:rPr lang="en-US" sz="1500" dirty="0">
                          <a:effectLst/>
                        </a:rPr>
                      </a:br>
                      <a:r>
                        <a:rPr lang="en-US" sz="1500" dirty="0">
                          <a:effectLst/>
                        </a:rPr>
                        <a:t>15   0</a:t>
                      </a:r>
                    </a:p>
                  </a:txBody>
                  <a:tcPr marL="77702" marR="77702" marT="38851" marB="3885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en-US"/>
                    </a:p>
                  </a:txBody>
                  <a:tcPr/>
                </a:tc>
                <a:extLst>
                  <a:ext uri="{0D108BD9-81ED-4DB2-BD59-A6C34878D82A}">
                    <a16:rowId xmlns:a16="http://schemas.microsoft.com/office/drawing/2014/main" val="4127657691"/>
                  </a:ext>
                </a:extLst>
              </a:tr>
            </a:tbl>
          </a:graphicData>
        </a:graphic>
      </p:graphicFrame>
      <p:sp>
        <p:nvSpPr>
          <p:cNvPr id="10" name="Rectangle 1">
            <a:extLst>
              <a:ext uri="{FF2B5EF4-FFF2-40B4-BE49-F238E27FC236}">
                <a16:creationId xmlns:a16="http://schemas.microsoft.com/office/drawing/2014/main" id="{0AAB7D8E-D366-9E07-DF61-4EF343FD333A}"/>
              </a:ext>
            </a:extLst>
          </p:cNvPr>
          <p:cNvSpPr>
            <a:spLocks noChangeArrowheads="1"/>
          </p:cNvSpPr>
          <p:nvPr/>
        </p:nvSpPr>
        <p:spPr bwMode="auto">
          <a:xfrm>
            <a:off x="-9475582" y="-323165"/>
            <a:ext cx="304829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5387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40B60-020D-1A7A-236C-70691E87AC29}"/>
              </a:ext>
            </a:extLst>
          </p:cNvPr>
          <p:cNvSpPr>
            <a:spLocks noGrp="1"/>
          </p:cNvSpPr>
          <p:nvPr>
            <p:ph type="title"/>
          </p:nvPr>
        </p:nvSpPr>
        <p:spPr/>
        <p:txBody>
          <a:bodyPr/>
          <a:lstStyle/>
          <a:p>
            <a:pPr algn="ctr"/>
            <a:r>
              <a:rPr lang="en-US" dirty="0">
                <a:solidFill>
                  <a:schemeClr val="bg1"/>
                </a:solidFill>
              </a:rPr>
              <a:t>Access Byte</a:t>
            </a:r>
          </a:p>
        </p:txBody>
      </p:sp>
      <p:graphicFrame>
        <p:nvGraphicFramePr>
          <p:cNvPr id="4" name="Content Placeholder 3">
            <a:extLst>
              <a:ext uri="{FF2B5EF4-FFF2-40B4-BE49-F238E27FC236}">
                <a16:creationId xmlns:a16="http://schemas.microsoft.com/office/drawing/2014/main" id="{69B3982D-E3EF-2A46-A3EB-48F8ABABE898}"/>
              </a:ext>
            </a:extLst>
          </p:cNvPr>
          <p:cNvGraphicFramePr>
            <a:graphicFrameLocks noGrp="1"/>
          </p:cNvGraphicFramePr>
          <p:nvPr>
            <p:ph idx="1"/>
          </p:nvPr>
        </p:nvGraphicFramePr>
        <p:xfrm>
          <a:off x="838200" y="3452654"/>
          <a:ext cx="10515600" cy="1097280"/>
        </p:xfrm>
        <a:graphic>
          <a:graphicData uri="http://schemas.openxmlformats.org/drawingml/2006/table">
            <a:tbl>
              <a:tblPr/>
              <a:tblGrid>
                <a:gridCol w="1314450">
                  <a:extLst>
                    <a:ext uri="{9D8B030D-6E8A-4147-A177-3AD203B41FA5}">
                      <a16:colId xmlns:a16="http://schemas.microsoft.com/office/drawing/2014/main" val="73801258"/>
                    </a:ext>
                  </a:extLst>
                </a:gridCol>
                <a:gridCol w="1314450">
                  <a:extLst>
                    <a:ext uri="{9D8B030D-6E8A-4147-A177-3AD203B41FA5}">
                      <a16:colId xmlns:a16="http://schemas.microsoft.com/office/drawing/2014/main" val="61475095"/>
                    </a:ext>
                  </a:extLst>
                </a:gridCol>
                <a:gridCol w="1314450">
                  <a:extLst>
                    <a:ext uri="{9D8B030D-6E8A-4147-A177-3AD203B41FA5}">
                      <a16:colId xmlns:a16="http://schemas.microsoft.com/office/drawing/2014/main" val="2348612758"/>
                    </a:ext>
                  </a:extLst>
                </a:gridCol>
                <a:gridCol w="1314450">
                  <a:extLst>
                    <a:ext uri="{9D8B030D-6E8A-4147-A177-3AD203B41FA5}">
                      <a16:colId xmlns:a16="http://schemas.microsoft.com/office/drawing/2014/main" val="3736431582"/>
                    </a:ext>
                  </a:extLst>
                </a:gridCol>
                <a:gridCol w="1314450">
                  <a:extLst>
                    <a:ext uri="{9D8B030D-6E8A-4147-A177-3AD203B41FA5}">
                      <a16:colId xmlns:a16="http://schemas.microsoft.com/office/drawing/2014/main" val="1716439341"/>
                    </a:ext>
                  </a:extLst>
                </a:gridCol>
                <a:gridCol w="1314450">
                  <a:extLst>
                    <a:ext uri="{9D8B030D-6E8A-4147-A177-3AD203B41FA5}">
                      <a16:colId xmlns:a16="http://schemas.microsoft.com/office/drawing/2014/main" val="1403773867"/>
                    </a:ext>
                  </a:extLst>
                </a:gridCol>
                <a:gridCol w="1314450">
                  <a:extLst>
                    <a:ext uri="{9D8B030D-6E8A-4147-A177-3AD203B41FA5}">
                      <a16:colId xmlns:a16="http://schemas.microsoft.com/office/drawing/2014/main" val="1433564264"/>
                    </a:ext>
                  </a:extLst>
                </a:gridCol>
                <a:gridCol w="1314450">
                  <a:extLst>
                    <a:ext uri="{9D8B030D-6E8A-4147-A177-3AD203B41FA5}">
                      <a16:colId xmlns:a16="http://schemas.microsoft.com/office/drawing/2014/main" val="1583384802"/>
                    </a:ext>
                  </a:extLst>
                </a:gridCol>
              </a:tblGrid>
              <a:tr h="0">
                <a:tc gridSpan="8">
                  <a:txBody>
                    <a:bodyPr/>
                    <a:lstStyle/>
                    <a:p>
                      <a:r>
                        <a:rPr lang="en-US"/>
                        <a:t>Access Byte</a:t>
                      </a:r>
                    </a:p>
                  </a:txBody>
                  <a:tcPr anchor="ctr">
                    <a:solidFill>
                      <a:srgbClr val="F9F9F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83837141"/>
                  </a:ext>
                </a:extLst>
              </a:tr>
              <a:tr h="0">
                <a:tc>
                  <a:txBody>
                    <a:bodyPr/>
                    <a:lstStyle/>
                    <a:p>
                      <a:pPr algn="ctr"/>
                      <a:r>
                        <a:rPr lang="en-US">
                          <a:effectLst/>
                        </a:rPr>
                        <a:t>7</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6</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5</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4</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3</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2</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1</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a:effectLst/>
                        </a:rPr>
                        <a:t>0</a:t>
                      </a: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654924203"/>
                  </a:ext>
                </a:extLst>
              </a:tr>
              <a:tr h="0">
                <a:tc>
                  <a:txBody>
                    <a:bodyPr/>
                    <a:lstStyle/>
                    <a:p>
                      <a:r>
                        <a:rPr lang="en-US" b="1">
                          <a:effectLst/>
                        </a:rPr>
                        <a:t>P</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gridSpan="2">
                  <a:txBody>
                    <a:bodyPr/>
                    <a:lstStyle/>
                    <a:p>
                      <a:r>
                        <a:rPr lang="en-US" b="1">
                          <a:effectLst/>
                        </a:rPr>
                        <a:t>DPL</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hMerge="1">
                  <a:txBody>
                    <a:bodyPr/>
                    <a:lstStyle/>
                    <a:p>
                      <a:endParaRPr lang="en-US"/>
                    </a:p>
                  </a:txBody>
                  <a:tcPr/>
                </a:tc>
                <a:tc>
                  <a:txBody>
                    <a:bodyPr/>
                    <a:lstStyle/>
                    <a:p>
                      <a:r>
                        <a:rPr lang="en-US" b="1">
                          <a:effectLst/>
                        </a:rPr>
                        <a:t>S</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b="1">
                          <a:effectLst/>
                        </a:rPr>
                        <a:t>E</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b="1">
                          <a:effectLst/>
                        </a:rPr>
                        <a:t>DC</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b="1">
                          <a:effectLst/>
                        </a:rPr>
                        <a:t>RW</a:t>
                      </a:r>
                      <a:endParaRPr lang="en-US">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b="1" dirty="0">
                          <a:effectLst/>
                        </a:rPr>
                        <a:t>A</a:t>
                      </a:r>
                      <a:endParaRPr lang="en-US" dirty="0">
                        <a:effectLst/>
                      </a:endParaRPr>
                    </a:p>
                  </a:txBody>
                  <a:tcPr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15375572"/>
                  </a:ext>
                </a:extLst>
              </a:tr>
            </a:tbl>
          </a:graphicData>
        </a:graphic>
      </p:graphicFrame>
      <p:sp>
        <p:nvSpPr>
          <p:cNvPr id="5" name="Rectangle 1">
            <a:extLst>
              <a:ext uri="{FF2B5EF4-FFF2-40B4-BE49-F238E27FC236}">
                <a16:creationId xmlns:a16="http://schemas.microsoft.com/office/drawing/2014/main" id="{16447984-0977-42A4-2A07-FEA66087C93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824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59B8AF3-F494-A587-57E1-630073098312}"/>
              </a:ext>
            </a:extLst>
          </p:cNvPr>
          <p:cNvSpPr>
            <a:spLocks noGrp="1"/>
          </p:cNvSpPr>
          <p:nvPr>
            <p:ph type="title"/>
          </p:nvPr>
        </p:nvSpPr>
        <p:spPr/>
        <p:txBody>
          <a:bodyPr/>
          <a:lstStyle/>
          <a:p>
            <a:pPr algn="ctr"/>
            <a:r>
              <a:rPr lang="en-US" dirty="0">
                <a:solidFill>
                  <a:schemeClr val="bg1"/>
                </a:solidFill>
              </a:rPr>
              <a:t>Inline Assembly</a:t>
            </a:r>
          </a:p>
        </p:txBody>
      </p:sp>
      <p:pic>
        <p:nvPicPr>
          <p:cNvPr id="10" name="Content Placeholder 9">
            <a:extLst>
              <a:ext uri="{FF2B5EF4-FFF2-40B4-BE49-F238E27FC236}">
                <a16:creationId xmlns:a16="http://schemas.microsoft.com/office/drawing/2014/main" id="{B249374B-3C01-5804-8A7F-61655675A8F3}"/>
              </a:ext>
            </a:extLst>
          </p:cNvPr>
          <p:cNvPicPr>
            <a:picLocks noGrp="1" noChangeAspect="1"/>
          </p:cNvPicPr>
          <p:nvPr>
            <p:ph idx="1"/>
          </p:nvPr>
        </p:nvPicPr>
        <p:blipFill>
          <a:blip r:embed="rId2"/>
          <a:stretch>
            <a:fillRect/>
          </a:stretch>
        </p:blipFill>
        <p:spPr>
          <a:xfrm>
            <a:off x="1765006" y="1825624"/>
            <a:ext cx="8825022" cy="4543277"/>
          </a:xfrm>
        </p:spPr>
      </p:pic>
    </p:spTree>
    <p:extLst>
      <p:ext uri="{BB962C8B-B14F-4D97-AF65-F5344CB8AC3E}">
        <p14:creationId xmlns:p14="http://schemas.microsoft.com/office/powerpoint/2010/main" val="1391593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81E07-0D59-BBAF-FE35-24AE3C1EBA41}"/>
              </a:ext>
            </a:extLst>
          </p:cNvPr>
          <p:cNvSpPr>
            <a:spLocks noGrp="1"/>
          </p:cNvSpPr>
          <p:nvPr>
            <p:ph type="title"/>
          </p:nvPr>
        </p:nvSpPr>
        <p:spPr/>
        <p:txBody>
          <a:bodyPr/>
          <a:lstStyle/>
          <a:p>
            <a:pPr algn="ctr"/>
            <a:r>
              <a:rPr lang="en-US" dirty="0">
                <a:solidFill>
                  <a:schemeClr val="bg1"/>
                </a:solidFill>
              </a:rPr>
              <a:t>Construction</a:t>
            </a:r>
          </a:p>
        </p:txBody>
      </p:sp>
      <p:pic>
        <p:nvPicPr>
          <p:cNvPr id="8" name="Content Placeholder 7">
            <a:extLst>
              <a:ext uri="{FF2B5EF4-FFF2-40B4-BE49-F238E27FC236}">
                <a16:creationId xmlns:a16="http://schemas.microsoft.com/office/drawing/2014/main" id="{30DA0B3E-91BF-87CE-0B12-CB9EE196D66F}"/>
              </a:ext>
            </a:extLst>
          </p:cNvPr>
          <p:cNvPicPr>
            <a:picLocks noGrp="1" noChangeAspect="1"/>
          </p:cNvPicPr>
          <p:nvPr>
            <p:ph sz="half" idx="2"/>
          </p:nvPr>
        </p:nvPicPr>
        <p:blipFill>
          <a:blip r:embed="rId2"/>
          <a:stretch>
            <a:fillRect/>
          </a:stretch>
        </p:blipFill>
        <p:spPr>
          <a:xfrm>
            <a:off x="1360968" y="2865475"/>
            <a:ext cx="4029740" cy="1342231"/>
          </a:xfrm>
        </p:spPr>
      </p:pic>
      <p:sp>
        <p:nvSpPr>
          <p:cNvPr id="5" name="Text Placeholder 4">
            <a:extLst>
              <a:ext uri="{FF2B5EF4-FFF2-40B4-BE49-F238E27FC236}">
                <a16:creationId xmlns:a16="http://schemas.microsoft.com/office/drawing/2014/main" id="{CB689839-F1EC-9DB7-6DF1-41348A7039F0}"/>
              </a:ext>
            </a:extLst>
          </p:cNvPr>
          <p:cNvSpPr>
            <a:spLocks noGrp="1"/>
          </p:cNvSpPr>
          <p:nvPr>
            <p:ph type="body" sz="quarter" idx="3"/>
          </p:nvPr>
        </p:nvSpPr>
        <p:spPr/>
        <p:txBody>
          <a:bodyPr/>
          <a:lstStyle/>
          <a:p>
            <a:pPr algn="ctr"/>
            <a:r>
              <a:rPr lang="en-US" dirty="0">
                <a:solidFill>
                  <a:schemeClr val="bg1"/>
                </a:solidFill>
              </a:rPr>
              <a:t>Declaration</a:t>
            </a:r>
          </a:p>
        </p:txBody>
      </p:sp>
      <p:sp>
        <p:nvSpPr>
          <p:cNvPr id="6" name="Content Placeholder 5">
            <a:extLst>
              <a:ext uri="{FF2B5EF4-FFF2-40B4-BE49-F238E27FC236}">
                <a16:creationId xmlns:a16="http://schemas.microsoft.com/office/drawing/2014/main" id="{C68627CC-652E-4225-3DD4-5CF796C57608}"/>
              </a:ext>
            </a:extLst>
          </p:cNvPr>
          <p:cNvSpPr>
            <a:spLocks noGrp="1"/>
          </p:cNvSpPr>
          <p:nvPr>
            <p:ph sz="quarter" idx="4"/>
          </p:nvPr>
        </p:nvSpPr>
        <p:spPr/>
        <p:txBody>
          <a:bodyPr>
            <a:normAutofit/>
          </a:bodyPr>
          <a:lstStyle/>
          <a:p>
            <a:r>
              <a:rPr lang="en-US" dirty="0">
                <a:solidFill>
                  <a:schemeClr val="bg1"/>
                </a:solidFill>
              </a:rPr>
              <a:t>asm</a:t>
            </a:r>
          </a:p>
          <a:p>
            <a:r>
              <a:rPr lang="en-US" dirty="0">
                <a:solidFill>
                  <a:schemeClr val="bg1"/>
                </a:solidFill>
              </a:rPr>
              <a:t>__asm</a:t>
            </a:r>
          </a:p>
          <a:p>
            <a:r>
              <a:rPr lang="en-US" dirty="0">
                <a:solidFill>
                  <a:schemeClr val="bg1"/>
                </a:solidFill>
              </a:rPr>
              <a:t>__asm__</a:t>
            </a:r>
          </a:p>
          <a:p>
            <a:r>
              <a:rPr lang="en-US" dirty="0">
                <a:solidFill>
                  <a:schemeClr val="bg1"/>
                </a:solidFill>
              </a:rPr>
              <a:t>asm volatile</a:t>
            </a:r>
          </a:p>
          <a:p>
            <a:endParaRPr lang="en-US" dirty="0">
              <a:solidFill>
                <a:schemeClr val="bg1"/>
              </a:solidFill>
            </a:endParaRPr>
          </a:p>
        </p:txBody>
      </p:sp>
    </p:spTree>
    <p:extLst>
      <p:ext uri="{BB962C8B-B14F-4D97-AF65-F5344CB8AC3E}">
        <p14:creationId xmlns:p14="http://schemas.microsoft.com/office/powerpoint/2010/main" val="1960885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Effect transition="in" filter="fade">
                                      <p:cBhvr>
                                        <p:cTn id="19" dur="1000"/>
                                        <p:tgtEl>
                                          <p:spTgt spid="6">
                                            <p:txEl>
                                              <p:pRg st="2" end="2"/>
                                            </p:txEl>
                                          </p:spTgt>
                                        </p:tgtEl>
                                      </p:cBhvr>
                                    </p:animEffect>
                                    <p:anim calcmode="lin" valueType="num">
                                      <p:cBhvr>
                                        <p:cTn id="2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circle(in)">
                                      <p:cBhvr>
                                        <p:cTn id="26"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23B88-D951-593F-A6B4-A9BEDA1ADEE5}"/>
              </a:ext>
            </a:extLst>
          </p:cNvPr>
          <p:cNvSpPr>
            <a:spLocks noGrp="1"/>
          </p:cNvSpPr>
          <p:nvPr>
            <p:ph type="title"/>
          </p:nvPr>
        </p:nvSpPr>
        <p:spPr/>
        <p:txBody>
          <a:bodyPr/>
          <a:lstStyle/>
          <a:p>
            <a:pPr algn="ctr"/>
            <a:r>
              <a:rPr lang="en-US" dirty="0">
                <a:solidFill>
                  <a:schemeClr val="bg1"/>
                </a:solidFill>
              </a:rPr>
              <a:t>Format</a:t>
            </a:r>
          </a:p>
        </p:txBody>
      </p:sp>
      <p:pic>
        <p:nvPicPr>
          <p:cNvPr id="8" name="Content Placeholder 7">
            <a:extLst>
              <a:ext uri="{FF2B5EF4-FFF2-40B4-BE49-F238E27FC236}">
                <a16:creationId xmlns:a16="http://schemas.microsoft.com/office/drawing/2014/main" id="{7FDEE5A0-247B-71CB-EBA5-20C36F292792}"/>
              </a:ext>
            </a:extLst>
          </p:cNvPr>
          <p:cNvPicPr>
            <a:picLocks noGrp="1" noChangeAspect="1"/>
          </p:cNvPicPr>
          <p:nvPr>
            <p:ph sz="half" idx="2"/>
          </p:nvPr>
        </p:nvPicPr>
        <p:blipFill>
          <a:blip r:embed="rId3"/>
          <a:stretch>
            <a:fillRect/>
          </a:stretch>
        </p:blipFill>
        <p:spPr>
          <a:xfrm>
            <a:off x="255181" y="2711303"/>
            <a:ext cx="7804298" cy="1621138"/>
          </a:xfrm>
        </p:spPr>
      </p:pic>
      <p:sp>
        <p:nvSpPr>
          <p:cNvPr id="5" name="Text Placeholder 4">
            <a:extLst>
              <a:ext uri="{FF2B5EF4-FFF2-40B4-BE49-F238E27FC236}">
                <a16:creationId xmlns:a16="http://schemas.microsoft.com/office/drawing/2014/main" id="{A53A7E69-24D2-11CA-972C-23A4AF84BE36}"/>
              </a:ext>
            </a:extLst>
          </p:cNvPr>
          <p:cNvSpPr>
            <a:spLocks noGrp="1"/>
          </p:cNvSpPr>
          <p:nvPr>
            <p:ph type="body" sz="quarter" idx="3"/>
          </p:nvPr>
        </p:nvSpPr>
        <p:spPr>
          <a:xfrm>
            <a:off x="8250865" y="1681163"/>
            <a:ext cx="3104522" cy="823912"/>
          </a:xfrm>
        </p:spPr>
        <p:txBody>
          <a:bodyPr/>
          <a:lstStyle/>
          <a:p>
            <a:r>
              <a:rPr lang="en-US" dirty="0">
                <a:solidFill>
                  <a:schemeClr val="bg1"/>
                </a:solidFill>
              </a:rPr>
              <a:t>blocks</a:t>
            </a:r>
            <a:endParaRPr lang="en-US" dirty="0"/>
          </a:p>
        </p:txBody>
      </p:sp>
      <p:sp>
        <p:nvSpPr>
          <p:cNvPr id="6" name="Content Placeholder 5">
            <a:extLst>
              <a:ext uri="{FF2B5EF4-FFF2-40B4-BE49-F238E27FC236}">
                <a16:creationId xmlns:a16="http://schemas.microsoft.com/office/drawing/2014/main" id="{C7F5119D-CD61-1C21-5ECF-B53EE98C674C}"/>
              </a:ext>
            </a:extLst>
          </p:cNvPr>
          <p:cNvSpPr>
            <a:spLocks noGrp="1"/>
          </p:cNvSpPr>
          <p:nvPr>
            <p:ph sz="quarter" idx="4"/>
          </p:nvPr>
        </p:nvSpPr>
        <p:spPr>
          <a:xfrm>
            <a:off x="8250865" y="2505075"/>
            <a:ext cx="3104522" cy="3684588"/>
          </a:xfrm>
        </p:spPr>
        <p:txBody>
          <a:bodyPr>
            <a:normAutofit lnSpcReduction="10000"/>
          </a:bodyPr>
          <a:lstStyle/>
          <a:p>
            <a:r>
              <a:rPr lang="en-US" dirty="0">
                <a:solidFill>
                  <a:schemeClr val="bg1"/>
                </a:solidFill>
              </a:rPr>
              <a:t>code format string</a:t>
            </a:r>
          </a:p>
          <a:p>
            <a:r>
              <a:rPr lang="en-US" dirty="0">
                <a:solidFill>
                  <a:schemeClr val="bg1"/>
                </a:solidFill>
              </a:rPr>
              <a:t>output</a:t>
            </a:r>
            <a:r>
              <a:rPr lang="en-US" sz="3200" dirty="0">
                <a:solidFill>
                  <a:schemeClr val="bg1"/>
                </a:solidFill>
              </a:rPr>
              <a:t>*</a:t>
            </a:r>
            <a:endParaRPr lang="en-US" dirty="0">
              <a:solidFill>
                <a:schemeClr val="bg1"/>
              </a:solidFill>
            </a:endParaRPr>
          </a:p>
          <a:p>
            <a:r>
              <a:rPr lang="en-US" dirty="0">
                <a:solidFill>
                  <a:schemeClr val="bg1"/>
                </a:solidFill>
              </a:rPr>
              <a:t>input</a:t>
            </a:r>
            <a:r>
              <a:rPr lang="en-US" sz="3200" dirty="0">
                <a:solidFill>
                  <a:schemeClr val="bg1"/>
                </a:solidFill>
              </a:rPr>
              <a:t>*</a:t>
            </a:r>
            <a:endParaRPr lang="en-US" dirty="0">
              <a:solidFill>
                <a:schemeClr val="bg1"/>
              </a:solidFill>
            </a:endParaRPr>
          </a:p>
          <a:p>
            <a:r>
              <a:rPr lang="en-US" dirty="0">
                <a:solidFill>
                  <a:schemeClr val="bg1"/>
                </a:solidFill>
              </a:rPr>
              <a:t>clobber</a:t>
            </a:r>
            <a:r>
              <a:rPr lang="en-US" sz="3200" dirty="0">
                <a:solidFill>
                  <a:schemeClr val="bg1"/>
                </a:solidFill>
              </a:rPr>
              <a:t>*</a:t>
            </a:r>
          </a:p>
          <a:p>
            <a:endParaRPr lang="en-US" sz="3200" dirty="0">
              <a:solidFill>
                <a:schemeClr val="bg1"/>
              </a:solidFill>
            </a:endParaRPr>
          </a:p>
          <a:p>
            <a:endParaRPr lang="en-US" sz="3200" dirty="0">
              <a:solidFill>
                <a:schemeClr val="bg1"/>
              </a:solidFill>
            </a:endParaRPr>
          </a:p>
          <a:p>
            <a:pPr marL="0" indent="0">
              <a:buNone/>
            </a:pPr>
            <a:r>
              <a:rPr lang="en-US" sz="2000" dirty="0">
                <a:solidFill>
                  <a:schemeClr val="bg1"/>
                </a:solidFill>
              </a:rPr>
              <a:t>* optional</a:t>
            </a:r>
          </a:p>
          <a:p>
            <a:endParaRPr lang="en-US" dirty="0"/>
          </a:p>
        </p:txBody>
      </p:sp>
    </p:spTree>
    <p:extLst>
      <p:ext uri="{BB962C8B-B14F-4D97-AF65-F5344CB8AC3E}">
        <p14:creationId xmlns:p14="http://schemas.microsoft.com/office/powerpoint/2010/main" val="48742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wipe(down)">
                                      <p:cBhvr>
                                        <p:cTn id="24" dur="500"/>
                                        <p:tgtEl>
                                          <p:spTgt spid="6">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15837</TotalTime>
  <Words>2356</Words>
  <Application>Microsoft Office PowerPoint</Application>
  <PresentationFormat>Widescreen</PresentationFormat>
  <Paragraphs>333</Paragraphs>
  <Slides>26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Unicode MS</vt:lpstr>
      <vt:lpstr>Calibri</vt:lpstr>
      <vt:lpstr>Calibri Light</vt:lpstr>
      <vt:lpstr>Helvetica Neue</vt:lpstr>
      <vt:lpstr>Times New Roman</vt:lpstr>
      <vt:lpstr>Office Theme</vt:lpstr>
      <vt:lpstr>Using the power of Assembly to fine tune an application's performance</vt:lpstr>
      <vt:lpstr>PowerPoint Presentation</vt:lpstr>
      <vt:lpstr>Introduction of the Series</vt:lpstr>
      <vt:lpstr>Background</vt:lpstr>
      <vt:lpstr>Segment Descriptor</vt:lpstr>
      <vt:lpstr>Access Byte</vt:lpstr>
      <vt:lpstr>Inline Assembly</vt:lpstr>
      <vt:lpstr>Construction</vt:lpstr>
      <vt:lpstr>Format</vt:lpstr>
      <vt:lpstr>Code Format String</vt:lpstr>
      <vt:lpstr>PowerPoint Presentation</vt:lpstr>
      <vt:lpstr>Modifiers</vt:lpstr>
      <vt:lpstr>Constraints</vt:lpstr>
      <vt:lpstr>Register Operands</vt:lpstr>
      <vt:lpstr>More Constraints</vt:lpstr>
      <vt:lpstr>“r” constraint</vt:lpstr>
      <vt:lpstr>Memory Operand</vt:lpstr>
      <vt:lpstr>Offsetable Operand</vt:lpstr>
      <vt:lpstr>Clobbers</vt:lpstr>
      <vt:lpstr>Special Clobber: cc</vt:lpstr>
      <vt:lpstr>Early Clobber (&amp;) with Special Clobber “memory”</vt:lpstr>
      <vt:lpstr>Pros</vt:lpstr>
      <vt:lpstr>Cons</vt:lpstr>
      <vt:lpstr>Conclusion</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the power of Assembly to fine tune an application's performance</dc:title>
  <dc:creator>Brett Searles</dc:creator>
  <cp:lastModifiedBy>Brett Searles</cp:lastModifiedBy>
  <cp:revision>52</cp:revision>
  <dcterms:created xsi:type="dcterms:W3CDTF">2023-06-10T13:51:31Z</dcterms:created>
  <dcterms:modified xsi:type="dcterms:W3CDTF">2023-06-21T13:49:08Z</dcterms:modified>
</cp:coreProperties>
</file>