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743360"/>
            <a:ext cx="9130680" cy="210132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4743360"/>
            <a:ext cx="9130680" cy="210132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666880" y="5701320"/>
            <a:ext cx="3110760" cy="82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30000"/>
          </a:bodyPr>
          <a:p>
            <a:pPr algn="ctr">
              <a:lnSpc>
                <a:spcPct val="80000"/>
              </a:lnSpc>
              <a:spcBef>
                <a:spcPts val="1199"/>
              </a:spcBef>
            </a:pPr>
            <a:r>
              <a:rPr b="0" i="1" lang="en-US" sz="5600" spc="15" strike="noStrike">
                <a:solidFill>
                  <a:srgbClr val="ffffff"/>
                </a:solidFill>
                <a:latin typeface="Corbel"/>
                <a:ea typeface="DejaVu Sans"/>
              </a:rPr>
              <a:t>Lloyd Moore, President</a:t>
            </a:r>
            <a:endParaRPr b="0" lang="en-US" sz="56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1199"/>
              </a:spcBef>
            </a:pPr>
            <a:r>
              <a:rPr b="0" i="1" lang="en-US" sz="5600" spc="15" strike="noStrike">
                <a:solidFill>
                  <a:srgbClr val="ffffff"/>
                </a:solidFill>
                <a:latin typeface="Corbel"/>
                <a:ea typeface="DejaVu Sans"/>
              </a:rPr>
              <a:t>Lloyd@CyberData-Robotics.com</a:t>
            </a:r>
            <a:endParaRPr b="0" lang="en-US" sz="56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1199"/>
              </a:spcBef>
            </a:pPr>
            <a:r>
              <a:rPr b="0" i="1" lang="en-US" sz="5600" spc="15" strike="noStrike">
                <a:solidFill>
                  <a:srgbClr val="ffffff"/>
                </a:solidFill>
                <a:latin typeface="Corbel"/>
                <a:ea typeface="DejaVu Sans"/>
              </a:rPr>
              <a:t>www.CyberData-Robotics.com</a:t>
            </a:r>
            <a:endParaRPr b="0" lang="en-US" sz="5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5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52440" y="457200"/>
            <a:ext cx="7667640" cy="24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Corbel"/>
                <a:ea typeface="DejaVu Sans"/>
              </a:rPr>
              <a:t>   </a:t>
            </a:r>
            <a:r>
              <a:rPr b="1" lang="en-US" sz="6000" spc="-1" strike="noStrike">
                <a:solidFill>
                  <a:srgbClr val="ffffff"/>
                </a:solidFill>
                <a:latin typeface="Corbel"/>
                <a:ea typeface="DejaVu Sans"/>
              </a:rPr>
              <a:t>What Have We Lost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2" name="Picture 4" descr=""/>
          <p:cNvPicPr/>
          <p:nvPr/>
        </p:nvPicPr>
        <p:blipFill>
          <a:blip r:embed="rId1"/>
          <a:stretch/>
        </p:blipFill>
        <p:spPr>
          <a:xfrm>
            <a:off x="2565000" y="4952880"/>
            <a:ext cx="3441600" cy="59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/>
          <p:nvPr/>
        </p:nvSpPr>
        <p:spPr>
          <a:xfrm>
            <a:off x="783000" y="320760"/>
            <a:ext cx="7541280" cy="10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Simple Serial Ports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685800" y="1143000"/>
            <a:ext cx="3656520" cy="342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Advantages: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Simple to use and can have fine grained control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Can be extremely robust to environmental influences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Chipsets can be “rad hard”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Can easily connect to very simple microcontrollers and hardware devices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Latency is well defined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4572000" y="1143000"/>
            <a:ext cx="3656520" cy="342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Disadvantages: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Will have to code any “networking stack” that you need yourself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Low baud rate by today’s standards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Limited range by today’s standards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Some cabling can be heavy by today's standards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"/>
          <p:cNvSpPr/>
          <p:nvPr/>
        </p:nvSpPr>
        <p:spPr>
          <a:xfrm>
            <a:off x="783000" y="320760"/>
            <a:ext cx="7541280" cy="10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“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Stream” File Processing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685800" y="1143000"/>
            <a:ext cx="7314120" cy="41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Description: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Treat the file like a set of information packets, reading one “packet” at a time and processing it.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Modern Day Approach: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Read the whole file into a large array in memory and process the array.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How To: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Open the file just as you would normally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Instead of reading the whole file into memory at once read just as much as you need for a single “work unit” of processing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Keep reading the file and processing “work units” until you reach the end of the file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"/>
          <p:cNvSpPr/>
          <p:nvPr/>
        </p:nvSpPr>
        <p:spPr>
          <a:xfrm>
            <a:off x="783000" y="320760"/>
            <a:ext cx="7541280" cy="10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“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Stream” File Processing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685800" y="1143000"/>
            <a:ext cx="3656520" cy="469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Advantages: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 most cases code ends up being no more complex than working from memory – but it is different.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The resulting code can typically be used on any type of “stream” including a network socket.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Get some parallelism for free: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The OS will buffer and cache access to the file for you automatically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Can process the “work unit” while the OS works in the background on the file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Can handle files of any size, including live streams that run forever!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4572000" y="1143000"/>
            <a:ext cx="3656520" cy="342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Disadvantages: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Random access to the data structure is harder in some cases.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Some parsing operations will benefit from a state machine implementation which may be harder for some.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/>
          <p:nvPr/>
        </p:nvSpPr>
        <p:spPr>
          <a:xfrm>
            <a:off x="783000" y="320760"/>
            <a:ext cx="7541280" cy="10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Blinking LED &amp; Debug GPIO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685800" y="1143000"/>
            <a:ext cx="7314120" cy="49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Description: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Configure a simple GPIO line as an output and toggle it from within your code. This is most effective during “board bring up”.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Modern Day Approach: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Using the JTAG connected debugger and/or debug serial port of the device.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How To: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Start by constructing an absolute minimum program needed, or use an existing example program.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Configure a single line (or port whichever is simpler) to be an output.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Set the output high and then low, possibly repeating at some interval.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Monitor the state of the output line with a scope, logic analyzer or simply connect a low power LED to the line (exact circuit will depend on the hardware being used).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"/>
          <p:cNvSpPr/>
          <p:nvPr/>
        </p:nvSpPr>
        <p:spPr>
          <a:xfrm>
            <a:off x="783000" y="320760"/>
            <a:ext cx="7541280" cy="10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Blinking LED &amp; Debug GPIO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685800" y="1143000"/>
            <a:ext cx="3656520" cy="469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Advantages: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Extremely simple to get working compared to other approaches.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Extremely low timing latency which can be critical for debugging some issues.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Multiple lines can be used to convey system state in real time.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Can be used to debug issues where the processor will not stay running (think watch dog).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Used to be the “standard” first test running when bringing up a new board.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Can work when the JTAG (or other debugging link) is unstable.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4572000" y="1143000"/>
            <a:ext cx="3656520" cy="342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Disadvantages: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Requires external hardware of some type to monitor.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Requires some basic electronics knowledge to set up.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Limited information can be sent.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/>
          <p:nvPr/>
        </p:nvSpPr>
        <p:spPr>
          <a:xfrm>
            <a:off x="783000" y="320760"/>
            <a:ext cx="7541280" cy="10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“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Bare Metal” Coding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685800" y="1143000"/>
            <a:ext cx="7314120" cy="367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Description: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Creating your application code directly “against” the hardware without using a framework or operating system.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Modern Day Approach: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Use a “small” ARM processor and put Linux on it.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How To: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Create a description of what you are trying to do (requirements).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If the application is simple, or has “hard real time” requirements consider working directly “against” the hardware.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Exact details will vary greatly depending on what you are trying to do and could be several additional talks.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"/>
          <p:cNvSpPr/>
          <p:nvPr/>
        </p:nvSpPr>
        <p:spPr>
          <a:xfrm>
            <a:off x="783000" y="320760"/>
            <a:ext cx="7541280" cy="10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“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Bare Metal” Coding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685800" y="1143000"/>
            <a:ext cx="3656520" cy="367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Advantages: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Can implement more “hard real time” applications.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Can be simpler and faster development in some cases.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Can use lower cost hardware.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Can improve power consumption.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Can improve boot time.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Fine grained access and control of all available hardware.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Can use interrupts and DMA engines to simulate a multi-threaded application to improve determinism and latency.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4572000" y="1143000"/>
            <a:ext cx="3656520" cy="342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Disadvantages: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May require more coding to implement “device drivers”.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Development and debugging tools more limited.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You will be doing “embedded systems” development by it’s vary nature.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"/>
          <p:cNvSpPr/>
          <p:nvPr/>
        </p:nvSpPr>
        <p:spPr>
          <a:xfrm>
            <a:off x="783000" y="320760"/>
            <a:ext cx="7541280" cy="10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Hand Optimized Functions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685800" y="1143000"/>
            <a:ext cx="7314120" cy="546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Description: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Creating a dedicated function that does only what you need it to do in place of using a library function.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Modern Day Approach: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I need to do something – where is the library that does this for me?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How To: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First consider what is REALLY special about what you need to do!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 most cases just go get the off the shelf library and use it!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Profile and evaluate the available libraries and be sure they cannot be made to work for you.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Profile and evaluate the available libraries again and be sure they cannot be made to work for you.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Ask a friend/co-worker to get a second, third and forth opinion.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Make sure you know WHY the existing solutions won’t work in your case and have some idea of how to improve the situation.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Ok if you made it to here and you still think there is something special about what you need to do – code it up and make sure it works better for your use case!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/>
          <p:nvPr/>
        </p:nvSpPr>
        <p:spPr>
          <a:xfrm>
            <a:off x="783000" y="320760"/>
            <a:ext cx="7541280" cy="10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Hand Optimized Functions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685800" y="1143000"/>
            <a:ext cx="3656520" cy="342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Advantages: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Will be completely tailored to exactly what you need to do, and nothing else saving overhead.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You might come up with a way better way of doing something and get some great “kudos” for it!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4572000" y="1143000"/>
            <a:ext cx="3656520" cy="342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Disadvantages: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Will take considerably more time to develop, debug and maintain.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You might spend a lot of time attempting to develop the solution only to find out your solution is no better than the available solution.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Coworkers are going to make you justify why you did it yourself!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>
            <a:off x="783000" y="320760"/>
            <a:ext cx="7541280" cy="10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Simply Installed Programs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685800" y="1143000"/>
            <a:ext cx="7314120" cy="49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Description: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Creating a statically linked program that consists of ONE file only containing everything the application needs to run.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Modern Day Approach: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Create a large set of files that need to be installed and then either create an installer application or wrap everything into a Docker container.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How To: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Evaluate if a single file is really appropriate for your application.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Put development processes in place that control the addition of dynamic linking, individual configuration files, registry settings and such. (Should have these anyway!)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There are many way to embed binary data into an executable file if needed, and some frameworks support this directly.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The Power of Compile Time Resources”, Jason Turner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https://www.youtube.com/watch?v=3aRZZxpJ_fc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On the “first run” the single executable can setup registry settings and other needed configurations in place of having an installer.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24400" y="3071520"/>
            <a:ext cx="7667640" cy="65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Agenda: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As technology and  software development techniques have moved forward we have left behind some simpler techniques that are still useful. Let’s review some of them….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"/>
          <p:cNvSpPr/>
          <p:nvPr/>
        </p:nvSpPr>
        <p:spPr>
          <a:xfrm>
            <a:off x="783000" y="320760"/>
            <a:ext cx="7541280" cy="10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Simply Installed Programs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685800" y="1143000"/>
            <a:ext cx="3656520" cy="342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Advantages: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Application is easily moved around.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No installer needed.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No dependency issues, or DLL hell.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Application development can be simpler in some cases.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Application performance can be faster in some cases.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4572000" y="1143000"/>
            <a:ext cx="3656520" cy="342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Disadvantages: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Architecture of the application will be limited.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When there is an update the whole application will need to be replaced.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Not all dependencies that you may need to use can be packaged into an executable.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/>
          <p:nvPr/>
        </p:nvSpPr>
        <p:spPr>
          <a:xfrm>
            <a:off x="783000" y="320760"/>
            <a:ext cx="7541280" cy="10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Cardiac Cardboard Computer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Contributed by James Newton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685800" y="5715000"/>
            <a:ext cx="777240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computer made from cardboard that was used for training. Simulated all the basic operations of a very simple CPU by sliding cardboard members.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371600" y="1371600"/>
            <a:ext cx="6095520" cy="431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/>
          <p:nvPr/>
        </p:nvSpPr>
        <p:spPr>
          <a:xfrm>
            <a:off x="783000" y="320760"/>
            <a:ext cx="7541280" cy="10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Cardiac Cardboard Computer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Developed by James Newton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685800" y="5715000"/>
            <a:ext cx="777240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Has been “reborn” as a website developed by James Newton: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https://jamesnewton.github.io/cardiac/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828800" y="1409400"/>
            <a:ext cx="5643720" cy="430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3"/>
          <p:cNvSpPr/>
          <p:nvPr/>
        </p:nvSpPr>
        <p:spPr>
          <a:xfrm>
            <a:off x="824400" y="3071520"/>
            <a:ext cx="7667640" cy="65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Open Discussion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&amp;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Q &amp; 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I’m sure there are other techniques that I have not covered, any stories from the audience….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783000" y="320760"/>
            <a:ext cx="7541280" cy="10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Link Time Overlays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685800" y="1143000"/>
            <a:ext cx="7314120" cy="41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Description: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linker option allowing individual functions to be replaced / mocked in an executable. The technique is somewhat related to function overlays of the distant past when memory was VERY scarce.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Modern Day Approach: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Dynamic Linked Libraries (to some degree)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How To: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Set the linker command line option allowing multiple definitions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--allow-multiple-definition for GCC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Identify individual functions to be replaced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Create duplicate function definitions in different compilation units/object files/libraries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Based on the build type include or don’t include the object the object with the alternate definition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783000" y="320760"/>
            <a:ext cx="7541280" cy="10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Link Time Overlays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685800" y="1143000"/>
            <a:ext cx="3656520" cy="444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Advantages: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Allows for a known common code based to be modified for testing, while GUARANTEEING the integrity of the rest of the program.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Particularly useful when software needs to pass a formal qualification and the exact code used in production must be modified.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Linkage is static and minimal modifications are needed to the program.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Program configuration is controlled and guaranteed by the build system.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4572000" y="1143000"/>
            <a:ext cx="3656520" cy="342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Disadvantages: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Technique is obscure and not obvious to many folks these days.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Duplicate function names are not expected and will mislead folks.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Generally frowned upon if used where not absolutely required.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/>
          <p:nvPr/>
        </p:nvSpPr>
        <p:spPr>
          <a:xfrm>
            <a:off x="783000" y="320760"/>
            <a:ext cx="7541280" cy="10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CSV Files, Simple Formats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685800" y="1143000"/>
            <a:ext cx="7314120" cy="444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Description: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Using only the simplest file format needed to represent the information.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Modern Day Approach: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Markup languages such as JSON and XML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How To: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For a CSV file write out an optional header line with the field titles comma separated: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Field1,Field2,Field3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Write out each set of values, comma separated as a single line: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1,2,3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If size and performance are really critical can also use a  binary format such as: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91" name=""/>
          <p:cNvGraphicFramePr/>
          <p:nvPr/>
        </p:nvGraphicFramePr>
        <p:xfrm>
          <a:off x="1740240" y="5789880"/>
          <a:ext cx="3200040" cy="347760"/>
        </p:xfrm>
        <a:graphic>
          <a:graphicData uri="http://schemas.openxmlformats.org/drawingml/2006/table">
            <a:tbl>
              <a:tblPr/>
              <a:tblGrid>
                <a:gridCol w="546120"/>
                <a:gridCol w="584640"/>
                <a:gridCol w="699840"/>
                <a:gridCol w="635040"/>
                <a:gridCol w="734760"/>
              </a:tblGrid>
              <a:tr h="3337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STX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0x01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0x02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0x03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ETX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783000" y="320760"/>
            <a:ext cx="7541280" cy="10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CSV Files, Simple Formats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685800" y="1143000"/>
            <a:ext cx="3656520" cy="41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Advantages: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For simple, regular data the format is easy to read and write in code. (fprintf, fscanf, strtok or similar)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Removes the need to pull in a serialization/de-serialization library.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Files are typically MUCH smaller in size as redundant field names and delimiters are removed.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Can easily interop with a spreadsheet.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Binary files can be even smaller and faster.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4572000" y="1143000"/>
            <a:ext cx="3656520" cy="342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Disadvantages: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Not as human readable.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Generally not usable where the data structure varies significantly, and if it does much of the simplicity is lost.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Depending on the application may not be as resistant to error detection.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Needs custom code to parse into internal data structures (JSON).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"/>
          <p:cNvSpPr/>
          <p:nvPr/>
        </p:nvSpPr>
        <p:spPr>
          <a:xfrm>
            <a:off x="783000" y="320760"/>
            <a:ext cx="7541280" cy="10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Simple Serial Protocols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685800" y="1143000"/>
            <a:ext cx="7314120" cy="49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Description: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Basically the same ideas we just discussed but instead of storing to disk the information is sent over a serial link (cabled or wireless).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Modern Day Approach: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More complex formats such as JSON or XML embedded inside a transmission protocol such as TCP/IP.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How To: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Most beneficial here will be the binary protocols in cases where efficiency is critically important.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Generally will want to have a packet format with the following properties: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clear start of packet/message indicator for framing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clear end of packet/message indicator for framing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Some type of error detection and/or correction (1+2 = 3)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97" name=""/>
          <p:cNvGraphicFramePr/>
          <p:nvPr/>
        </p:nvGraphicFramePr>
        <p:xfrm>
          <a:off x="1695960" y="5797080"/>
          <a:ext cx="3200040" cy="347760"/>
        </p:xfrm>
        <a:graphic>
          <a:graphicData uri="http://schemas.openxmlformats.org/drawingml/2006/table">
            <a:tbl>
              <a:tblPr/>
              <a:tblGrid>
                <a:gridCol w="546120"/>
                <a:gridCol w="584640"/>
                <a:gridCol w="699840"/>
                <a:gridCol w="635040"/>
                <a:gridCol w="734760"/>
              </a:tblGrid>
              <a:tr h="3337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STX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0x01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0x02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0x03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ETX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/>
          <p:nvPr/>
        </p:nvSpPr>
        <p:spPr>
          <a:xfrm>
            <a:off x="783000" y="320760"/>
            <a:ext cx="7541280" cy="10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Simple Serial Protocols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685800" y="1143000"/>
            <a:ext cx="3656520" cy="52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Advantages: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Can be optimized and tuned for the specific application: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Send x,y coords from [0,99]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Errors handled by repeating packet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Can do this with 2 bytes by flagging one coordinate having high bit set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typical JSON packet would be about 20 bytes (depending on exact white space):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"x": 10,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"y": 20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Allows for the use of simpler lower speed physical layer, sending more data, and/or faster update rate.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4572000" y="1143000"/>
            <a:ext cx="3656520" cy="342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Disadvantages: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Not easily human readable.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Not parsed by protocol analyzers.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Have to write custom code on both sides to match to data contents.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Complex or variable data becomes much harder to work with.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"/>
          <p:cNvSpPr/>
          <p:nvPr/>
        </p:nvSpPr>
        <p:spPr>
          <a:xfrm>
            <a:off x="783000" y="320760"/>
            <a:ext cx="7541280" cy="10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Simple Serial Ports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685800" y="1143000"/>
            <a:ext cx="7314120" cy="572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Description: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RS-232/422/485 are simple 2 to 9 wire serial ports that have been around for many decades. They used to be standard everywhere but now are only seen in special use cases.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Modern Day Approach: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Ethernet most common for long distances, USB most common for short distances.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How To: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PCI cards are still available that support RS-232/422/485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Can also use USB to RS-232/422/485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FTDI chipset is the most common and widely supported on all major operating systems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Ethernet to RS-232/422/485 adapters are available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 code simply open the serial port as a file and start reading and writing to it.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Will need to configure the communication parameters (baud rate, start bits, stop bits and parity bit) in the OS.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2090</TotalTime>
  <Application>LibreOffice/7.5.7.1$Windows_X86_64 LibreOffice_project/47eb0cf7efbacdee9b19ae25d6752381ede23126</Application>
  <AppVersion>15.0000</AppVersion>
  <Words>2501</Words>
  <Paragraphs>209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2012-10-22T16:47:02Z</dcterms:created>
  <dc:creator>Lloyd Moore</dc:creator>
  <dc:description/>
  <dc:language>en-US</dc:language>
  <cp:lastModifiedBy/>
  <dcterms:modified xsi:type="dcterms:W3CDTF">2023-10-21T12:14:46Z</dcterms:modified>
  <cp:revision>205</cp:revision>
  <dc:subject/>
  <dc:title>Getting Started with the Raspberry Pi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22</vt:i4>
  </property>
</Properties>
</file>