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2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BB17C-3C57-4C41-BC42-06D0E07A59E6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B56A-F5DC-4DF2-BEF5-F9564F58E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1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32B56A-F5DC-4DF2-BEF5-F9564F58E0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530EEBA-705C-496B-8E7A-9AEDA815A73F}" type="datetimeFigureOut">
              <a:rPr lang="en-US" smtClean="0"/>
              <a:t>10/19/2011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E3187D2-7219-4999-B783-4842408D0B8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rensic.com/Learn/Resources/ConcurrencyTutorialPartFive.aspx" TargetMode="External"/><Relationship Id="rId2" Type="http://schemas.openxmlformats.org/officeDocument/2006/relationships/hyperlink" Target="http://blog.corensic.com/2011/10/10/async-tasks-in-c11-not-quite-there-y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pen-std.org/jtc1/sc22/wg21/docs/papers/2010/n3038.html" TargetMode="External"/><Relationship Id="rId4" Type="http://schemas.openxmlformats.org/officeDocument/2006/relationships/hyperlink" Target="http://www.open-std.org/jtc1/sc22/wg21/docs/papers/2009/n2880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Bartosz Milewski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Asynchronous Tasks in C++11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Async</a:t>
            </a:r>
            <a:r>
              <a:rPr lang="en-US" dirty="0" smtClean="0"/>
              <a:t> Task, Future Combo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478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 err="1"/>
              <a:t>taskFun</a:t>
            </a:r>
            <a:r>
              <a:rPr lang="en-US" dirty="0"/>
              <a:t>()</a:t>
            </a:r>
          </a:p>
          <a:p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 err="1"/>
              <a:t>str</a:t>
            </a:r>
            <a:r>
              <a:rPr lang="en-US" dirty="0"/>
              <a:t>("Hello from task!");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smtClean="0"/>
              <a:t>test()</a:t>
            </a:r>
            <a:endParaRPr lang="en-US" dirty="0"/>
          </a:p>
          <a:p>
            <a:r>
              <a:rPr lang="en-US" dirty="0" smtClean="0"/>
              <a:t>{</a:t>
            </a:r>
          </a:p>
          <a:p>
            <a:endParaRPr lang="en-US" dirty="0"/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future</a:t>
            </a:r>
            <a:r>
              <a:rPr lang="en-US" dirty="0"/>
              <a:t>&lt;</a:t>
            </a:r>
            <a:r>
              <a:rPr lang="en-US" dirty="0" err="1"/>
              <a:t>std</a:t>
            </a:r>
            <a:r>
              <a:rPr lang="en-US" dirty="0"/>
              <a:t>::string&gt; </a:t>
            </a:r>
            <a:r>
              <a:rPr lang="en-US" dirty="0" err="1"/>
              <a:t>ftr</a:t>
            </a:r>
            <a:r>
              <a:rPr lang="en-US" dirty="0"/>
              <a:t> =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u="sng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dirty="0"/>
              <a:t>(&amp;</a:t>
            </a:r>
            <a:r>
              <a:rPr lang="en-US" dirty="0" err="1"/>
              <a:t>taskFun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"Hello from main!\n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/>
              <a:t>::string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ftr.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en-US" dirty="0" smtClean="0"/>
              <a:t>();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str</a:t>
            </a:r>
            <a:r>
              <a:rPr lang="en-US" dirty="0"/>
              <a:t>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}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Tasks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828800"/>
            <a:ext cx="76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(30.6.8) The </a:t>
            </a:r>
            <a:r>
              <a:rPr lang="en-US" dirty="0"/>
              <a:t>template function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async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provides a mechanism to launch a function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potentially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 a new thread </a:t>
            </a:r>
            <a:r>
              <a:rPr lang="en-US" dirty="0" smtClean="0"/>
              <a:t>and provides </a:t>
            </a:r>
            <a:r>
              <a:rPr lang="en-US" dirty="0"/>
              <a:t>the result of the function in a future object with which it shares a shared state.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4669" y="3276600"/>
            <a:ext cx="8229600" cy="31242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Launch Policies</a:t>
            </a:r>
          </a:p>
          <a:p>
            <a:pPr lvl="1"/>
            <a:r>
              <a:rPr lang="en-US" dirty="0" smtClean="0"/>
              <a:t>launch::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/>
              <a:t>launch</a:t>
            </a:r>
            <a:r>
              <a:rPr lang="en-US" dirty="0" smtClean="0"/>
              <a:t>::deferred</a:t>
            </a:r>
            <a:endParaRPr lang="en-US" dirty="0"/>
          </a:p>
          <a:p>
            <a:pPr lvl="1"/>
            <a:r>
              <a:rPr lang="en-US" dirty="0"/>
              <a:t>launch</a:t>
            </a:r>
            <a:r>
              <a:rPr lang="en-US" dirty="0" smtClean="0"/>
              <a:t>::any (default)</a:t>
            </a:r>
          </a:p>
          <a:p>
            <a:r>
              <a:rPr lang="en-US" dirty="0" smtClean="0"/>
              <a:t>Deferred tasks </a:t>
            </a:r>
            <a:r>
              <a:rPr lang="en-US" dirty="0" smtClean="0"/>
              <a:t>execute </a:t>
            </a:r>
            <a:r>
              <a:rPr lang="en-US" dirty="0" smtClean="0"/>
              <a:t>in the </a:t>
            </a:r>
            <a:r>
              <a:rPr lang="en-US" dirty="0" smtClean="0"/>
              <a:t>context of the forcing thread</a:t>
            </a:r>
          </a:p>
          <a:p>
            <a:r>
              <a:rPr lang="en-US" dirty="0" smtClean="0"/>
              <a:t>What if the future is not forced?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Global, file-static, class-static, function-static</a:t>
            </a:r>
          </a:p>
          <a:p>
            <a:pPr lvl="1"/>
            <a:r>
              <a:rPr lang="en-US" dirty="0" smtClean="0"/>
              <a:t>Each thread initializes them separately</a:t>
            </a:r>
          </a:p>
          <a:p>
            <a:pPr lvl="1"/>
            <a:r>
              <a:rPr lang="en-US" dirty="0" smtClean="0"/>
              <a:t>Each thread destroys them at the end</a:t>
            </a:r>
          </a:p>
          <a:p>
            <a:r>
              <a:rPr lang="en-US" dirty="0" smtClean="0"/>
              <a:t>Tasks with launch::</a:t>
            </a:r>
            <a:r>
              <a:rPr lang="en-US" dirty="0" err="1" smtClean="0"/>
              <a:t>async</a:t>
            </a:r>
            <a:endParaRPr lang="en-US" dirty="0" smtClean="0"/>
          </a:p>
          <a:p>
            <a:pPr lvl="1"/>
            <a:r>
              <a:rPr lang="en-US" dirty="0" err="1" smtClean="0"/>
              <a:t>thread_locals</a:t>
            </a:r>
            <a:r>
              <a:rPr lang="en-US" dirty="0" smtClean="0"/>
              <a:t> must be destroyed</a:t>
            </a:r>
          </a:p>
          <a:p>
            <a:pPr lvl="2"/>
            <a:r>
              <a:rPr lang="en-US" dirty="0" smtClean="0"/>
              <a:t>Before future::get (or future::wait) returns, or</a:t>
            </a:r>
          </a:p>
          <a:p>
            <a:pPr lvl="2"/>
            <a:r>
              <a:rPr lang="en-US" dirty="0" smtClean="0"/>
              <a:t>Before future is destructed without forcing</a:t>
            </a:r>
          </a:p>
          <a:p>
            <a:r>
              <a:rPr lang="en-US" dirty="0" smtClean="0"/>
              <a:t>Tasks with launch::deferred</a:t>
            </a:r>
          </a:p>
          <a:p>
            <a:pPr lvl="1"/>
            <a:r>
              <a:rPr lang="en-US" dirty="0" err="1" smtClean="0"/>
              <a:t>thread_locals</a:t>
            </a:r>
            <a:r>
              <a:rPr lang="en-US" dirty="0" smtClean="0"/>
              <a:t> follow the lifetime of the </a:t>
            </a:r>
            <a:r>
              <a:rPr lang="en-US" dirty="0" smtClean="0"/>
              <a:t>forcing thread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thread_local</a:t>
            </a:r>
            <a:r>
              <a:rPr lang="en-US" dirty="0" smtClean="0"/>
              <a:t>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thread_local</a:t>
            </a:r>
            <a:r>
              <a:rPr lang="en-US" dirty="0" smtClean="0"/>
              <a:t> “as if” </a:t>
            </a:r>
            <a:r>
              <a:rPr lang="en-US" dirty="0" err="1" smtClean="0"/>
              <a:t>task_local</a:t>
            </a:r>
            <a:endParaRPr lang="en-US" dirty="0" smtClean="0"/>
          </a:p>
          <a:p>
            <a:pPr lvl="1"/>
            <a:r>
              <a:rPr lang="en-US" dirty="0" smtClean="0"/>
              <a:t>At task completion, destroy </a:t>
            </a:r>
            <a:r>
              <a:rPr lang="en-US" dirty="0" err="1" smtClean="0"/>
              <a:t>thread_locals</a:t>
            </a:r>
            <a:endParaRPr lang="en-US" dirty="0" smtClean="0"/>
          </a:p>
          <a:p>
            <a:pPr lvl="1"/>
            <a:r>
              <a:rPr lang="en-US" dirty="0" smtClean="0"/>
              <a:t>Starting a new task on an old thread: re-initialize all </a:t>
            </a:r>
            <a:r>
              <a:rPr lang="en-US" dirty="0" err="1" smtClean="0"/>
              <a:t>thread_locals</a:t>
            </a:r>
            <a:endParaRPr lang="en-US" dirty="0" smtClean="0"/>
          </a:p>
          <a:p>
            <a:pPr lvl="1"/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Library/runtime hooks for </a:t>
            </a:r>
            <a:r>
              <a:rPr lang="en-US" dirty="0" err="1" smtClean="0"/>
              <a:t>thread_local</a:t>
            </a:r>
            <a:r>
              <a:rPr lang="en-US" dirty="0" smtClean="0"/>
              <a:t> management</a:t>
            </a:r>
          </a:p>
          <a:p>
            <a:pPr lvl="2"/>
            <a:r>
              <a:rPr lang="en-US" dirty="0" err="1" smtClean="0"/>
              <a:t>TlsAlloc</a:t>
            </a:r>
            <a:endParaRPr lang="en-US" dirty="0" smtClean="0"/>
          </a:p>
          <a:p>
            <a:pPr lvl="2"/>
            <a:r>
              <a:rPr lang="en-US" dirty="0" smtClean="0"/>
              <a:t>DLL_THREAD_ATTACH/DETACH calls to </a:t>
            </a:r>
            <a:r>
              <a:rPr lang="en-US" dirty="0" err="1" smtClean="0"/>
              <a:t>DllMain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Reuse?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Take a blocked task off a thread</a:t>
            </a:r>
          </a:p>
          <a:p>
            <a:pPr lvl="1"/>
            <a:r>
              <a:rPr lang="en-US" dirty="0" smtClean="0"/>
              <a:t>Detect blocked tasks</a:t>
            </a:r>
          </a:p>
          <a:p>
            <a:pPr lvl="1"/>
            <a:r>
              <a:rPr lang="en-US" dirty="0" smtClean="0"/>
              <a:t>Save task state, including </a:t>
            </a:r>
            <a:r>
              <a:rPr lang="en-US" dirty="0" err="1" smtClean="0"/>
              <a:t>thread_locals</a:t>
            </a:r>
            <a:endParaRPr lang="en-US" dirty="0" smtClean="0"/>
          </a:p>
          <a:p>
            <a:r>
              <a:rPr lang="en-US" dirty="0" smtClean="0"/>
              <a:t>Restore a </a:t>
            </a:r>
            <a:r>
              <a:rPr lang="en-US" dirty="0" err="1" smtClean="0"/>
              <a:t>taks</a:t>
            </a:r>
            <a:r>
              <a:rPr lang="en-US" dirty="0" smtClean="0"/>
              <a:t> to a thread</a:t>
            </a:r>
          </a:p>
          <a:p>
            <a:pPr lvl="1"/>
            <a:r>
              <a:rPr lang="en-US" dirty="0" smtClean="0"/>
              <a:t>Detect unblocked tasks</a:t>
            </a:r>
          </a:p>
          <a:p>
            <a:pPr lvl="1"/>
            <a:r>
              <a:rPr lang="en-US" dirty="0" smtClean="0"/>
              <a:t>Restore task state, including </a:t>
            </a:r>
            <a:r>
              <a:rPr lang="en-US" dirty="0" err="1" smtClean="0"/>
              <a:t>thread_locals</a:t>
            </a:r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err="1" smtClean="0"/>
              <a:t>Mutexes</a:t>
            </a:r>
            <a:r>
              <a:rPr lang="en-US" dirty="0" smtClean="0"/>
              <a:t> are thread-aware</a:t>
            </a:r>
          </a:p>
          <a:p>
            <a:pPr lvl="1"/>
            <a:r>
              <a:rPr lang="en-US" dirty="0" smtClean="0"/>
              <a:t>Potential for spurious deadlocks (not really)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Sharing?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2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 tasks are ill-fitted </a:t>
            </a:r>
            <a:r>
              <a:rPr lang="en-US" dirty="0" smtClean="0"/>
              <a:t>for task-based </a:t>
            </a:r>
            <a:r>
              <a:rPr lang="en-US" dirty="0" smtClean="0"/>
              <a:t>parallelism</a:t>
            </a:r>
          </a:p>
          <a:p>
            <a:r>
              <a:rPr lang="en-US" dirty="0" smtClean="0"/>
              <a:t>When designing a task-parallel library, consider</a:t>
            </a:r>
          </a:p>
          <a:p>
            <a:pPr lvl="1"/>
            <a:r>
              <a:rPr lang="en-US" dirty="0" err="1"/>
              <a:t>t</a:t>
            </a:r>
            <a:r>
              <a:rPr lang="en-US" dirty="0" err="1" smtClean="0"/>
              <a:t>hread_local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task-local</a:t>
            </a:r>
          </a:p>
          <a:p>
            <a:pPr lvl="1"/>
            <a:r>
              <a:rPr lang="en-US" dirty="0" err="1"/>
              <a:t>m</a:t>
            </a:r>
            <a:r>
              <a:rPr lang="en-US" dirty="0" err="1" smtClean="0"/>
              <a:t>utex</a:t>
            </a:r>
            <a:r>
              <a:rPr lang="en-US" dirty="0" smtClean="0"/>
              <a:t> (</a:t>
            </a:r>
            <a:r>
              <a:rPr lang="en-US" dirty="0" err="1" smtClean="0"/>
              <a:t>im</a:t>
            </a:r>
            <a:r>
              <a:rPr lang="en-US" dirty="0" smtClean="0"/>
              <a:t>-)mobility</a:t>
            </a:r>
          </a:p>
          <a:p>
            <a:pPr lvl="2"/>
            <a:r>
              <a:rPr lang="en-US" dirty="0" smtClean="0"/>
              <a:t>See description of Lockable in the </a:t>
            </a:r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Blocking tasks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80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Blog</a:t>
            </a:r>
            <a:r>
              <a:rPr lang="en-US" dirty="0"/>
              <a:t>: </a:t>
            </a:r>
            <a:r>
              <a:rPr lang="en-US" b="1" dirty="0">
                <a:hlinkClick r:id="rId2"/>
              </a:rPr>
              <a:t>http://blog.corensic.com/2011/10/10/async-tasks-in-c11-not-quite-there-yet</a:t>
            </a:r>
            <a:r>
              <a:rPr lang="en-US" b="1" dirty="0" smtClean="0">
                <a:hlinkClick r:id="rId2"/>
              </a:rPr>
              <a:t>/</a:t>
            </a:r>
            <a:endParaRPr lang="en-US" b="1" dirty="0" smtClean="0"/>
          </a:p>
          <a:p>
            <a:r>
              <a:rPr lang="en-US" dirty="0"/>
              <a:t>C++11 tutorial: </a:t>
            </a:r>
            <a:r>
              <a:rPr lang="en-US" b="1" dirty="0">
                <a:hlinkClick r:id="rId3"/>
              </a:rPr>
              <a:t>http://</a:t>
            </a:r>
            <a:r>
              <a:rPr lang="en-US" b="1" dirty="0" smtClean="0">
                <a:hlinkClick r:id="rId3"/>
              </a:rPr>
              <a:t>www.corensic.com/Learn/Resources/ConcurrencyTutorialPartFive.aspx</a:t>
            </a:r>
            <a:endParaRPr lang="en-US" b="1" dirty="0" smtClean="0"/>
          </a:p>
          <a:p>
            <a:r>
              <a:rPr lang="en-US" dirty="0" smtClean="0"/>
              <a:t>Proposals:</a:t>
            </a:r>
          </a:p>
          <a:p>
            <a:pPr lvl="1"/>
            <a:r>
              <a:rPr lang="en-US" b="1" dirty="0">
                <a:hlinkClick r:id="rId4"/>
              </a:rPr>
              <a:t>http://</a:t>
            </a:r>
            <a:r>
              <a:rPr lang="en-US" b="1" dirty="0" smtClean="0">
                <a:hlinkClick r:id="rId4"/>
              </a:rPr>
              <a:t>www.open-std.org/jtc1/sc22/wg21/docs/papers/2009/n2880.html</a:t>
            </a:r>
            <a:endParaRPr lang="en-US" b="1" dirty="0" smtClean="0"/>
          </a:p>
          <a:p>
            <a:pPr lvl="1"/>
            <a:r>
              <a:rPr lang="en-US" b="1" dirty="0">
                <a:hlinkClick r:id="rId5"/>
              </a:rPr>
              <a:t>http://</a:t>
            </a:r>
            <a:r>
              <a:rPr lang="en-US" b="1" dirty="0" smtClean="0">
                <a:hlinkClick r:id="rId5"/>
              </a:rPr>
              <a:t>www.open-std.org/jtc1/sc22/wg21/docs/papers/2010/n3038.html</a:t>
            </a:r>
            <a:endParaRPr lang="en-US" b="1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Cilk</a:t>
            </a:r>
            <a:r>
              <a:rPr lang="en-US" dirty="0" smtClean="0"/>
              <a:t> (MIT, </a:t>
            </a:r>
            <a:r>
              <a:rPr lang="en-US" dirty="0" err="1" smtClean="0"/>
              <a:t>Cilk</a:t>
            </a:r>
            <a:r>
              <a:rPr lang="en-US" dirty="0" smtClean="0"/>
              <a:t> Arts, Intel </a:t>
            </a:r>
            <a:r>
              <a:rPr lang="en-US" dirty="0" err="1" smtClean="0"/>
              <a:t>Cilk</a:t>
            </a:r>
            <a:r>
              <a:rPr lang="en-US" dirty="0" smtClean="0"/>
              <a:t>+)</a:t>
            </a:r>
          </a:p>
          <a:p>
            <a:r>
              <a:rPr lang="en-US" dirty="0" smtClean="0"/>
              <a:t>Parallel Haskell</a:t>
            </a:r>
          </a:p>
          <a:p>
            <a:r>
              <a:rPr lang="en-US" dirty="0" smtClean="0"/>
              <a:t>Microsoft UMS Threads (User-Mode Scheduling) (Only 64-bit and Server)</a:t>
            </a:r>
          </a:p>
          <a:p>
            <a:r>
              <a:rPr lang="en-US" dirty="0" smtClean="0"/>
              <a:t>Microsoft PPL (Parallel Patterns Library)</a:t>
            </a:r>
          </a:p>
          <a:p>
            <a:r>
              <a:rPr lang="en-US" dirty="0" smtClean="0"/>
              <a:t>Intel TBB (Threading Building Blocks)</a:t>
            </a:r>
          </a:p>
          <a:p>
            <a:r>
              <a:rPr lang="en-US" dirty="0" smtClean="0"/>
              <a:t>JVM/.NET-based languages and libraries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Programmer: What can be run in parallel</a:t>
            </a:r>
          </a:p>
          <a:p>
            <a:pPr lvl="1"/>
            <a:r>
              <a:rPr lang="en-US" dirty="0" smtClean="0"/>
              <a:t>Identify tasks</a:t>
            </a:r>
          </a:p>
          <a:p>
            <a:r>
              <a:rPr lang="en-US" dirty="0" smtClean="0"/>
              <a:t>System: What will be run in parallel</a:t>
            </a:r>
          </a:p>
          <a:p>
            <a:pPr lvl="1"/>
            <a:r>
              <a:rPr lang="en-US" dirty="0" smtClean="0"/>
              <a:t>Assign tasks to threads/processors</a:t>
            </a:r>
          </a:p>
          <a:p>
            <a:r>
              <a:rPr lang="en-US" dirty="0" smtClean="0"/>
              <a:t>System: Load balancing, work stealing</a:t>
            </a:r>
          </a:p>
          <a:p>
            <a:r>
              <a:rPr lang="en-US" dirty="0" smtClean="0"/>
              <a:t>System: Dealing with blocked tasks</a:t>
            </a:r>
          </a:p>
          <a:p>
            <a:pPr lvl="1"/>
            <a:r>
              <a:rPr lang="en-US" dirty="0" smtClean="0"/>
              <a:t>Take them off thread, reuse thread</a:t>
            </a:r>
          </a:p>
          <a:p>
            <a:pPr lvl="1"/>
            <a:r>
              <a:rPr lang="en-US" dirty="0" smtClean="0"/>
              <a:t>Create new UMS thread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Task-Based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1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Oversubscription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54405" y="131064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803525" y="131064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63440" y="131064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32245" y="131064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42682" y="2413000"/>
            <a:ext cx="1239520" cy="518160"/>
          </a:xfrm>
          <a:prstGeom prst="roundRect">
            <a:avLst/>
          </a:prstGeom>
          <a:solidFill>
            <a:srgbClr val="F9B083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42682" y="5178808"/>
            <a:ext cx="123952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142682" y="3104452"/>
            <a:ext cx="123952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1142682" y="3795904"/>
            <a:ext cx="123952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142682" y="4487356"/>
            <a:ext cx="123952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142682" y="5870258"/>
            <a:ext cx="123952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6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800" y="1971040"/>
            <a:ext cx="211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Oversubscribed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03524" y="1971040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63439" y="1971040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532245" y="1971040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4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Work Stealing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48979" y="129540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98099" y="129540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58014" y="129540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26819" y="1295400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137256" y="2397760"/>
            <a:ext cx="1239520" cy="518160"/>
          </a:xfrm>
          <a:prstGeom prst="roundRect">
            <a:avLst/>
          </a:prstGeom>
          <a:solidFill>
            <a:srgbClr val="F9B083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846291" y="2397760"/>
            <a:ext cx="1239520" cy="518160"/>
          </a:xfrm>
          <a:prstGeom prst="roundRect">
            <a:avLst/>
          </a:prstGeom>
          <a:solidFill>
            <a:srgbClr val="F9B083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5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1137256" y="3089212"/>
            <a:ext cx="123952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986375" y="2397760"/>
            <a:ext cx="1239520" cy="518160"/>
          </a:xfrm>
          <a:prstGeom prst="roundRect">
            <a:avLst/>
          </a:prstGeom>
          <a:solidFill>
            <a:srgbClr val="F9B083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2986375" y="3089212"/>
            <a:ext cx="1239520" cy="51816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715096" y="2397760"/>
            <a:ext cx="1239520" cy="518160"/>
          </a:xfrm>
          <a:prstGeom prst="roundRect">
            <a:avLst/>
          </a:prstGeom>
          <a:solidFill>
            <a:srgbClr val="F9B083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6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8978" y="1955800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98098" y="1955800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58013" y="1955800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26819" y="1955800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7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Thread Reuse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954404" y="1268378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1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03524" y="1268378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63439" y="1268378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3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532244" y="1268378"/>
            <a:ext cx="1616075" cy="558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 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142681" y="3062190"/>
            <a:ext cx="1239520" cy="518160"/>
          </a:xfrm>
          <a:prstGeom prst="roundRect">
            <a:avLst/>
          </a:prstGeom>
          <a:solidFill>
            <a:srgbClr val="F9B083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991800" y="3062190"/>
            <a:ext cx="1239520" cy="518160"/>
          </a:xfrm>
          <a:prstGeom prst="roundRect">
            <a:avLst/>
          </a:prstGeom>
          <a:solidFill>
            <a:srgbClr val="F9B083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Task 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4403" y="1928778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03523" y="1928778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Busy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63438" y="1928778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32244" y="1928778"/>
            <a:ext cx="1616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8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2158" y="304800"/>
            <a:ext cx="8524875" cy="838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Tasks-Based vs. Thread-Based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2156" y="1150044"/>
            <a:ext cx="8524875" cy="56388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l" rtl="0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rtl="0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Abstraction level</a:t>
            </a:r>
          </a:p>
          <a:p>
            <a:pPr lvl="1"/>
            <a:r>
              <a:rPr lang="en-US" dirty="0" smtClean="0"/>
              <a:t>Threads: low</a:t>
            </a:r>
          </a:p>
          <a:p>
            <a:pPr lvl="1"/>
            <a:r>
              <a:rPr lang="en-US" dirty="0" smtClean="0"/>
              <a:t>Tasks: high</a:t>
            </a:r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smtClean="0"/>
              <a:t>Threads: heavy-weight</a:t>
            </a:r>
          </a:p>
          <a:p>
            <a:pPr lvl="1"/>
            <a:r>
              <a:rPr lang="en-US" dirty="0" smtClean="0"/>
              <a:t>Tasks: lightweight</a:t>
            </a:r>
          </a:p>
          <a:p>
            <a:r>
              <a:rPr lang="en-US" dirty="0" smtClean="0"/>
              <a:t>Problem solving</a:t>
            </a:r>
          </a:p>
          <a:p>
            <a:pPr lvl="1"/>
            <a:r>
              <a:rPr lang="en-US" dirty="0" smtClean="0"/>
              <a:t>Threads: improve latency</a:t>
            </a:r>
          </a:p>
          <a:p>
            <a:pPr lvl="1"/>
            <a:r>
              <a:rPr lang="en-US" dirty="0" smtClean="0"/>
              <a:t>Tasks: improve throughput</a:t>
            </a:r>
          </a:p>
          <a:p>
            <a:r>
              <a:rPr lang="en-US" dirty="0" smtClean="0"/>
              <a:t>Level of parallelism</a:t>
            </a:r>
          </a:p>
          <a:p>
            <a:pPr lvl="1"/>
            <a:r>
              <a:rPr lang="en-US" dirty="0" smtClean="0"/>
              <a:t>Threads: large grain</a:t>
            </a:r>
          </a:p>
          <a:p>
            <a:pPr lvl="1"/>
            <a:r>
              <a:rPr lang="en-US" dirty="0" smtClean="0"/>
              <a:t>Tasks: fine grain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C++11 Threads and Tasks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4478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 smtClean="0"/>
              <a:t>thFun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promise</a:t>
            </a:r>
            <a:r>
              <a:rPr lang="en-US" dirty="0"/>
              <a:t>&lt;</a:t>
            </a:r>
            <a:r>
              <a:rPr lang="en-US" dirty="0" err="1"/>
              <a:t>std</a:t>
            </a:r>
            <a:r>
              <a:rPr lang="en-US" dirty="0"/>
              <a:t>::string&gt; </a:t>
            </a:r>
            <a:r>
              <a:rPr lang="en-US" dirty="0" smtClean="0"/>
              <a:t>&amp; </a:t>
            </a:r>
            <a:r>
              <a:rPr lang="en-US" dirty="0" err="1"/>
              <a:t>prms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 err="1"/>
              <a:t>str</a:t>
            </a:r>
            <a:r>
              <a:rPr lang="en-US" dirty="0"/>
              <a:t>("Hello from future!");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prms.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set_value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smtClean="0"/>
              <a:t>test()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promise</a:t>
            </a:r>
            <a:r>
              <a:rPr lang="en-US" dirty="0"/>
              <a:t>&lt;</a:t>
            </a:r>
            <a:r>
              <a:rPr lang="en-US" dirty="0" err="1"/>
              <a:t>std</a:t>
            </a:r>
            <a:r>
              <a:rPr lang="en-US" dirty="0"/>
              <a:t>::string&gt; </a:t>
            </a:r>
            <a:r>
              <a:rPr lang="en-US" dirty="0" err="1"/>
              <a:t>prms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future</a:t>
            </a:r>
            <a:r>
              <a:rPr lang="en-US" dirty="0" smtClean="0"/>
              <a:t>&lt;</a:t>
            </a:r>
            <a:r>
              <a:rPr lang="en-US" dirty="0" err="1" smtClean="0"/>
              <a:t>std</a:t>
            </a:r>
            <a:r>
              <a:rPr lang="en-US" dirty="0"/>
              <a:t>::string&gt; </a:t>
            </a:r>
            <a:r>
              <a:rPr lang="en-US" dirty="0" err="1" smtClean="0"/>
              <a:t>ftr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prms</a:t>
            </a:r>
            <a:r>
              <a:rPr lang="en-US" dirty="0" err="1"/>
              <a:t>.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get_future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thread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en-US" dirty="0"/>
              <a:t>(&amp;</a:t>
            </a:r>
            <a:r>
              <a:rPr lang="en-US" dirty="0" err="1" smtClean="0"/>
              <a:t>thFun</a:t>
            </a:r>
            <a:r>
              <a:rPr lang="en-US" dirty="0" smtClean="0"/>
              <a:t>, </a:t>
            </a:r>
            <a:r>
              <a:rPr lang="en-US" dirty="0" err="1"/>
              <a:t>std</a:t>
            </a:r>
            <a:r>
              <a:rPr lang="en-US" dirty="0" smtClean="0"/>
              <a:t>::ref(</a:t>
            </a:r>
            <a:r>
              <a:rPr lang="en-US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prms</a:t>
            </a:r>
            <a:r>
              <a:rPr lang="en-US" dirty="0"/>
              <a:t>));</a:t>
            </a:r>
          </a:p>
          <a:p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"Hello from main!\n";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std</a:t>
            </a:r>
            <a:r>
              <a:rPr lang="en-US" dirty="0"/>
              <a:t>::string </a:t>
            </a:r>
            <a:r>
              <a:rPr lang="en-US" dirty="0" err="1"/>
              <a:t>str</a:t>
            </a:r>
            <a:r>
              <a:rPr lang="en-US" dirty="0"/>
              <a:t> = </a:t>
            </a:r>
            <a:r>
              <a:rPr lang="en-US" dirty="0" err="1"/>
              <a:t>ftr.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</a:rPr>
              <a:t>get</a:t>
            </a:r>
            <a:r>
              <a:rPr lang="en-US" dirty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/>
              <a:t>th.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join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str</a:t>
            </a:r>
            <a:r>
              <a:rPr lang="en-US" dirty="0"/>
              <a:t>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2158" y="304800"/>
            <a:ext cx="8524875" cy="838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lang="en-US" sz="4200" b="0" kern="1200" spc="-100" baseline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Thread, Promise, Future Combo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0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ourier">
      <a:majorFont>
        <a:latin typeface="Constantia"/>
        <a:ea typeface=""/>
        <a:cs typeface=""/>
      </a:majorFont>
      <a:minorFont>
        <a:latin typeface="Courier New"/>
        <a:ea typeface=""/>
        <a:cs typeface="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1744</TotalTime>
  <Words>677</Words>
  <Application>Microsoft Office PowerPoint</Application>
  <PresentationFormat>On-screen Show (4:3)</PresentationFormat>
  <Paragraphs>157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Asynchronous Tasks in C++11</vt:lpstr>
      <vt:lpstr>Task-Based Parallelism</vt:lpstr>
      <vt:lpstr>Task-Based Parallelism</vt:lpstr>
      <vt:lpstr>Oversubscription</vt:lpstr>
      <vt:lpstr>Work Stealing</vt:lpstr>
      <vt:lpstr>Thread Reuse</vt:lpstr>
      <vt:lpstr>PowerPoint Presentation</vt:lpstr>
      <vt:lpstr>C++11 Threads and Tasks</vt:lpstr>
      <vt:lpstr>PowerPoint Presentation</vt:lpstr>
      <vt:lpstr>The Async Task, Future Combo</vt:lpstr>
      <vt:lpstr>C++11 Tasks</vt:lpstr>
      <vt:lpstr>thread_local variables</vt:lpstr>
      <vt:lpstr>Thread Reuse?</vt:lpstr>
      <vt:lpstr>Thread Sharing?</vt:lpstr>
      <vt:lpstr>Conclusions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Bartosz</dc:creator>
  <cp:lastModifiedBy>Bartosz</cp:lastModifiedBy>
  <cp:revision>24</cp:revision>
  <dcterms:created xsi:type="dcterms:W3CDTF">2011-10-13T22:46:44Z</dcterms:created>
  <dcterms:modified xsi:type="dcterms:W3CDTF">2011-10-19T22:28:57Z</dcterms:modified>
</cp:coreProperties>
</file>