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media/image1.png" ContentType="image/png"/>
  <Override PartName="/ppt/media/image2.png" ContentType="image/png"/>
  <Override PartName="/ppt/media/image3.jpeg" ContentType="image/jpeg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26.xml" ContentType="application/vnd.openxmlformats-officedocument.presentationml.slide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23.xml" ContentType="application/vnd.openxmlformats-officedocument.presentationml.slide+xml"/>
  <Override PartName="/ppt/slides/slide6.xml" ContentType="application/vnd.openxmlformats-officedocument.presentationml.slide+xml"/>
  <Override PartName="/ppt/slides/slide24.xml" ContentType="application/vnd.openxmlformats-officedocument.presentationml.slide+xml"/>
  <Override PartName="/ppt/slides/slide7.xml" ContentType="application/vnd.openxmlformats-officedocument.presentationml.slide+xml"/>
  <Override PartName="/ppt/slides/slide25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25.xml.rels" ContentType="application/vnd.openxmlformats-package.relationships+xml"/>
  <Override PartName="/ppt/slides/_rels/slide26.xml.rels" ContentType="application/vnd.openxmlformats-package.relationships+xml"/>
  <Override PartName="/ppt/slides/_rels/slide27.xml.rels" ContentType="application/vnd.openxmlformats-package.relationships+xml"/>
  <Override PartName="/ppt/slides/_rels/slide28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4743360"/>
            <a:ext cx="9138960" cy="210960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" name="Line 2"/>
          <p:cNvSpPr/>
          <p:nvPr/>
        </p:nvSpPr>
        <p:spPr>
          <a:xfrm>
            <a:off x="0" y="4714560"/>
            <a:ext cx="9144000" cy="1800"/>
          </a:xfrm>
          <a:prstGeom prst="line">
            <a:avLst/>
          </a:prstGeom>
          <a:ln w="7632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0" y="4743360"/>
            <a:ext cx="9138960" cy="2109600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" name="Line 2"/>
          <p:cNvSpPr/>
          <p:nvPr/>
        </p:nvSpPr>
        <p:spPr>
          <a:xfrm>
            <a:off x="0" y="4714560"/>
            <a:ext cx="9144000" cy="1800"/>
          </a:xfrm>
          <a:prstGeom prst="line">
            <a:avLst/>
          </a:prstGeom>
          <a:ln w="76320"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hyperlink" Target="https://nwcpp.org/July-2020.html" TargetMode="External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2666880" y="5701320"/>
            <a:ext cx="3119040" cy="83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rmAutofit fontScale="3000"/>
          </a:bodyPr>
          <a:p>
            <a:pPr algn="ctr">
              <a:lnSpc>
                <a:spcPct val="80000"/>
              </a:lnSpc>
              <a:spcBef>
                <a:spcPts val="1199"/>
              </a:spcBef>
            </a:pPr>
            <a:r>
              <a:rPr b="0" i="1" lang="en-US" sz="5600" spc="80" strike="noStrike">
                <a:solidFill>
                  <a:srgbClr val="ffffff"/>
                </a:solidFill>
                <a:latin typeface="Corbel"/>
                <a:ea typeface="DejaVu Sans"/>
              </a:rPr>
              <a:t>Lloyd Moore, President</a:t>
            </a:r>
            <a:endParaRPr b="0" lang="en-US" sz="5600" spc="-1" strike="noStrike">
              <a:latin typeface="Arial"/>
            </a:endParaRPr>
          </a:p>
          <a:p>
            <a:pPr algn="ctr">
              <a:lnSpc>
                <a:spcPct val="80000"/>
              </a:lnSpc>
              <a:spcBef>
                <a:spcPts val="1199"/>
              </a:spcBef>
            </a:pPr>
            <a:r>
              <a:rPr b="0" i="1" lang="en-US" sz="5600" spc="80" strike="noStrike">
                <a:solidFill>
                  <a:srgbClr val="ffffff"/>
                </a:solidFill>
                <a:latin typeface="Corbel"/>
                <a:ea typeface="DejaVu Sans"/>
              </a:rPr>
              <a:t>Lloyd@CyberData-Robotics.com</a:t>
            </a:r>
            <a:endParaRPr b="0" lang="en-US" sz="5600" spc="-1" strike="noStrike">
              <a:latin typeface="Arial"/>
            </a:endParaRPr>
          </a:p>
          <a:p>
            <a:pPr algn="ctr">
              <a:lnSpc>
                <a:spcPct val="80000"/>
              </a:lnSpc>
              <a:spcBef>
                <a:spcPts val="1199"/>
              </a:spcBef>
            </a:pPr>
            <a:r>
              <a:rPr b="0" i="1" lang="en-US" sz="5600" spc="80" strike="noStrike">
                <a:solidFill>
                  <a:srgbClr val="ffffff"/>
                </a:solidFill>
                <a:latin typeface="Corbel"/>
                <a:ea typeface="DejaVu Sans"/>
              </a:rPr>
              <a:t>www.CyberData-Robotics.com</a:t>
            </a:r>
            <a:endParaRPr b="0" lang="en-US" sz="5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199"/>
              </a:spcBef>
            </a:pPr>
            <a:endParaRPr b="0" lang="en-US" sz="5600" spc="-1" strike="noStrike"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352440" y="457200"/>
            <a:ext cx="7675920" cy="2433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</a:pPr>
            <a:r>
              <a:rPr b="1" lang="en-US" sz="6000" spc="-1" strike="noStrike">
                <a:solidFill>
                  <a:srgbClr val="ffffff"/>
                </a:solidFill>
                <a:latin typeface="Corbel"/>
                <a:ea typeface="DejaVu Sans"/>
              </a:rPr>
              <a:t>Components of Successful Software Projects</a:t>
            </a:r>
            <a:endParaRPr b="0" lang="en-US" sz="6000" spc="-1" strike="noStrike">
              <a:latin typeface="Arial"/>
            </a:endParaRPr>
          </a:p>
        </p:txBody>
      </p:sp>
      <p:pic>
        <p:nvPicPr>
          <p:cNvPr id="82" name="Picture 4" descr=""/>
          <p:cNvPicPr/>
          <p:nvPr/>
        </p:nvPicPr>
        <p:blipFill>
          <a:blip r:embed="rId1"/>
          <a:stretch/>
        </p:blipFill>
        <p:spPr>
          <a:xfrm>
            <a:off x="2565000" y="4952880"/>
            <a:ext cx="3449880" cy="604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731520" y="425520"/>
            <a:ext cx="7675920" cy="66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DejaVu Sans"/>
              </a:rPr>
              <a:t>Construction Phase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457200" y="1604520"/>
            <a:ext cx="8224920" cy="397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04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Code comments</a:t>
            </a:r>
            <a:endParaRPr b="0" lang="en-US" sz="3200" spc="-1" strike="noStrike">
              <a:latin typeface="Arial"/>
            </a:endParaRPr>
          </a:p>
          <a:p>
            <a:pPr marL="432000" indent="-3204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Static analysis / style checks</a:t>
            </a:r>
            <a:endParaRPr b="0" lang="en-US" sz="3200" spc="-1" strike="noStrike">
              <a:latin typeface="Arial"/>
            </a:endParaRPr>
          </a:p>
          <a:p>
            <a:pPr marL="432000" indent="-3204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Code reviews</a:t>
            </a:r>
            <a:endParaRPr b="0" lang="en-US" sz="3200" spc="-1" strike="noStrike">
              <a:latin typeface="Arial"/>
            </a:endParaRPr>
          </a:p>
          <a:p>
            <a:pPr marL="432000" indent="-3204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Unit tests</a:t>
            </a:r>
            <a:endParaRPr b="0" lang="en-US" sz="3200" spc="-1" strike="noStrike">
              <a:latin typeface="Arial"/>
            </a:endParaRPr>
          </a:p>
          <a:p>
            <a:pPr marL="432000" indent="-3204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Continuous Integration</a:t>
            </a:r>
            <a:endParaRPr b="0" lang="en-US" sz="3200" spc="-1" strike="noStrike">
              <a:latin typeface="Arial"/>
            </a:endParaRPr>
          </a:p>
          <a:p>
            <a:pPr marL="432000" indent="-3204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Merge checks/gates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731520" y="425520"/>
            <a:ext cx="7675920" cy="66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DejaVu Sans"/>
              </a:rPr>
              <a:t>Construction: Code Comments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2" name="CustomShape 2"/>
          <p:cNvSpPr/>
          <p:nvPr/>
        </p:nvSpPr>
        <p:spPr>
          <a:xfrm>
            <a:off x="457200" y="1604520"/>
            <a:ext cx="8224920" cy="397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66000"/>
          </a:bodyPr>
          <a:p>
            <a:pPr marL="432000" indent="-3204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“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Self documenting code” is necessary but not sufficient!</a:t>
            </a:r>
            <a:endParaRPr b="0" lang="en-US" sz="3200" spc="-1" strike="noStrike">
              <a:latin typeface="Arial"/>
            </a:endParaRPr>
          </a:p>
          <a:p>
            <a:pPr marL="432000" indent="-3204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Code will only capture what the code does and not the developer’s intent!</a:t>
            </a:r>
            <a:endParaRPr b="0" lang="en-US" sz="3200" spc="-1" strike="noStrike">
              <a:latin typeface="Arial"/>
            </a:endParaRPr>
          </a:p>
          <a:p>
            <a:pPr marL="432000" indent="-3204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Minimum:</a:t>
            </a:r>
            <a:endParaRPr b="0" lang="en-US" sz="3200" spc="-1" strike="noStrike">
              <a:latin typeface="Arial"/>
            </a:endParaRPr>
          </a:p>
          <a:p>
            <a:pPr lvl="2" marL="648000" indent="-21456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Each module / class has a description</a:t>
            </a:r>
            <a:endParaRPr b="0" lang="en-US" sz="3200" spc="-1" strike="noStrike">
              <a:latin typeface="Arial"/>
            </a:endParaRPr>
          </a:p>
          <a:p>
            <a:pPr lvl="2" marL="648000" indent="-21456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Each function / method has a description</a:t>
            </a:r>
            <a:endParaRPr b="0" lang="en-US" sz="3200" spc="-1" strike="noStrike">
              <a:latin typeface="Arial"/>
            </a:endParaRPr>
          </a:p>
          <a:p>
            <a:pPr lvl="2" marL="648000" indent="-21456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All “magic numbers” documented</a:t>
            </a:r>
            <a:endParaRPr b="0" lang="en-US" sz="3200" spc="-1" strike="noStrike">
              <a:latin typeface="Arial"/>
            </a:endParaRPr>
          </a:p>
          <a:p>
            <a:pPr lvl="2" marL="648000" indent="-21456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Any “complex” algorithm documented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731520" y="425520"/>
            <a:ext cx="7675920" cy="66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DejaVu Sans"/>
              </a:rPr>
              <a:t>Construction: Static Analysis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4" name="CustomShape 2"/>
          <p:cNvSpPr/>
          <p:nvPr/>
        </p:nvSpPr>
        <p:spPr>
          <a:xfrm>
            <a:off x="457200" y="1604520"/>
            <a:ext cx="8224920" cy="397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51000"/>
          </a:bodyPr>
          <a:p>
            <a:pPr marL="432000" indent="-3204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Already covered some of this in my Culture of Code Reviews talk:</a:t>
            </a:r>
            <a:endParaRPr b="0" lang="en-US" sz="3200" spc="-1" strike="noStrike">
              <a:latin typeface="Arial"/>
            </a:endParaRPr>
          </a:p>
          <a:p>
            <a:pPr lvl="4" marL="1080000" indent="-21456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https://nwcpp.org/July-2020.html</a:t>
            </a:r>
            <a:endParaRPr b="0" lang="en-US" sz="1800" spc="-1" strike="noStrike">
              <a:latin typeface="Arial"/>
            </a:endParaRPr>
          </a:p>
          <a:p>
            <a:pPr marL="432000" indent="-3204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Goal is to let developer stay focused on high level concepts, and automation catches detailed mistakes.</a:t>
            </a:r>
            <a:endParaRPr b="0" lang="en-US" sz="3200" spc="-1" strike="noStrike">
              <a:latin typeface="Arial"/>
            </a:endParaRPr>
          </a:p>
          <a:p>
            <a:pPr marL="432000" indent="-3204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Fairly simple to setup these days for basic checks.</a:t>
            </a:r>
            <a:endParaRPr b="0" lang="en-US" sz="3200" spc="-1" strike="noStrike">
              <a:latin typeface="Arial"/>
            </a:endParaRPr>
          </a:p>
          <a:p>
            <a:pPr marL="432000" indent="-3204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Commercial tools can be expensive.</a:t>
            </a:r>
            <a:endParaRPr b="0" lang="en-US" sz="3200" spc="-1" strike="noStrike">
              <a:latin typeface="Arial"/>
            </a:endParaRPr>
          </a:p>
          <a:p>
            <a:pPr marL="432000" indent="-3204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Recommend always having at least basic checks these days. Free, easy to use tools exist.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731520" y="425520"/>
            <a:ext cx="7675920" cy="66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DejaVu Sans"/>
              </a:rPr>
              <a:t>Construction: Code Reviews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6" name="CustomShape 2"/>
          <p:cNvSpPr/>
          <p:nvPr/>
        </p:nvSpPr>
        <p:spPr>
          <a:xfrm>
            <a:off x="457200" y="1604520"/>
            <a:ext cx="8224920" cy="397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04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Included here for completeness.</a:t>
            </a:r>
            <a:endParaRPr b="0" lang="en-US" sz="3200" spc="-1" strike="noStrike">
              <a:latin typeface="Arial"/>
            </a:endParaRPr>
          </a:p>
          <a:p>
            <a:pPr marL="432000" indent="-3204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See my talk: Culture of Code Reviews</a:t>
            </a:r>
            <a:endParaRPr b="0" lang="en-US" sz="3200" spc="-1" strike="noStrike">
              <a:latin typeface="Arial"/>
            </a:endParaRPr>
          </a:p>
          <a:p>
            <a:pPr lvl="3" marL="864000" indent="-21456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 u="sng">
                <a:solidFill>
                  <a:srgbClr val="b5740b"/>
                </a:solidFill>
                <a:uFillTx/>
                <a:latin typeface="Arial"/>
                <a:ea typeface="DejaVu Sans"/>
                <a:hlinkClick r:id="rId1"/>
              </a:rPr>
              <a:t>https://nwcpp.org/July-2020.html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731520" y="425520"/>
            <a:ext cx="7675920" cy="66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DejaVu Sans"/>
              </a:rPr>
              <a:t>Construction: Unit Tests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8" name="CustomShape 2"/>
          <p:cNvSpPr/>
          <p:nvPr/>
        </p:nvSpPr>
        <p:spPr>
          <a:xfrm>
            <a:off x="457200" y="1604520"/>
            <a:ext cx="8224920" cy="397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91000"/>
          </a:bodyPr>
          <a:p>
            <a:pPr marL="432000" indent="-3204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Should know what this is!!</a:t>
            </a:r>
            <a:endParaRPr b="0" lang="en-US" sz="3200" spc="-1" strike="noStrike">
              <a:latin typeface="Arial"/>
            </a:endParaRPr>
          </a:p>
          <a:p>
            <a:pPr marL="432000" indent="-3204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Included here for completeness, not going into much detail.</a:t>
            </a:r>
            <a:endParaRPr b="0" lang="en-US" sz="3200" spc="-1" strike="noStrike">
              <a:latin typeface="Arial"/>
            </a:endParaRPr>
          </a:p>
          <a:p>
            <a:pPr marL="432000" indent="-3204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Note that these are important for gating checks and CI which are next on the list!</a:t>
            </a:r>
            <a:endParaRPr b="0" lang="en-US" sz="3200" spc="-1" strike="noStrike">
              <a:latin typeface="Arial"/>
            </a:endParaRPr>
          </a:p>
          <a:p>
            <a:pPr marL="432000" indent="-3204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May not want these for experimental / prototype code as they tend to slow down the process.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731520" y="425520"/>
            <a:ext cx="7675920" cy="66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DejaVu Sans"/>
              </a:rPr>
              <a:t>Construction: Continuous Integration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457200" y="1604520"/>
            <a:ext cx="8224920" cy="397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67000"/>
          </a:bodyPr>
          <a:p>
            <a:pPr marL="432000" indent="-3204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Automates the development, testing and deployment processes.</a:t>
            </a:r>
            <a:endParaRPr b="0" lang="en-US" sz="3200" spc="-1" strike="noStrike">
              <a:latin typeface="Arial"/>
            </a:endParaRPr>
          </a:p>
          <a:p>
            <a:pPr marL="432000" indent="-3204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Mostly a time saver, however for complex systems also ensures correct process.</a:t>
            </a:r>
            <a:endParaRPr b="0" lang="en-US" sz="3200" spc="-1" strike="noStrike">
              <a:latin typeface="Arial"/>
            </a:endParaRPr>
          </a:p>
          <a:p>
            <a:pPr marL="432000" indent="-3204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Can be expensive to setup and maintain. Often has a dedicated person.</a:t>
            </a:r>
            <a:endParaRPr b="0" lang="en-US" sz="3200" spc="-1" strike="noStrike">
              <a:latin typeface="Arial"/>
            </a:endParaRPr>
          </a:p>
          <a:p>
            <a:pPr marL="432000" indent="-3204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Implement when you are spending more time managing the process then it takes to setup and/or mistakes are starting to appear.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731520" y="425520"/>
            <a:ext cx="7675920" cy="66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DejaVu Sans"/>
              </a:rPr>
              <a:t>Construction: Merge Checks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2" name="CustomShape 2"/>
          <p:cNvSpPr/>
          <p:nvPr/>
        </p:nvSpPr>
        <p:spPr>
          <a:xfrm>
            <a:off x="457200" y="1604520"/>
            <a:ext cx="8224920" cy="397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32000"/>
          </a:bodyPr>
          <a:p>
            <a:pPr marL="432000" indent="-3204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Automated checks that must pass before ANY commit can be merged into a “master” or “development” branch.</a:t>
            </a:r>
            <a:endParaRPr b="0" lang="en-US" sz="3200" spc="-1" strike="noStrike">
              <a:latin typeface="Arial"/>
            </a:endParaRPr>
          </a:p>
          <a:p>
            <a:pPr marL="432000" indent="-3204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Typical Checks:</a:t>
            </a:r>
            <a:endParaRPr b="0" lang="en-US" sz="3200" spc="-1" strike="noStrike">
              <a:latin typeface="Arial"/>
            </a:endParaRPr>
          </a:p>
          <a:p>
            <a:pPr lvl="3" marL="864000" indent="-21456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Clean code review, all issues resolved</a:t>
            </a:r>
            <a:endParaRPr b="0" lang="en-US" sz="3200" spc="-1" strike="noStrike">
              <a:latin typeface="Arial"/>
            </a:endParaRPr>
          </a:p>
          <a:p>
            <a:pPr lvl="3" marL="864000" indent="-21456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Passing unit tests</a:t>
            </a:r>
            <a:endParaRPr b="0" lang="en-US" sz="3200" spc="-1" strike="noStrike">
              <a:latin typeface="Arial"/>
            </a:endParaRPr>
          </a:p>
          <a:p>
            <a:pPr lvl="3" marL="864000" indent="-21456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Passing style check</a:t>
            </a:r>
            <a:endParaRPr b="0" lang="en-US" sz="3200" spc="-1" strike="noStrike">
              <a:latin typeface="Arial"/>
            </a:endParaRPr>
          </a:p>
          <a:p>
            <a:pPr lvl="3" marL="864000" indent="-21456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Passing static analysis</a:t>
            </a:r>
            <a:endParaRPr b="0" lang="en-US" sz="3200" spc="-1" strike="noStrike">
              <a:latin typeface="Arial"/>
            </a:endParaRPr>
          </a:p>
          <a:p>
            <a:pPr marL="432000" indent="-3204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Minimal cost to implement if all the “basics” are in place</a:t>
            </a:r>
            <a:endParaRPr b="0" lang="en-US" sz="3200" spc="-1" strike="noStrike">
              <a:latin typeface="Arial"/>
            </a:endParaRPr>
          </a:p>
          <a:p>
            <a:pPr marL="432000" indent="-3204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Will ensure the protected branch is always “good”; builds, passes base tests.</a:t>
            </a:r>
            <a:endParaRPr b="0" lang="en-US" sz="3200" spc="-1" strike="noStrike">
              <a:latin typeface="Arial"/>
            </a:endParaRPr>
          </a:p>
          <a:p>
            <a:pPr marL="432000" indent="-3204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Small teams (1-3 devs) can often skip this formality. Simply put the checks into your local build process. (“make check”)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731520" y="425520"/>
            <a:ext cx="7675920" cy="66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DejaVu Sans"/>
              </a:rPr>
              <a:t>Verification &amp; Validation Phase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457200" y="1604520"/>
            <a:ext cx="8224920" cy="397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04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Does the system meet the requirements?</a:t>
            </a:r>
            <a:endParaRPr b="0" lang="en-US" sz="3200" spc="-1" strike="noStrike">
              <a:latin typeface="Arial"/>
            </a:endParaRPr>
          </a:p>
          <a:p>
            <a:pPr marL="432000" indent="-3204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Integration testing (hardware, ext systems)</a:t>
            </a:r>
            <a:endParaRPr b="0" lang="en-US" sz="3200" spc="-1" strike="noStrike">
              <a:latin typeface="Arial"/>
            </a:endParaRPr>
          </a:p>
          <a:p>
            <a:pPr marL="432000" indent="-3204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Customer testing</a:t>
            </a:r>
            <a:endParaRPr b="0" lang="en-US" sz="3200" spc="-1" strike="noStrike">
              <a:latin typeface="Arial"/>
            </a:endParaRPr>
          </a:p>
          <a:p>
            <a:pPr marL="432000" indent="-3204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“</a:t>
            </a: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As built” documentation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731520" y="425520"/>
            <a:ext cx="7675920" cy="66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DejaVu Sans"/>
              </a:rPr>
              <a:t>Verification: Requirements Testing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6" name="CustomShape 2"/>
          <p:cNvSpPr/>
          <p:nvPr/>
        </p:nvSpPr>
        <p:spPr>
          <a:xfrm>
            <a:off x="457200" y="1604520"/>
            <a:ext cx="8224920" cy="397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91000"/>
          </a:bodyPr>
          <a:p>
            <a:pPr marL="432000" indent="-3204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Typically one test for each requirement.</a:t>
            </a:r>
            <a:endParaRPr b="0" lang="en-US" sz="3200" spc="-1" strike="noStrike">
              <a:latin typeface="Arial"/>
            </a:endParaRPr>
          </a:p>
          <a:p>
            <a:pPr marL="432000" indent="-3204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Demonstrates the system meets the original goals and intents.</a:t>
            </a:r>
            <a:endParaRPr b="0" lang="en-US" sz="3200" spc="-1" strike="noStrike">
              <a:latin typeface="Arial"/>
            </a:endParaRPr>
          </a:p>
          <a:p>
            <a:pPr marL="432000" indent="-3204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Can be time consuming to build, but essential. Typically combination of unit and integration tests.</a:t>
            </a:r>
            <a:endParaRPr b="0" lang="en-US" sz="3200" spc="-1" strike="noStrike">
              <a:latin typeface="Arial"/>
            </a:endParaRPr>
          </a:p>
          <a:p>
            <a:pPr marL="432000" indent="-3204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If you do not have this you CANNOT demonstrate a successful project!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731520" y="425520"/>
            <a:ext cx="7675920" cy="66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DejaVu Sans"/>
              </a:rPr>
              <a:t>Verification: Integration Testing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457200" y="1604520"/>
            <a:ext cx="8224920" cy="397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70000"/>
          </a:bodyPr>
          <a:p>
            <a:pPr marL="432000" indent="-3204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Often intermixed with Requirements Tests.</a:t>
            </a:r>
            <a:endParaRPr b="0" lang="en-US" sz="3200" spc="-1" strike="noStrike">
              <a:latin typeface="Arial"/>
            </a:endParaRPr>
          </a:p>
          <a:p>
            <a:pPr marL="432000" indent="-3204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Demonstrates system can inter operate with related systems reliably.</a:t>
            </a:r>
            <a:endParaRPr b="0" lang="en-US" sz="3200" spc="-1" strike="noStrike">
              <a:latin typeface="Arial"/>
            </a:endParaRPr>
          </a:p>
          <a:p>
            <a:pPr marL="432000" indent="-3204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Ideally includes testing error conditions and edge cases. </a:t>
            </a:r>
            <a:endParaRPr b="0" lang="en-US" sz="3200" spc="-1" strike="noStrike">
              <a:latin typeface="Arial"/>
            </a:endParaRPr>
          </a:p>
          <a:p>
            <a:pPr marL="432000" indent="-3204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Can be time consuming to build.</a:t>
            </a:r>
            <a:endParaRPr b="0" lang="en-US" sz="3200" spc="-1" strike="noStrike">
              <a:latin typeface="Arial"/>
            </a:endParaRPr>
          </a:p>
          <a:p>
            <a:pPr marL="432000" indent="-3204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Can you skip it? : Knight Capital Group</a:t>
            </a:r>
            <a:endParaRPr b="0" lang="en-US" sz="3200" spc="-1" strike="noStrike">
              <a:latin typeface="Arial"/>
            </a:endParaRPr>
          </a:p>
          <a:p>
            <a:pPr lvl="2" marL="648000" indent="-21492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https://en.wikipedia.org/wiki/Knight_Capital_Group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822960" y="214200"/>
            <a:ext cx="7675920" cy="1061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DejaVu Sans"/>
              </a:rPr>
              <a:t>Overview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457200" y="1604520"/>
            <a:ext cx="8224920" cy="397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1968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Planning and Design Phase</a:t>
            </a:r>
            <a:endParaRPr b="0" lang="en-US" sz="3200" spc="-1" strike="noStrike"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Construction Phase</a:t>
            </a:r>
            <a:endParaRPr b="0" lang="en-US" sz="3200" spc="-1" strike="noStrike"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Verification &amp; Validation Phase</a:t>
            </a:r>
            <a:endParaRPr b="0" lang="en-US" sz="3200" spc="-1" strike="noStrike"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Hardening Phase</a:t>
            </a:r>
            <a:endParaRPr b="0" lang="en-US" sz="3200" spc="-1" strike="noStrike">
              <a:latin typeface="Arial"/>
            </a:endParaRPr>
          </a:p>
          <a:p>
            <a:pPr marL="432000" indent="-31968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Summary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731520" y="425520"/>
            <a:ext cx="7675920" cy="66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DejaVu Sans"/>
              </a:rPr>
              <a:t>Verification: Customer Testing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0" name="CustomShape 2"/>
          <p:cNvSpPr/>
          <p:nvPr/>
        </p:nvSpPr>
        <p:spPr>
          <a:xfrm>
            <a:off x="457200" y="1604520"/>
            <a:ext cx="8224920" cy="397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04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Does the system meet the customer’s needs? Also called Beta Testing or Acceptance Testing in some cases.</a:t>
            </a:r>
            <a:endParaRPr b="0" lang="en-US" sz="3200" spc="-1" strike="noStrike">
              <a:latin typeface="Arial"/>
            </a:endParaRPr>
          </a:p>
          <a:p>
            <a:pPr marL="432000" indent="-3204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Ideally verifies requirements as well. </a:t>
            </a:r>
            <a:endParaRPr b="0" lang="en-US" sz="3200" spc="-1" strike="noStrike">
              <a:latin typeface="Arial"/>
            </a:endParaRPr>
          </a:p>
          <a:p>
            <a:pPr marL="432000" indent="-3204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Will always be present, even if not “official”.</a:t>
            </a:r>
            <a:endParaRPr b="0" lang="en-US" sz="3200" spc="-1" strike="noStrike">
              <a:latin typeface="Arial"/>
            </a:endParaRPr>
          </a:p>
          <a:p>
            <a:pPr marL="432000" indent="-3204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Best to have an official process to capture and manage feedback.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731520" y="425520"/>
            <a:ext cx="7675920" cy="66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DejaVu Sans"/>
              </a:rPr>
              <a:t>Verification: As Built Documentation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457200" y="1604520"/>
            <a:ext cx="8224920" cy="397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04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Update ALL documentation to reflect how the system was actually built.</a:t>
            </a:r>
            <a:endParaRPr b="0" lang="en-US" sz="3200" spc="-1" strike="noStrike">
              <a:latin typeface="Arial"/>
            </a:endParaRPr>
          </a:p>
          <a:p>
            <a:pPr marL="432000" indent="-3204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Can be part of the formal hand off process to the customer.</a:t>
            </a:r>
            <a:endParaRPr b="0" lang="en-US" sz="3200" spc="-1" strike="noStrike">
              <a:latin typeface="Arial"/>
            </a:endParaRPr>
          </a:p>
          <a:p>
            <a:pPr marL="432000" indent="-3204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Have also mixed this into training new team members – first task, study the system and update documentation.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731520" y="425520"/>
            <a:ext cx="7675920" cy="66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DejaVu Sans"/>
              </a:rPr>
              <a:t>Hardening Phase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457200" y="1604520"/>
            <a:ext cx="8224920" cy="397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04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Does the system behave reasonably in bad or abusive environments?</a:t>
            </a:r>
            <a:endParaRPr b="0" lang="en-US" sz="3200" spc="-1" strike="noStrike">
              <a:latin typeface="Arial"/>
            </a:endParaRPr>
          </a:p>
          <a:p>
            <a:pPr marL="432000" indent="-3204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Stress testing</a:t>
            </a:r>
            <a:endParaRPr b="0" lang="en-US" sz="3200" spc="-1" strike="noStrike">
              <a:latin typeface="Arial"/>
            </a:endParaRPr>
          </a:p>
          <a:p>
            <a:pPr marL="432000" indent="-3204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Fuzz testing</a:t>
            </a:r>
            <a:endParaRPr b="0" lang="en-US" sz="3200" spc="-1" strike="noStrike">
              <a:latin typeface="Arial"/>
            </a:endParaRPr>
          </a:p>
          <a:p>
            <a:pPr marL="432000" indent="-3204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Penetration testing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731520" y="425520"/>
            <a:ext cx="7675920" cy="66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DejaVu Sans"/>
              </a:rPr>
              <a:t>Hardening: Stress Testing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457200" y="1604520"/>
            <a:ext cx="8224920" cy="397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67000"/>
          </a:bodyPr>
          <a:p>
            <a:pPr marL="432000" indent="-3204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Applies “pressure” to each aspect of the system to ensure it meets the requirements.</a:t>
            </a:r>
            <a:endParaRPr b="0" lang="en-US" sz="3200" spc="-1" strike="noStrike">
              <a:latin typeface="Arial"/>
            </a:endParaRPr>
          </a:p>
          <a:p>
            <a:pPr marL="432000" indent="-3204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Dimensions: Memory, compute load, database size, network load, EMI, radiation, temperature, etc.</a:t>
            </a:r>
            <a:endParaRPr b="0" lang="en-US" sz="3200" spc="-1" strike="noStrike">
              <a:latin typeface="Arial"/>
            </a:endParaRPr>
          </a:p>
          <a:p>
            <a:pPr marL="432000" indent="-3204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Typically special tests operating in special conditions.</a:t>
            </a:r>
            <a:endParaRPr b="0" lang="en-US" sz="3200" spc="-1" strike="noStrike">
              <a:latin typeface="Arial"/>
            </a:endParaRPr>
          </a:p>
          <a:p>
            <a:pPr marL="432000" indent="-3204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Failures in the field will be difficult or impossible to diagnose.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5" dur="indefinite" restart="never" nodeType="tmRoot">
          <p:childTnLst>
            <p:seq>
              <p:cTn id="4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731520" y="425520"/>
            <a:ext cx="7675920" cy="66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DejaVu Sans"/>
              </a:rPr>
              <a:t>Hardening: Fuzz Testing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457200" y="1604520"/>
            <a:ext cx="8224920" cy="397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85000"/>
          </a:bodyPr>
          <a:p>
            <a:pPr marL="432000" indent="-3204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Generally applies malformed input to the system and ensures proper behavior.</a:t>
            </a:r>
            <a:endParaRPr b="0" lang="en-US" sz="3200" spc="-1" strike="noStrike">
              <a:latin typeface="Arial"/>
            </a:endParaRPr>
          </a:p>
          <a:p>
            <a:pPr marL="432000" indent="-3204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May be wrapped with security testing.</a:t>
            </a:r>
            <a:endParaRPr b="0" lang="en-US" sz="3200" spc="-1" strike="noStrike">
              <a:latin typeface="Arial"/>
            </a:endParaRPr>
          </a:p>
          <a:p>
            <a:pPr marL="432000" indent="-3204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Specialized tests and set ups.</a:t>
            </a:r>
            <a:endParaRPr b="0" lang="en-US" sz="3200" spc="-1" strike="noStrike">
              <a:latin typeface="Arial"/>
            </a:endParaRPr>
          </a:p>
          <a:p>
            <a:pPr marL="432000" indent="-3204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Cannot ensure a secure system without.</a:t>
            </a:r>
            <a:endParaRPr b="0" lang="en-US" sz="3200" spc="-1" strike="noStrike">
              <a:latin typeface="Arial"/>
            </a:endParaRPr>
          </a:p>
          <a:p>
            <a:pPr marL="432000" indent="-3204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Can likely skip this in cases where security is not an issue, or all system inputs are controlled and well defined.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7" dur="indefinite" restart="never" nodeType="tmRoot">
          <p:childTnLst>
            <p:seq>
              <p:cTn id="4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731520" y="425520"/>
            <a:ext cx="7675920" cy="66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DejaVu Sans"/>
              </a:rPr>
              <a:t>Hardening: Penetration Testing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457200" y="1604520"/>
            <a:ext cx="8224920" cy="397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73000"/>
          </a:bodyPr>
          <a:p>
            <a:pPr marL="432000" indent="-3204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Typically a “third party” will attempt to break, or break into the system.</a:t>
            </a:r>
            <a:endParaRPr b="0" lang="en-US" sz="3200" spc="-1" strike="noStrike">
              <a:latin typeface="Arial"/>
            </a:endParaRPr>
          </a:p>
          <a:p>
            <a:pPr marL="432000" indent="-3204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Also typically assumes malicious intent.</a:t>
            </a:r>
            <a:endParaRPr b="0" lang="en-US" sz="3200" spc="-1" strike="noStrike">
              <a:latin typeface="Arial"/>
            </a:endParaRPr>
          </a:p>
          <a:p>
            <a:pPr marL="432000" indent="-3204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Further establishes the security of the system.</a:t>
            </a:r>
            <a:endParaRPr b="0" lang="en-US" sz="3200" spc="-1" strike="noStrike">
              <a:latin typeface="Arial"/>
            </a:endParaRPr>
          </a:p>
          <a:p>
            <a:pPr marL="432000" indent="-3204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Can skip this for many systems as it can be costly. </a:t>
            </a:r>
            <a:endParaRPr b="0" lang="en-US" sz="3200" spc="-1" strike="noStrike">
              <a:latin typeface="Arial"/>
            </a:endParaRPr>
          </a:p>
          <a:p>
            <a:pPr marL="432000" indent="-3204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Need to evaluate the cost if the system is hacked.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9" dur="indefinite" restart="never" nodeType="tmRoot">
          <p:childTnLst>
            <p:seq>
              <p:cTn id="5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731520" y="425520"/>
            <a:ext cx="7675920" cy="66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DejaVu Sans"/>
              </a:rPr>
              <a:t>Summary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457200" y="1604520"/>
            <a:ext cx="8224920" cy="397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91000"/>
          </a:bodyPr>
          <a:p>
            <a:pPr marL="432000" indent="-3204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Building a successful system requires multiple stages of planning and execution.</a:t>
            </a:r>
            <a:endParaRPr b="0" lang="en-US" sz="3200" spc="-1" strike="noStrike">
              <a:latin typeface="Arial"/>
            </a:endParaRPr>
          </a:p>
          <a:p>
            <a:pPr marL="432000" indent="-3204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Need to select the activities that are appropriate to the project at hand.</a:t>
            </a:r>
            <a:endParaRPr b="0" lang="en-US" sz="3200" spc="-1" strike="noStrike">
              <a:latin typeface="Arial"/>
            </a:endParaRPr>
          </a:p>
          <a:p>
            <a:pPr marL="432000" indent="-3204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Need to balance costs of “having” vs. “not having” for each activity.</a:t>
            </a:r>
            <a:endParaRPr b="0" lang="en-US" sz="3200" spc="-1" strike="noStrike">
              <a:latin typeface="Arial"/>
            </a:endParaRPr>
          </a:p>
          <a:p>
            <a:pPr marL="432000" indent="-3204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Need to establish a realistic budget BEFORE starting.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1" dur="indefinite" restart="never" nodeType="tmRoot">
          <p:childTnLst>
            <p:seq>
              <p:cTn id="5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824400" y="3071520"/>
            <a:ext cx="7675920" cy="66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DejaVu Sans"/>
              </a:rPr>
              <a:t>Questions?</a:t>
            </a:r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3" dur="indefinite" restart="never" nodeType="tmRoot">
          <p:childTnLst>
            <p:seq>
              <p:cTn id="5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731520" y="425520"/>
            <a:ext cx="7675920" cy="66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DejaVu Sans"/>
              </a:rPr>
              <a:t>Heading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457200" y="1604520"/>
            <a:ext cx="8224920" cy="397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04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What it is</a:t>
            </a:r>
            <a:endParaRPr b="0" lang="en-US" sz="3200" spc="-1" strike="noStrike">
              <a:latin typeface="Arial"/>
            </a:endParaRPr>
          </a:p>
          <a:p>
            <a:pPr marL="432000" indent="-3204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Benefits of having</a:t>
            </a:r>
            <a:endParaRPr b="0" lang="en-US" sz="3200" spc="-1" strike="noStrike">
              <a:latin typeface="Arial"/>
            </a:endParaRPr>
          </a:p>
          <a:p>
            <a:pPr marL="432000" indent="-3204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Costs of having</a:t>
            </a:r>
            <a:endParaRPr b="0" lang="en-US" sz="3200" spc="-1" strike="noStrike">
              <a:latin typeface="Arial"/>
            </a:endParaRPr>
          </a:p>
          <a:p>
            <a:pPr marL="432000" indent="-3204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Costs of not having</a:t>
            </a:r>
            <a:endParaRPr b="0" lang="en-US" sz="3200" spc="-1" strike="noStrike">
              <a:latin typeface="Arial"/>
            </a:endParaRPr>
          </a:p>
          <a:p>
            <a:pPr marL="432000" indent="-3204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When can you skip it?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5" dur="indefinite" restart="never" nodeType="tmRoot">
          <p:childTnLst>
            <p:seq>
              <p:cTn id="5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731520" y="425520"/>
            <a:ext cx="7675920" cy="66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DejaVu Sans"/>
              </a:rPr>
              <a:t>Planning and Design Phase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457200" y="1604520"/>
            <a:ext cx="8224920" cy="397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04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Problem statement, purpose statement</a:t>
            </a:r>
            <a:endParaRPr b="0" lang="en-US" sz="3200" spc="-1" strike="noStrike">
              <a:latin typeface="Arial"/>
            </a:endParaRPr>
          </a:p>
          <a:p>
            <a:pPr marL="432000" indent="-3204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Requirements document</a:t>
            </a:r>
            <a:endParaRPr b="0" lang="en-US" sz="3200" spc="-1" strike="noStrike">
              <a:latin typeface="Arial"/>
            </a:endParaRPr>
          </a:p>
          <a:p>
            <a:pPr marL="432000" indent="-3204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Process design</a:t>
            </a:r>
            <a:endParaRPr b="0" lang="en-US" sz="3200" spc="-1" strike="noStrike">
              <a:latin typeface="Arial"/>
            </a:endParaRPr>
          </a:p>
          <a:p>
            <a:pPr marL="432000" indent="-3204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System design </a:t>
            </a:r>
            <a:endParaRPr b="0" lang="en-US" sz="3200" spc="-1" strike="noStrike">
              <a:latin typeface="Arial"/>
            </a:endParaRPr>
          </a:p>
          <a:p>
            <a:pPr marL="432000" indent="-3204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Interface design</a:t>
            </a:r>
            <a:endParaRPr b="0" lang="en-US" sz="3200" spc="-1" strike="noStrike">
              <a:latin typeface="Arial"/>
            </a:endParaRPr>
          </a:p>
          <a:p>
            <a:pPr marL="432000" indent="-3204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Security / threat model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731520" y="425520"/>
            <a:ext cx="7675920" cy="66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DejaVu Sans"/>
              </a:rPr>
              <a:t>Planning: Purpose Statement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457200" y="1604520"/>
            <a:ext cx="8224920" cy="397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73000"/>
          </a:bodyPr>
          <a:p>
            <a:pPr marL="432000" indent="-3204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A simple one or two sentence statement of WHY the project is being under taken.</a:t>
            </a:r>
            <a:endParaRPr b="0" lang="en-US" sz="3200" spc="-1" strike="noStrike">
              <a:latin typeface="Arial"/>
            </a:endParaRPr>
          </a:p>
          <a:p>
            <a:pPr marL="432000" indent="-3204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Focuses and guides the project</a:t>
            </a:r>
            <a:endParaRPr b="0" lang="en-US" sz="3200" spc="-1" strike="noStrike">
              <a:latin typeface="Arial"/>
            </a:endParaRPr>
          </a:p>
          <a:p>
            <a:pPr marL="432000" indent="-3204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Almost no cost to create this in a minimal fashion. Can also incorporate market research.</a:t>
            </a:r>
            <a:endParaRPr b="0" lang="en-US" sz="3200" spc="-1" strike="noStrike">
              <a:latin typeface="Arial"/>
            </a:endParaRPr>
          </a:p>
          <a:p>
            <a:pPr marL="432000" indent="-3204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Without this project can wander and you may build something not needed.</a:t>
            </a:r>
            <a:endParaRPr b="0" lang="en-US" sz="3200" spc="-1" strike="noStrike">
              <a:latin typeface="Arial"/>
            </a:endParaRPr>
          </a:p>
          <a:p>
            <a:pPr marL="432000" indent="-3204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Should never be skipped.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731520" y="425520"/>
            <a:ext cx="7675920" cy="66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DejaVu Sans"/>
              </a:rPr>
              <a:t>Planning: Requirements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457200" y="1604520"/>
            <a:ext cx="8224920" cy="397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73000"/>
          </a:bodyPr>
          <a:p>
            <a:pPr marL="432000" indent="-3204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A formal or semi-formal list of what the system must do.</a:t>
            </a:r>
            <a:endParaRPr b="0" lang="en-US" sz="3200" spc="-1" strike="noStrike">
              <a:latin typeface="Arial"/>
            </a:endParaRPr>
          </a:p>
          <a:p>
            <a:pPr marL="432000" indent="-3204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Will translate directly to top level feature tasks.</a:t>
            </a:r>
            <a:endParaRPr b="0" lang="en-US" sz="3200" spc="-1" strike="noStrike">
              <a:latin typeface="Arial"/>
            </a:endParaRPr>
          </a:p>
          <a:p>
            <a:pPr marL="432000" indent="-3204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Prevents scope creep and focuses development.</a:t>
            </a:r>
            <a:endParaRPr b="0" lang="en-US" sz="3200" spc="-1" strike="noStrike">
              <a:latin typeface="Arial"/>
            </a:endParaRPr>
          </a:p>
          <a:p>
            <a:pPr marL="432000" indent="-3204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Also defines when the project is done.</a:t>
            </a:r>
            <a:endParaRPr b="0" lang="en-US" sz="3200" spc="-1" strike="noStrike">
              <a:latin typeface="Arial"/>
            </a:endParaRPr>
          </a:p>
          <a:p>
            <a:pPr marL="432000" indent="-3204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VERY simple projects may be able to skip this.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731520" y="425520"/>
            <a:ext cx="7675920" cy="66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DejaVu Sans"/>
              </a:rPr>
              <a:t>Planning: Process Design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457200" y="1604520"/>
            <a:ext cx="8224920" cy="397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78000"/>
          </a:bodyPr>
          <a:p>
            <a:pPr marL="432000" indent="-3204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Defines the development process for the team.</a:t>
            </a:r>
            <a:endParaRPr b="0" lang="en-US" sz="3200" spc="-1" strike="noStrike">
              <a:latin typeface="Arial"/>
            </a:endParaRPr>
          </a:p>
          <a:p>
            <a:pPr marL="432000" indent="-3204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Repository processes, review processes, testing processes, etc. This presentation can be used as a starter check list!</a:t>
            </a:r>
            <a:endParaRPr b="0" lang="en-US" sz="3200" spc="-1" strike="noStrike">
              <a:latin typeface="Arial"/>
            </a:endParaRPr>
          </a:p>
          <a:p>
            <a:pPr marL="432000" indent="-3204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Forces the question of what is appropriate for this project. </a:t>
            </a:r>
            <a:endParaRPr b="0" lang="en-US" sz="3200" spc="-1" strike="noStrike">
              <a:latin typeface="Arial"/>
            </a:endParaRPr>
          </a:p>
          <a:p>
            <a:pPr marL="432000" indent="-3204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May not always need to do this if you have a well established process already.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731520" y="425520"/>
            <a:ext cx="7675920" cy="66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DejaVu Sans"/>
              </a:rPr>
              <a:t>Planning: System Design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457200" y="1604520"/>
            <a:ext cx="8224920" cy="397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73000"/>
          </a:bodyPr>
          <a:p>
            <a:pPr marL="432000" indent="-3204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A more detailed design of how the system will be constructed. May be done in UML or other modeling language.</a:t>
            </a:r>
            <a:endParaRPr b="0" lang="en-US" sz="3200" spc="-1" strike="noStrike">
              <a:latin typeface="Arial"/>
            </a:endParaRPr>
          </a:p>
          <a:p>
            <a:pPr marL="432000" indent="-3204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Catches architecture flaws early, allows the project to more easily be done in parallel.</a:t>
            </a:r>
            <a:endParaRPr b="0" lang="en-US" sz="3200" spc="-1" strike="noStrike">
              <a:latin typeface="Arial"/>
            </a:endParaRPr>
          </a:p>
          <a:p>
            <a:pPr marL="432000" indent="-3204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Can be simple to VERY extensive.</a:t>
            </a:r>
            <a:endParaRPr b="0" lang="en-US" sz="3200" spc="-1" strike="noStrike">
              <a:latin typeface="Arial"/>
            </a:endParaRPr>
          </a:p>
          <a:p>
            <a:pPr marL="432000" indent="-3204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Should never be skipped. Even a simple diagram on the back of a napkin is helpful!</a:t>
            </a:r>
            <a:endParaRPr b="0" lang="en-US" sz="3200" spc="-1" strike="noStrike">
              <a:latin typeface="Arial"/>
            </a:endParaRPr>
          </a:p>
          <a:p>
            <a:pPr marL="432000" indent="-3204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Also helpful for driving library selection.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731520" y="425520"/>
            <a:ext cx="7675920" cy="66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DejaVu Sans"/>
              </a:rPr>
              <a:t>Planning: Interface design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457200" y="1604520"/>
            <a:ext cx="8224920" cy="397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73000"/>
          </a:bodyPr>
          <a:p>
            <a:pPr marL="432000" indent="-3204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Fully defines ALL interfaces in the system. </a:t>
            </a:r>
            <a:endParaRPr b="0" lang="en-US" sz="3200" spc="-1" strike="noStrike">
              <a:latin typeface="Arial"/>
            </a:endParaRPr>
          </a:p>
          <a:p>
            <a:pPr marL="432000" indent="-3204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Ensures different components work together easily during integration phase.</a:t>
            </a:r>
            <a:endParaRPr b="0" lang="en-US" sz="3200" spc="-1" strike="noStrike">
              <a:latin typeface="Arial"/>
            </a:endParaRPr>
          </a:p>
          <a:p>
            <a:pPr marL="432000" indent="-3204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Cost is generally pretty minimal.</a:t>
            </a:r>
            <a:endParaRPr b="0" lang="en-US" sz="3200" spc="-1" strike="noStrike">
              <a:latin typeface="Arial"/>
            </a:endParaRPr>
          </a:p>
          <a:p>
            <a:pPr marL="432000" indent="-3204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If not present development will lag as the protocols get worked out “real time” and integration will take much longer.</a:t>
            </a:r>
            <a:endParaRPr b="0" lang="en-US" sz="3200" spc="-1" strike="noStrike">
              <a:latin typeface="Arial"/>
            </a:endParaRPr>
          </a:p>
          <a:p>
            <a:pPr marL="432000" indent="-3204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One developer on a program that doesn’t interact with anything may not need this.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731520" y="425520"/>
            <a:ext cx="7675920" cy="667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  <a:ea typeface="DejaVu Sans"/>
              </a:rPr>
              <a:t>Planning: Security / Threat Model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457200" y="1604520"/>
            <a:ext cx="8224920" cy="3972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40000"/>
          </a:bodyPr>
          <a:p>
            <a:pPr marL="432000" indent="-3204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Not necessary for every project</a:t>
            </a:r>
            <a:endParaRPr b="0" lang="en-US" sz="3200" spc="-1" strike="noStrike">
              <a:latin typeface="Arial"/>
            </a:endParaRPr>
          </a:p>
          <a:p>
            <a:pPr marL="432000" indent="-3204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If needed should be designed in from the start, not retrofitted later on!</a:t>
            </a:r>
            <a:endParaRPr b="0" lang="en-US" sz="3200" spc="-1" strike="noStrike">
              <a:latin typeface="Arial"/>
            </a:endParaRPr>
          </a:p>
          <a:p>
            <a:pPr marL="432000" indent="-3204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Plenty of material available here so won’t dive too deep.</a:t>
            </a:r>
            <a:endParaRPr b="0" lang="en-US" sz="3200" spc="-1" strike="noStrike">
              <a:latin typeface="Arial"/>
            </a:endParaRPr>
          </a:p>
          <a:p>
            <a:pPr marL="432000" indent="-3204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Also think about industry specific requirements:</a:t>
            </a:r>
            <a:endParaRPr b="0" lang="en-US" sz="32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Personally Identifiable Information (PII)</a:t>
            </a:r>
            <a:endParaRPr b="0" lang="en-US" sz="32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Children’s Internet Protection Act (CIPA)</a:t>
            </a:r>
            <a:endParaRPr b="0" lang="en-US" sz="32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International Traffic in Arms Regulations (ITAR)</a:t>
            </a:r>
            <a:endParaRPr b="0" lang="en-US" sz="3200" spc="-1" strike="noStrike"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ffffff"/>
                </a:solidFill>
                <a:latin typeface="Arial"/>
                <a:ea typeface="DejaVu Sans"/>
              </a:rPr>
              <a:t>Many others – these are just a few I’ve seen!!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56162"/>
      </a:dk2>
      <a:lt2>
        <a:srgbClr val="e0dacc"/>
      </a:lt2>
      <a:accent1>
        <a:srgbClr val="4a5a7a"/>
      </a:accent1>
      <a:accent2>
        <a:srgbClr val="f7bd40"/>
      </a:accent2>
      <a:accent3>
        <a:srgbClr val="975c00"/>
      </a:accent3>
      <a:accent4>
        <a:srgbClr val="754d41"/>
      </a:accent4>
      <a:accent5>
        <a:srgbClr val="838995"/>
      </a:accent5>
      <a:accent6>
        <a:srgbClr val="687b66"/>
      </a:accent6>
      <a:hlink>
        <a:srgbClr val="b5740b"/>
      </a:hlink>
      <a:folHlink>
        <a:srgbClr val="7483a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56162"/>
      </a:dk2>
      <a:lt2>
        <a:srgbClr val="e0dacc"/>
      </a:lt2>
      <a:accent1>
        <a:srgbClr val="4a5a7a"/>
      </a:accent1>
      <a:accent2>
        <a:srgbClr val="f7bd40"/>
      </a:accent2>
      <a:accent3>
        <a:srgbClr val="975c00"/>
      </a:accent3>
      <a:accent4>
        <a:srgbClr val="754d41"/>
      </a:accent4>
      <a:accent5>
        <a:srgbClr val="838995"/>
      </a:accent5>
      <a:accent6>
        <a:srgbClr val="687b66"/>
      </a:accent6>
      <a:hlink>
        <a:srgbClr val="b5740b"/>
      </a:hlink>
      <a:folHlink>
        <a:srgbClr val="7483a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Mylar</Template>
  <TotalTime>1632</TotalTime>
  <Application>LibreOffice/6.1.5.2$Windows_X86_64 LibreOffice_project/90f8dcf33c87b3705e78202e3df5142b201bd805</Application>
  <Words>2501</Words>
  <Paragraphs>209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2012-10-22T16:47:02Z</dcterms:created>
  <dc:creator>Lloyd Moore</dc:creator>
  <dc:description/>
  <dc:language>en-US</dc:language>
  <cp:lastModifiedBy>Lloyd Moore</cp:lastModifiedBy>
  <dcterms:modified xsi:type="dcterms:W3CDTF">2021-04-29T19:23:20Z</dcterms:modified>
  <cp:revision>154</cp:revision>
  <dc:subject/>
  <dc:title>Getting Started with the Raspberry Pi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22</vt:i4>
  </property>
</Properties>
</file>