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79" r:id="rId2"/>
    <p:sldId id="258" r:id="rId3"/>
    <p:sldId id="259" r:id="rId4"/>
    <p:sldId id="261" r:id="rId5"/>
    <p:sldId id="282" r:id="rId6"/>
    <p:sldId id="262" r:id="rId7"/>
    <p:sldId id="263" r:id="rId8"/>
    <p:sldId id="264" r:id="rId9"/>
    <p:sldId id="265" r:id="rId10"/>
    <p:sldId id="266" r:id="rId11"/>
    <p:sldId id="267" r:id="rId12"/>
    <p:sldId id="268" r:id="rId13"/>
    <p:sldId id="271" r:id="rId14"/>
    <p:sldId id="269" r:id="rId15"/>
    <p:sldId id="277" r:id="rId16"/>
    <p:sldId id="276" r:id="rId17"/>
    <p:sldId id="281" r:id="rId18"/>
    <p:sldId id="270" r:id="rId19"/>
    <p:sldId id="273" r:id="rId20"/>
    <p:sldId id="275" r:id="rId21"/>
    <p:sldId id="284" r:id="rId22"/>
    <p:sldId id="274" r:id="rId23"/>
    <p:sldId id="272" r:id="rId24"/>
    <p:sldId id="283" r:id="rId25"/>
  </p:sldIdLst>
  <p:sldSz cx="9144000" cy="6858000" type="screen4x3"/>
  <p:notesSz cx="6858000" cy="9144000"/>
  <p:defaultTextStyle>
    <a:defPPr>
      <a:defRPr lang="en-US"/>
    </a:defPPr>
    <a:lvl1pPr algn="ctr" rtl="0" fontAlgn="base">
      <a:spcBef>
        <a:spcPct val="0"/>
      </a:spcBef>
      <a:spcAft>
        <a:spcPct val="0"/>
      </a:spcAft>
      <a:defRPr kern="1200">
        <a:solidFill>
          <a:schemeClr val="tx1"/>
        </a:solidFill>
        <a:latin typeface="Arial" charset="0"/>
        <a:ea typeface="+mn-ea"/>
        <a:cs typeface="+mn-cs"/>
      </a:defRPr>
    </a:lvl1pPr>
    <a:lvl2pPr marL="457200" algn="ctr" rtl="0" fontAlgn="base">
      <a:spcBef>
        <a:spcPct val="0"/>
      </a:spcBef>
      <a:spcAft>
        <a:spcPct val="0"/>
      </a:spcAft>
      <a:defRPr kern="1200">
        <a:solidFill>
          <a:schemeClr val="tx1"/>
        </a:solidFill>
        <a:latin typeface="Arial" charset="0"/>
        <a:ea typeface="+mn-ea"/>
        <a:cs typeface="+mn-cs"/>
      </a:defRPr>
    </a:lvl2pPr>
    <a:lvl3pPr marL="914400" algn="ctr" rtl="0" fontAlgn="base">
      <a:spcBef>
        <a:spcPct val="0"/>
      </a:spcBef>
      <a:spcAft>
        <a:spcPct val="0"/>
      </a:spcAft>
      <a:defRPr kern="1200">
        <a:solidFill>
          <a:schemeClr val="tx1"/>
        </a:solidFill>
        <a:latin typeface="Arial" charset="0"/>
        <a:ea typeface="+mn-ea"/>
        <a:cs typeface="+mn-cs"/>
      </a:defRPr>
    </a:lvl3pPr>
    <a:lvl4pPr marL="1371600" algn="ctr" rtl="0" fontAlgn="base">
      <a:spcBef>
        <a:spcPct val="0"/>
      </a:spcBef>
      <a:spcAft>
        <a:spcPct val="0"/>
      </a:spcAft>
      <a:defRPr kern="1200">
        <a:solidFill>
          <a:schemeClr val="tx1"/>
        </a:solidFill>
        <a:latin typeface="Arial" charset="0"/>
        <a:ea typeface="+mn-ea"/>
        <a:cs typeface="+mn-cs"/>
      </a:defRPr>
    </a:lvl4pPr>
    <a:lvl5pPr marL="1828800" algn="ctr"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906" autoAdjust="0"/>
    <p:restoredTop sz="79173" autoAdjust="0"/>
  </p:normalViewPr>
  <p:slideViewPr>
    <p:cSldViewPr>
      <p:cViewPr varScale="1">
        <p:scale>
          <a:sx n="65" d="100"/>
          <a:sy n="65" d="100"/>
        </p:scale>
        <p:origin x="-1296" y="-10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a:lvl1pPr>
          </a:lstStyle>
          <a:p>
            <a:pPr>
              <a:defRPr/>
            </a:pPr>
            <a:endParaRPr lang="en-US"/>
          </a:p>
        </p:txBody>
      </p:sp>
      <p:sp>
        <p:nvSpPr>
          <p:cNvPr id="3891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560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891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891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a:lvl1pPr>
          </a:lstStyle>
          <a:p>
            <a:pPr>
              <a:defRPr/>
            </a:pPr>
            <a:endParaRPr lang="en-US"/>
          </a:p>
        </p:txBody>
      </p:sp>
      <p:sp>
        <p:nvSpPr>
          <p:cNvPr id="3891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7C544FD0-A943-47F8-88E8-687FFD59406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7C544FD0-A943-47F8-88E8-687FFD59406D}" type="slidenum">
              <a:rPr lang="en-US" smtClean="0"/>
              <a:pPr>
                <a:defRPr/>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703AE61A-03F8-4AC0-BE57-CF45167AB817}" type="slidenum">
              <a:rPr lang="en-US" smtClean="0"/>
              <a:pPr/>
              <a:t>4</a:t>
            </a:fld>
            <a:endParaRPr lang="en-US" smtClean="0"/>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pPr eaLnBrk="1" hangingPunct="1"/>
            <a:r>
              <a:rPr lang="en-US" dirty="0" smtClean="0"/>
              <a:t>In domain specific declarative languages, the information relevant to their problem domains is built into the language. A browser knows what a table, button, text box, </a:t>
            </a:r>
            <a:r>
              <a:rPr lang="en-US" dirty="0" err="1" smtClean="0"/>
              <a:t>url</a:t>
            </a:r>
            <a:r>
              <a:rPr lang="en-US" dirty="0" smtClean="0"/>
              <a:t> etc. is. Databases know what a join, selection, projection etc is. Since there is a infinite number problems domains, general purpose declarative languages lack such information. This must be provided by the programmer, prior to stating the desired goal of computation. In LP, relations are used for this purpose. Another difference is that domain specific declarative languages come built in with specialized/optimized algorithms for solving problems in that domain. General purpose languages come built in with general purpose problem solving algorithms.  They often support mechanisms to alter these algorithms for if needed.</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2E5CF2E-DC5E-4BDB-B808-341E0415911C}"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1C363D0-0967-4B9A-8F21-8EA920819F27}"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7E2CCA5-AD41-44B8-A2F8-0CF67E52F7A6}"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457200" y="1600200"/>
            <a:ext cx="4038600" cy="4525963"/>
          </a:xfrm>
        </p:spPr>
        <p:txBody>
          <a:bodyPr/>
          <a:lstStyle/>
          <a:p>
            <a:pPr lvl="0"/>
            <a:endParaRPr lang="en-US" noProof="0" smtClean="0"/>
          </a:p>
        </p:txBody>
      </p:sp>
      <p:sp>
        <p:nvSpPr>
          <p:cNvPr id="4" name="Text Placeholder 3"/>
          <p:cNvSpPr>
            <a:spLocks noGrp="1"/>
          </p:cNvSpPr>
          <p:nvPr>
            <p:ph type="body"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986691A-80F3-44C2-8C91-ACAA37EBC35C}"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9003599-0E25-4336-A480-2693131171C2}"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7990028-E3B2-4FAD-83D0-ED9F66F151BB}"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D8E3AF0-F3AD-45E6-911B-B3310CEFCC24}"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2BF16894-8295-49B9-9B46-6E138E07630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7E9860C-FEC7-4273-A63B-DE42738CF7B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4E828AE-2CCB-4689-83CB-A4C01B1DA310}"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D4069E84-435F-4B8D-BF4B-8EE52752F81A}"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E26040C2-F043-4EFE-87E4-397CEE7C9892}"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EB0DF0FD-AA2D-4F96-9215-A17710C12E3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roshan@mpprogramming.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www.mpprogramming.com/"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mpprogramming.com/resources/CastorDesign.pdf"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ctrTitle"/>
          </p:nvPr>
        </p:nvSpPr>
        <p:spPr>
          <a:xfrm>
            <a:off x="685800" y="1371600"/>
            <a:ext cx="7772400" cy="1470025"/>
          </a:xfrm>
          <a:noFill/>
        </p:spPr>
        <p:txBody>
          <a:bodyPr/>
          <a:lstStyle/>
          <a:p>
            <a:pPr eaLnBrk="1" hangingPunct="1"/>
            <a:r>
              <a:rPr lang="en-US" smtClean="0"/>
              <a:t>Programming declaratively in C++ using the Logic paradigm</a:t>
            </a:r>
          </a:p>
        </p:txBody>
      </p:sp>
      <p:sp>
        <p:nvSpPr>
          <p:cNvPr id="2052" name="Rectangle 3"/>
          <p:cNvSpPr>
            <a:spLocks noGrp="1" noChangeArrowheads="1"/>
          </p:cNvSpPr>
          <p:nvPr>
            <p:ph type="subTitle" idx="1"/>
          </p:nvPr>
        </p:nvSpPr>
        <p:spPr>
          <a:xfrm>
            <a:off x="1371600" y="3352800"/>
            <a:ext cx="6400800" cy="2438400"/>
          </a:xfrm>
          <a:noFill/>
        </p:spPr>
        <p:txBody>
          <a:bodyPr/>
          <a:lstStyle/>
          <a:p>
            <a:pPr eaLnBrk="1" hangingPunct="1"/>
            <a:r>
              <a:rPr lang="en-US" sz="1800" b="1" dirty="0" smtClean="0"/>
              <a:t>Roshan Naik</a:t>
            </a:r>
          </a:p>
          <a:p>
            <a:pPr eaLnBrk="1" hangingPunct="1"/>
            <a:r>
              <a:rPr lang="en-US" sz="1800" dirty="0" smtClean="0"/>
              <a:t>Hewlett Packard Co.</a:t>
            </a:r>
          </a:p>
          <a:p>
            <a:pPr eaLnBrk="1" hangingPunct="1"/>
            <a:r>
              <a:rPr lang="en-US" sz="1800" dirty="0" smtClean="0">
                <a:hlinkClick r:id="rId3"/>
              </a:rPr>
              <a:t>roshan@mpprogramming.com</a:t>
            </a:r>
            <a:endParaRPr lang="en-US" sz="1800" dirty="0" smtClean="0"/>
          </a:p>
          <a:p>
            <a:pPr eaLnBrk="1" hangingPunct="1"/>
            <a:endParaRPr lang="en-US" sz="1800" dirty="0" smtClean="0"/>
          </a:p>
          <a:p>
            <a:pPr eaLnBrk="1" hangingPunct="1"/>
            <a:r>
              <a:rPr lang="en-US" sz="1800" dirty="0" smtClean="0"/>
              <a:t>16</a:t>
            </a:r>
            <a:r>
              <a:rPr lang="en-US" sz="1800" baseline="30000" dirty="0" smtClean="0"/>
              <a:t>th</a:t>
            </a:r>
            <a:r>
              <a:rPr lang="en-US" sz="1800" dirty="0" smtClean="0"/>
              <a:t> April 2008</a:t>
            </a:r>
          </a:p>
          <a:p>
            <a:pPr eaLnBrk="1" hangingPunct="1"/>
            <a:r>
              <a:rPr lang="en-US" sz="1800" dirty="0" smtClean="0"/>
              <a:t>Northwest C++ Users Group</a:t>
            </a:r>
          </a:p>
          <a:p>
            <a:pPr eaLnBrk="1" hangingPunct="1"/>
            <a:r>
              <a:rPr lang="en-US" sz="1800" dirty="0" smtClean="0"/>
              <a:t>Redmond, WA </a:t>
            </a:r>
          </a:p>
        </p:txBody>
      </p:sp>
    </p:spTree>
  </p:cSld>
  <p:clrMapOvr>
    <a:masterClrMapping/>
  </p:clrMapOvr>
  <p:transition advTm="175921"/>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mtClean="0"/>
              <a:t>Demo</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lref&lt;T&gt; : logic reference</a:t>
            </a:r>
          </a:p>
        </p:txBody>
      </p:sp>
      <p:sp>
        <p:nvSpPr>
          <p:cNvPr id="17411" name="Rectangle 3"/>
          <p:cNvSpPr>
            <a:spLocks noGrp="1" noChangeArrowheads="1"/>
          </p:cNvSpPr>
          <p:nvPr>
            <p:ph type="body" idx="1"/>
          </p:nvPr>
        </p:nvSpPr>
        <p:spPr>
          <a:xfrm>
            <a:off x="457200" y="1219200"/>
            <a:ext cx="8229600" cy="4830763"/>
          </a:xfrm>
        </p:spPr>
        <p:txBody>
          <a:bodyPr/>
          <a:lstStyle/>
          <a:p>
            <a:pPr eaLnBrk="1" hangingPunct="1">
              <a:lnSpc>
                <a:spcPct val="80000"/>
              </a:lnSpc>
            </a:pPr>
            <a:r>
              <a:rPr lang="en-US" sz="2800" smtClean="0"/>
              <a:t>Unlike C++ references, it does </a:t>
            </a:r>
            <a:r>
              <a:rPr lang="en-US" sz="2800" b="1" smtClean="0"/>
              <a:t>not</a:t>
            </a:r>
            <a:r>
              <a:rPr lang="en-US" sz="2800" smtClean="0"/>
              <a:t> have to be initialized. Use method </a:t>
            </a:r>
            <a:r>
              <a:rPr lang="en-US" sz="2800" smtClean="0">
                <a:latin typeface="Courier New" pitchFamily="49" charset="0"/>
              </a:rPr>
              <a:t>defined()</a:t>
            </a:r>
            <a:r>
              <a:rPr lang="en-US" sz="2800" smtClean="0"/>
              <a:t> to check.</a:t>
            </a:r>
          </a:p>
          <a:p>
            <a:pPr eaLnBrk="1" hangingPunct="1">
              <a:lnSpc>
                <a:spcPct val="80000"/>
              </a:lnSpc>
            </a:pPr>
            <a:r>
              <a:rPr lang="en-US" sz="2800" smtClean="0"/>
              <a:t>Operator * used to access underlying value.</a:t>
            </a:r>
            <a:endParaRPr lang="en-US" sz="2000" smtClean="0">
              <a:latin typeface="Courier New" pitchFamily="49" charset="0"/>
            </a:endParaRPr>
          </a:p>
          <a:p>
            <a:pPr eaLnBrk="1" hangingPunct="1">
              <a:lnSpc>
                <a:spcPct val="80000"/>
              </a:lnSpc>
              <a:buFontTx/>
              <a:buNone/>
            </a:pPr>
            <a:r>
              <a:rPr lang="en-US" sz="2000" smtClean="0">
                <a:latin typeface="Courier New" pitchFamily="49" charset="0"/>
              </a:rPr>
              <a:t>    cout &lt;&lt; *lx;</a:t>
            </a:r>
          </a:p>
          <a:p>
            <a:pPr eaLnBrk="1" hangingPunct="1">
              <a:lnSpc>
                <a:spcPct val="80000"/>
              </a:lnSpc>
            </a:pPr>
            <a:r>
              <a:rPr lang="en-US" sz="2800" smtClean="0"/>
              <a:t>Internally stores a </a:t>
            </a:r>
            <a:r>
              <a:rPr lang="en-US" sz="2800" b="1" smtClean="0"/>
              <a:t>copy</a:t>
            </a:r>
            <a:r>
              <a:rPr lang="en-US" sz="2800" smtClean="0">
                <a:solidFill>
                  <a:schemeClr val="hlink"/>
                </a:solidFill>
              </a:rPr>
              <a:t> </a:t>
            </a:r>
            <a:r>
              <a:rPr lang="en-US" sz="2800" smtClean="0"/>
              <a:t>of the value assigned to it.  </a:t>
            </a:r>
            <a:r>
              <a:rPr lang="en-US" sz="2000" smtClean="0">
                <a:latin typeface="Courier New" pitchFamily="49" charset="0"/>
              </a:rPr>
              <a:t>lref&lt;</a:t>
            </a:r>
            <a:r>
              <a:rPr lang="en-US" sz="1800" smtClean="0">
                <a:solidFill>
                  <a:srgbClr val="0000FF"/>
                </a:solidFill>
                <a:latin typeface="Courier New" pitchFamily="49" charset="0"/>
                <a:cs typeface="Courier New" pitchFamily="49" charset="0"/>
              </a:rPr>
              <a:t>int</a:t>
            </a:r>
            <a:r>
              <a:rPr lang="en-US" sz="2000" smtClean="0">
                <a:latin typeface="Courier New" pitchFamily="49" charset="0"/>
              </a:rPr>
              <a:t>&gt; li=2;</a:t>
            </a:r>
            <a:endParaRPr lang="en-US" sz="2800" smtClean="0"/>
          </a:p>
          <a:p>
            <a:pPr eaLnBrk="1" hangingPunct="1">
              <a:lnSpc>
                <a:spcPct val="80000"/>
              </a:lnSpc>
            </a:pPr>
            <a:r>
              <a:rPr lang="en-US" sz="2800" smtClean="0"/>
              <a:t>Copy constructing an lref </a:t>
            </a:r>
            <a:r>
              <a:rPr lang="en-US" sz="2800" b="1" smtClean="0"/>
              <a:t>binds</a:t>
            </a:r>
            <a:r>
              <a:rPr lang="en-US" sz="2800" smtClean="0"/>
              <a:t> it with source lref. i.e. both refer to the same underlying object.</a:t>
            </a:r>
          </a:p>
          <a:p>
            <a:pPr lvl="1" eaLnBrk="1" hangingPunct="1">
              <a:lnSpc>
                <a:spcPct val="80000"/>
              </a:lnSpc>
              <a:buFontTx/>
              <a:buNone/>
            </a:pPr>
            <a:r>
              <a:rPr lang="en-US" sz="1800" smtClean="0">
                <a:latin typeface="Courier New" pitchFamily="49" charset="0"/>
              </a:rPr>
              <a:t>lref&lt;</a:t>
            </a:r>
            <a:r>
              <a:rPr lang="en-US" sz="1600" smtClean="0">
                <a:solidFill>
                  <a:srgbClr val="0000FF"/>
                </a:solidFill>
                <a:latin typeface="Courier New" pitchFamily="49" charset="0"/>
                <a:cs typeface="Courier New" pitchFamily="49" charset="0"/>
              </a:rPr>
              <a:t>int</a:t>
            </a:r>
            <a:r>
              <a:rPr lang="en-US" sz="1800" smtClean="0">
                <a:latin typeface="Courier New" pitchFamily="49" charset="0"/>
              </a:rPr>
              <a:t>&gt; lj (li);</a:t>
            </a:r>
            <a:endParaRPr lang="en-US" sz="2400" smtClean="0"/>
          </a:p>
          <a:p>
            <a:pPr eaLnBrk="1" hangingPunct="1">
              <a:lnSpc>
                <a:spcPct val="80000"/>
              </a:lnSpc>
            </a:pPr>
            <a:r>
              <a:rPr lang="en-US" sz="2800" smtClean="0"/>
              <a:t>Assigning one lref to another simply copies the underlying value over.</a:t>
            </a:r>
          </a:p>
          <a:p>
            <a:pPr lvl="1" eaLnBrk="1" hangingPunct="1">
              <a:lnSpc>
                <a:spcPct val="80000"/>
              </a:lnSpc>
              <a:buFontTx/>
              <a:buNone/>
            </a:pPr>
            <a:r>
              <a:rPr lang="en-US" sz="1800" smtClean="0">
                <a:latin typeface="Courier New" pitchFamily="49" charset="0"/>
              </a:rPr>
              <a:t>lref&lt;</a:t>
            </a:r>
            <a:r>
              <a:rPr lang="en-US" sz="1600" smtClean="0">
                <a:solidFill>
                  <a:srgbClr val="0000FF"/>
                </a:solidFill>
                <a:latin typeface="Courier New" pitchFamily="49" charset="0"/>
                <a:cs typeface="Courier New" pitchFamily="49" charset="0"/>
              </a:rPr>
              <a:t>int</a:t>
            </a:r>
            <a:r>
              <a:rPr lang="en-US" sz="1800" smtClean="0">
                <a:latin typeface="Courier New" pitchFamily="49" charset="0"/>
              </a:rPr>
              <a:t>&gt; lk; lk=lj;</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1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11">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411">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7411">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41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lref&lt;T&gt; : Logic reference</a:t>
            </a:r>
          </a:p>
        </p:txBody>
      </p:sp>
      <p:sp>
        <p:nvSpPr>
          <p:cNvPr id="18435" name="Rectangle 3"/>
          <p:cNvSpPr>
            <a:spLocks noGrp="1" noChangeArrowheads="1"/>
          </p:cNvSpPr>
          <p:nvPr>
            <p:ph type="body" idx="1"/>
          </p:nvPr>
        </p:nvSpPr>
        <p:spPr/>
        <p:txBody>
          <a:bodyPr/>
          <a:lstStyle/>
          <a:p>
            <a:pPr eaLnBrk="1" hangingPunct="1">
              <a:lnSpc>
                <a:spcPct val="90000"/>
              </a:lnSpc>
            </a:pPr>
            <a:r>
              <a:rPr lang="en-US" sz="2800" dirty="0" smtClean="0"/>
              <a:t>Initialization</a:t>
            </a:r>
            <a:r>
              <a:rPr lang="en-US" sz="2000" noProof="1" smtClean="0">
                <a:solidFill>
                  <a:srgbClr val="000000"/>
                </a:solidFill>
                <a:latin typeface="Courier New" pitchFamily="49" charset="0"/>
                <a:cs typeface="Courier New" pitchFamily="49" charset="0"/>
              </a:rPr>
              <a:t> </a:t>
            </a:r>
            <a:endParaRPr lang="en-US" sz="2000" dirty="0" smtClean="0">
              <a:solidFill>
                <a:srgbClr val="000000"/>
              </a:solidFill>
              <a:latin typeface="Courier New" pitchFamily="49" charset="0"/>
              <a:cs typeface="Courier New" pitchFamily="49" charset="0"/>
            </a:endParaRPr>
          </a:p>
          <a:p>
            <a:pPr eaLnBrk="1" hangingPunct="1">
              <a:lnSpc>
                <a:spcPct val="90000"/>
              </a:lnSpc>
              <a:buFontTx/>
              <a:buNone/>
            </a:pPr>
            <a:r>
              <a:rPr lang="en-US" sz="2000" dirty="0" smtClean="0">
                <a:solidFill>
                  <a:srgbClr val="000000"/>
                </a:solidFill>
                <a:latin typeface="Courier New" pitchFamily="49" charset="0"/>
                <a:cs typeface="Courier New" pitchFamily="49" charset="0"/>
              </a:rPr>
              <a:t>	</a:t>
            </a:r>
            <a:r>
              <a:rPr lang="en-US" sz="2000" noProof="1" smtClean="0">
                <a:solidFill>
                  <a:srgbClr val="000000"/>
                </a:solidFill>
                <a:latin typeface="Courier New" pitchFamily="49" charset="0"/>
                <a:cs typeface="Courier New" pitchFamily="49" charset="0"/>
              </a:rPr>
              <a:t>lref&lt;</a:t>
            </a:r>
            <a:r>
              <a:rPr lang="en-US" sz="1800" noProof="1" smtClean="0">
                <a:solidFill>
                  <a:srgbClr val="0000FF"/>
                </a:solidFill>
                <a:latin typeface="Courier New" pitchFamily="49" charset="0"/>
                <a:cs typeface="Courier New" pitchFamily="49" charset="0"/>
              </a:rPr>
              <a:t>int</a:t>
            </a:r>
            <a:r>
              <a:rPr lang="en-US" sz="2000" noProof="1" smtClean="0">
                <a:solidFill>
                  <a:srgbClr val="000000"/>
                </a:solidFill>
                <a:latin typeface="Courier New" pitchFamily="49" charset="0"/>
                <a:cs typeface="Courier New" pitchFamily="49" charset="0"/>
              </a:rPr>
              <a:t>&gt; li1=1, li2;</a:t>
            </a:r>
            <a:r>
              <a:rPr lang="en-US" sz="2000" noProof="1" smtClean="0">
                <a:solidFill>
                  <a:srgbClr val="0000FF"/>
                </a:solidFill>
              </a:rPr>
              <a:t> </a:t>
            </a:r>
            <a:r>
              <a:rPr lang="en-US" sz="2000" noProof="1" smtClean="0">
                <a:solidFill>
                  <a:srgbClr val="008000"/>
                </a:solidFill>
                <a:latin typeface="Courier New" pitchFamily="49" charset="0"/>
                <a:cs typeface="Courier New" pitchFamily="49" charset="0"/>
              </a:rPr>
              <a:t>/</a:t>
            </a:r>
            <a:r>
              <a:rPr lang="en-US" sz="2000" dirty="0" smtClean="0">
                <a:solidFill>
                  <a:srgbClr val="008000"/>
                </a:solidFill>
                <a:latin typeface="Courier New" pitchFamily="49" charset="0"/>
                <a:cs typeface="Courier New" pitchFamily="49" charset="0"/>
              </a:rPr>
              <a:t>/ </a:t>
            </a:r>
            <a:r>
              <a:rPr lang="en-US" sz="2000" noProof="1" smtClean="0">
                <a:solidFill>
                  <a:srgbClr val="008000"/>
                </a:solidFill>
                <a:latin typeface="Courier New" pitchFamily="49" charset="0"/>
                <a:cs typeface="Courier New" pitchFamily="49" charset="0"/>
              </a:rPr>
              <a:t>li2.defined()==false</a:t>
            </a:r>
            <a:endParaRPr lang="en-US" sz="2000" dirty="0" smtClean="0">
              <a:solidFill>
                <a:srgbClr val="008000"/>
              </a:solidFill>
              <a:latin typeface="Courier New" pitchFamily="49" charset="0"/>
              <a:cs typeface="Courier New" pitchFamily="49" charset="0"/>
            </a:endParaRPr>
          </a:p>
          <a:p>
            <a:pPr eaLnBrk="1" hangingPunct="1">
              <a:lnSpc>
                <a:spcPct val="90000"/>
              </a:lnSpc>
              <a:buFontTx/>
              <a:buNone/>
            </a:pPr>
            <a:r>
              <a:rPr lang="en-US" sz="2000" dirty="0" smtClean="0">
                <a:solidFill>
                  <a:srgbClr val="000000"/>
                </a:solidFill>
                <a:latin typeface="Courier New" pitchFamily="49" charset="0"/>
                <a:cs typeface="Courier New" pitchFamily="49" charset="0"/>
              </a:rPr>
              <a:t> 	li2=10; </a:t>
            </a:r>
            <a:r>
              <a:rPr lang="en-US" sz="2000" noProof="1" smtClean="0">
                <a:solidFill>
                  <a:srgbClr val="008000"/>
                </a:solidFill>
                <a:latin typeface="Courier New" pitchFamily="49" charset="0"/>
                <a:cs typeface="Courier New" pitchFamily="49" charset="0"/>
              </a:rPr>
              <a:t>/</a:t>
            </a:r>
            <a:r>
              <a:rPr lang="en-US" sz="2000" dirty="0" smtClean="0">
                <a:solidFill>
                  <a:srgbClr val="008000"/>
                </a:solidFill>
                <a:latin typeface="Courier New" pitchFamily="49" charset="0"/>
                <a:cs typeface="Courier New" pitchFamily="49" charset="0"/>
              </a:rPr>
              <a:t>/ </a:t>
            </a:r>
            <a:r>
              <a:rPr lang="en-US" sz="2000" noProof="1" smtClean="0">
                <a:solidFill>
                  <a:srgbClr val="008000"/>
                </a:solidFill>
                <a:latin typeface="Courier New" pitchFamily="49" charset="0"/>
                <a:cs typeface="Courier New" pitchFamily="49" charset="0"/>
              </a:rPr>
              <a:t>li2.defined()==</a:t>
            </a:r>
            <a:r>
              <a:rPr lang="en-US" sz="2000" dirty="0" smtClean="0">
                <a:solidFill>
                  <a:srgbClr val="008000"/>
                </a:solidFill>
                <a:latin typeface="Courier New" pitchFamily="49" charset="0"/>
                <a:cs typeface="Courier New" pitchFamily="49" charset="0"/>
              </a:rPr>
              <a:t>true</a:t>
            </a:r>
            <a:endParaRPr lang="fr-FR" sz="2000" dirty="0" smtClean="0">
              <a:solidFill>
                <a:srgbClr val="008000"/>
              </a:solidFill>
              <a:latin typeface="Courier New" pitchFamily="49" charset="0"/>
              <a:cs typeface="Courier New" pitchFamily="49" charset="0"/>
            </a:endParaRPr>
          </a:p>
          <a:p>
            <a:pPr eaLnBrk="1" hangingPunct="1">
              <a:lnSpc>
                <a:spcPct val="90000"/>
              </a:lnSpc>
            </a:pPr>
            <a:r>
              <a:rPr lang="en-US" sz="2800" dirty="0" smtClean="0"/>
              <a:t>Copy construction</a:t>
            </a:r>
            <a:endParaRPr lang="fr-FR" sz="2800" dirty="0" smtClean="0"/>
          </a:p>
          <a:p>
            <a:pPr lvl="1" eaLnBrk="1" hangingPunct="1">
              <a:lnSpc>
                <a:spcPct val="90000"/>
              </a:lnSpc>
              <a:buFontTx/>
              <a:buNone/>
            </a:pPr>
            <a:r>
              <a:rPr lang="en-US" sz="1800" dirty="0" err="1" smtClean="0">
                <a:solidFill>
                  <a:srgbClr val="000000"/>
                </a:solidFill>
                <a:latin typeface="Courier New" pitchFamily="49" charset="0"/>
                <a:cs typeface="Courier New" pitchFamily="49" charset="0"/>
              </a:rPr>
              <a:t>lref</a:t>
            </a:r>
            <a:r>
              <a:rPr lang="en-US" sz="1800" dirty="0" smtClean="0">
                <a:solidFill>
                  <a:srgbClr val="000000"/>
                </a:solidFill>
                <a:latin typeface="Courier New" pitchFamily="49" charset="0"/>
                <a:cs typeface="Courier New" pitchFamily="49" charset="0"/>
              </a:rPr>
              <a:t>&lt;</a:t>
            </a:r>
            <a:r>
              <a:rPr lang="en-US" sz="1600" dirty="0" err="1" smtClean="0">
                <a:solidFill>
                  <a:srgbClr val="0000FF"/>
                </a:solidFill>
                <a:latin typeface="Courier New" pitchFamily="49" charset="0"/>
                <a:cs typeface="Courier New" pitchFamily="49" charset="0"/>
              </a:rPr>
              <a:t>int</a:t>
            </a:r>
            <a:r>
              <a:rPr lang="en-US" sz="1800" dirty="0" smtClean="0">
                <a:solidFill>
                  <a:srgbClr val="000000"/>
                </a:solidFill>
                <a:latin typeface="Courier New" pitchFamily="49" charset="0"/>
                <a:cs typeface="Courier New" pitchFamily="49" charset="0"/>
              </a:rPr>
              <a:t>&gt; li3=li1;  </a:t>
            </a:r>
            <a:r>
              <a:rPr lang="en-US" sz="1800" dirty="0" smtClean="0">
                <a:solidFill>
                  <a:srgbClr val="008000"/>
                </a:solidFill>
                <a:latin typeface="Courier New" pitchFamily="49" charset="0"/>
                <a:cs typeface="Courier New" pitchFamily="49" charset="0"/>
              </a:rPr>
              <a:t>// co-references</a:t>
            </a:r>
          </a:p>
          <a:p>
            <a:pPr lvl="1" eaLnBrk="1" hangingPunct="1">
              <a:lnSpc>
                <a:spcPct val="90000"/>
              </a:lnSpc>
              <a:buFontTx/>
              <a:buNone/>
            </a:pPr>
            <a:r>
              <a:rPr lang="en-US" sz="1800" dirty="0" smtClean="0">
                <a:solidFill>
                  <a:srgbClr val="000000"/>
                </a:solidFill>
                <a:latin typeface="Courier New" pitchFamily="49" charset="0"/>
                <a:cs typeface="Courier New" pitchFamily="49" charset="0"/>
              </a:rPr>
              <a:t>li3=5;</a:t>
            </a:r>
          </a:p>
          <a:p>
            <a:pPr lvl="1" eaLnBrk="1" hangingPunct="1">
              <a:lnSpc>
                <a:spcPct val="90000"/>
              </a:lnSpc>
              <a:buFontTx/>
              <a:buNone/>
            </a:pPr>
            <a:r>
              <a:rPr lang="en-US" sz="1800" dirty="0" err="1" smtClean="0">
                <a:solidFill>
                  <a:srgbClr val="000000"/>
                </a:solidFill>
                <a:latin typeface="Courier New" pitchFamily="49" charset="0"/>
                <a:cs typeface="Courier New" pitchFamily="49" charset="0"/>
              </a:rPr>
              <a:t>cout</a:t>
            </a:r>
            <a:r>
              <a:rPr lang="en-US" sz="1800" dirty="0" smtClean="0">
                <a:solidFill>
                  <a:srgbClr val="000000"/>
                </a:solidFill>
                <a:latin typeface="Courier New" pitchFamily="49" charset="0"/>
                <a:cs typeface="Courier New" pitchFamily="49" charset="0"/>
              </a:rPr>
              <a:t> &lt;&lt; *li1; </a:t>
            </a:r>
            <a:r>
              <a:rPr lang="en-US" sz="1800" dirty="0" smtClean="0">
                <a:solidFill>
                  <a:srgbClr val="008000"/>
                </a:solidFill>
                <a:latin typeface="Courier New" pitchFamily="49" charset="0"/>
                <a:cs typeface="Courier New" pitchFamily="49" charset="0"/>
              </a:rPr>
              <a:t>// prints 5</a:t>
            </a:r>
          </a:p>
          <a:p>
            <a:pPr eaLnBrk="1" hangingPunct="1">
              <a:lnSpc>
                <a:spcPct val="90000"/>
              </a:lnSpc>
            </a:pPr>
            <a:r>
              <a:rPr lang="en-US" sz="2800" dirty="0" smtClean="0"/>
              <a:t>Assignment</a:t>
            </a:r>
          </a:p>
          <a:p>
            <a:pPr lvl="1" eaLnBrk="1" hangingPunct="1">
              <a:lnSpc>
                <a:spcPct val="90000"/>
              </a:lnSpc>
              <a:buFontTx/>
              <a:buNone/>
            </a:pPr>
            <a:r>
              <a:rPr lang="en-US" sz="1800" dirty="0" err="1" smtClean="0">
                <a:solidFill>
                  <a:srgbClr val="000000"/>
                </a:solidFill>
                <a:latin typeface="Courier New" pitchFamily="49" charset="0"/>
                <a:cs typeface="Courier New" pitchFamily="49" charset="0"/>
              </a:rPr>
              <a:t>lref</a:t>
            </a:r>
            <a:r>
              <a:rPr lang="en-US" sz="1800" dirty="0" smtClean="0">
                <a:solidFill>
                  <a:srgbClr val="000000"/>
                </a:solidFill>
                <a:latin typeface="Courier New" pitchFamily="49" charset="0"/>
                <a:cs typeface="Courier New" pitchFamily="49" charset="0"/>
              </a:rPr>
              <a:t>&lt;</a:t>
            </a:r>
            <a:r>
              <a:rPr lang="en-US" sz="1600" dirty="0" err="1" smtClean="0">
                <a:solidFill>
                  <a:srgbClr val="0000FF"/>
                </a:solidFill>
                <a:latin typeface="Courier New" pitchFamily="49" charset="0"/>
                <a:cs typeface="Courier New" pitchFamily="49" charset="0"/>
              </a:rPr>
              <a:t>int</a:t>
            </a:r>
            <a:r>
              <a:rPr lang="en-US" sz="1800" dirty="0" smtClean="0">
                <a:solidFill>
                  <a:srgbClr val="000000"/>
                </a:solidFill>
                <a:latin typeface="Courier New" pitchFamily="49" charset="0"/>
                <a:cs typeface="Courier New" pitchFamily="49" charset="0"/>
              </a:rPr>
              <a:t>&gt; li4 = 4;</a:t>
            </a:r>
          </a:p>
          <a:p>
            <a:pPr lvl="1" eaLnBrk="1" hangingPunct="1">
              <a:lnSpc>
                <a:spcPct val="90000"/>
              </a:lnSpc>
              <a:buFontTx/>
              <a:buNone/>
            </a:pPr>
            <a:r>
              <a:rPr lang="en-US" sz="1800" dirty="0" smtClean="0">
                <a:solidFill>
                  <a:srgbClr val="000000"/>
                </a:solidFill>
                <a:latin typeface="Courier New" pitchFamily="49" charset="0"/>
                <a:cs typeface="Courier New" pitchFamily="49" charset="0"/>
              </a:rPr>
              <a:t>li4=li1;  </a:t>
            </a:r>
            <a:r>
              <a:rPr lang="en-US" sz="1800" dirty="0" smtClean="0">
                <a:solidFill>
                  <a:srgbClr val="008000"/>
                </a:solidFill>
                <a:latin typeface="Courier New" pitchFamily="49" charset="0"/>
                <a:cs typeface="Courier New" pitchFamily="49" charset="0"/>
              </a:rPr>
              <a:t>// copy value from li1 to li4</a:t>
            </a:r>
          </a:p>
          <a:p>
            <a:pPr lvl="1" eaLnBrk="1" hangingPunct="1">
              <a:lnSpc>
                <a:spcPct val="90000"/>
              </a:lnSpc>
              <a:buFontTx/>
              <a:buNone/>
            </a:pPr>
            <a:r>
              <a:rPr lang="en-US" sz="1800" dirty="0" smtClean="0">
                <a:solidFill>
                  <a:srgbClr val="000000"/>
                </a:solidFill>
                <a:latin typeface="Courier New" pitchFamily="49" charset="0"/>
                <a:cs typeface="Courier New" pitchFamily="49" charset="0"/>
              </a:rPr>
              <a:t>li1=9;</a:t>
            </a:r>
            <a:endParaRPr lang="en-US" sz="1800" dirty="0" smtClean="0">
              <a:solidFill>
                <a:srgbClr val="008000"/>
              </a:solidFill>
              <a:latin typeface="Courier New" pitchFamily="49" charset="0"/>
              <a:cs typeface="Courier New" pitchFamily="49" charset="0"/>
            </a:endParaRPr>
          </a:p>
          <a:p>
            <a:pPr lvl="1" eaLnBrk="1" hangingPunct="1">
              <a:lnSpc>
                <a:spcPct val="90000"/>
              </a:lnSpc>
              <a:buFontTx/>
              <a:buNone/>
            </a:pPr>
            <a:r>
              <a:rPr lang="en-US" sz="1800" dirty="0" err="1" smtClean="0">
                <a:solidFill>
                  <a:srgbClr val="000000"/>
                </a:solidFill>
                <a:latin typeface="Courier New" pitchFamily="49" charset="0"/>
                <a:cs typeface="Courier New" pitchFamily="49" charset="0"/>
              </a:rPr>
              <a:t>cout</a:t>
            </a:r>
            <a:r>
              <a:rPr lang="en-US" sz="1800" dirty="0" smtClean="0">
                <a:solidFill>
                  <a:srgbClr val="000000"/>
                </a:solidFill>
                <a:latin typeface="Courier New" pitchFamily="49" charset="0"/>
                <a:cs typeface="Courier New" pitchFamily="49" charset="0"/>
              </a:rPr>
              <a:t> &lt;&lt; *li1 &lt;&lt; </a:t>
            </a:r>
            <a:r>
              <a:rPr lang="en-US" sz="1800" dirty="0" smtClean="0">
                <a:solidFill>
                  <a:srgbClr val="800000"/>
                </a:solidFill>
                <a:latin typeface="Courier New" pitchFamily="49" charset="0"/>
                <a:cs typeface="Courier New" pitchFamily="49" charset="0"/>
              </a:rPr>
              <a:t>", "</a:t>
            </a:r>
            <a:r>
              <a:rPr lang="en-US" sz="1800" dirty="0" smtClean="0">
                <a:solidFill>
                  <a:srgbClr val="000000"/>
                </a:solidFill>
                <a:latin typeface="Courier New" pitchFamily="49" charset="0"/>
                <a:cs typeface="Courier New" pitchFamily="49" charset="0"/>
              </a:rPr>
              <a:t> &lt;&lt; *li4; </a:t>
            </a:r>
            <a:r>
              <a:rPr lang="en-US" sz="1800" dirty="0" smtClean="0">
                <a:solidFill>
                  <a:srgbClr val="008000"/>
                </a:solidFill>
                <a:latin typeface="Courier New" pitchFamily="49" charset="0"/>
                <a:cs typeface="Courier New" pitchFamily="49" charset="0"/>
              </a:rPr>
              <a:t>// prints 9, 1</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eq : The unification relation </a:t>
            </a:r>
          </a:p>
        </p:txBody>
      </p:sp>
      <p:sp>
        <p:nvSpPr>
          <p:cNvPr id="14339" name="Rectangle 3"/>
          <p:cNvSpPr>
            <a:spLocks noGrp="1" noChangeArrowheads="1"/>
          </p:cNvSpPr>
          <p:nvPr>
            <p:ph type="body" idx="1"/>
          </p:nvPr>
        </p:nvSpPr>
        <p:spPr/>
        <p:txBody>
          <a:bodyPr/>
          <a:lstStyle/>
          <a:p>
            <a:pPr eaLnBrk="1" hangingPunct="1"/>
            <a:r>
              <a:rPr lang="en-US" dirty="0" smtClean="0"/>
              <a:t>Attempts to make both arguments equal.</a:t>
            </a:r>
          </a:p>
          <a:p>
            <a:pPr eaLnBrk="1" hangingPunct="1"/>
            <a:r>
              <a:rPr lang="en-US" dirty="0" smtClean="0"/>
              <a:t>Semantically a combination of == and =</a:t>
            </a:r>
          </a:p>
          <a:p>
            <a:pPr lvl="1" eaLnBrk="1" hangingPunct="1">
              <a:buFontTx/>
              <a:buNone/>
            </a:pPr>
            <a:r>
              <a:rPr lang="en-US" sz="2000" dirty="0" smtClean="0">
                <a:solidFill>
                  <a:srgbClr val="000000"/>
                </a:solidFill>
                <a:latin typeface="Courier New" pitchFamily="49" charset="0"/>
                <a:cs typeface="Courier New" pitchFamily="49" charset="0"/>
              </a:rPr>
              <a:t>if (both </a:t>
            </a:r>
            <a:r>
              <a:rPr lang="en-US" sz="2000" dirty="0" err="1" smtClean="0">
                <a:solidFill>
                  <a:srgbClr val="000000"/>
                </a:solidFill>
                <a:latin typeface="Courier New" pitchFamily="49" charset="0"/>
                <a:cs typeface="Courier New" pitchFamily="49" charset="0"/>
              </a:rPr>
              <a:t>args</a:t>
            </a:r>
            <a:r>
              <a:rPr lang="en-US" sz="2000" dirty="0" smtClean="0">
                <a:solidFill>
                  <a:srgbClr val="000000"/>
                </a:solidFill>
                <a:latin typeface="Courier New" pitchFamily="49" charset="0"/>
                <a:cs typeface="Courier New" pitchFamily="49" charset="0"/>
              </a:rPr>
              <a:t> are initialized) </a:t>
            </a:r>
          </a:p>
          <a:p>
            <a:pPr lvl="2" eaLnBrk="1" hangingPunct="1">
              <a:buFontTx/>
              <a:buNone/>
            </a:pPr>
            <a:r>
              <a:rPr lang="en-US" sz="2000" dirty="0" smtClean="0">
                <a:solidFill>
                  <a:srgbClr val="000000"/>
                </a:solidFill>
                <a:latin typeface="Courier New" pitchFamily="49" charset="0"/>
                <a:cs typeface="Courier New" pitchFamily="49" charset="0"/>
              </a:rPr>
              <a:t>return 1stArg </a:t>
            </a:r>
            <a:r>
              <a:rPr lang="en-US" sz="2000" b="1" dirty="0" smtClean="0">
                <a:solidFill>
                  <a:schemeClr val="hlink"/>
                </a:solidFill>
                <a:latin typeface="Courier New" pitchFamily="49" charset="0"/>
                <a:cs typeface="Courier New" pitchFamily="49" charset="0"/>
              </a:rPr>
              <a:t>==</a:t>
            </a:r>
            <a:r>
              <a:rPr lang="en-US" sz="2000" dirty="0" smtClean="0">
                <a:solidFill>
                  <a:srgbClr val="000000"/>
                </a:solidFill>
                <a:latin typeface="Courier New" pitchFamily="49" charset="0"/>
                <a:cs typeface="Courier New" pitchFamily="49" charset="0"/>
              </a:rPr>
              <a:t> 2ndArg;</a:t>
            </a:r>
          </a:p>
          <a:p>
            <a:pPr lvl="1" eaLnBrk="1" hangingPunct="1">
              <a:buFontTx/>
              <a:buNone/>
            </a:pPr>
            <a:r>
              <a:rPr lang="en-US" sz="2000" dirty="0" smtClean="0">
                <a:solidFill>
                  <a:srgbClr val="000000"/>
                </a:solidFill>
                <a:latin typeface="Courier New" pitchFamily="49" charset="0"/>
                <a:cs typeface="Courier New" pitchFamily="49" charset="0"/>
              </a:rPr>
              <a:t>else </a:t>
            </a:r>
          </a:p>
          <a:p>
            <a:pPr lvl="2" eaLnBrk="1" hangingPunct="1">
              <a:buFontTx/>
              <a:buNone/>
            </a:pPr>
            <a:r>
              <a:rPr lang="en-US" sz="2000" dirty="0" err="1" smtClean="0">
                <a:solidFill>
                  <a:srgbClr val="000000"/>
                </a:solidFill>
                <a:latin typeface="Courier New" pitchFamily="49" charset="0"/>
                <a:cs typeface="Courier New" pitchFamily="49" charset="0"/>
              </a:rPr>
              <a:t>uninitializedArg</a:t>
            </a:r>
            <a:r>
              <a:rPr lang="en-US" sz="2000" dirty="0" smtClean="0">
                <a:solidFill>
                  <a:srgbClr val="000000"/>
                </a:solidFill>
                <a:latin typeface="Courier New" pitchFamily="49" charset="0"/>
                <a:cs typeface="Courier New" pitchFamily="49" charset="0"/>
              </a:rPr>
              <a:t> </a:t>
            </a:r>
            <a:r>
              <a:rPr lang="en-US" sz="2000" b="1" dirty="0" smtClean="0">
                <a:solidFill>
                  <a:schemeClr val="hlink"/>
                </a:solidFill>
                <a:latin typeface="Courier New" pitchFamily="49" charset="0"/>
                <a:cs typeface="Courier New" pitchFamily="49" charset="0"/>
              </a:rPr>
              <a:t>=</a:t>
            </a:r>
            <a:r>
              <a:rPr lang="en-US" sz="2000" dirty="0" smtClean="0">
                <a:solidFill>
                  <a:srgbClr val="000000"/>
                </a:solidFill>
                <a:latin typeface="Courier New" pitchFamily="49" charset="0"/>
                <a:cs typeface="Courier New" pitchFamily="49" charset="0"/>
              </a:rPr>
              <a:t> value of the other;</a:t>
            </a:r>
          </a:p>
          <a:p>
            <a:pPr lvl="2" eaLnBrk="1" hangingPunct="1">
              <a:buFontTx/>
              <a:buNone/>
            </a:pPr>
            <a:r>
              <a:rPr lang="en-US" sz="2000" dirty="0" smtClean="0">
                <a:solidFill>
                  <a:srgbClr val="000000"/>
                </a:solidFill>
                <a:latin typeface="Courier New" pitchFamily="49" charset="0"/>
                <a:cs typeface="Courier New" pitchFamily="49" charset="0"/>
              </a:rPr>
              <a:t>return true;</a:t>
            </a:r>
          </a:p>
          <a:p>
            <a:pPr eaLnBrk="1" hangingPunct="1"/>
            <a:r>
              <a:rPr lang="en-US" dirty="0" smtClean="0"/>
              <a:t>At least one of the two arguments must be initialized!</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smtClean="0"/>
              <a:t>The magic type : relation</a:t>
            </a:r>
          </a:p>
        </p:txBody>
      </p:sp>
      <p:sp>
        <p:nvSpPr>
          <p:cNvPr id="15363" name="Rectangle 3"/>
          <p:cNvSpPr>
            <a:spLocks noGrp="1" noChangeArrowheads="1"/>
          </p:cNvSpPr>
          <p:nvPr>
            <p:ph type="body" idx="1"/>
          </p:nvPr>
        </p:nvSpPr>
        <p:spPr/>
        <p:txBody>
          <a:bodyPr/>
          <a:lstStyle/>
          <a:p>
            <a:pPr eaLnBrk="1" hangingPunct="1">
              <a:lnSpc>
                <a:spcPct val="90000"/>
              </a:lnSpc>
            </a:pPr>
            <a:r>
              <a:rPr lang="en-US" sz="2400" smtClean="0"/>
              <a:t>Represents any function object that produces a bool and takes no arguments.</a:t>
            </a:r>
          </a:p>
          <a:p>
            <a:pPr lvl="1" eaLnBrk="1" hangingPunct="1">
              <a:lnSpc>
                <a:spcPct val="90000"/>
              </a:lnSpc>
              <a:buFontTx/>
              <a:buNone/>
            </a:pPr>
            <a:r>
              <a:rPr lang="en-US" sz="1600" smtClean="0">
                <a:solidFill>
                  <a:srgbClr val="0000FF"/>
                </a:solidFill>
                <a:latin typeface="Courier New" pitchFamily="49" charset="0"/>
                <a:ea typeface="Times New Roman" pitchFamily="18" charset="0"/>
                <a:cs typeface="Courier New" pitchFamily="49" charset="0"/>
              </a:rPr>
              <a:t>struct</a:t>
            </a:r>
            <a:r>
              <a:rPr lang="en-US" sz="1600" smtClean="0">
                <a:solidFill>
                  <a:srgbClr val="000000"/>
                </a:solidFill>
                <a:latin typeface="Courier New" pitchFamily="49" charset="0"/>
                <a:ea typeface="Times New Roman" pitchFamily="18" charset="0"/>
                <a:cs typeface="Courier New" pitchFamily="49" charset="0"/>
              </a:rPr>
              <a:t> FuncObj {</a:t>
            </a:r>
          </a:p>
          <a:p>
            <a:pPr lvl="1" eaLnBrk="1" hangingPunct="1">
              <a:lnSpc>
                <a:spcPct val="90000"/>
              </a:lnSpc>
              <a:buFontTx/>
              <a:buNone/>
            </a:pPr>
            <a:r>
              <a:rPr lang="en-US" sz="1600" smtClean="0">
                <a:solidFill>
                  <a:srgbClr val="000000"/>
                </a:solidFill>
                <a:latin typeface="Courier New" pitchFamily="49" charset="0"/>
                <a:ea typeface="Times New Roman" pitchFamily="18" charset="0"/>
                <a:cs typeface="Courier New" pitchFamily="49" charset="0"/>
              </a:rPr>
              <a:t>    </a:t>
            </a:r>
            <a:r>
              <a:rPr lang="en-US" sz="1600" smtClean="0">
                <a:solidFill>
                  <a:srgbClr val="0000FF"/>
                </a:solidFill>
                <a:latin typeface="Courier New" pitchFamily="49" charset="0"/>
                <a:ea typeface="Times New Roman" pitchFamily="18" charset="0"/>
                <a:cs typeface="Courier New" pitchFamily="49" charset="0"/>
              </a:rPr>
              <a:t>bool</a:t>
            </a:r>
            <a:r>
              <a:rPr lang="en-US" sz="1600" smtClean="0">
                <a:solidFill>
                  <a:srgbClr val="000000"/>
                </a:solidFill>
                <a:latin typeface="Courier New" pitchFamily="49" charset="0"/>
                <a:ea typeface="Times New Roman" pitchFamily="18" charset="0"/>
                <a:cs typeface="Courier New" pitchFamily="49" charset="0"/>
              </a:rPr>
              <a:t> </a:t>
            </a:r>
            <a:r>
              <a:rPr lang="en-US" sz="1600" smtClean="0">
                <a:solidFill>
                  <a:srgbClr val="0000FF"/>
                </a:solidFill>
                <a:latin typeface="Courier New" pitchFamily="49" charset="0"/>
                <a:ea typeface="Times New Roman" pitchFamily="18" charset="0"/>
                <a:cs typeface="Courier New" pitchFamily="49" charset="0"/>
              </a:rPr>
              <a:t>operator</a:t>
            </a:r>
            <a:r>
              <a:rPr lang="en-US" sz="1600" smtClean="0">
                <a:solidFill>
                  <a:srgbClr val="000000"/>
                </a:solidFill>
                <a:latin typeface="Courier New" pitchFamily="49" charset="0"/>
                <a:ea typeface="Times New Roman" pitchFamily="18" charset="0"/>
                <a:cs typeface="Courier New" pitchFamily="49" charset="0"/>
              </a:rPr>
              <a:t>() (</a:t>
            </a:r>
            <a:r>
              <a:rPr lang="en-US" sz="1600" smtClean="0">
                <a:solidFill>
                  <a:srgbClr val="0000FF"/>
                </a:solidFill>
                <a:latin typeface="Courier New" pitchFamily="49" charset="0"/>
                <a:ea typeface="Times New Roman" pitchFamily="18" charset="0"/>
                <a:cs typeface="Courier New" pitchFamily="49" charset="0"/>
              </a:rPr>
              <a:t>void</a:t>
            </a:r>
            <a:r>
              <a:rPr lang="en-US" sz="1600" smtClean="0">
                <a:solidFill>
                  <a:srgbClr val="000000"/>
                </a:solidFill>
                <a:latin typeface="Courier New" pitchFamily="49" charset="0"/>
                <a:ea typeface="Times New Roman" pitchFamily="18" charset="0"/>
                <a:cs typeface="Courier New" pitchFamily="49" charset="0"/>
              </a:rPr>
              <a:t>) {...}</a:t>
            </a:r>
          </a:p>
          <a:p>
            <a:pPr lvl="1" eaLnBrk="1" hangingPunct="1">
              <a:lnSpc>
                <a:spcPct val="90000"/>
              </a:lnSpc>
              <a:buFontTx/>
              <a:buNone/>
            </a:pPr>
            <a:r>
              <a:rPr lang="en-US" sz="1600" smtClean="0">
                <a:solidFill>
                  <a:srgbClr val="000000"/>
                </a:solidFill>
                <a:latin typeface="Courier New" pitchFamily="49" charset="0"/>
                <a:ea typeface="Times New Roman" pitchFamily="18" charset="0"/>
                <a:cs typeface="Courier New" pitchFamily="49" charset="0"/>
              </a:rPr>
              <a:t>};</a:t>
            </a:r>
            <a:endParaRPr lang="en-US" sz="1600" noProof="1" smtClean="0">
              <a:solidFill>
                <a:srgbClr val="000000"/>
              </a:solidFill>
              <a:latin typeface="Courier New" pitchFamily="49" charset="0"/>
              <a:cs typeface="Courier New" pitchFamily="49" charset="0"/>
            </a:endParaRPr>
          </a:p>
          <a:p>
            <a:pPr lvl="1" eaLnBrk="1" hangingPunct="1">
              <a:lnSpc>
                <a:spcPct val="90000"/>
              </a:lnSpc>
              <a:buFontTx/>
              <a:buNone/>
            </a:pPr>
            <a:r>
              <a:rPr lang="en-US" sz="1800" noProof="1" smtClean="0">
                <a:solidFill>
                  <a:srgbClr val="000000"/>
                </a:solidFill>
                <a:latin typeface="Courier New" pitchFamily="49" charset="0"/>
                <a:cs typeface="Courier New" pitchFamily="49" charset="0"/>
              </a:rPr>
              <a:t>FuncObj f;</a:t>
            </a:r>
          </a:p>
          <a:p>
            <a:pPr lvl="1" eaLnBrk="1" hangingPunct="1">
              <a:lnSpc>
                <a:spcPct val="90000"/>
              </a:lnSpc>
              <a:buFontTx/>
              <a:buNone/>
            </a:pPr>
            <a:r>
              <a:rPr lang="en-US" sz="1800" noProof="1" smtClean="0">
                <a:solidFill>
                  <a:srgbClr val="000000"/>
                </a:solidFill>
                <a:latin typeface="Courier New" pitchFamily="49" charset="0"/>
                <a:cs typeface="Courier New" pitchFamily="49" charset="0"/>
              </a:rPr>
              <a:t>relation r = f;</a:t>
            </a:r>
          </a:p>
          <a:p>
            <a:pPr lvl="1" eaLnBrk="1" hangingPunct="1">
              <a:lnSpc>
                <a:spcPct val="90000"/>
              </a:lnSpc>
              <a:buFontTx/>
              <a:buNone/>
            </a:pPr>
            <a:r>
              <a:rPr lang="en-US" sz="1800" noProof="1" smtClean="0">
                <a:solidFill>
                  <a:srgbClr val="000000"/>
                </a:solidFill>
                <a:latin typeface="Courier New" pitchFamily="49" charset="0"/>
                <a:cs typeface="Courier New" pitchFamily="49" charset="0"/>
              </a:rPr>
              <a:t>r();</a:t>
            </a:r>
            <a:r>
              <a:rPr lang="en-US" sz="1800" smtClean="0">
                <a:solidFill>
                  <a:srgbClr val="000000"/>
                </a:solidFill>
                <a:latin typeface="Courier New" pitchFamily="49" charset="0"/>
                <a:cs typeface="Courier New" pitchFamily="49" charset="0"/>
              </a:rPr>
              <a:t> </a:t>
            </a:r>
            <a:r>
              <a:rPr lang="en-US" sz="1800" smtClean="0">
                <a:solidFill>
                  <a:srgbClr val="008000"/>
                </a:solidFill>
                <a:latin typeface="Courier New" pitchFamily="49" charset="0"/>
                <a:cs typeface="Times New Roman" pitchFamily="18" charset="0"/>
              </a:rPr>
              <a:t>// execute FuncObj::operator()</a:t>
            </a:r>
          </a:p>
          <a:p>
            <a:pPr eaLnBrk="1" hangingPunct="1">
              <a:lnSpc>
                <a:spcPct val="90000"/>
              </a:lnSpc>
            </a:pPr>
            <a:r>
              <a:rPr lang="en-US" sz="2400" smtClean="0"/>
              <a:t>Type erasure at work</a:t>
            </a:r>
          </a:p>
          <a:p>
            <a:pPr lvl="1" eaLnBrk="1" hangingPunct="1">
              <a:lnSpc>
                <a:spcPct val="90000"/>
              </a:lnSpc>
            </a:pPr>
            <a:r>
              <a:rPr lang="en-US" sz="2000" smtClean="0"/>
              <a:t>Explicit conversion or assignment operators not needed to assign </a:t>
            </a:r>
            <a:r>
              <a:rPr lang="en-US" sz="2000" smtClean="0">
                <a:solidFill>
                  <a:srgbClr val="000000"/>
                </a:solidFill>
                <a:latin typeface="Courier New" pitchFamily="49" charset="0"/>
                <a:cs typeface="Courier New" pitchFamily="49" charset="0"/>
              </a:rPr>
              <a:t>FuncObj</a:t>
            </a:r>
            <a:r>
              <a:rPr lang="en-US" sz="2000" smtClean="0"/>
              <a:t> to relation.</a:t>
            </a:r>
            <a:endParaRPr lang="en-US" sz="2000" smtClean="0">
              <a:solidFill>
                <a:srgbClr val="000000"/>
              </a:solidFill>
              <a:latin typeface="Courier New" pitchFamily="49" charset="0"/>
              <a:cs typeface="Courier New" pitchFamily="49" charset="0"/>
            </a:endParaRPr>
          </a:p>
          <a:p>
            <a:pPr lvl="1" eaLnBrk="1" hangingPunct="1">
              <a:lnSpc>
                <a:spcPct val="90000"/>
              </a:lnSpc>
            </a:pPr>
            <a:r>
              <a:rPr lang="en-US" sz="2000" smtClean="0">
                <a:solidFill>
                  <a:srgbClr val="000000"/>
                </a:solidFill>
                <a:latin typeface="Courier New" pitchFamily="49" charset="0"/>
                <a:cs typeface="Courier New" pitchFamily="49" charset="0"/>
              </a:rPr>
              <a:t>FuncObj</a:t>
            </a:r>
            <a:r>
              <a:rPr lang="en-US" sz="2000" smtClean="0"/>
              <a:t> does not have to inherit from any type or be templated.</a:t>
            </a:r>
          </a:p>
          <a:p>
            <a:pPr lvl="1" eaLnBrk="1" hangingPunct="1">
              <a:lnSpc>
                <a:spcPct val="90000"/>
              </a:lnSpc>
            </a:pPr>
            <a:r>
              <a:rPr lang="en-US" sz="2000" smtClean="0"/>
              <a:t>Key to smooth integration of paradigms and simple syntax.</a:t>
            </a:r>
          </a:p>
          <a:p>
            <a:pPr lvl="1" eaLnBrk="1" hangingPunct="1">
              <a:lnSpc>
                <a:spcPct val="90000"/>
              </a:lnSpc>
            </a:pPr>
            <a:r>
              <a:rPr lang="en-US" sz="2000" smtClean="0"/>
              <a:t>Fairly similar to </a:t>
            </a:r>
            <a:r>
              <a:rPr lang="en-US" sz="1800" smtClean="0">
                <a:solidFill>
                  <a:srgbClr val="000000"/>
                </a:solidFill>
                <a:latin typeface="Courier New" pitchFamily="49" charset="0"/>
                <a:cs typeface="Courier New" pitchFamily="49" charset="0"/>
              </a:rPr>
              <a:t>boost::function&lt;bool()&gt;</a:t>
            </a:r>
            <a:endParaRPr lang="en-US" sz="1800" noProof="1" smtClean="0">
              <a:solidFill>
                <a:srgbClr val="000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152400"/>
            <a:ext cx="8229600" cy="990600"/>
          </a:xfrm>
        </p:spPr>
        <p:txBody>
          <a:bodyPr/>
          <a:lstStyle/>
          <a:p>
            <a:pPr eaLnBrk="1" hangingPunct="1"/>
            <a:r>
              <a:rPr lang="en-US" dirty="0" smtClean="0"/>
              <a:t>Disjunction: Operator ||</a:t>
            </a:r>
          </a:p>
        </p:txBody>
      </p:sp>
      <p:sp>
        <p:nvSpPr>
          <p:cNvPr id="16387" name="Rectangle 3"/>
          <p:cNvSpPr>
            <a:spLocks noGrp="1" noChangeArrowheads="1"/>
          </p:cNvSpPr>
          <p:nvPr>
            <p:ph type="body" idx="1"/>
          </p:nvPr>
        </p:nvSpPr>
        <p:spPr>
          <a:xfrm>
            <a:off x="457200" y="1143000"/>
            <a:ext cx="8229600" cy="5410200"/>
          </a:xfrm>
        </p:spPr>
        <p:txBody>
          <a:bodyPr/>
          <a:lstStyle/>
          <a:p>
            <a:pPr eaLnBrk="1" hangingPunct="1">
              <a:lnSpc>
                <a:spcPct val="90000"/>
              </a:lnSpc>
              <a:buNone/>
            </a:pPr>
            <a:r>
              <a:rPr lang="en-US" sz="2000" dirty="0" smtClean="0">
                <a:solidFill>
                  <a:srgbClr val="000000"/>
                </a:solidFill>
                <a:latin typeface="Courier New" pitchFamily="49" charset="0"/>
                <a:cs typeface="Courier New" pitchFamily="49" charset="0"/>
              </a:rPr>
              <a:t> relation </a:t>
            </a:r>
            <a:r>
              <a:rPr lang="en-US" sz="2000" b="1" dirty="0" smtClean="0">
                <a:solidFill>
                  <a:srgbClr val="000000"/>
                </a:solidFill>
                <a:latin typeface="Courier New" pitchFamily="49" charset="0"/>
                <a:cs typeface="Courier New" pitchFamily="49" charset="0"/>
              </a:rPr>
              <a:t>operator || </a:t>
            </a:r>
            <a:r>
              <a:rPr lang="en-US" sz="2000" dirty="0" smtClean="0">
                <a:solidFill>
                  <a:srgbClr val="000000"/>
                </a:solidFill>
                <a:latin typeface="Courier New" pitchFamily="49" charset="0"/>
                <a:cs typeface="Courier New" pitchFamily="49" charset="0"/>
              </a:rPr>
              <a:t>(relation lhs, relation </a:t>
            </a:r>
            <a:r>
              <a:rPr lang="en-US" sz="2000" dirty="0" err="1" smtClean="0">
                <a:solidFill>
                  <a:srgbClr val="000000"/>
                </a:solidFill>
                <a:latin typeface="Courier New" pitchFamily="49" charset="0"/>
                <a:cs typeface="Courier New" pitchFamily="49" charset="0"/>
              </a:rPr>
              <a:t>rhs</a:t>
            </a:r>
            <a:r>
              <a:rPr lang="en-US" sz="2000" dirty="0" smtClean="0">
                <a:solidFill>
                  <a:srgbClr val="000000"/>
                </a:solidFill>
                <a:latin typeface="Courier New" pitchFamily="49" charset="0"/>
                <a:cs typeface="Courier New" pitchFamily="49" charset="0"/>
              </a:rPr>
              <a:t>)</a:t>
            </a:r>
          </a:p>
          <a:p>
            <a:pPr eaLnBrk="1" hangingPunct="1">
              <a:lnSpc>
                <a:spcPct val="90000"/>
              </a:lnSpc>
              <a:buNone/>
            </a:pPr>
            <a:r>
              <a:rPr lang="en-US" sz="2000" dirty="0" smtClean="0">
                <a:solidFill>
                  <a:srgbClr val="000000"/>
                </a:solidFill>
                <a:latin typeface="Courier New" pitchFamily="49" charset="0"/>
                <a:cs typeface="Courier New" pitchFamily="49" charset="0"/>
              </a:rPr>
              <a:t>    </a:t>
            </a:r>
            <a:r>
              <a:rPr lang="en-US" sz="2000" i="1" dirty="0" smtClean="0">
                <a:solidFill>
                  <a:srgbClr val="000000"/>
                </a:solidFill>
                <a:latin typeface="Courier New" pitchFamily="49" charset="0"/>
                <a:cs typeface="Courier New" pitchFamily="49" charset="0"/>
              </a:rPr>
              <a:t>Example:</a:t>
            </a:r>
            <a:r>
              <a:rPr lang="en-US" sz="2000" dirty="0" smtClean="0">
                <a:solidFill>
                  <a:srgbClr val="000000"/>
                </a:solidFill>
                <a:latin typeface="Courier New" pitchFamily="49" charset="0"/>
                <a:cs typeface="Courier New" pitchFamily="49" charset="0"/>
              </a:rPr>
              <a:t>  </a:t>
            </a:r>
            <a:r>
              <a:rPr lang="en-US" sz="2000" dirty="0" err="1" smtClean="0">
                <a:solidFill>
                  <a:srgbClr val="000000"/>
                </a:solidFill>
                <a:latin typeface="Courier New" pitchFamily="49" charset="0"/>
                <a:cs typeface="Courier New" pitchFamily="49" charset="0"/>
              </a:rPr>
              <a:t>foo</a:t>
            </a:r>
            <a:r>
              <a:rPr lang="en-US" sz="2000" dirty="0" smtClean="0">
                <a:solidFill>
                  <a:srgbClr val="000000"/>
                </a:solidFill>
                <a:latin typeface="Courier New" pitchFamily="49" charset="0"/>
                <a:cs typeface="Courier New" pitchFamily="49" charset="0"/>
              </a:rPr>
              <a:t>(…) || bar(…)</a:t>
            </a:r>
            <a:endParaRPr lang="en-US" sz="2000" dirty="0" smtClean="0"/>
          </a:p>
          <a:p>
            <a:pPr eaLnBrk="1" hangingPunct="1">
              <a:lnSpc>
                <a:spcPct val="90000"/>
              </a:lnSpc>
            </a:pPr>
            <a:r>
              <a:rPr lang="en-US" dirty="0" smtClean="0"/>
              <a:t>In plain English:</a:t>
            </a:r>
          </a:p>
          <a:p>
            <a:pPr lvl="1" eaLnBrk="1" hangingPunct="1">
              <a:lnSpc>
                <a:spcPct val="90000"/>
              </a:lnSpc>
            </a:pPr>
            <a:r>
              <a:rPr lang="en-US" i="1" dirty="0" smtClean="0"/>
              <a:t>Generate all solutions from lhs (one per invocation), then generate all solutions from </a:t>
            </a:r>
            <a:r>
              <a:rPr lang="en-US" i="1" dirty="0" err="1" smtClean="0"/>
              <a:t>rhs</a:t>
            </a:r>
            <a:r>
              <a:rPr lang="en-US" i="1" dirty="0" smtClean="0"/>
              <a:t> (one per invocation)</a:t>
            </a:r>
            <a:r>
              <a:rPr lang="en-US" dirty="0" smtClean="0"/>
              <a:t>.</a:t>
            </a:r>
          </a:p>
          <a:p>
            <a:pPr eaLnBrk="1" hangingPunct="1">
              <a:lnSpc>
                <a:spcPct val="90000"/>
              </a:lnSpc>
            </a:pPr>
            <a:r>
              <a:rPr lang="en-US" dirty="0" smtClean="0"/>
              <a:t>Coroutine style pseudo code (C# like syntax).</a:t>
            </a:r>
            <a:endParaRPr lang="en-US" sz="2400" dirty="0" smtClean="0">
              <a:solidFill>
                <a:srgbClr val="000000"/>
              </a:solidFill>
              <a:latin typeface="Courier New" pitchFamily="49" charset="0"/>
              <a:cs typeface="Courier New" pitchFamily="49" charset="0"/>
            </a:endParaRPr>
          </a:p>
          <a:p>
            <a:pPr lvl="1" eaLnBrk="1" hangingPunct="1">
              <a:lnSpc>
                <a:spcPct val="90000"/>
              </a:lnSpc>
              <a:buFontTx/>
              <a:buNone/>
            </a:pPr>
            <a:r>
              <a:rPr lang="en-US" sz="2000" dirty="0" smtClean="0">
                <a:solidFill>
                  <a:srgbClr val="0000FF"/>
                </a:solidFill>
                <a:latin typeface="Courier New" pitchFamily="49" charset="0"/>
                <a:cs typeface="Courier New" pitchFamily="49" charset="0"/>
              </a:rPr>
              <a:t>while</a:t>
            </a:r>
            <a:r>
              <a:rPr lang="en-US" sz="2000" dirty="0" smtClean="0">
                <a:solidFill>
                  <a:srgbClr val="000000"/>
                </a:solidFill>
                <a:latin typeface="Courier New" pitchFamily="49" charset="0"/>
                <a:cs typeface="Courier New" pitchFamily="49" charset="0"/>
              </a:rPr>
              <a:t>( lhs() )</a:t>
            </a:r>
          </a:p>
          <a:p>
            <a:pPr lvl="2" eaLnBrk="1" hangingPunct="1">
              <a:lnSpc>
                <a:spcPct val="90000"/>
              </a:lnSpc>
              <a:buFontTx/>
              <a:buNone/>
            </a:pPr>
            <a:r>
              <a:rPr lang="en-US" sz="2000" b="1" i="1" dirty="0" smtClean="0">
                <a:solidFill>
                  <a:srgbClr val="000000"/>
                </a:solidFill>
                <a:latin typeface="Courier New" pitchFamily="49" charset="0"/>
                <a:cs typeface="Courier New" pitchFamily="49" charset="0"/>
              </a:rPr>
              <a:t>yield</a:t>
            </a:r>
            <a:r>
              <a:rPr lang="en-US" sz="2000" b="1" dirty="0" smtClean="0">
                <a:solidFill>
                  <a:srgbClr val="000000"/>
                </a:solidFill>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return</a:t>
            </a:r>
            <a:r>
              <a:rPr lang="en-US" sz="2000" dirty="0" smtClean="0">
                <a:solidFill>
                  <a:srgbClr val="000000"/>
                </a:solidFill>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true</a:t>
            </a:r>
            <a:r>
              <a:rPr lang="en-US" sz="2000" dirty="0" smtClean="0">
                <a:solidFill>
                  <a:srgbClr val="000000"/>
                </a:solidFill>
                <a:latin typeface="Courier New" pitchFamily="49" charset="0"/>
                <a:cs typeface="Courier New" pitchFamily="49" charset="0"/>
              </a:rPr>
              <a:t>; </a:t>
            </a:r>
            <a:r>
              <a:rPr lang="en-US" sz="2000" dirty="0" smtClean="0">
                <a:solidFill>
                  <a:srgbClr val="008000"/>
                </a:solidFill>
                <a:latin typeface="Courier New" pitchFamily="49" charset="0"/>
                <a:cs typeface="Times New Roman" pitchFamily="18" charset="0"/>
              </a:rPr>
              <a:t>//‘yield’ borrowed from C#</a:t>
            </a:r>
            <a:endParaRPr lang="en-US" sz="2000" dirty="0" smtClean="0">
              <a:solidFill>
                <a:srgbClr val="000000"/>
              </a:solidFill>
              <a:latin typeface="Courier New" pitchFamily="49" charset="0"/>
              <a:cs typeface="Courier New" pitchFamily="49" charset="0"/>
            </a:endParaRPr>
          </a:p>
          <a:p>
            <a:pPr lvl="1" eaLnBrk="1" hangingPunct="1">
              <a:lnSpc>
                <a:spcPct val="90000"/>
              </a:lnSpc>
              <a:buFontTx/>
              <a:buNone/>
            </a:pPr>
            <a:r>
              <a:rPr lang="en-US" sz="2000" dirty="0" smtClean="0">
                <a:solidFill>
                  <a:srgbClr val="0000FF"/>
                </a:solidFill>
                <a:latin typeface="Courier New" pitchFamily="49" charset="0"/>
                <a:cs typeface="Courier New" pitchFamily="49" charset="0"/>
              </a:rPr>
              <a:t>while</a:t>
            </a:r>
            <a:r>
              <a:rPr lang="en-US" sz="2000" dirty="0" smtClean="0">
                <a:solidFill>
                  <a:srgbClr val="000000"/>
                </a:solidFill>
                <a:latin typeface="Courier New" pitchFamily="49" charset="0"/>
                <a:cs typeface="Courier New" pitchFamily="49" charset="0"/>
              </a:rPr>
              <a:t>( </a:t>
            </a:r>
            <a:r>
              <a:rPr lang="en-US" sz="2000" dirty="0" err="1" smtClean="0">
                <a:solidFill>
                  <a:srgbClr val="000000"/>
                </a:solidFill>
                <a:latin typeface="Courier New" pitchFamily="49" charset="0"/>
                <a:cs typeface="Courier New" pitchFamily="49" charset="0"/>
              </a:rPr>
              <a:t>rhs</a:t>
            </a:r>
            <a:r>
              <a:rPr lang="en-US" sz="2000" dirty="0" smtClean="0">
                <a:solidFill>
                  <a:srgbClr val="000000"/>
                </a:solidFill>
                <a:latin typeface="Courier New" pitchFamily="49" charset="0"/>
                <a:cs typeface="Courier New" pitchFamily="49" charset="0"/>
              </a:rPr>
              <a:t>() )</a:t>
            </a:r>
          </a:p>
          <a:p>
            <a:pPr lvl="2" eaLnBrk="1" hangingPunct="1">
              <a:lnSpc>
                <a:spcPct val="90000"/>
              </a:lnSpc>
              <a:buFontTx/>
              <a:buNone/>
            </a:pPr>
            <a:r>
              <a:rPr lang="en-US" sz="2000" b="1" i="1" dirty="0" smtClean="0">
                <a:solidFill>
                  <a:srgbClr val="000000"/>
                </a:solidFill>
                <a:latin typeface="Courier New" pitchFamily="49" charset="0"/>
                <a:cs typeface="Courier New" pitchFamily="49" charset="0"/>
              </a:rPr>
              <a:t>yield</a:t>
            </a:r>
            <a:r>
              <a:rPr lang="en-US" sz="2000" b="1" dirty="0" smtClean="0">
                <a:solidFill>
                  <a:srgbClr val="000000"/>
                </a:solidFill>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return</a:t>
            </a:r>
            <a:r>
              <a:rPr lang="en-US" sz="2000" dirty="0" smtClean="0">
                <a:solidFill>
                  <a:srgbClr val="000000"/>
                </a:solidFill>
                <a:latin typeface="Courier New" pitchFamily="49" charset="0"/>
                <a:cs typeface="Courier New" pitchFamily="49" charset="0"/>
              </a:rPr>
              <a:t> </a:t>
            </a:r>
            <a:r>
              <a:rPr lang="en-US" sz="2000" dirty="0" smtClean="0">
                <a:solidFill>
                  <a:srgbClr val="0000FF"/>
                </a:solidFill>
                <a:latin typeface="Courier New" pitchFamily="49" charset="0"/>
                <a:cs typeface="Courier New" pitchFamily="49" charset="0"/>
              </a:rPr>
              <a:t>true</a:t>
            </a:r>
            <a:r>
              <a:rPr lang="en-US" sz="2000" dirty="0" smtClean="0">
                <a:solidFill>
                  <a:srgbClr val="000000"/>
                </a:solidFill>
                <a:latin typeface="Courier New" pitchFamily="49" charset="0"/>
                <a:cs typeface="Courier New" pitchFamily="49" charset="0"/>
              </a:rPr>
              <a:t>;</a:t>
            </a:r>
          </a:p>
          <a:p>
            <a:pPr lvl="1" eaLnBrk="1" hangingPunct="1">
              <a:lnSpc>
                <a:spcPct val="90000"/>
              </a:lnSpc>
              <a:buFontTx/>
              <a:buNone/>
            </a:pPr>
            <a:r>
              <a:rPr lang="en-US" sz="2000" dirty="0" smtClean="0">
                <a:solidFill>
                  <a:srgbClr val="0000FF"/>
                </a:solidFill>
                <a:latin typeface="Courier New" pitchFamily="49" charset="0"/>
                <a:cs typeface="Courier New" pitchFamily="49" charset="0"/>
              </a:rPr>
              <a:t>return false</a:t>
            </a:r>
            <a:r>
              <a:rPr lang="en-US" sz="2000" dirty="0" smtClean="0">
                <a:solidFill>
                  <a:srgbClr val="000000"/>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Conjunction: Operator &amp;&amp;</a:t>
            </a:r>
            <a:endParaRPr lang="en-US" sz="4000" smtClean="0">
              <a:solidFill>
                <a:srgbClr val="000000"/>
              </a:solidFill>
              <a:latin typeface="Courier New" pitchFamily="49" charset="0"/>
              <a:cs typeface="Courier New" pitchFamily="49" charset="0"/>
            </a:endParaRPr>
          </a:p>
        </p:txBody>
      </p:sp>
      <p:sp>
        <p:nvSpPr>
          <p:cNvPr id="17411" name="Rectangle 3"/>
          <p:cNvSpPr>
            <a:spLocks noGrp="1" noChangeArrowheads="1"/>
          </p:cNvSpPr>
          <p:nvPr>
            <p:ph type="body" idx="1"/>
          </p:nvPr>
        </p:nvSpPr>
        <p:spPr/>
        <p:txBody>
          <a:bodyPr/>
          <a:lstStyle/>
          <a:p>
            <a:pPr eaLnBrk="1" hangingPunct="1"/>
            <a:r>
              <a:rPr lang="en-US" sz="2800" smtClean="0"/>
              <a:t>In plain English:</a:t>
            </a:r>
          </a:p>
          <a:p>
            <a:pPr lvl="1" eaLnBrk="1" hangingPunct="1"/>
            <a:r>
              <a:rPr lang="en-US" sz="2400" i="1" smtClean="0"/>
              <a:t>Produce all solutions (one per invocation) in the 2</a:t>
            </a:r>
            <a:r>
              <a:rPr lang="en-US" sz="2400" i="1" baseline="30000" smtClean="0"/>
              <a:t>nd</a:t>
            </a:r>
            <a:r>
              <a:rPr lang="en-US" sz="2400" i="1" smtClean="0"/>
              <a:t> relation for each solution in the 1</a:t>
            </a:r>
            <a:r>
              <a:rPr lang="en-US" sz="2400" i="1" baseline="30000" smtClean="0"/>
              <a:t>st</a:t>
            </a:r>
            <a:r>
              <a:rPr lang="en-US" sz="2400" i="1" smtClean="0"/>
              <a:t> relation</a:t>
            </a:r>
            <a:r>
              <a:rPr lang="en-US" sz="2400" smtClean="0"/>
              <a:t>.</a:t>
            </a:r>
          </a:p>
          <a:p>
            <a:pPr eaLnBrk="1" hangingPunct="1"/>
            <a:r>
              <a:rPr lang="en-US" sz="2800" smtClean="0"/>
              <a:t>Coroutine style pseudo code (C# like syntax).</a:t>
            </a:r>
            <a:endParaRPr lang="en-US" sz="2000" smtClean="0">
              <a:solidFill>
                <a:srgbClr val="000000"/>
              </a:solidFill>
              <a:latin typeface="Courier New" pitchFamily="49" charset="0"/>
              <a:cs typeface="Courier New" pitchFamily="49" charset="0"/>
            </a:endParaRPr>
          </a:p>
          <a:p>
            <a:pPr lvl="1" eaLnBrk="1" hangingPunct="1">
              <a:buFontTx/>
              <a:buNone/>
            </a:pPr>
            <a:r>
              <a:rPr lang="en-US" sz="1800" smtClean="0">
                <a:solidFill>
                  <a:srgbClr val="000000"/>
                </a:solidFill>
                <a:latin typeface="Courier New" pitchFamily="49" charset="0"/>
                <a:cs typeface="Courier New" pitchFamily="49" charset="0"/>
              </a:rPr>
              <a:t>relation tmp = rhs; </a:t>
            </a:r>
            <a:r>
              <a:rPr lang="en-US" sz="1800" smtClean="0">
                <a:solidFill>
                  <a:srgbClr val="008000"/>
                </a:solidFill>
                <a:latin typeface="Courier New" pitchFamily="49" charset="0"/>
                <a:cs typeface="Times New Roman" pitchFamily="18" charset="0"/>
              </a:rPr>
              <a:t>//make copy of rhs</a:t>
            </a:r>
          </a:p>
          <a:p>
            <a:pPr lvl="1" eaLnBrk="1" hangingPunct="1">
              <a:buFontTx/>
              <a:buNone/>
            </a:pPr>
            <a:r>
              <a:rPr lang="en-US" sz="1800" smtClean="0">
                <a:solidFill>
                  <a:srgbClr val="0000FF"/>
                </a:solidFill>
                <a:latin typeface="Courier New" pitchFamily="49" charset="0"/>
                <a:cs typeface="Courier New" pitchFamily="49" charset="0"/>
              </a:rPr>
              <a:t>while</a:t>
            </a:r>
            <a:r>
              <a:rPr lang="en-US" sz="1800" smtClean="0">
                <a:solidFill>
                  <a:srgbClr val="000000"/>
                </a:solidFill>
                <a:latin typeface="Courier New" pitchFamily="49" charset="0"/>
                <a:cs typeface="Courier New" pitchFamily="49" charset="0"/>
              </a:rPr>
              <a:t>( lhs() ) {</a:t>
            </a:r>
          </a:p>
          <a:p>
            <a:pPr lvl="2" eaLnBrk="1" hangingPunct="1">
              <a:buFontTx/>
              <a:buNone/>
            </a:pPr>
            <a:r>
              <a:rPr lang="en-US" sz="1800" smtClean="0">
                <a:solidFill>
                  <a:srgbClr val="000000"/>
                </a:solidFill>
                <a:latin typeface="Courier New" pitchFamily="49" charset="0"/>
                <a:cs typeface="Courier New" pitchFamily="49" charset="0"/>
              </a:rPr>
              <a:t>while( rhs() )</a:t>
            </a:r>
          </a:p>
          <a:p>
            <a:pPr lvl="2" eaLnBrk="1" hangingPunct="1">
              <a:buFontTx/>
              <a:buNone/>
            </a:pPr>
            <a:r>
              <a:rPr lang="en-US" sz="1800" smtClean="0">
                <a:solidFill>
                  <a:srgbClr val="000000"/>
                </a:solidFill>
                <a:latin typeface="Courier New" pitchFamily="49" charset="0"/>
                <a:cs typeface="Courier New" pitchFamily="49" charset="0"/>
              </a:rPr>
              <a:t>  </a:t>
            </a:r>
            <a:r>
              <a:rPr lang="en-US" sz="1800" b="1" i="1" smtClean="0">
                <a:solidFill>
                  <a:srgbClr val="000000"/>
                </a:solidFill>
                <a:latin typeface="Courier New" pitchFamily="49" charset="0"/>
                <a:cs typeface="Courier New" pitchFamily="49" charset="0"/>
              </a:rPr>
              <a:t>yield</a:t>
            </a:r>
            <a:r>
              <a:rPr lang="en-US" sz="1800" b="1" smtClean="0">
                <a:solidFill>
                  <a:srgbClr val="000000"/>
                </a:solidFill>
                <a:latin typeface="Courier New" pitchFamily="49" charset="0"/>
                <a:cs typeface="Courier New" pitchFamily="49" charset="0"/>
              </a:rPr>
              <a:t> </a:t>
            </a:r>
            <a:r>
              <a:rPr lang="en-US" sz="1800" smtClean="0">
                <a:solidFill>
                  <a:srgbClr val="0000FF"/>
                </a:solidFill>
                <a:latin typeface="Courier New" pitchFamily="49" charset="0"/>
                <a:cs typeface="Courier New" pitchFamily="49" charset="0"/>
              </a:rPr>
              <a:t>return</a:t>
            </a:r>
            <a:r>
              <a:rPr lang="en-US" sz="1800" smtClean="0">
                <a:solidFill>
                  <a:srgbClr val="000000"/>
                </a:solidFill>
                <a:latin typeface="Courier New" pitchFamily="49" charset="0"/>
                <a:cs typeface="Courier New" pitchFamily="49" charset="0"/>
              </a:rPr>
              <a:t> </a:t>
            </a:r>
            <a:r>
              <a:rPr lang="en-US" sz="1800" smtClean="0">
                <a:solidFill>
                  <a:srgbClr val="0000FF"/>
                </a:solidFill>
                <a:latin typeface="Courier New" pitchFamily="49" charset="0"/>
                <a:cs typeface="Courier New" pitchFamily="49" charset="0"/>
              </a:rPr>
              <a:t>true</a:t>
            </a:r>
            <a:r>
              <a:rPr lang="en-US" sz="1800" smtClean="0">
                <a:solidFill>
                  <a:srgbClr val="000000"/>
                </a:solidFill>
                <a:latin typeface="Courier New" pitchFamily="49" charset="0"/>
                <a:cs typeface="Courier New" pitchFamily="49" charset="0"/>
              </a:rPr>
              <a:t>;  </a:t>
            </a:r>
            <a:r>
              <a:rPr lang="en-US" sz="1800" smtClean="0">
                <a:solidFill>
                  <a:srgbClr val="008000"/>
                </a:solidFill>
                <a:latin typeface="Courier New" pitchFamily="49" charset="0"/>
                <a:cs typeface="Times New Roman" pitchFamily="18" charset="0"/>
              </a:rPr>
              <a:t>//‘yield’ borrowed from C#</a:t>
            </a:r>
          </a:p>
          <a:p>
            <a:pPr lvl="2" eaLnBrk="1" hangingPunct="1">
              <a:buFontTx/>
              <a:buNone/>
            </a:pPr>
            <a:r>
              <a:rPr lang="en-US" sz="1800" smtClean="0">
                <a:solidFill>
                  <a:srgbClr val="000000"/>
                </a:solidFill>
                <a:latin typeface="Courier New" pitchFamily="49" charset="0"/>
                <a:cs typeface="Courier New" pitchFamily="49" charset="0"/>
              </a:rPr>
              <a:t>rhs = tmp; </a:t>
            </a:r>
            <a:r>
              <a:rPr lang="en-US" sz="1800" smtClean="0">
                <a:solidFill>
                  <a:srgbClr val="008000"/>
                </a:solidFill>
                <a:latin typeface="Courier New" pitchFamily="49" charset="0"/>
                <a:cs typeface="Times New Roman" pitchFamily="18" charset="0"/>
              </a:rPr>
              <a:t>//reset rhs</a:t>
            </a:r>
          </a:p>
          <a:p>
            <a:pPr lvl="1" eaLnBrk="1" hangingPunct="1">
              <a:buFontTx/>
              <a:buNone/>
            </a:pPr>
            <a:r>
              <a:rPr lang="en-US" sz="1800" smtClean="0">
                <a:solidFill>
                  <a:srgbClr val="000000"/>
                </a:solidFill>
                <a:latin typeface="Courier New" pitchFamily="49" charset="0"/>
                <a:cs typeface="Courier New" pitchFamily="49" charset="0"/>
              </a:rPr>
              <a:t>}	</a:t>
            </a:r>
          </a:p>
          <a:p>
            <a:pPr lvl="1" eaLnBrk="1" hangingPunct="1">
              <a:buFontTx/>
              <a:buNone/>
            </a:pPr>
            <a:r>
              <a:rPr lang="en-US" sz="2000" smtClean="0">
                <a:solidFill>
                  <a:srgbClr val="0000FF"/>
                </a:solidFill>
                <a:latin typeface="Courier New" pitchFamily="49" charset="0"/>
                <a:cs typeface="Courier New" pitchFamily="49" charset="0"/>
              </a:rPr>
              <a:t>return</a:t>
            </a:r>
            <a:r>
              <a:rPr lang="en-US" sz="2000" smtClean="0">
                <a:solidFill>
                  <a:srgbClr val="000000"/>
                </a:solidFill>
                <a:latin typeface="Courier New" pitchFamily="49" charset="0"/>
                <a:cs typeface="Courier New" pitchFamily="49" charset="0"/>
              </a:rPr>
              <a:t> </a:t>
            </a:r>
            <a:r>
              <a:rPr lang="en-US" sz="2000" smtClean="0">
                <a:solidFill>
                  <a:srgbClr val="0000FF"/>
                </a:solidFill>
                <a:latin typeface="Courier New" pitchFamily="49" charset="0"/>
                <a:cs typeface="Courier New" pitchFamily="49" charset="0"/>
              </a:rPr>
              <a:t>false</a:t>
            </a:r>
            <a:r>
              <a:rPr lang="en-US" sz="2000" smtClean="0">
                <a:solidFill>
                  <a:srgbClr val="000000"/>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z="4000" smtClean="0"/>
              <a:t>Exclusive Disjunction: Operator ^</a:t>
            </a:r>
          </a:p>
        </p:txBody>
      </p:sp>
      <p:sp>
        <p:nvSpPr>
          <p:cNvPr id="18435" name="Rectangle 3"/>
          <p:cNvSpPr>
            <a:spLocks noGrp="1" noChangeArrowheads="1"/>
          </p:cNvSpPr>
          <p:nvPr>
            <p:ph type="body" idx="1"/>
          </p:nvPr>
        </p:nvSpPr>
        <p:spPr/>
        <p:txBody>
          <a:bodyPr/>
          <a:lstStyle/>
          <a:p>
            <a:pPr eaLnBrk="1" hangingPunct="1">
              <a:lnSpc>
                <a:spcPct val="90000"/>
              </a:lnSpc>
            </a:pPr>
            <a:r>
              <a:rPr lang="en-US" sz="2800" smtClean="0"/>
              <a:t>In plain English:</a:t>
            </a:r>
          </a:p>
          <a:p>
            <a:pPr lvl="1" eaLnBrk="1" hangingPunct="1">
              <a:lnSpc>
                <a:spcPct val="90000"/>
              </a:lnSpc>
            </a:pPr>
            <a:r>
              <a:rPr lang="en-US" sz="2400" i="1" smtClean="0"/>
              <a:t>Generate solutions from 2</a:t>
            </a:r>
            <a:r>
              <a:rPr lang="en-US" sz="2400" i="1" baseline="30000" smtClean="0"/>
              <a:t>nd</a:t>
            </a:r>
            <a:r>
              <a:rPr lang="en-US" sz="2400" i="1" smtClean="0"/>
              <a:t> relation (one per invocation), only if 1</a:t>
            </a:r>
            <a:r>
              <a:rPr lang="en-US" sz="2400" i="1" baseline="30000" smtClean="0"/>
              <a:t>st</a:t>
            </a:r>
            <a:r>
              <a:rPr lang="en-US" sz="2400" i="1" smtClean="0"/>
              <a:t> relation did not produce any</a:t>
            </a:r>
            <a:r>
              <a:rPr lang="en-US" sz="2400" smtClean="0"/>
              <a:t>.</a:t>
            </a:r>
          </a:p>
          <a:p>
            <a:pPr eaLnBrk="1" hangingPunct="1">
              <a:lnSpc>
                <a:spcPct val="90000"/>
              </a:lnSpc>
            </a:pPr>
            <a:r>
              <a:rPr lang="en-US" sz="2800" smtClean="0"/>
              <a:t>Coroutine style pseudo code (C# like syntax).</a:t>
            </a:r>
            <a:endParaRPr lang="en-US" sz="2000" smtClean="0">
              <a:solidFill>
                <a:srgbClr val="000000"/>
              </a:solidFill>
              <a:latin typeface="Courier New" pitchFamily="49" charset="0"/>
              <a:cs typeface="Courier New" pitchFamily="49" charset="0"/>
            </a:endParaRPr>
          </a:p>
          <a:p>
            <a:pPr lvl="1" eaLnBrk="1" hangingPunct="1">
              <a:lnSpc>
                <a:spcPct val="90000"/>
              </a:lnSpc>
              <a:buFontTx/>
              <a:buNone/>
            </a:pPr>
            <a:r>
              <a:rPr lang="en-US" sz="2000" smtClean="0">
                <a:solidFill>
                  <a:srgbClr val="0000FF"/>
                </a:solidFill>
                <a:latin typeface="Courier New" pitchFamily="49" charset="0"/>
                <a:cs typeface="Courier New" pitchFamily="49" charset="0"/>
              </a:rPr>
              <a:t>bool</a:t>
            </a:r>
            <a:r>
              <a:rPr lang="en-US" sz="2000" smtClean="0">
                <a:solidFill>
                  <a:srgbClr val="000000"/>
                </a:solidFill>
                <a:latin typeface="Courier New" pitchFamily="49" charset="0"/>
                <a:cs typeface="Courier New" pitchFamily="49" charset="0"/>
              </a:rPr>
              <a:t> lhsSucceded = </a:t>
            </a:r>
            <a:r>
              <a:rPr lang="en-US" sz="2000" smtClean="0">
                <a:solidFill>
                  <a:srgbClr val="0000FF"/>
                </a:solidFill>
                <a:latin typeface="Courier New" pitchFamily="49" charset="0"/>
                <a:cs typeface="Courier New" pitchFamily="49" charset="0"/>
              </a:rPr>
              <a:t>false</a:t>
            </a:r>
            <a:r>
              <a:rPr lang="en-US" sz="2000" smtClean="0">
                <a:solidFill>
                  <a:srgbClr val="000000"/>
                </a:solidFill>
                <a:latin typeface="Courier New" pitchFamily="49" charset="0"/>
                <a:cs typeface="Courier New" pitchFamily="49" charset="0"/>
              </a:rPr>
              <a:t>;</a:t>
            </a:r>
          </a:p>
          <a:p>
            <a:pPr lvl="1" eaLnBrk="1" hangingPunct="1">
              <a:lnSpc>
                <a:spcPct val="90000"/>
              </a:lnSpc>
              <a:buFontTx/>
              <a:buNone/>
            </a:pPr>
            <a:r>
              <a:rPr lang="en-US" sz="2000" smtClean="0">
                <a:solidFill>
                  <a:srgbClr val="0000FF"/>
                </a:solidFill>
                <a:latin typeface="Courier New" pitchFamily="49" charset="0"/>
                <a:cs typeface="Courier New" pitchFamily="49" charset="0"/>
              </a:rPr>
              <a:t>while</a:t>
            </a:r>
            <a:r>
              <a:rPr lang="en-US" sz="2000" smtClean="0">
                <a:solidFill>
                  <a:srgbClr val="000000"/>
                </a:solidFill>
                <a:latin typeface="Courier New" pitchFamily="49" charset="0"/>
                <a:cs typeface="Courier New" pitchFamily="49" charset="0"/>
              </a:rPr>
              <a:t>( lhs() ) {</a:t>
            </a:r>
          </a:p>
          <a:p>
            <a:pPr lvl="1" eaLnBrk="1" hangingPunct="1">
              <a:lnSpc>
                <a:spcPct val="90000"/>
              </a:lnSpc>
              <a:buFontTx/>
              <a:buNone/>
            </a:pPr>
            <a:r>
              <a:rPr lang="en-US" sz="2000" smtClean="0">
                <a:solidFill>
                  <a:srgbClr val="000000"/>
                </a:solidFill>
                <a:latin typeface="Courier New" pitchFamily="49" charset="0"/>
                <a:cs typeface="Courier New" pitchFamily="49" charset="0"/>
              </a:rPr>
              <a:t>   lhsSucceded = </a:t>
            </a:r>
            <a:r>
              <a:rPr lang="en-US" sz="2000" smtClean="0">
                <a:solidFill>
                  <a:srgbClr val="0000FF"/>
                </a:solidFill>
                <a:latin typeface="Courier New" pitchFamily="49" charset="0"/>
                <a:cs typeface="Courier New" pitchFamily="49" charset="0"/>
              </a:rPr>
              <a:t>true</a:t>
            </a:r>
            <a:r>
              <a:rPr lang="en-US" sz="2000" smtClean="0">
                <a:solidFill>
                  <a:srgbClr val="000000"/>
                </a:solidFill>
                <a:latin typeface="Courier New" pitchFamily="49" charset="0"/>
                <a:cs typeface="Courier New" pitchFamily="49" charset="0"/>
              </a:rPr>
              <a:t>;</a:t>
            </a:r>
          </a:p>
          <a:p>
            <a:pPr lvl="2" eaLnBrk="1" hangingPunct="1">
              <a:lnSpc>
                <a:spcPct val="90000"/>
              </a:lnSpc>
              <a:buFontTx/>
              <a:buNone/>
            </a:pPr>
            <a:r>
              <a:rPr lang="en-US" sz="2000" b="1" i="1" smtClean="0">
                <a:solidFill>
                  <a:srgbClr val="000000"/>
                </a:solidFill>
                <a:latin typeface="Courier New" pitchFamily="49" charset="0"/>
                <a:cs typeface="Courier New" pitchFamily="49" charset="0"/>
              </a:rPr>
              <a:t>yield</a:t>
            </a:r>
            <a:r>
              <a:rPr lang="en-US" sz="2000" b="1" smtClean="0">
                <a:solidFill>
                  <a:srgbClr val="000000"/>
                </a:solidFill>
                <a:latin typeface="Courier New" pitchFamily="49" charset="0"/>
                <a:cs typeface="Courier New" pitchFamily="49" charset="0"/>
              </a:rPr>
              <a:t> </a:t>
            </a:r>
            <a:r>
              <a:rPr lang="en-US" sz="2000" smtClean="0">
                <a:solidFill>
                  <a:srgbClr val="0000FF"/>
                </a:solidFill>
                <a:latin typeface="Courier New" pitchFamily="49" charset="0"/>
                <a:cs typeface="Courier New" pitchFamily="49" charset="0"/>
              </a:rPr>
              <a:t>return</a:t>
            </a:r>
            <a:r>
              <a:rPr lang="en-US" sz="2000" smtClean="0">
                <a:solidFill>
                  <a:srgbClr val="000000"/>
                </a:solidFill>
                <a:latin typeface="Courier New" pitchFamily="49" charset="0"/>
                <a:cs typeface="Courier New" pitchFamily="49" charset="0"/>
              </a:rPr>
              <a:t> </a:t>
            </a:r>
            <a:r>
              <a:rPr lang="en-US" sz="2000" smtClean="0">
                <a:solidFill>
                  <a:srgbClr val="0000FF"/>
                </a:solidFill>
                <a:latin typeface="Courier New" pitchFamily="49" charset="0"/>
                <a:cs typeface="Courier New" pitchFamily="49" charset="0"/>
              </a:rPr>
              <a:t>true</a:t>
            </a:r>
            <a:r>
              <a:rPr lang="en-US" sz="2000" smtClean="0">
                <a:solidFill>
                  <a:srgbClr val="000000"/>
                </a:solidFill>
                <a:latin typeface="Courier New" pitchFamily="49" charset="0"/>
                <a:cs typeface="Courier New" pitchFamily="49" charset="0"/>
              </a:rPr>
              <a:t>;</a:t>
            </a:r>
          </a:p>
          <a:p>
            <a:pPr lvl="1" eaLnBrk="1" hangingPunct="1">
              <a:lnSpc>
                <a:spcPct val="90000"/>
              </a:lnSpc>
              <a:buFontTx/>
              <a:buNone/>
            </a:pPr>
            <a:r>
              <a:rPr lang="en-US" sz="2000" smtClean="0">
                <a:solidFill>
                  <a:srgbClr val="000000"/>
                </a:solidFill>
                <a:latin typeface="Courier New" pitchFamily="49" charset="0"/>
                <a:cs typeface="Courier New" pitchFamily="49" charset="0"/>
              </a:rPr>
              <a:t>}</a:t>
            </a:r>
          </a:p>
          <a:p>
            <a:pPr lvl="1" eaLnBrk="1" hangingPunct="1">
              <a:lnSpc>
                <a:spcPct val="90000"/>
              </a:lnSpc>
              <a:buFontTx/>
              <a:buNone/>
            </a:pPr>
            <a:r>
              <a:rPr lang="en-US" sz="2000" smtClean="0">
                <a:solidFill>
                  <a:srgbClr val="0000FF"/>
                </a:solidFill>
                <a:latin typeface="Courier New" pitchFamily="49" charset="0"/>
                <a:cs typeface="Courier New" pitchFamily="49" charset="0"/>
              </a:rPr>
              <a:t>while</a:t>
            </a:r>
            <a:r>
              <a:rPr lang="en-US" sz="2000" smtClean="0">
                <a:solidFill>
                  <a:srgbClr val="000000"/>
                </a:solidFill>
                <a:latin typeface="Courier New" pitchFamily="49" charset="0"/>
                <a:cs typeface="Courier New" pitchFamily="49" charset="0"/>
              </a:rPr>
              <a:t>(!lhsSucceded &amp;&amp; rhs())</a:t>
            </a:r>
          </a:p>
          <a:p>
            <a:pPr lvl="2" eaLnBrk="1" hangingPunct="1">
              <a:lnSpc>
                <a:spcPct val="90000"/>
              </a:lnSpc>
              <a:buFontTx/>
              <a:buNone/>
            </a:pPr>
            <a:r>
              <a:rPr lang="en-US" sz="2000" b="1" i="1" smtClean="0">
                <a:solidFill>
                  <a:srgbClr val="000000"/>
                </a:solidFill>
                <a:latin typeface="Courier New" pitchFamily="49" charset="0"/>
                <a:cs typeface="Courier New" pitchFamily="49" charset="0"/>
              </a:rPr>
              <a:t>yield</a:t>
            </a:r>
            <a:r>
              <a:rPr lang="en-US" sz="2000" b="1" smtClean="0">
                <a:solidFill>
                  <a:srgbClr val="000000"/>
                </a:solidFill>
                <a:latin typeface="Courier New" pitchFamily="49" charset="0"/>
                <a:cs typeface="Courier New" pitchFamily="49" charset="0"/>
              </a:rPr>
              <a:t> </a:t>
            </a:r>
            <a:r>
              <a:rPr lang="en-US" sz="2000" smtClean="0">
                <a:solidFill>
                  <a:srgbClr val="0000FF"/>
                </a:solidFill>
                <a:latin typeface="Courier New" pitchFamily="49" charset="0"/>
                <a:cs typeface="Courier New" pitchFamily="49" charset="0"/>
              </a:rPr>
              <a:t>return</a:t>
            </a:r>
            <a:r>
              <a:rPr lang="en-US" sz="2000" smtClean="0">
                <a:solidFill>
                  <a:srgbClr val="000000"/>
                </a:solidFill>
                <a:latin typeface="Courier New" pitchFamily="49" charset="0"/>
                <a:cs typeface="Courier New" pitchFamily="49" charset="0"/>
              </a:rPr>
              <a:t> </a:t>
            </a:r>
            <a:r>
              <a:rPr lang="en-US" sz="2000" smtClean="0">
                <a:solidFill>
                  <a:srgbClr val="0000FF"/>
                </a:solidFill>
                <a:latin typeface="Courier New" pitchFamily="49" charset="0"/>
                <a:cs typeface="Courier New" pitchFamily="49" charset="0"/>
              </a:rPr>
              <a:t>true</a:t>
            </a:r>
            <a:r>
              <a:rPr lang="en-US" sz="2000" smtClean="0">
                <a:solidFill>
                  <a:srgbClr val="000000"/>
                </a:solidFill>
                <a:latin typeface="Courier New" pitchFamily="49" charset="0"/>
                <a:cs typeface="Courier New" pitchFamily="49" charset="0"/>
              </a:rPr>
              <a:t>;</a:t>
            </a:r>
          </a:p>
          <a:p>
            <a:pPr lvl="1" eaLnBrk="1" hangingPunct="1">
              <a:lnSpc>
                <a:spcPct val="90000"/>
              </a:lnSpc>
              <a:buFontTx/>
              <a:buNone/>
            </a:pPr>
            <a:r>
              <a:rPr lang="en-US" sz="2000" smtClean="0">
                <a:solidFill>
                  <a:srgbClr val="0000FF"/>
                </a:solidFill>
                <a:latin typeface="Courier New" pitchFamily="49" charset="0"/>
                <a:cs typeface="Courier New" pitchFamily="49" charset="0"/>
              </a:rPr>
              <a:t>return</a:t>
            </a:r>
            <a:r>
              <a:rPr lang="en-US" sz="2000" smtClean="0">
                <a:solidFill>
                  <a:srgbClr val="000000"/>
                </a:solidFill>
                <a:latin typeface="Courier New" pitchFamily="49" charset="0"/>
                <a:cs typeface="Courier New" pitchFamily="49" charset="0"/>
              </a:rPr>
              <a:t> </a:t>
            </a:r>
            <a:r>
              <a:rPr lang="en-US" sz="2000" smtClean="0">
                <a:solidFill>
                  <a:srgbClr val="0000FF"/>
                </a:solidFill>
                <a:latin typeface="Courier New" pitchFamily="49" charset="0"/>
                <a:cs typeface="Courier New" pitchFamily="49" charset="0"/>
              </a:rPr>
              <a:t>false</a:t>
            </a:r>
            <a:r>
              <a:rPr lang="en-US" sz="2000" smtClean="0">
                <a:solidFill>
                  <a:srgbClr val="000000"/>
                </a:solidFill>
                <a:latin typeface="Courier New" pitchFamily="49" charset="0"/>
                <a:cs typeface="Courier New" pitchFamily="49" charset="0"/>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Examples</a:t>
            </a:r>
          </a:p>
        </p:txBody>
      </p:sp>
      <p:sp>
        <p:nvSpPr>
          <p:cNvPr id="19459" name="Rectangle 3"/>
          <p:cNvSpPr>
            <a:spLocks noGrp="1" noChangeArrowheads="1"/>
          </p:cNvSpPr>
          <p:nvPr>
            <p:ph type="body" idx="1"/>
          </p:nvPr>
        </p:nvSpPr>
        <p:spPr/>
        <p:txBody>
          <a:bodyPr/>
          <a:lstStyle/>
          <a:p>
            <a:pPr eaLnBrk="1" hangingPunct="1"/>
            <a:r>
              <a:rPr lang="en-US" smtClean="0"/>
              <a:t>Demo</a:t>
            </a:r>
          </a:p>
          <a:p>
            <a:pPr eaLnBrk="1" hangingPunct="1"/>
            <a:endParaRPr lang="en-US"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8"/>
          <p:cNvSpPr>
            <a:spLocks noGrp="1" noChangeArrowheads="1"/>
          </p:cNvSpPr>
          <p:nvPr>
            <p:ph type="title"/>
          </p:nvPr>
        </p:nvSpPr>
        <p:spPr/>
        <p:txBody>
          <a:bodyPr/>
          <a:lstStyle/>
          <a:p>
            <a:pPr eaLnBrk="1" hangingPunct="1"/>
            <a:r>
              <a:rPr lang="en-US" smtClean="0"/>
              <a:t>Directed Acyclic Graphs</a:t>
            </a:r>
          </a:p>
        </p:txBody>
      </p:sp>
      <p:sp>
        <p:nvSpPr>
          <p:cNvPr id="23582" name="Rectangle 30"/>
          <p:cNvSpPr>
            <a:spLocks noGrp="1" noChangeArrowheads="1"/>
          </p:cNvSpPr>
          <p:nvPr>
            <p:ph type="body" sz="half" idx="2"/>
          </p:nvPr>
        </p:nvSpPr>
        <p:spPr>
          <a:xfrm>
            <a:off x="1371600" y="1600200"/>
            <a:ext cx="7772400" cy="4876800"/>
          </a:xfrm>
        </p:spPr>
        <p:txBody>
          <a:bodyPr/>
          <a:lstStyle/>
          <a:p>
            <a:pPr eaLnBrk="1" hangingPunct="1">
              <a:lnSpc>
                <a:spcPct val="80000"/>
              </a:lnSpc>
              <a:buFontTx/>
              <a:buNone/>
            </a:pPr>
            <a:r>
              <a:rPr lang="en-US" sz="1800" dirty="0" smtClean="0">
                <a:solidFill>
                  <a:srgbClr val="008000"/>
                </a:solidFill>
                <a:latin typeface="Courier New" pitchFamily="49" charset="0"/>
                <a:ea typeface="Times New Roman" pitchFamily="18" charset="0"/>
                <a:cs typeface="Courier New" pitchFamily="49" charset="0"/>
              </a:rPr>
              <a:t>// Edges in the graph</a:t>
            </a:r>
            <a:endParaRPr lang="en-US" sz="1800" dirty="0" smtClean="0">
              <a:solidFill>
                <a:srgbClr val="000000"/>
              </a:solidFill>
              <a:latin typeface="Courier New" pitchFamily="49" charset="0"/>
              <a:ea typeface="Times New Roman" pitchFamily="18" charset="0"/>
              <a:cs typeface="Courier New" pitchFamily="49" charset="0"/>
            </a:endParaRPr>
          </a:p>
          <a:p>
            <a:pPr eaLnBrk="1" hangingPunct="1">
              <a:lnSpc>
                <a:spcPct val="80000"/>
              </a:lnSpc>
              <a:buFontTx/>
              <a:buNone/>
            </a:pPr>
            <a:r>
              <a:rPr lang="en-US" sz="1800" dirty="0" smtClean="0">
                <a:solidFill>
                  <a:srgbClr val="000000"/>
                </a:solidFill>
                <a:latin typeface="Courier New" pitchFamily="49" charset="0"/>
                <a:ea typeface="Times New Roman" pitchFamily="18" charset="0"/>
                <a:cs typeface="Courier New" pitchFamily="49" charset="0"/>
              </a:rPr>
              <a:t>relation </a:t>
            </a:r>
            <a:r>
              <a:rPr lang="en-US" sz="1800" b="1" dirty="0" smtClean="0">
                <a:solidFill>
                  <a:srgbClr val="000000"/>
                </a:solidFill>
                <a:latin typeface="Courier New" pitchFamily="49" charset="0"/>
                <a:ea typeface="Times New Roman" pitchFamily="18" charset="0"/>
                <a:cs typeface="Courier New" pitchFamily="49" charset="0"/>
              </a:rPr>
              <a:t>edge</a:t>
            </a:r>
            <a:r>
              <a:rPr lang="en-US" sz="1800" dirty="0" smtClean="0">
                <a:solidFill>
                  <a:srgbClr val="000000"/>
                </a:solidFill>
                <a:latin typeface="Courier New" pitchFamily="49" charset="0"/>
                <a:ea typeface="Times New Roman" pitchFamily="18" charset="0"/>
                <a:cs typeface="Courier New" pitchFamily="49" charset="0"/>
              </a:rPr>
              <a:t>(</a:t>
            </a:r>
            <a:r>
              <a:rPr lang="en-US" sz="1800" dirty="0" err="1" smtClean="0">
                <a:solidFill>
                  <a:srgbClr val="000000"/>
                </a:solidFill>
                <a:latin typeface="Courier New" pitchFamily="49" charset="0"/>
                <a:ea typeface="Times New Roman" pitchFamily="18" charset="0"/>
                <a:cs typeface="Courier New" pitchFamily="49" charset="0"/>
              </a:rPr>
              <a:t>lref</a:t>
            </a:r>
            <a:r>
              <a:rPr lang="en-US" sz="1800" dirty="0" smtClean="0">
                <a:solidFill>
                  <a:srgbClr val="000000"/>
                </a:solidFill>
                <a:latin typeface="Courier New" pitchFamily="49" charset="0"/>
                <a:ea typeface="Times New Roman" pitchFamily="18" charset="0"/>
                <a:cs typeface="Courier New" pitchFamily="49" charset="0"/>
              </a:rPr>
              <a:t>&lt;</a:t>
            </a:r>
            <a:r>
              <a:rPr lang="en-US" sz="1800" dirty="0" err="1" smtClean="0">
                <a:solidFill>
                  <a:srgbClr val="0000FF"/>
                </a:solidFill>
                <a:latin typeface="Courier New" pitchFamily="49" charset="0"/>
                <a:ea typeface="Times New Roman" pitchFamily="18" charset="0"/>
                <a:cs typeface="Courier New" pitchFamily="49" charset="0"/>
              </a:rPr>
              <a:t>int</a:t>
            </a:r>
            <a:r>
              <a:rPr lang="en-US" sz="1800" dirty="0" smtClean="0">
                <a:solidFill>
                  <a:srgbClr val="000000"/>
                </a:solidFill>
                <a:latin typeface="Courier New" pitchFamily="49" charset="0"/>
                <a:ea typeface="Times New Roman" pitchFamily="18" charset="0"/>
                <a:cs typeface="Courier New" pitchFamily="49" charset="0"/>
              </a:rPr>
              <a:t>&gt; n1, </a:t>
            </a:r>
            <a:r>
              <a:rPr lang="en-US" sz="1800" dirty="0" err="1" smtClean="0">
                <a:solidFill>
                  <a:srgbClr val="000000"/>
                </a:solidFill>
                <a:latin typeface="Courier New" pitchFamily="49" charset="0"/>
                <a:ea typeface="Times New Roman" pitchFamily="18" charset="0"/>
                <a:cs typeface="Courier New" pitchFamily="49" charset="0"/>
              </a:rPr>
              <a:t>lref</a:t>
            </a:r>
            <a:r>
              <a:rPr lang="en-US" sz="1800" dirty="0" smtClean="0">
                <a:solidFill>
                  <a:srgbClr val="000000"/>
                </a:solidFill>
                <a:latin typeface="Courier New" pitchFamily="49" charset="0"/>
                <a:ea typeface="Times New Roman" pitchFamily="18" charset="0"/>
                <a:cs typeface="Courier New" pitchFamily="49" charset="0"/>
              </a:rPr>
              <a:t>&lt;</a:t>
            </a:r>
            <a:r>
              <a:rPr lang="en-US" sz="1800" dirty="0" err="1" smtClean="0">
                <a:solidFill>
                  <a:srgbClr val="0000FF"/>
                </a:solidFill>
                <a:latin typeface="Courier New" pitchFamily="49" charset="0"/>
                <a:ea typeface="Times New Roman" pitchFamily="18" charset="0"/>
                <a:cs typeface="Courier New" pitchFamily="49" charset="0"/>
              </a:rPr>
              <a:t>int</a:t>
            </a:r>
            <a:r>
              <a:rPr lang="en-US" sz="1800" dirty="0" smtClean="0">
                <a:solidFill>
                  <a:srgbClr val="000000"/>
                </a:solidFill>
                <a:latin typeface="Courier New" pitchFamily="49" charset="0"/>
                <a:ea typeface="Times New Roman" pitchFamily="18" charset="0"/>
                <a:cs typeface="Courier New" pitchFamily="49" charset="0"/>
              </a:rPr>
              <a:t>&gt; n2) {</a:t>
            </a:r>
          </a:p>
          <a:p>
            <a:pPr eaLnBrk="1" hangingPunct="1">
              <a:lnSpc>
                <a:spcPct val="80000"/>
              </a:lnSpc>
              <a:buFontTx/>
              <a:buNone/>
            </a:pPr>
            <a:r>
              <a:rPr lang="en-US" sz="1800" dirty="0" smtClean="0">
                <a:solidFill>
                  <a:srgbClr val="000000"/>
                </a:solidFill>
                <a:latin typeface="Courier New" pitchFamily="49" charset="0"/>
                <a:ea typeface="Times New Roman" pitchFamily="18" charset="0"/>
                <a:cs typeface="Courier New" pitchFamily="49" charset="0"/>
              </a:rPr>
              <a:t>  </a:t>
            </a:r>
            <a:r>
              <a:rPr lang="en-US" sz="1800" dirty="0" smtClean="0">
                <a:latin typeface="Courier New" pitchFamily="49" charset="0"/>
                <a:ea typeface="Times New Roman" pitchFamily="18" charset="0"/>
                <a:cs typeface="Courier New" pitchFamily="49" charset="0"/>
              </a:rPr>
              <a:t>return</a:t>
            </a:r>
            <a:r>
              <a:rPr lang="en-US" sz="1800" dirty="0" smtClean="0">
                <a:solidFill>
                  <a:srgbClr val="000000"/>
                </a:solidFill>
                <a:latin typeface="Courier New" pitchFamily="49" charset="0"/>
                <a:ea typeface="Times New Roman" pitchFamily="18" charset="0"/>
                <a:cs typeface="Courier New" pitchFamily="49" charset="0"/>
              </a:rPr>
              <a:t> </a:t>
            </a:r>
            <a:r>
              <a:rPr lang="en-US" sz="1800" dirty="0" err="1" smtClean="0">
                <a:solidFill>
                  <a:srgbClr val="000000"/>
                </a:solidFill>
                <a:latin typeface="Courier New" pitchFamily="49" charset="0"/>
                <a:ea typeface="Times New Roman" pitchFamily="18" charset="0"/>
                <a:cs typeface="Courier New" pitchFamily="49" charset="0"/>
              </a:rPr>
              <a:t>eq</a:t>
            </a:r>
            <a:r>
              <a:rPr lang="en-US" sz="1800" dirty="0" smtClean="0">
                <a:solidFill>
                  <a:srgbClr val="000000"/>
                </a:solidFill>
                <a:latin typeface="Courier New" pitchFamily="49" charset="0"/>
                <a:ea typeface="Times New Roman" pitchFamily="18" charset="0"/>
                <a:cs typeface="Courier New" pitchFamily="49" charset="0"/>
              </a:rPr>
              <a:t>(n1,1) &amp;&amp; </a:t>
            </a:r>
            <a:r>
              <a:rPr lang="en-US" sz="1800" dirty="0" err="1" smtClean="0">
                <a:solidFill>
                  <a:srgbClr val="000000"/>
                </a:solidFill>
                <a:latin typeface="Courier New" pitchFamily="49" charset="0"/>
                <a:ea typeface="Times New Roman" pitchFamily="18" charset="0"/>
                <a:cs typeface="Courier New" pitchFamily="49" charset="0"/>
              </a:rPr>
              <a:t>eq</a:t>
            </a:r>
            <a:r>
              <a:rPr lang="en-US" sz="1800" dirty="0" smtClean="0">
                <a:solidFill>
                  <a:srgbClr val="000000"/>
                </a:solidFill>
                <a:latin typeface="Courier New" pitchFamily="49" charset="0"/>
                <a:ea typeface="Times New Roman" pitchFamily="18" charset="0"/>
                <a:cs typeface="Courier New" pitchFamily="49" charset="0"/>
              </a:rPr>
              <a:t>(n2,2) </a:t>
            </a:r>
          </a:p>
          <a:p>
            <a:pPr eaLnBrk="1" hangingPunct="1">
              <a:lnSpc>
                <a:spcPct val="80000"/>
              </a:lnSpc>
              <a:buFontTx/>
              <a:buNone/>
            </a:pPr>
            <a:r>
              <a:rPr lang="en-US" sz="1800" dirty="0" smtClean="0">
                <a:solidFill>
                  <a:srgbClr val="000000"/>
                </a:solidFill>
                <a:latin typeface="Courier New" pitchFamily="49" charset="0"/>
                <a:ea typeface="Times New Roman" pitchFamily="18" charset="0"/>
                <a:cs typeface="Courier New" pitchFamily="49" charset="0"/>
              </a:rPr>
              <a:t>      </a:t>
            </a:r>
            <a:r>
              <a:rPr lang="en-US" sz="1800" b="1" dirty="0" smtClean="0">
                <a:solidFill>
                  <a:srgbClr val="000000"/>
                </a:solidFill>
                <a:latin typeface="Courier New" pitchFamily="49" charset="0"/>
                <a:ea typeface="Times New Roman" pitchFamily="18" charset="0"/>
                <a:cs typeface="Courier New" pitchFamily="49" charset="0"/>
              </a:rPr>
              <a:t>||</a:t>
            </a:r>
            <a:r>
              <a:rPr lang="en-US" sz="1800" dirty="0" smtClean="0">
                <a:solidFill>
                  <a:srgbClr val="000000"/>
                </a:solidFill>
                <a:latin typeface="Courier New" pitchFamily="49" charset="0"/>
                <a:ea typeface="Times New Roman" pitchFamily="18" charset="0"/>
                <a:cs typeface="Courier New" pitchFamily="49" charset="0"/>
              </a:rPr>
              <a:t> </a:t>
            </a:r>
            <a:r>
              <a:rPr lang="en-US" sz="1800" dirty="0" err="1" smtClean="0">
                <a:solidFill>
                  <a:srgbClr val="000000"/>
                </a:solidFill>
                <a:latin typeface="Courier New" pitchFamily="49" charset="0"/>
                <a:ea typeface="Times New Roman" pitchFamily="18" charset="0"/>
                <a:cs typeface="Courier New" pitchFamily="49" charset="0"/>
              </a:rPr>
              <a:t>eq</a:t>
            </a:r>
            <a:r>
              <a:rPr lang="en-US" sz="1800" dirty="0" smtClean="0">
                <a:solidFill>
                  <a:srgbClr val="000000"/>
                </a:solidFill>
                <a:latin typeface="Courier New" pitchFamily="49" charset="0"/>
                <a:ea typeface="Times New Roman" pitchFamily="18" charset="0"/>
                <a:cs typeface="Courier New" pitchFamily="49" charset="0"/>
              </a:rPr>
              <a:t>(n1,2) &amp;&amp; </a:t>
            </a:r>
            <a:r>
              <a:rPr lang="en-US" sz="1800" dirty="0" err="1" smtClean="0">
                <a:solidFill>
                  <a:srgbClr val="000000"/>
                </a:solidFill>
                <a:latin typeface="Courier New" pitchFamily="49" charset="0"/>
                <a:ea typeface="Times New Roman" pitchFamily="18" charset="0"/>
                <a:cs typeface="Courier New" pitchFamily="49" charset="0"/>
              </a:rPr>
              <a:t>eq</a:t>
            </a:r>
            <a:r>
              <a:rPr lang="en-US" sz="1800" dirty="0" smtClean="0">
                <a:solidFill>
                  <a:srgbClr val="000000"/>
                </a:solidFill>
                <a:latin typeface="Courier New" pitchFamily="49" charset="0"/>
                <a:ea typeface="Times New Roman" pitchFamily="18" charset="0"/>
                <a:cs typeface="Courier New" pitchFamily="49" charset="0"/>
              </a:rPr>
              <a:t>(n2,3) </a:t>
            </a:r>
          </a:p>
          <a:p>
            <a:pPr eaLnBrk="1" hangingPunct="1">
              <a:lnSpc>
                <a:spcPct val="80000"/>
              </a:lnSpc>
              <a:buFontTx/>
              <a:buNone/>
            </a:pPr>
            <a:r>
              <a:rPr lang="en-US" sz="1800" dirty="0" smtClean="0">
                <a:solidFill>
                  <a:srgbClr val="000000"/>
                </a:solidFill>
                <a:latin typeface="Courier New" pitchFamily="49" charset="0"/>
                <a:ea typeface="Times New Roman" pitchFamily="18" charset="0"/>
                <a:cs typeface="Courier New" pitchFamily="49" charset="0"/>
              </a:rPr>
              <a:t>      </a:t>
            </a:r>
            <a:r>
              <a:rPr lang="en-US" sz="1800" b="1" dirty="0" smtClean="0">
                <a:solidFill>
                  <a:srgbClr val="000000"/>
                </a:solidFill>
                <a:latin typeface="Courier New" pitchFamily="49" charset="0"/>
                <a:ea typeface="Times New Roman" pitchFamily="18" charset="0"/>
                <a:cs typeface="Courier New" pitchFamily="49" charset="0"/>
              </a:rPr>
              <a:t>||</a:t>
            </a:r>
            <a:r>
              <a:rPr lang="en-US" sz="1800" dirty="0" smtClean="0">
                <a:solidFill>
                  <a:srgbClr val="000000"/>
                </a:solidFill>
                <a:latin typeface="Courier New" pitchFamily="49" charset="0"/>
                <a:ea typeface="Times New Roman" pitchFamily="18" charset="0"/>
                <a:cs typeface="Courier New" pitchFamily="49" charset="0"/>
              </a:rPr>
              <a:t> </a:t>
            </a:r>
            <a:r>
              <a:rPr lang="en-US" sz="1800" dirty="0" err="1" smtClean="0">
                <a:solidFill>
                  <a:srgbClr val="000000"/>
                </a:solidFill>
                <a:latin typeface="Courier New" pitchFamily="49" charset="0"/>
                <a:ea typeface="Times New Roman" pitchFamily="18" charset="0"/>
                <a:cs typeface="Courier New" pitchFamily="49" charset="0"/>
              </a:rPr>
              <a:t>eq</a:t>
            </a:r>
            <a:r>
              <a:rPr lang="en-US" sz="1800" dirty="0" smtClean="0">
                <a:solidFill>
                  <a:srgbClr val="000000"/>
                </a:solidFill>
                <a:latin typeface="Courier New" pitchFamily="49" charset="0"/>
                <a:ea typeface="Times New Roman" pitchFamily="18" charset="0"/>
                <a:cs typeface="Courier New" pitchFamily="49" charset="0"/>
              </a:rPr>
              <a:t>(n1,3) &amp;&amp; </a:t>
            </a:r>
            <a:r>
              <a:rPr lang="en-US" sz="1800" dirty="0" err="1" smtClean="0">
                <a:solidFill>
                  <a:srgbClr val="000000"/>
                </a:solidFill>
                <a:latin typeface="Courier New" pitchFamily="49" charset="0"/>
                <a:ea typeface="Times New Roman" pitchFamily="18" charset="0"/>
                <a:cs typeface="Courier New" pitchFamily="49" charset="0"/>
              </a:rPr>
              <a:t>eq</a:t>
            </a:r>
            <a:r>
              <a:rPr lang="en-US" sz="1800" dirty="0" smtClean="0">
                <a:solidFill>
                  <a:srgbClr val="000000"/>
                </a:solidFill>
                <a:latin typeface="Courier New" pitchFamily="49" charset="0"/>
                <a:ea typeface="Times New Roman" pitchFamily="18" charset="0"/>
                <a:cs typeface="Courier New" pitchFamily="49" charset="0"/>
              </a:rPr>
              <a:t>(n2,4) </a:t>
            </a:r>
          </a:p>
          <a:p>
            <a:pPr eaLnBrk="1" hangingPunct="1">
              <a:lnSpc>
                <a:spcPct val="80000"/>
              </a:lnSpc>
              <a:buFontTx/>
              <a:buNone/>
            </a:pPr>
            <a:r>
              <a:rPr lang="en-US" sz="1800" dirty="0" smtClean="0">
                <a:solidFill>
                  <a:srgbClr val="000000"/>
                </a:solidFill>
                <a:latin typeface="Courier New" pitchFamily="49" charset="0"/>
                <a:ea typeface="Times New Roman" pitchFamily="18" charset="0"/>
                <a:cs typeface="Courier New" pitchFamily="49" charset="0"/>
              </a:rPr>
              <a:t>      </a:t>
            </a:r>
            <a:r>
              <a:rPr lang="en-US" sz="1800" b="1" dirty="0" smtClean="0">
                <a:solidFill>
                  <a:srgbClr val="000000"/>
                </a:solidFill>
                <a:latin typeface="Courier New" pitchFamily="49" charset="0"/>
                <a:ea typeface="Times New Roman" pitchFamily="18" charset="0"/>
                <a:cs typeface="Courier New" pitchFamily="49" charset="0"/>
              </a:rPr>
              <a:t>||</a:t>
            </a:r>
            <a:r>
              <a:rPr lang="en-US" sz="1800" dirty="0" smtClean="0">
                <a:solidFill>
                  <a:srgbClr val="000000"/>
                </a:solidFill>
                <a:latin typeface="Courier New" pitchFamily="49" charset="0"/>
                <a:ea typeface="Times New Roman" pitchFamily="18" charset="0"/>
                <a:cs typeface="Courier New" pitchFamily="49" charset="0"/>
              </a:rPr>
              <a:t> </a:t>
            </a:r>
            <a:r>
              <a:rPr lang="en-US" sz="1800" dirty="0" err="1" smtClean="0">
                <a:solidFill>
                  <a:srgbClr val="000000"/>
                </a:solidFill>
                <a:latin typeface="Courier New" pitchFamily="49" charset="0"/>
                <a:ea typeface="Times New Roman" pitchFamily="18" charset="0"/>
                <a:cs typeface="Courier New" pitchFamily="49" charset="0"/>
              </a:rPr>
              <a:t>eq</a:t>
            </a:r>
            <a:r>
              <a:rPr lang="en-US" sz="1800" dirty="0" smtClean="0">
                <a:solidFill>
                  <a:srgbClr val="000000"/>
                </a:solidFill>
                <a:latin typeface="Courier New" pitchFamily="49" charset="0"/>
                <a:ea typeface="Times New Roman" pitchFamily="18" charset="0"/>
                <a:cs typeface="Courier New" pitchFamily="49" charset="0"/>
              </a:rPr>
              <a:t>(n1,5) &amp;&amp; </a:t>
            </a:r>
            <a:r>
              <a:rPr lang="en-US" sz="1800" dirty="0" err="1" smtClean="0">
                <a:solidFill>
                  <a:srgbClr val="000000"/>
                </a:solidFill>
                <a:latin typeface="Courier New" pitchFamily="49" charset="0"/>
                <a:ea typeface="Times New Roman" pitchFamily="18" charset="0"/>
                <a:cs typeface="Courier New" pitchFamily="49" charset="0"/>
              </a:rPr>
              <a:t>eq</a:t>
            </a:r>
            <a:r>
              <a:rPr lang="en-US" sz="1800" dirty="0" smtClean="0">
                <a:solidFill>
                  <a:srgbClr val="000000"/>
                </a:solidFill>
                <a:latin typeface="Courier New" pitchFamily="49" charset="0"/>
                <a:ea typeface="Times New Roman" pitchFamily="18" charset="0"/>
                <a:cs typeface="Courier New" pitchFamily="49" charset="0"/>
              </a:rPr>
              <a:t>(n2,4) </a:t>
            </a:r>
          </a:p>
          <a:p>
            <a:pPr eaLnBrk="1" hangingPunct="1">
              <a:lnSpc>
                <a:spcPct val="80000"/>
              </a:lnSpc>
              <a:buFontTx/>
              <a:buNone/>
            </a:pPr>
            <a:r>
              <a:rPr lang="en-US" sz="1800" dirty="0" smtClean="0">
                <a:solidFill>
                  <a:srgbClr val="000000"/>
                </a:solidFill>
                <a:latin typeface="Courier New" pitchFamily="49" charset="0"/>
                <a:ea typeface="Times New Roman" pitchFamily="18" charset="0"/>
                <a:cs typeface="Courier New" pitchFamily="49" charset="0"/>
              </a:rPr>
              <a:t>      </a:t>
            </a:r>
            <a:r>
              <a:rPr lang="en-US" sz="1800" b="1" dirty="0" smtClean="0">
                <a:solidFill>
                  <a:srgbClr val="000000"/>
                </a:solidFill>
                <a:latin typeface="Courier New" pitchFamily="49" charset="0"/>
                <a:ea typeface="Times New Roman" pitchFamily="18" charset="0"/>
                <a:cs typeface="Courier New" pitchFamily="49" charset="0"/>
              </a:rPr>
              <a:t>||</a:t>
            </a:r>
            <a:r>
              <a:rPr lang="en-US" sz="1800" dirty="0" smtClean="0">
                <a:solidFill>
                  <a:srgbClr val="000000"/>
                </a:solidFill>
                <a:latin typeface="Courier New" pitchFamily="49" charset="0"/>
                <a:ea typeface="Times New Roman" pitchFamily="18" charset="0"/>
                <a:cs typeface="Courier New" pitchFamily="49" charset="0"/>
              </a:rPr>
              <a:t> </a:t>
            </a:r>
            <a:r>
              <a:rPr lang="en-US" sz="1800" dirty="0" err="1" smtClean="0">
                <a:solidFill>
                  <a:srgbClr val="000000"/>
                </a:solidFill>
                <a:latin typeface="Courier New" pitchFamily="49" charset="0"/>
                <a:ea typeface="Times New Roman" pitchFamily="18" charset="0"/>
                <a:cs typeface="Courier New" pitchFamily="49" charset="0"/>
              </a:rPr>
              <a:t>eq</a:t>
            </a:r>
            <a:r>
              <a:rPr lang="en-US" sz="1800" dirty="0" smtClean="0">
                <a:solidFill>
                  <a:srgbClr val="000000"/>
                </a:solidFill>
                <a:latin typeface="Courier New" pitchFamily="49" charset="0"/>
                <a:ea typeface="Times New Roman" pitchFamily="18" charset="0"/>
                <a:cs typeface="Courier New" pitchFamily="49" charset="0"/>
              </a:rPr>
              <a:t>(n1,5) &amp;&amp; </a:t>
            </a:r>
            <a:r>
              <a:rPr lang="en-US" sz="1800" dirty="0" err="1" smtClean="0">
                <a:solidFill>
                  <a:srgbClr val="000000"/>
                </a:solidFill>
                <a:latin typeface="Courier New" pitchFamily="49" charset="0"/>
                <a:ea typeface="Times New Roman" pitchFamily="18" charset="0"/>
                <a:cs typeface="Courier New" pitchFamily="49" charset="0"/>
              </a:rPr>
              <a:t>eq</a:t>
            </a:r>
            <a:r>
              <a:rPr lang="en-US" sz="1800" dirty="0" smtClean="0">
                <a:solidFill>
                  <a:srgbClr val="000000"/>
                </a:solidFill>
                <a:latin typeface="Courier New" pitchFamily="49" charset="0"/>
                <a:ea typeface="Times New Roman" pitchFamily="18" charset="0"/>
                <a:cs typeface="Courier New" pitchFamily="49" charset="0"/>
              </a:rPr>
              <a:t>(n2,2) ;</a:t>
            </a:r>
          </a:p>
          <a:p>
            <a:pPr eaLnBrk="1" hangingPunct="1">
              <a:lnSpc>
                <a:spcPct val="80000"/>
              </a:lnSpc>
              <a:buFontTx/>
              <a:buNone/>
            </a:pPr>
            <a:r>
              <a:rPr lang="en-US" sz="1800" dirty="0" smtClean="0">
                <a:solidFill>
                  <a:srgbClr val="000000"/>
                </a:solidFill>
                <a:latin typeface="Courier New" pitchFamily="49" charset="0"/>
                <a:ea typeface="Times New Roman" pitchFamily="18" charset="0"/>
                <a:cs typeface="Courier New" pitchFamily="49" charset="0"/>
              </a:rPr>
              <a:t>}</a:t>
            </a:r>
            <a:endParaRPr lang="en-US" sz="1800" dirty="0" smtClean="0">
              <a:solidFill>
                <a:srgbClr val="008000"/>
              </a:solidFill>
              <a:latin typeface="Courier New" pitchFamily="49" charset="0"/>
              <a:ea typeface="Times New Roman" pitchFamily="18" charset="0"/>
              <a:cs typeface="Courier New" pitchFamily="49" charset="0"/>
            </a:endParaRPr>
          </a:p>
          <a:p>
            <a:pPr eaLnBrk="1" hangingPunct="1">
              <a:lnSpc>
                <a:spcPct val="80000"/>
              </a:lnSpc>
              <a:buFontTx/>
              <a:buNone/>
            </a:pPr>
            <a:endParaRPr lang="en-US" sz="1800" dirty="0" smtClean="0">
              <a:solidFill>
                <a:srgbClr val="008000"/>
              </a:solidFill>
              <a:latin typeface="Courier New" pitchFamily="49" charset="0"/>
              <a:ea typeface="Times New Roman" pitchFamily="18" charset="0"/>
              <a:cs typeface="Courier New" pitchFamily="49" charset="0"/>
            </a:endParaRPr>
          </a:p>
          <a:p>
            <a:pPr eaLnBrk="1" hangingPunct="1">
              <a:lnSpc>
                <a:spcPct val="80000"/>
              </a:lnSpc>
              <a:buFontTx/>
              <a:buNone/>
            </a:pPr>
            <a:r>
              <a:rPr lang="en-US" sz="1800" dirty="0" smtClean="0">
                <a:solidFill>
                  <a:srgbClr val="008000"/>
                </a:solidFill>
                <a:latin typeface="Courier New" pitchFamily="49" charset="0"/>
                <a:ea typeface="Times New Roman" pitchFamily="18" charset="0"/>
                <a:cs typeface="Courier New" pitchFamily="49" charset="0"/>
              </a:rPr>
              <a:t>// Definition of path</a:t>
            </a:r>
            <a:endParaRPr lang="en-US" sz="1800" dirty="0" smtClean="0">
              <a:solidFill>
                <a:srgbClr val="000000"/>
              </a:solidFill>
              <a:latin typeface="Courier New" pitchFamily="49" charset="0"/>
              <a:ea typeface="Times New Roman" pitchFamily="18" charset="0"/>
              <a:cs typeface="Courier New" pitchFamily="49" charset="0"/>
            </a:endParaRPr>
          </a:p>
          <a:p>
            <a:pPr eaLnBrk="1" hangingPunct="1">
              <a:lnSpc>
                <a:spcPct val="80000"/>
              </a:lnSpc>
              <a:buFontTx/>
              <a:buNone/>
            </a:pPr>
            <a:r>
              <a:rPr lang="en-US" sz="1800" dirty="0" smtClean="0">
                <a:solidFill>
                  <a:srgbClr val="000000"/>
                </a:solidFill>
                <a:latin typeface="Courier New" pitchFamily="49" charset="0"/>
                <a:ea typeface="Times New Roman" pitchFamily="18" charset="0"/>
                <a:cs typeface="Courier New" pitchFamily="49" charset="0"/>
              </a:rPr>
              <a:t>relation </a:t>
            </a:r>
            <a:r>
              <a:rPr lang="en-US" sz="1800" b="1" dirty="0" smtClean="0">
                <a:solidFill>
                  <a:srgbClr val="000000"/>
                </a:solidFill>
                <a:latin typeface="Courier New" pitchFamily="49" charset="0"/>
                <a:ea typeface="Times New Roman" pitchFamily="18" charset="0"/>
                <a:cs typeface="Courier New" pitchFamily="49" charset="0"/>
              </a:rPr>
              <a:t>path</a:t>
            </a:r>
            <a:r>
              <a:rPr lang="en-US" sz="1800" dirty="0" smtClean="0">
                <a:solidFill>
                  <a:srgbClr val="000000"/>
                </a:solidFill>
                <a:latin typeface="Courier New" pitchFamily="49" charset="0"/>
                <a:ea typeface="Times New Roman" pitchFamily="18" charset="0"/>
                <a:cs typeface="Courier New" pitchFamily="49" charset="0"/>
              </a:rPr>
              <a:t>(</a:t>
            </a:r>
            <a:r>
              <a:rPr lang="en-US" sz="1800" dirty="0" err="1" smtClean="0">
                <a:solidFill>
                  <a:srgbClr val="000000"/>
                </a:solidFill>
                <a:latin typeface="Courier New" pitchFamily="49" charset="0"/>
                <a:ea typeface="Times New Roman" pitchFamily="18" charset="0"/>
                <a:cs typeface="Courier New" pitchFamily="49" charset="0"/>
              </a:rPr>
              <a:t>lref</a:t>
            </a:r>
            <a:r>
              <a:rPr lang="en-US" sz="1800" dirty="0" smtClean="0">
                <a:solidFill>
                  <a:srgbClr val="000000"/>
                </a:solidFill>
                <a:latin typeface="Courier New" pitchFamily="49" charset="0"/>
                <a:ea typeface="Times New Roman" pitchFamily="18" charset="0"/>
                <a:cs typeface="Courier New" pitchFamily="49" charset="0"/>
              </a:rPr>
              <a:t>&lt;</a:t>
            </a:r>
            <a:r>
              <a:rPr lang="en-US" sz="1800" dirty="0" err="1" smtClean="0">
                <a:solidFill>
                  <a:srgbClr val="0000FF"/>
                </a:solidFill>
                <a:latin typeface="Courier New" pitchFamily="49" charset="0"/>
                <a:ea typeface="Times New Roman" pitchFamily="18" charset="0"/>
                <a:cs typeface="Courier New" pitchFamily="49" charset="0"/>
              </a:rPr>
              <a:t>int</a:t>
            </a:r>
            <a:r>
              <a:rPr lang="en-US" sz="1800" dirty="0" smtClean="0">
                <a:solidFill>
                  <a:srgbClr val="000000"/>
                </a:solidFill>
                <a:latin typeface="Courier New" pitchFamily="49" charset="0"/>
                <a:ea typeface="Times New Roman" pitchFamily="18" charset="0"/>
                <a:cs typeface="Courier New" pitchFamily="49" charset="0"/>
              </a:rPr>
              <a:t>&gt; start, </a:t>
            </a:r>
            <a:r>
              <a:rPr lang="en-US" sz="1800" dirty="0" err="1" smtClean="0">
                <a:solidFill>
                  <a:srgbClr val="000000"/>
                </a:solidFill>
                <a:latin typeface="Courier New" pitchFamily="49" charset="0"/>
                <a:ea typeface="Times New Roman" pitchFamily="18" charset="0"/>
                <a:cs typeface="Courier New" pitchFamily="49" charset="0"/>
              </a:rPr>
              <a:t>lref</a:t>
            </a:r>
            <a:r>
              <a:rPr lang="en-US" sz="1800" dirty="0" smtClean="0">
                <a:solidFill>
                  <a:srgbClr val="000000"/>
                </a:solidFill>
                <a:latin typeface="Courier New" pitchFamily="49" charset="0"/>
                <a:ea typeface="Times New Roman" pitchFamily="18" charset="0"/>
                <a:cs typeface="Courier New" pitchFamily="49" charset="0"/>
              </a:rPr>
              <a:t>&lt;</a:t>
            </a:r>
            <a:r>
              <a:rPr lang="en-US" sz="1800" dirty="0" err="1" smtClean="0">
                <a:solidFill>
                  <a:srgbClr val="0000FF"/>
                </a:solidFill>
                <a:latin typeface="Courier New" pitchFamily="49" charset="0"/>
                <a:ea typeface="Times New Roman" pitchFamily="18" charset="0"/>
                <a:cs typeface="Courier New" pitchFamily="49" charset="0"/>
              </a:rPr>
              <a:t>int</a:t>
            </a:r>
            <a:r>
              <a:rPr lang="en-US" sz="1800" dirty="0" smtClean="0">
                <a:solidFill>
                  <a:srgbClr val="000000"/>
                </a:solidFill>
                <a:latin typeface="Courier New" pitchFamily="49" charset="0"/>
                <a:ea typeface="Times New Roman" pitchFamily="18" charset="0"/>
                <a:cs typeface="Courier New" pitchFamily="49" charset="0"/>
              </a:rPr>
              <a:t>&gt; end) {</a:t>
            </a:r>
          </a:p>
          <a:p>
            <a:pPr eaLnBrk="1" hangingPunct="1">
              <a:lnSpc>
                <a:spcPct val="80000"/>
              </a:lnSpc>
              <a:buFontTx/>
              <a:buNone/>
            </a:pPr>
            <a:r>
              <a:rPr lang="en-US" sz="1800" dirty="0" smtClean="0">
                <a:solidFill>
                  <a:srgbClr val="000000"/>
                </a:solidFill>
                <a:latin typeface="Courier New" pitchFamily="49" charset="0"/>
                <a:ea typeface="Times New Roman" pitchFamily="18" charset="0"/>
                <a:cs typeface="Courier New" pitchFamily="49" charset="0"/>
              </a:rPr>
              <a:t>  </a:t>
            </a:r>
            <a:r>
              <a:rPr lang="en-US" sz="1800" dirty="0" err="1" smtClean="0">
                <a:solidFill>
                  <a:srgbClr val="000000"/>
                </a:solidFill>
                <a:latin typeface="Courier New" pitchFamily="49" charset="0"/>
                <a:ea typeface="Times New Roman" pitchFamily="18" charset="0"/>
                <a:cs typeface="Courier New" pitchFamily="49" charset="0"/>
              </a:rPr>
              <a:t>lref</a:t>
            </a:r>
            <a:r>
              <a:rPr lang="en-US" sz="1800" dirty="0" smtClean="0">
                <a:solidFill>
                  <a:srgbClr val="000000"/>
                </a:solidFill>
                <a:latin typeface="Courier New" pitchFamily="49" charset="0"/>
                <a:ea typeface="Times New Roman" pitchFamily="18" charset="0"/>
                <a:cs typeface="Courier New" pitchFamily="49" charset="0"/>
              </a:rPr>
              <a:t>&lt;</a:t>
            </a:r>
            <a:r>
              <a:rPr lang="en-US" sz="1800" dirty="0" err="1" smtClean="0">
                <a:solidFill>
                  <a:srgbClr val="0000FF"/>
                </a:solidFill>
                <a:latin typeface="Courier New" pitchFamily="49" charset="0"/>
                <a:ea typeface="Times New Roman" pitchFamily="18" charset="0"/>
                <a:cs typeface="Courier New" pitchFamily="49" charset="0"/>
              </a:rPr>
              <a:t>int</a:t>
            </a:r>
            <a:r>
              <a:rPr lang="en-US" sz="1800" dirty="0" smtClean="0">
                <a:solidFill>
                  <a:srgbClr val="000000"/>
                </a:solidFill>
                <a:latin typeface="Courier New" pitchFamily="49" charset="0"/>
                <a:ea typeface="Times New Roman" pitchFamily="18" charset="0"/>
                <a:cs typeface="Courier New" pitchFamily="49" charset="0"/>
              </a:rPr>
              <a:t>&gt; </a:t>
            </a:r>
            <a:r>
              <a:rPr lang="en-US" sz="1800" dirty="0" err="1" smtClean="0">
                <a:solidFill>
                  <a:srgbClr val="000000"/>
                </a:solidFill>
                <a:latin typeface="Courier New" pitchFamily="49" charset="0"/>
                <a:ea typeface="Times New Roman" pitchFamily="18" charset="0"/>
                <a:cs typeface="Courier New" pitchFamily="49" charset="0"/>
              </a:rPr>
              <a:t>nodeX</a:t>
            </a:r>
            <a:r>
              <a:rPr lang="en-US" sz="1800" dirty="0" smtClean="0">
                <a:solidFill>
                  <a:srgbClr val="000000"/>
                </a:solidFill>
                <a:latin typeface="Courier New" pitchFamily="49" charset="0"/>
                <a:ea typeface="Times New Roman" pitchFamily="18" charset="0"/>
                <a:cs typeface="Courier New" pitchFamily="49" charset="0"/>
              </a:rPr>
              <a:t>;</a:t>
            </a:r>
          </a:p>
          <a:p>
            <a:pPr eaLnBrk="1" hangingPunct="1">
              <a:lnSpc>
                <a:spcPct val="80000"/>
              </a:lnSpc>
              <a:buFontTx/>
              <a:buNone/>
            </a:pPr>
            <a:r>
              <a:rPr lang="en-US" sz="1800" dirty="0" smtClean="0">
                <a:solidFill>
                  <a:srgbClr val="000000"/>
                </a:solidFill>
                <a:latin typeface="Courier New" pitchFamily="49" charset="0"/>
                <a:ea typeface="Times New Roman" pitchFamily="18" charset="0"/>
                <a:cs typeface="Courier New" pitchFamily="49" charset="0"/>
              </a:rPr>
              <a:t>  </a:t>
            </a:r>
            <a:r>
              <a:rPr lang="en-US" sz="1800" dirty="0" smtClean="0">
                <a:latin typeface="Courier New" pitchFamily="49" charset="0"/>
                <a:ea typeface="Times New Roman" pitchFamily="18" charset="0"/>
                <a:cs typeface="Courier New" pitchFamily="49" charset="0"/>
              </a:rPr>
              <a:t>return</a:t>
            </a:r>
            <a:r>
              <a:rPr lang="en-US" sz="1800" dirty="0" smtClean="0">
                <a:solidFill>
                  <a:srgbClr val="000000"/>
                </a:solidFill>
                <a:latin typeface="Courier New" pitchFamily="49" charset="0"/>
                <a:ea typeface="Times New Roman" pitchFamily="18" charset="0"/>
                <a:cs typeface="Courier New" pitchFamily="49" charset="0"/>
              </a:rPr>
              <a:t> edge(start, end) </a:t>
            </a:r>
          </a:p>
          <a:p>
            <a:pPr eaLnBrk="1" hangingPunct="1">
              <a:lnSpc>
                <a:spcPct val="80000"/>
              </a:lnSpc>
              <a:buFontTx/>
              <a:buNone/>
            </a:pPr>
            <a:r>
              <a:rPr lang="en-US" sz="1800" dirty="0" smtClean="0">
                <a:solidFill>
                  <a:srgbClr val="000000"/>
                </a:solidFill>
                <a:latin typeface="Courier New" pitchFamily="49" charset="0"/>
                <a:ea typeface="Times New Roman" pitchFamily="18" charset="0"/>
                <a:cs typeface="Courier New" pitchFamily="49" charset="0"/>
              </a:rPr>
              <a:t>      </a:t>
            </a:r>
            <a:r>
              <a:rPr lang="en-US" sz="1800" b="1" dirty="0" smtClean="0">
                <a:solidFill>
                  <a:srgbClr val="000000"/>
                </a:solidFill>
                <a:latin typeface="Courier New" pitchFamily="49" charset="0"/>
                <a:ea typeface="Times New Roman" pitchFamily="18" charset="0"/>
                <a:cs typeface="Courier New" pitchFamily="49" charset="0"/>
              </a:rPr>
              <a:t>||</a:t>
            </a:r>
            <a:r>
              <a:rPr lang="en-US" sz="1800" dirty="0" smtClean="0">
                <a:solidFill>
                  <a:srgbClr val="000000"/>
                </a:solidFill>
                <a:latin typeface="Courier New" pitchFamily="49" charset="0"/>
                <a:ea typeface="Times New Roman" pitchFamily="18" charset="0"/>
                <a:cs typeface="Courier New" pitchFamily="49" charset="0"/>
              </a:rPr>
              <a:t> edge(start, </a:t>
            </a:r>
            <a:r>
              <a:rPr lang="en-US" sz="1800" dirty="0" err="1" smtClean="0">
                <a:solidFill>
                  <a:srgbClr val="000000"/>
                </a:solidFill>
                <a:latin typeface="Courier New" pitchFamily="49" charset="0"/>
                <a:ea typeface="Times New Roman" pitchFamily="18" charset="0"/>
                <a:cs typeface="Courier New" pitchFamily="49" charset="0"/>
              </a:rPr>
              <a:t>nodeX</a:t>
            </a:r>
            <a:r>
              <a:rPr lang="en-US" sz="1800" dirty="0" smtClean="0">
                <a:solidFill>
                  <a:srgbClr val="000000"/>
                </a:solidFill>
                <a:latin typeface="Courier New" pitchFamily="49" charset="0"/>
                <a:ea typeface="Times New Roman" pitchFamily="18" charset="0"/>
                <a:cs typeface="Courier New" pitchFamily="49" charset="0"/>
              </a:rPr>
              <a:t>) &amp;&amp; recurse(</a:t>
            </a:r>
            <a:r>
              <a:rPr lang="en-US" sz="1800" b="1" dirty="0" err="1" smtClean="0">
                <a:solidFill>
                  <a:srgbClr val="000000"/>
                </a:solidFill>
                <a:latin typeface="Courier New" pitchFamily="49" charset="0"/>
                <a:ea typeface="Times New Roman" pitchFamily="18" charset="0"/>
                <a:cs typeface="Courier New" pitchFamily="49" charset="0"/>
              </a:rPr>
              <a:t>path</a:t>
            </a:r>
            <a:r>
              <a:rPr lang="en-US" sz="1800" dirty="0" err="1" smtClean="0">
                <a:solidFill>
                  <a:srgbClr val="000000"/>
                </a:solidFill>
                <a:latin typeface="Courier New" pitchFamily="49" charset="0"/>
                <a:ea typeface="Times New Roman" pitchFamily="18" charset="0"/>
                <a:cs typeface="Courier New" pitchFamily="49" charset="0"/>
              </a:rPr>
              <a:t>,nodeX,end</a:t>
            </a:r>
            <a:r>
              <a:rPr lang="en-US" sz="1800" dirty="0" smtClean="0">
                <a:solidFill>
                  <a:srgbClr val="000000"/>
                </a:solidFill>
                <a:latin typeface="Courier New" pitchFamily="49" charset="0"/>
                <a:ea typeface="Times New Roman" pitchFamily="18" charset="0"/>
                <a:cs typeface="Courier New" pitchFamily="49" charset="0"/>
              </a:rPr>
              <a:t>);</a:t>
            </a:r>
          </a:p>
          <a:p>
            <a:pPr eaLnBrk="1" hangingPunct="1">
              <a:lnSpc>
                <a:spcPct val="80000"/>
              </a:lnSpc>
              <a:buFontTx/>
              <a:buNone/>
            </a:pPr>
            <a:r>
              <a:rPr lang="en-US" sz="1800" dirty="0" smtClean="0">
                <a:solidFill>
                  <a:srgbClr val="000000"/>
                </a:solidFill>
                <a:latin typeface="Courier New" pitchFamily="49" charset="0"/>
                <a:ea typeface="Times New Roman" pitchFamily="18" charset="0"/>
                <a:cs typeface="Courier New" pitchFamily="49" charset="0"/>
              </a:rPr>
              <a:t>}</a:t>
            </a:r>
          </a:p>
        </p:txBody>
      </p:sp>
      <p:grpSp>
        <p:nvGrpSpPr>
          <p:cNvPr id="20484" name="Group 64"/>
          <p:cNvGrpSpPr>
            <a:grpSpLocks/>
          </p:cNvGrpSpPr>
          <p:nvPr/>
        </p:nvGrpSpPr>
        <p:grpSpPr bwMode="auto">
          <a:xfrm>
            <a:off x="152400" y="2514600"/>
            <a:ext cx="1184275" cy="2224088"/>
            <a:chOff x="541" y="1473"/>
            <a:chExt cx="746" cy="1401"/>
          </a:xfrm>
        </p:grpSpPr>
        <p:sp>
          <p:nvSpPr>
            <p:cNvPr id="20485" name="Line 54"/>
            <p:cNvSpPr>
              <a:spLocks noChangeShapeType="1"/>
            </p:cNvSpPr>
            <p:nvPr/>
          </p:nvSpPr>
          <p:spPr bwMode="auto">
            <a:xfrm>
              <a:off x="737" y="1620"/>
              <a:ext cx="68" cy="342"/>
            </a:xfrm>
            <a:prstGeom prst="line">
              <a:avLst/>
            </a:prstGeom>
            <a:noFill/>
            <a:ln w="19050">
              <a:solidFill>
                <a:srgbClr val="000000"/>
              </a:solidFill>
              <a:round/>
              <a:headEnd/>
              <a:tailEnd type="triangle" w="med" len="med"/>
            </a:ln>
          </p:spPr>
          <p:txBody>
            <a:bodyPr/>
            <a:lstStyle/>
            <a:p>
              <a:endParaRPr lang="en-US"/>
            </a:p>
          </p:txBody>
        </p:sp>
        <p:sp>
          <p:nvSpPr>
            <p:cNvPr id="20486" name="Line 55"/>
            <p:cNvSpPr>
              <a:spLocks noChangeShapeType="1"/>
            </p:cNvSpPr>
            <p:nvPr/>
          </p:nvSpPr>
          <p:spPr bwMode="auto">
            <a:xfrm flipH="1">
              <a:off x="668" y="1962"/>
              <a:ext cx="137" cy="342"/>
            </a:xfrm>
            <a:prstGeom prst="line">
              <a:avLst/>
            </a:prstGeom>
            <a:noFill/>
            <a:ln w="19050">
              <a:solidFill>
                <a:srgbClr val="000000"/>
              </a:solidFill>
              <a:round/>
              <a:headEnd/>
              <a:tailEnd type="triangle" w="med" len="med"/>
            </a:ln>
          </p:spPr>
          <p:txBody>
            <a:bodyPr/>
            <a:lstStyle/>
            <a:p>
              <a:endParaRPr lang="en-US"/>
            </a:p>
          </p:txBody>
        </p:sp>
        <p:sp>
          <p:nvSpPr>
            <p:cNvPr id="20487" name="Line 56"/>
            <p:cNvSpPr>
              <a:spLocks noChangeShapeType="1"/>
            </p:cNvSpPr>
            <p:nvPr/>
          </p:nvSpPr>
          <p:spPr bwMode="auto">
            <a:xfrm>
              <a:off x="805" y="1962"/>
              <a:ext cx="344" cy="228"/>
            </a:xfrm>
            <a:prstGeom prst="line">
              <a:avLst/>
            </a:prstGeom>
            <a:noFill/>
            <a:ln w="19050">
              <a:solidFill>
                <a:srgbClr val="000000"/>
              </a:solidFill>
              <a:round/>
              <a:headEnd type="triangle" w="med" len="med"/>
              <a:tailEnd/>
            </a:ln>
          </p:spPr>
          <p:txBody>
            <a:bodyPr/>
            <a:lstStyle/>
            <a:p>
              <a:endParaRPr lang="en-US"/>
            </a:p>
          </p:txBody>
        </p:sp>
        <p:sp>
          <p:nvSpPr>
            <p:cNvPr id="20488" name="Line 57"/>
            <p:cNvSpPr>
              <a:spLocks noChangeShapeType="1"/>
            </p:cNvSpPr>
            <p:nvPr/>
          </p:nvSpPr>
          <p:spPr bwMode="auto">
            <a:xfrm>
              <a:off x="668" y="2304"/>
              <a:ext cx="344" cy="342"/>
            </a:xfrm>
            <a:prstGeom prst="line">
              <a:avLst/>
            </a:prstGeom>
            <a:noFill/>
            <a:ln w="19050">
              <a:solidFill>
                <a:srgbClr val="000000"/>
              </a:solidFill>
              <a:round/>
              <a:headEnd/>
              <a:tailEnd type="triangle" w="med" len="med"/>
            </a:ln>
          </p:spPr>
          <p:txBody>
            <a:bodyPr/>
            <a:lstStyle/>
            <a:p>
              <a:endParaRPr lang="en-US"/>
            </a:p>
          </p:txBody>
        </p:sp>
        <p:sp>
          <p:nvSpPr>
            <p:cNvPr id="20489" name="Line 58"/>
            <p:cNvSpPr>
              <a:spLocks noChangeShapeType="1"/>
            </p:cNvSpPr>
            <p:nvPr/>
          </p:nvSpPr>
          <p:spPr bwMode="auto">
            <a:xfrm flipH="1">
              <a:off x="1012" y="2190"/>
              <a:ext cx="137" cy="456"/>
            </a:xfrm>
            <a:prstGeom prst="line">
              <a:avLst/>
            </a:prstGeom>
            <a:noFill/>
            <a:ln w="19050">
              <a:solidFill>
                <a:srgbClr val="000000"/>
              </a:solidFill>
              <a:round/>
              <a:headEnd/>
              <a:tailEnd type="triangle" w="med" len="med"/>
            </a:ln>
          </p:spPr>
          <p:txBody>
            <a:bodyPr/>
            <a:lstStyle/>
            <a:p>
              <a:endParaRPr lang="en-US"/>
            </a:p>
          </p:txBody>
        </p:sp>
        <p:sp>
          <p:nvSpPr>
            <p:cNvPr id="20490" name="Rectangle 59"/>
            <p:cNvSpPr>
              <a:spLocks noChangeArrowheads="1"/>
            </p:cNvSpPr>
            <p:nvPr/>
          </p:nvSpPr>
          <p:spPr bwMode="auto">
            <a:xfrm>
              <a:off x="697" y="1473"/>
              <a:ext cx="137" cy="228"/>
            </a:xfrm>
            <a:prstGeom prst="rect">
              <a:avLst/>
            </a:prstGeom>
            <a:noFill/>
            <a:ln w="9525">
              <a:noFill/>
              <a:miter lim="800000"/>
              <a:headEnd/>
              <a:tailEnd/>
            </a:ln>
          </p:spPr>
          <p:txBody>
            <a:bodyPr/>
            <a:lstStyle/>
            <a:p>
              <a:pPr algn="l"/>
              <a:r>
                <a:rPr lang="en-US" sz="1200"/>
                <a:t>1</a:t>
              </a:r>
              <a:endParaRPr lang="en-US"/>
            </a:p>
          </p:txBody>
        </p:sp>
        <p:sp>
          <p:nvSpPr>
            <p:cNvPr id="20491" name="Rectangle 60"/>
            <p:cNvSpPr>
              <a:spLocks noChangeArrowheads="1"/>
            </p:cNvSpPr>
            <p:nvPr/>
          </p:nvSpPr>
          <p:spPr bwMode="auto">
            <a:xfrm>
              <a:off x="541" y="2190"/>
              <a:ext cx="138" cy="228"/>
            </a:xfrm>
            <a:prstGeom prst="rect">
              <a:avLst/>
            </a:prstGeom>
            <a:noFill/>
            <a:ln w="9525">
              <a:noFill/>
              <a:miter lim="800000"/>
              <a:headEnd/>
              <a:tailEnd/>
            </a:ln>
          </p:spPr>
          <p:txBody>
            <a:bodyPr/>
            <a:lstStyle/>
            <a:p>
              <a:pPr algn="l"/>
              <a:r>
                <a:rPr lang="en-US" sz="1200"/>
                <a:t>3</a:t>
              </a:r>
              <a:endParaRPr lang="en-US"/>
            </a:p>
          </p:txBody>
        </p:sp>
        <p:sp>
          <p:nvSpPr>
            <p:cNvPr id="20492" name="Rectangle 61"/>
            <p:cNvSpPr>
              <a:spLocks noChangeArrowheads="1"/>
            </p:cNvSpPr>
            <p:nvPr/>
          </p:nvSpPr>
          <p:spPr bwMode="auto">
            <a:xfrm>
              <a:off x="943" y="2646"/>
              <a:ext cx="138" cy="228"/>
            </a:xfrm>
            <a:prstGeom prst="rect">
              <a:avLst/>
            </a:prstGeom>
            <a:noFill/>
            <a:ln w="9525">
              <a:noFill/>
              <a:miter lim="800000"/>
              <a:headEnd/>
              <a:tailEnd/>
            </a:ln>
          </p:spPr>
          <p:txBody>
            <a:bodyPr/>
            <a:lstStyle/>
            <a:p>
              <a:pPr algn="l"/>
              <a:r>
                <a:rPr lang="en-US" sz="1200"/>
                <a:t>4</a:t>
              </a:r>
              <a:endParaRPr lang="en-US"/>
            </a:p>
          </p:txBody>
        </p:sp>
        <p:sp>
          <p:nvSpPr>
            <p:cNvPr id="20493" name="Rectangle 62"/>
            <p:cNvSpPr>
              <a:spLocks noChangeArrowheads="1"/>
            </p:cNvSpPr>
            <p:nvPr/>
          </p:nvSpPr>
          <p:spPr bwMode="auto">
            <a:xfrm>
              <a:off x="1149" y="2076"/>
              <a:ext cx="138" cy="228"/>
            </a:xfrm>
            <a:prstGeom prst="rect">
              <a:avLst/>
            </a:prstGeom>
            <a:noFill/>
            <a:ln w="9525">
              <a:noFill/>
              <a:miter lim="800000"/>
              <a:headEnd/>
              <a:tailEnd/>
            </a:ln>
          </p:spPr>
          <p:txBody>
            <a:bodyPr/>
            <a:lstStyle/>
            <a:p>
              <a:pPr algn="l"/>
              <a:r>
                <a:rPr lang="en-US" sz="1200"/>
                <a:t>5</a:t>
              </a:r>
              <a:endParaRPr lang="en-US"/>
            </a:p>
          </p:txBody>
        </p:sp>
        <p:sp>
          <p:nvSpPr>
            <p:cNvPr id="20494" name="Rectangle 63"/>
            <p:cNvSpPr>
              <a:spLocks noChangeArrowheads="1"/>
            </p:cNvSpPr>
            <p:nvPr/>
          </p:nvSpPr>
          <p:spPr bwMode="auto">
            <a:xfrm>
              <a:off x="798" y="1782"/>
              <a:ext cx="137" cy="228"/>
            </a:xfrm>
            <a:prstGeom prst="rect">
              <a:avLst/>
            </a:prstGeom>
            <a:noFill/>
            <a:ln w="9525">
              <a:noFill/>
              <a:miter lim="800000"/>
              <a:headEnd/>
              <a:tailEnd/>
            </a:ln>
          </p:spPr>
          <p:txBody>
            <a:bodyPr/>
            <a:lstStyle/>
            <a:p>
              <a:pPr algn="l"/>
              <a:r>
                <a:rPr lang="en-US" sz="1200"/>
                <a:t>2</a:t>
              </a:r>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582">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582">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582">
                                            <p:txEl>
                                              <p:pRg st="11" end="1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3582">
                                            <p:txEl>
                                              <p:pRg st="12" end="1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3582">
                                            <p:txEl>
                                              <p:pRg st="13" end="1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582">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p:txBody>
          <a:bodyPr/>
          <a:lstStyle/>
          <a:p>
            <a:pPr eaLnBrk="1" hangingPunct="1"/>
            <a:r>
              <a:rPr lang="en-US" smtClean="0"/>
              <a:t>Agenda</a:t>
            </a:r>
          </a:p>
        </p:txBody>
      </p:sp>
      <p:sp>
        <p:nvSpPr>
          <p:cNvPr id="3075" name="Rectangle 3"/>
          <p:cNvSpPr>
            <a:spLocks noGrp="1" noChangeArrowheads="1"/>
          </p:cNvSpPr>
          <p:nvPr>
            <p:ph type="body" idx="1"/>
          </p:nvPr>
        </p:nvSpPr>
        <p:spPr/>
        <p:txBody>
          <a:bodyPr/>
          <a:lstStyle/>
          <a:p>
            <a:pPr eaLnBrk="1" hangingPunct="1"/>
            <a:r>
              <a:rPr lang="en-US" smtClean="0"/>
              <a:t>Introduction to Logic Programming (LP) concepts.</a:t>
            </a:r>
          </a:p>
          <a:p>
            <a:pPr eaLnBrk="1" hangingPunct="1"/>
            <a:r>
              <a:rPr lang="en-US" smtClean="0"/>
              <a:t>Introduction to facilities available for LP in C++. Will use the open source library : </a:t>
            </a:r>
            <a:r>
              <a:rPr lang="en-US" b="1" smtClean="0">
                <a:solidFill>
                  <a:schemeClr val="hlink"/>
                </a:solidFill>
              </a:rPr>
              <a:t>Castor</a:t>
            </a:r>
            <a:r>
              <a:rPr lang="en-US" smtClean="0"/>
              <a:t> (</a:t>
            </a:r>
            <a:r>
              <a:rPr lang="en-US" smtClean="0">
                <a:solidFill>
                  <a:schemeClr val="accent2"/>
                </a:solidFill>
              </a:rPr>
              <a:t>www.mpprogramming.com</a:t>
            </a:r>
            <a:r>
              <a:rPr lang="en-US" smtClean="0"/>
              <a:t>).</a:t>
            </a:r>
          </a:p>
          <a:p>
            <a:pPr eaLnBrk="1" hangingPunct="1"/>
            <a:r>
              <a:rPr lang="en-US" smtClean="0"/>
              <a:t>Live examples. From trivial to simple to more complex ones.</a:t>
            </a:r>
          </a:p>
        </p:txBody>
      </p:sp>
    </p:spTree>
  </p:cSld>
  <p:clrMapOvr>
    <a:masterClrMapping/>
  </p:clrMapOvr>
  <p:transition advTm="15156"/>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smtClean="0"/>
              <a:t>Disjunctions : Dynamic relations</a:t>
            </a:r>
          </a:p>
        </p:txBody>
      </p:sp>
      <p:sp>
        <p:nvSpPr>
          <p:cNvPr id="21507" name="Rectangle 3"/>
          <p:cNvSpPr>
            <a:spLocks noGrp="1" noChangeArrowheads="1"/>
          </p:cNvSpPr>
          <p:nvPr>
            <p:ph type="body" idx="1"/>
          </p:nvPr>
        </p:nvSpPr>
        <p:spPr/>
        <p:txBody>
          <a:bodyPr/>
          <a:lstStyle/>
          <a:p>
            <a:pPr eaLnBrk="1" hangingPunct="1">
              <a:lnSpc>
                <a:spcPct val="90000"/>
              </a:lnSpc>
            </a:pPr>
            <a:r>
              <a:rPr lang="en-US" sz="3600" smtClean="0"/>
              <a:t>Think of it as a dynamic list of clauses separated by || operator.</a:t>
            </a:r>
          </a:p>
          <a:p>
            <a:pPr eaLnBrk="1" hangingPunct="1">
              <a:lnSpc>
                <a:spcPct val="90000"/>
              </a:lnSpc>
            </a:pPr>
            <a:r>
              <a:rPr lang="en-US" sz="3600" smtClean="0">
                <a:solidFill>
                  <a:srgbClr val="000000"/>
                </a:solidFill>
                <a:latin typeface="Courier New" pitchFamily="49" charset="0"/>
                <a:cs typeface="Courier New" pitchFamily="49" charset="0"/>
              </a:rPr>
              <a:t>Disjunctions</a:t>
            </a:r>
            <a:r>
              <a:rPr lang="en-US" sz="3600" smtClean="0"/>
              <a:t> is itself a relation.</a:t>
            </a:r>
          </a:p>
          <a:p>
            <a:pPr eaLnBrk="1" hangingPunct="1">
              <a:lnSpc>
                <a:spcPct val="90000"/>
              </a:lnSpc>
              <a:buFontTx/>
              <a:buNone/>
            </a:pPr>
            <a:endParaRPr lang="en-US" sz="2400" smtClean="0">
              <a:solidFill>
                <a:srgbClr val="000000"/>
              </a:solidFill>
              <a:latin typeface="Courier New" pitchFamily="49" charset="0"/>
              <a:ea typeface="Times New Roman" pitchFamily="18" charset="0"/>
              <a:cs typeface="Courier New" pitchFamily="49" charset="0"/>
            </a:endParaRPr>
          </a:p>
          <a:p>
            <a:pPr eaLnBrk="1" hangingPunct="1">
              <a:lnSpc>
                <a:spcPct val="90000"/>
              </a:lnSpc>
              <a:buFontTx/>
              <a:buNone/>
            </a:pPr>
            <a:r>
              <a:rPr lang="en-US" sz="2000" smtClean="0">
                <a:solidFill>
                  <a:srgbClr val="000000"/>
                </a:solidFill>
                <a:latin typeface="Courier New" pitchFamily="49" charset="0"/>
                <a:ea typeface="Times New Roman" pitchFamily="18" charset="0"/>
                <a:cs typeface="Courier New" pitchFamily="49" charset="0"/>
              </a:rPr>
              <a:t>relation </a:t>
            </a:r>
            <a:r>
              <a:rPr lang="en-US" sz="2000" b="1" smtClean="0">
                <a:solidFill>
                  <a:srgbClr val="000000"/>
                </a:solidFill>
                <a:latin typeface="Courier New" pitchFamily="49" charset="0"/>
                <a:ea typeface="Times New Roman" pitchFamily="18" charset="0"/>
                <a:cs typeface="Courier New" pitchFamily="49" charset="0"/>
              </a:rPr>
              <a:t>edge</a:t>
            </a:r>
            <a:r>
              <a:rPr lang="en-US" sz="2000" smtClean="0">
                <a:solidFill>
                  <a:srgbClr val="000000"/>
                </a:solidFill>
                <a:latin typeface="Courier New" pitchFamily="49" charset="0"/>
                <a:ea typeface="Times New Roman" pitchFamily="18" charset="0"/>
                <a:cs typeface="Courier New" pitchFamily="49" charset="0"/>
              </a:rPr>
              <a:t>(lref&lt;</a:t>
            </a:r>
            <a:r>
              <a:rPr lang="en-US" sz="2000" smtClean="0">
                <a:solidFill>
                  <a:srgbClr val="0000FF"/>
                </a:solidFill>
                <a:latin typeface="Courier New" pitchFamily="49" charset="0"/>
                <a:ea typeface="Times New Roman" pitchFamily="18" charset="0"/>
                <a:cs typeface="Courier New" pitchFamily="49" charset="0"/>
              </a:rPr>
              <a:t>int</a:t>
            </a:r>
            <a:r>
              <a:rPr lang="en-US" sz="2000" smtClean="0">
                <a:solidFill>
                  <a:srgbClr val="000000"/>
                </a:solidFill>
                <a:latin typeface="Courier New" pitchFamily="49" charset="0"/>
                <a:ea typeface="Times New Roman" pitchFamily="18" charset="0"/>
                <a:cs typeface="Courier New" pitchFamily="49" charset="0"/>
              </a:rPr>
              <a:t>&gt; n1, lref&lt;</a:t>
            </a:r>
            <a:r>
              <a:rPr lang="en-US" sz="2000" smtClean="0">
                <a:solidFill>
                  <a:srgbClr val="0000FF"/>
                </a:solidFill>
                <a:latin typeface="Courier New" pitchFamily="49" charset="0"/>
                <a:ea typeface="Times New Roman" pitchFamily="18" charset="0"/>
                <a:cs typeface="Courier New" pitchFamily="49" charset="0"/>
              </a:rPr>
              <a:t>int</a:t>
            </a:r>
            <a:r>
              <a:rPr lang="en-US" sz="2000" smtClean="0">
                <a:solidFill>
                  <a:srgbClr val="000000"/>
                </a:solidFill>
                <a:latin typeface="Courier New" pitchFamily="49" charset="0"/>
                <a:ea typeface="Times New Roman" pitchFamily="18" charset="0"/>
                <a:cs typeface="Courier New" pitchFamily="49" charset="0"/>
              </a:rPr>
              <a:t>&gt; n2) {</a:t>
            </a:r>
          </a:p>
          <a:p>
            <a:pPr eaLnBrk="1" hangingPunct="1">
              <a:lnSpc>
                <a:spcPct val="90000"/>
              </a:lnSpc>
              <a:buFontTx/>
              <a:buNone/>
            </a:pPr>
            <a:r>
              <a:rPr lang="en-US" sz="2000" smtClean="0">
                <a:solidFill>
                  <a:srgbClr val="000000"/>
                </a:solidFill>
                <a:latin typeface="Courier New" pitchFamily="49" charset="0"/>
                <a:ea typeface="Times New Roman" pitchFamily="18" charset="0"/>
                <a:cs typeface="Courier New" pitchFamily="49" charset="0"/>
              </a:rPr>
              <a:t>  Disjunctions result;</a:t>
            </a:r>
          </a:p>
          <a:p>
            <a:pPr eaLnBrk="1" hangingPunct="1">
              <a:lnSpc>
                <a:spcPct val="90000"/>
              </a:lnSpc>
              <a:buFontTx/>
              <a:buNone/>
            </a:pPr>
            <a:r>
              <a:rPr lang="en-US" sz="2000" smtClean="0">
                <a:solidFill>
                  <a:srgbClr val="000000"/>
                </a:solidFill>
                <a:latin typeface="Courier New" pitchFamily="49" charset="0"/>
                <a:ea typeface="Times New Roman" pitchFamily="18" charset="0"/>
                <a:cs typeface="Courier New" pitchFamily="49" charset="0"/>
              </a:rPr>
              <a:t>  result</a:t>
            </a:r>
            <a:r>
              <a:rPr lang="en-US" sz="2000" noProof="1" smtClean="0">
                <a:solidFill>
                  <a:srgbClr val="000000"/>
                </a:solidFill>
                <a:latin typeface="Courier New" pitchFamily="49" charset="0"/>
                <a:cs typeface="Courier New" pitchFamily="49" charset="0"/>
              </a:rPr>
              <a:t>.</a:t>
            </a:r>
            <a:r>
              <a:rPr lang="en-US" sz="2000" b="1" noProof="1" smtClean="0">
                <a:solidFill>
                  <a:schemeClr val="hlink"/>
                </a:solidFill>
                <a:latin typeface="Courier New" pitchFamily="49" charset="0"/>
                <a:cs typeface="Courier New" pitchFamily="49" charset="0"/>
              </a:rPr>
              <a:t>push_back(</a:t>
            </a:r>
            <a:r>
              <a:rPr lang="en-US" sz="2000" b="1" smtClean="0">
                <a:solidFill>
                  <a:schemeClr val="hlink"/>
                </a:solidFill>
                <a:latin typeface="Courier New" pitchFamily="49" charset="0"/>
                <a:cs typeface="Courier New" pitchFamily="49" charset="0"/>
              </a:rPr>
              <a:t> </a:t>
            </a:r>
            <a:r>
              <a:rPr lang="en-US" sz="2000" smtClean="0">
                <a:solidFill>
                  <a:srgbClr val="000000"/>
                </a:solidFill>
                <a:latin typeface="Courier New" pitchFamily="49" charset="0"/>
                <a:cs typeface="Times New Roman" pitchFamily="18" charset="0"/>
              </a:rPr>
              <a:t>eq(n1,1) &amp;&amp; eq(n2,2) </a:t>
            </a:r>
            <a:r>
              <a:rPr lang="en-US" sz="2000" b="1" noProof="1" smtClean="0">
                <a:solidFill>
                  <a:schemeClr val="hlink"/>
                </a:solidFill>
                <a:latin typeface="Courier New" pitchFamily="49" charset="0"/>
                <a:cs typeface="Courier New" pitchFamily="49" charset="0"/>
              </a:rPr>
              <a:t>)</a:t>
            </a:r>
            <a:r>
              <a:rPr lang="en-US" sz="2000" smtClean="0">
                <a:solidFill>
                  <a:srgbClr val="000000"/>
                </a:solidFill>
                <a:latin typeface="Courier New" pitchFamily="49" charset="0"/>
                <a:cs typeface="Times New Roman" pitchFamily="18" charset="0"/>
              </a:rPr>
              <a:t>;</a:t>
            </a:r>
          </a:p>
          <a:p>
            <a:pPr eaLnBrk="1" hangingPunct="1">
              <a:lnSpc>
                <a:spcPct val="90000"/>
              </a:lnSpc>
              <a:buFontTx/>
              <a:buNone/>
            </a:pPr>
            <a:r>
              <a:rPr lang="en-US" sz="2000" smtClean="0">
                <a:solidFill>
                  <a:srgbClr val="000000"/>
                </a:solidFill>
                <a:latin typeface="Courier New" pitchFamily="49" charset="0"/>
                <a:cs typeface="Times New Roman" pitchFamily="18" charset="0"/>
              </a:rPr>
              <a:t>  result</a:t>
            </a:r>
            <a:r>
              <a:rPr lang="en-US" sz="2000" noProof="1" smtClean="0">
                <a:solidFill>
                  <a:srgbClr val="000000"/>
                </a:solidFill>
                <a:latin typeface="Courier New" pitchFamily="49" charset="0"/>
                <a:cs typeface="Courier New" pitchFamily="49" charset="0"/>
              </a:rPr>
              <a:t>.</a:t>
            </a:r>
            <a:r>
              <a:rPr lang="en-US" sz="2000" b="1" noProof="1" smtClean="0">
                <a:solidFill>
                  <a:schemeClr val="hlink"/>
                </a:solidFill>
                <a:latin typeface="Courier New" pitchFamily="49" charset="0"/>
                <a:cs typeface="Courier New" pitchFamily="49" charset="0"/>
              </a:rPr>
              <a:t>push_back(</a:t>
            </a:r>
            <a:r>
              <a:rPr lang="en-US" sz="2000" b="1" smtClean="0">
                <a:solidFill>
                  <a:schemeClr val="hlink"/>
                </a:solidFill>
                <a:latin typeface="Courier New" pitchFamily="49" charset="0"/>
                <a:cs typeface="Courier New" pitchFamily="49" charset="0"/>
              </a:rPr>
              <a:t> </a:t>
            </a:r>
            <a:r>
              <a:rPr lang="en-US" sz="2000" smtClean="0">
                <a:solidFill>
                  <a:srgbClr val="000000"/>
                </a:solidFill>
                <a:latin typeface="Courier New" pitchFamily="49" charset="0"/>
                <a:cs typeface="Times New Roman" pitchFamily="18" charset="0"/>
              </a:rPr>
              <a:t>eq(n1,2) &amp;&amp; eq(n2,3) </a:t>
            </a:r>
            <a:r>
              <a:rPr lang="en-US" sz="2000" b="1" noProof="1" smtClean="0">
                <a:solidFill>
                  <a:schemeClr val="hlink"/>
                </a:solidFill>
                <a:latin typeface="Courier New" pitchFamily="49" charset="0"/>
                <a:cs typeface="Courier New" pitchFamily="49" charset="0"/>
              </a:rPr>
              <a:t>)</a:t>
            </a:r>
            <a:r>
              <a:rPr lang="en-US" sz="2000" smtClean="0">
                <a:solidFill>
                  <a:srgbClr val="000000"/>
                </a:solidFill>
                <a:latin typeface="Courier New" pitchFamily="49" charset="0"/>
                <a:cs typeface="Times New Roman" pitchFamily="18" charset="0"/>
              </a:rPr>
              <a:t>;</a:t>
            </a:r>
          </a:p>
          <a:p>
            <a:pPr eaLnBrk="1" hangingPunct="1">
              <a:lnSpc>
                <a:spcPct val="90000"/>
              </a:lnSpc>
              <a:buFontTx/>
              <a:buNone/>
            </a:pPr>
            <a:r>
              <a:rPr lang="en-US" sz="2000" smtClean="0">
                <a:solidFill>
                  <a:srgbClr val="000000"/>
                </a:solidFill>
                <a:latin typeface="Courier New" pitchFamily="49" charset="0"/>
                <a:cs typeface="Times New Roman" pitchFamily="18" charset="0"/>
              </a:rPr>
              <a:t>  ... </a:t>
            </a:r>
          </a:p>
          <a:p>
            <a:pPr eaLnBrk="1" hangingPunct="1">
              <a:lnSpc>
                <a:spcPct val="90000"/>
              </a:lnSpc>
              <a:buFontTx/>
              <a:buNone/>
            </a:pPr>
            <a:r>
              <a:rPr lang="en-US" sz="2000" smtClean="0">
                <a:solidFill>
                  <a:srgbClr val="000000"/>
                </a:solidFill>
                <a:latin typeface="Courier New" pitchFamily="49" charset="0"/>
                <a:cs typeface="Times New Roman" pitchFamily="18" charset="0"/>
              </a:rPr>
              <a:t>  </a:t>
            </a:r>
            <a:r>
              <a:rPr lang="en-US" sz="2000" smtClean="0">
                <a:latin typeface="Courier New" pitchFamily="49" charset="0"/>
                <a:cs typeface="Times New Roman" pitchFamily="18" charset="0"/>
              </a:rPr>
              <a:t>return</a:t>
            </a:r>
            <a:r>
              <a:rPr lang="en-US" sz="2000" smtClean="0">
                <a:solidFill>
                  <a:srgbClr val="000000"/>
                </a:solidFill>
                <a:latin typeface="Courier New" pitchFamily="49" charset="0"/>
                <a:cs typeface="Times New Roman" pitchFamily="18" charset="0"/>
              </a:rPr>
              <a:t> result;</a:t>
            </a:r>
          </a:p>
          <a:p>
            <a:pPr eaLnBrk="1" hangingPunct="1">
              <a:lnSpc>
                <a:spcPct val="90000"/>
              </a:lnSpc>
              <a:buFontTx/>
              <a:buNone/>
            </a:pPr>
            <a:r>
              <a:rPr lang="en-US" sz="2000" smtClean="0">
                <a:solidFill>
                  <a:srgbClr val="000000"/>
                </a:solidFill>
                <a:latin typeface="Courier New" pitchFamily="49" charset="0"/>
                <a:cs typeface="Times New Roman" pitchFamily="18" charset="0"/>
              </a:rPr>
              <a:t>}</a:t>
            </a:r>
            <a:endParaRPr lang="en-US" sz="2000" smtClean="0">
              <a:solidFill>
                <a:srgbClr val="000000"/>
              </a:solidFill>
              <a:latin typeface="Courier New" pitchFamily="49" charset="0"/>
              <a:cs typeface="Courier New" pitchFamily="49"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Examples</a:t>
            </a:r>
          </a:p>
        </p:txBody>
      </p:sp>
      <p:sp>
        <p:nvSpPr>
          <p:cNvPr id="19459" name="Rectangle 3"/>
          <p:cNvSpPr>
            <a:spLocks noGrp="1" noChangeArrowheads="1"/>
          </p:cNvSpPr>
          <p:nvPr>
            <p:ph type="body" idx="1"/>
          </p:nvPr>
        </p:nvSpPr>
        <p:spPr/>
        <p:txBody>
          <a:bodyPr/>
          <a:lstStyle/>
          <a:p>
            <a:pPr eaLnBrk="1" hangingPunct="1"/>
            <a:r>
              <a:rPr lang="en-US" smtClean="0"/>
              <a:t>Demo</a:t>
            </a:r>
          </a:p>
          <a:p>
            <a:pPr eaLnBrk="1" hangingPunct="1"/>
            <a:endParaRPr lang="en-US"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b="1" dirty="0" smtClean="0"/>
              <a:t>Castor</a:t>
            </a:r>
          </a:p>
        </p:txBody>
      </p:sp>
      <p:sp>
        <p:nvSpPr>
          <p:cNvPr id="22531" name="Rectangle 3"/>
          <p:cNvSpPr>
            <a:spLocks noGrp="1" noChangeArrowheads="1"/>
          </p:cNvSpPr>
          <p:nvPr>
            <p:ph type="body" idx="1"/>
          </p:nvPr>
        </p:nvSpPr>
        <p:spPr>
          <a:xfrm>
            <a:off x="457200" y="1295400"/>
            <a:ext cx="8229600" cy="5029200"/>
          </a:xfrm>
        </p:spPr>
        <p:txBody>
          <a:bodyPr/>
          <a:lstStyle/>
          <a:p>
            <a:pPr eaLnBrk="1" hangingPunct="1"/>
            <a:r>
              <a:rPr lang="en-US" b="1" dirty="0" smtClean="0"/>
              <a:t>About:</a:t>
            </a:r>
          </a:p>
          <a:p>
            <a:pPr lvl="1" eaLnBrk="1" hangingPunct="1"/>
            <a:r>
              <a:rPr lang="en-US" sz="2400" dirty="0" smtClean="0"/>
              <a:t>Pure header library (i.e. nothing to link).</a:t>
            </a:r>
          </a:p>
          <a:p>
            <a:pPr lvl="1" eaLnBrk="1" hangingPunct="1"/>
            <a:r>
              <a:rPr lang="en-US" sz="2400" dirty="0" smtClean="0"/>
              <a:t>Download from </a:t>
            </a:r>
            <a:r>
              <a:rPr lang="en-US" sz="2400" dirty="0" smtClean="0">
                <a:hlinkClick r:id="rId2"/>
              </a:rPr>
              <a:t>www.mpprogramming.com</a:t>
            </a:r>
            <a:endParaRPr lang="en-US" sz="2400" dirty="0" smtClean="0"/>
          </a:p>
          <a:p>
            <a:pPr lvl="1" eaLnBrk="1" hangingPunct="1"/>
            <a:r>
              <a:rPr lang="en-US" sz="2400" dirty="0" smtClean="0"/>
              <a:t>Open source. (MIT License).</a:t>
            </a:r>
          </a:p>
          <a:p>
            <a:pPr lvl="1" eaLnBrk="1" hangingPunct="1"/>
            <a:r>
              <a:rPr lang="en-US" sz="2400" dirty="0" err="1" smtClean="0"/>
              <a:t>Sourceforge</a:t>
            </a:r>
            <a:r>
              <a:rPr lang="en-US" sz="2400" dirty="0" smtClean="0"/>
              <a:t> project name:  castor-logic</a:t>
            </a:r>
            <a:endParaRPr lang="en-US" dirty="0" smtClean="0"/>
          </a:p>
          <a:p>
            <a:pPr eaLnBrk="1" hangingPunct="1"/>
            <a:r>
              <a:rPr lang="en-US" b="1" dirty="0" smtClean="0"/>
              <a:t>Compilers supported:</a:t>
            </a:r>
          </a:p>
          <a:p>
            <a:pPr lvl="1" eaLnBrk="1" hangingPunct="1"/>
            <a:r>
              <a:rPr lang="en-US" dirty="0" err="1" smtClean="0"/>
              <a:t>aCC</a:t>
            </a:r>
            <a:r>
              <a:rPr lang="en-US" dirty="0" smtClean="0"/>
              <a:t>, A.06.15  (Mar 28 2007)</a:t>
            </a:r>
          </a:p>
          <a:p>
            <a:pPr lvl="1" eaLnBrk="1" hangingPunct="1"/>
            <a:r>
              <a:rPr lang="en-US" dirty="0" smtClean="0"/>
              <a:t>Borland C++ Builder 2007</a:t>
            </a:r>
          </a:p>
          <a:p>
            <a:pPr lvl="1" eaLnBrk="1" hangingPunct="1"/>
            <a:r>
              <a:rPr lang="en-US" dirty="0" smtClean="0"/>
              <a:t>GCC, v4.1.0 (and above)</a:t>
            </a:r>
          </a:p>
          <a:p>
            <a:pPr lvl="1" eaLnBrk="1" hangingPunct="1"/>
            <a:r>
              <a:rPr lang="en-US" dirty="0" smtClean="0"/>
              <a:t>Microsoft Visual C++ 2005 and 2008</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smtClean="0"/>
              <a:t>More information</a:t>
            </a:r>
          </a:p>
        </p:txBody>
      </p:sp>
      <p:sp>
        <p:nvSpPr>
          <p:cNvPr id="23555" name="Rectangle 3"/>
          <p:cNvSpPr>
            <a:spLocks noGrp="1" noChangeArrowheads="1"/>
          </p:cNvSpPr>
          <p:nvPr>
            <p:ph type="body" idx="1"/>
          </p:nvPr>
        </p:nvSpPr>
        <p:spPr>
          <a:xfrm>
            <a:off x="457200" y="1600200"/>
            <a:ext cx="8382000" cy="4525963"/>
          </a:xfrm>
        </p:spPr>
        <p:txBody>
          <a:bodyPr/>
          <a:lstStyle/>
          <a:p>
            <a:pPr marL="609600" indent="-609600" eaLnBrk="1" hangingPunct="1"/>
            <a:r>
              <a:rPr lang="en-US" sz="2800" dirty="0" smtClean="0">
                <a:solidFill>
                  <a:schemeClr val="hlink"/>
                </a:solidFill>
              </a:rPr>
              <a:t>Introduction to Logic Programming with C++</a:t>
            </a:r>
            <a:endParaRPr lang="en-US" sz="2800" dirty="0" smtClean="0"/>
          </a:p>
          <a:p>
            <a:pPr marL="990600" lvl="1" indent="-533400" eaLnBrk="1" hangingPunct="1"/>
            <a:r>
              <a:rPr lang="en-US" sz="2000" dirty="0" smtClean="0"/>
              <a:t>www.mpprogramming.com/resources/CastorTutorial.pdf</a:t>
            </a:r>
          </a:p>
          <a:p>
            <a:pPr marL="609600" indent="-609600" eaLnBrk="1" hangingPunct="1"/>
            <a:r>
              <a:rPr lang="en-US" sz="2800" dirty="0" smtClean="0">
                <a:solidFill>
                  <a:schemeClr val="hlink"/>
                </a:solidFill>
              </a:rPr>
              <a:t>Castor reference manual</a:t>
            </a:r>
            <a:endParaRPr lang="en-US" sz="2800" dirty="0" smtClean="0"/>
          </a:p>
          <a:p>
            <a:pPr marL="990600" lvl="1" indent="-533400" eaLnBrk="1" hangingPunct="1"/>
            <a:r>
              <a:rPr lang="en-US" sz="2000" dirty="0" smtClean="0"/>
              <a:t>www.mpprogramming.com/resources/CastorReference.pdf</a:t>
            </a:r>
          </a:p>
          <a:p>
            <a:pPr marL="609600" indent="-609600" eaLnBrk="1" hangingPunct="1"/>
            <a:r>
              <a:rPr lang="en-US" sz="2800" dirty="0" smtClean="0">
                <a:solidFill>
                  <a:schemeClr val="hlink"/>
                </a:solidFill>
              </a:rPr>
              <a:t>Blending the Logic Programming Paradigm into C++ </a:t>
            </a:r>
            <a:r>
              <a:rPr lang="en-US" sz="2800" dirty="0" smtClean="0"/>
              <a:t>(on design &amp; implementation of Castor)</a:t>
            </a:r>
          </a:p>
          <a:p>
            <a:pPr marL="990600" lvl="1" indent="-533400" eaLnBrk="1" hangingPunct="1"/>
            <a:r>
              <a:rPr lang="en-US" sz="2000" dirty="0" smtClean="0">
                <a:hlinkClick r:id="rId2"/>
              </a:rPr>
              <a:t>www.mpprogramming.com/resources/CastorDesign.pdf</a:t>
            </a:r>
            <a:endParaRPr lang="en-US" sz="2000" dirty="0" smtClean="0"/>
          </a:p>
          <a:p>
            <a:pPr marL="590550" indent="-533400" eaLnBrk="1" hangingPunct="1"/>
            <a:r>
              <a:rPr lang="en-US" sz="2800" dirty="0" smtClean="0">
                <a:solidFill>
                  <a:schemeClr val="hlink"/>
                </a:solidFill>
              </a:rPr>
              <a:t>RSS feed on mpprogramming.com for updates.</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381000" y="2514600"/>
            <a:ext cx="8229600" cy="1143000"/>
          </a:xfrm>
        </p:spPr>
        <p:txBody>
          <a:bodyPr/>
          <a:lstStyle/>
          <a:p>
            <a:pPr eaLnBrk="1" hangingPunct="1"/>
            <a:r>
              <a:rPr lang="en-US" smtClean="0"/>
              <a:t>Q / A</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mtClean="0"/>
              <a:t>Underlying Theme</a:t>
            </a:r>
          </a:p>
        </p:txBody>
      </p:sp>
      <p:sp>
        <p:nvSpPr>
          <p:cNvPr id="4099" name="Rectangle 3"/>
          <p:cNvSpPr>
            <a:spLocks noGrp="1" noChangeArrowheads="1"/>
          </p:cNvSpPr>
          <p:nvPr>
            <p:ph type="body" idx="1"/>
          </p:nvPr>
        </p:nvSpPr>
        <p:spPr/>
        <p:txBody>
          <a:bodyPr/>
          <a:lstStyle/>
          <a:p>
            <a:pPr eaLnBrk="1" hangingPunct="1"/>
            <a:r>
              <a:rPr lang="en-US" sz="2800" dirty="0" smtClean="0"/>
              <a:t>LP as a general purpose programming.</a:t>
            </a:r>
          </a:p>
          <a:p>
            <a:pPr eaLnBrk="1" hangingPunct="1"/>
            <a:r>
              <a:rPr lang="en-US" sz="2800" dirty="0" smtClean="0"/>
              <a:t>Demonstrate Multiparadigm Programming </a:t>
            </a:r>
            <a:r>
              <a:rPr lang="en-US" sz="2800" dirty="0" smtClean="0"/>
              <a:t>by </a:t>
            </a:r>
            <a:r>
              <a:rPr lang="en-US" sz="2800" dirty="0" smtClean="0"/>
              <a:t>mixing LP with the Imperative, Object-oriented, Functional and Generic paradigms.</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smtClean="0"/>
              <a:t>Logic Paradigm (LP)</a:t>
            </a:r>
          </a:p>
        </p:txBody>
      </p:sp>
      <p:sp>
        <p:nvSpPr>
          <p:cNvPr id="7171" name="Rectangle 3"/>
          <p:cNvSpPr>
            <a:spLocks noGrp="1" noChangeArrowheads="1"/>
          </p:cNvSpPr>
          <p:nvPr>
            <p:ph type="body" idx="1"/>
          </p:nvPr>
        </p:nvSpPr>
        <p:spPr/>
        <p:txBody>
          <a:bodyPr/>
          <a:lstStyle/>
          <a:p>
            <a:pPr lvl="1" eaLnBrk="1" hangingPunct="1">
              <a:lnSpc>
                <a:spcPct val="80000"/>
              </a:lnSpc>
            </a:pPr>
            <a:r>
              <a:rPr lang="en-US" sz="2400" b="1" smtClean="0">
                <a:solidFill>
                  <a:schemeClr val="hlink"/>
                </a:solidFill>
              </a:rPr>
              <a:t>Computational model:</a:t>
            </a:r>
            <a:r>
              <a:rPr lang="en-US" sz="2400" smtClean="0"/>
              <a:t> Predicate calculus (Turing complete).</a:t>
            </a:r>
          </a:p>
          <a:p>
            <a:pPr lvl="1" eaLnBrk="1" hangingPunct="1">
              <a:lnSpc>
                <a:spcPct val="80000"/>
              </a:lnSpc>
            </a:pPr>
            <a:r>
              <a:rPr lang="en-US" sz="2400" b="1" smtClean="0">
                <a:solidFill>
                  <a:schemeClr val="hlink"/>
                </a:solidFill>
              </a:rPr>
              <a:t>Declarative : </a:t>
            </a:r>
            <a:r>
              <a:rPr lang="en-US" sz="2400" smtClean="0"/>
              <a:t>Focuses on </a:t>
            </a:r>
            <a:r>
              <a:rPr lang="en-US" sz="2400" b="1" i="1" smtClean="0"/>
              <a:t>what</a:t>
            </a:r>
            <a:r>
              <a:rPr lang="en-US" sz="2400" smtClean="0"/>
              <a:t> to compute not </a:t>
            </a:r>
            <a:r>
              <a:rPr lang="en-US" sz="2400" b="1" i="1" smtClean="0"/>
              <a:t>how</a:t>
            </a:r>
            <a:r>
              <a:rPr lang="en-US" sz="2400" smtClean="0"/>
              <a:t>.</a:t>
            </a:r>
          </a:p>
          <a:p>
            <a:pPr lvl="1" eaLnBrk="1" hangingPunct="1">
              <a:lnSpc>
                <a:spcPct val="80000"/>
              </a:lnSpc>
            </a:pPr>
            <a:r>
              <a:rPr lang="en-US" sz="2400" b="1" smtClean="0">
                <a:solidFill>
                  <a:schemeClr val="hlink"/>
                </a:solidFill>
              </a:rPr>
              <a:t>Holy Grail of programming:</a:t>
            </a:r>
            <a:r>
              <a:rPr lang="en-US" sz="2400" smtClean="0"/>
              <a:t> “</a:t>
            </a:r>
            <a:r>
              <a:rPr lang="en-US" sz="2400" i="1" smtClean="0"/>
              <a:t>The user states the problem, the computer solves it”</a:t>
            </a:r>
            <a:r>
              <a:rPr lang="en-US" sz="2400" smtClean="0"/>
              <a:t>. LP is one approach in Computer Science.</a:t>
            </a:r>
          </a:p>
          <a:p>
            <a:pPr eaLnBrk="1" hangingPunct="1">
              <a:lnSpc>
                <a:spcPct val="80000"/>
              </a:lnSpc>
            </a:pPr>
            <a:r>
              <a:rPr lang="en-US" sz="2800" smtClean="0"/>
              <a:t>Basic mechanics of LP</a:t>
            </a:r>
          </a:p>
          <a:p>
            <a:pPr lvl="1" eaLnBrk="1" hangingPunct="1">
              <a:lnSpc>
                <a:spcPct val="80000"/>
              </a:lnSpc>
            </a:pPr>
            <a:r>
              <a:rPr lang="en-US" sz="2400" smtClean="0"/>
              <a:t>Programmer provides sufficient information to the computer.</a:t>
            </a:r>
          </a:p>
          <a:p>
            <a:pPr lvl="2" eaLnBrk="1" hangingPunct="1">
              <a:lnSpc>
                <a:spcPct val="80000"/>
              </a:lnSpc>
            </a:pPr>
            <a:r>
              <a:rPr lang="en-US" sz="2000" smtClean="0"/>
              <a:t>By using </a:t>
            </a:r>
            <a:r>
              <a:rPr lang="en-US" sz="2000" smtClean="0">
                <a:solidFill>
                  <a:schemeClr val="hlink"/>
                </a:solidFill>
              </a:rPr>
              <a:t>relations</a:t>
            </a:r>
            <a:endParaRPr lang="en-US" sz="2000" smtClean="0"/>
          </a:p>
          <a:p>
            <a:pPr lvl="1" eaLnBrk="1" hangingPunct="1">
              <a:lnSpc>
                <a:spcPct val="80000"/>
              </a:lnSpc>
            </a:pPr>
            <a:r>
              <a:rPr lang="en-US" sz="2400" smtClean="0"/>
              <a:t>Computer employs a general purpose problem solving technique.</a:t>
            </a:r>
          </a:p>
          <a:p>
            <a:pPr lvl="2" eaLnBrk="1" hangingPunct="1">
              <a:lnSpc>
                <a:spcPct val="80000"/>
              </a:lnSpc>
            </a:pPr>
            <a:r>
              <a:rPr lang="en-US" sz="2000" smtClean="0"/>
              <a:t>By using </a:t>
            </a:r>
            <a:r>
              <a:rPr lang="en-US" sz="2000" smtClean="0">
                <a:solidFill>
                  <a:schemeClr val="hlink"/>
                </a:solidFill>
              </a:rPr>
              <a:t>backtracking</a:t>
            </a:r>
            <a:r>
              <a:rPr lang="en-US" sz="2000" smtClean="0"/>
              <a:t> and </a:t>
            </a:r>
            <a:r>
              <a:rPr lang="en-US" sz="2000" smtClean="0">
                <a:solidFill>
                  <a:schemeClr val="hlink"/>
                </a:solidFill>
              </a:rPr>
              <a:t>unification</a:t>
            </a:r>
            <a:r>
              <a:rPr lang="en-US" sz="2000" smtClean="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7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7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17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171">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r>
              <a:rPr lang="en-US" smtClean="0"/>
              <a:t>Declarative vs. Imperative</a:t>
            </a:r>
          </a:p>
        </p:txBody>
      </p:sp>
      <p:sp>
        <p:nvSpPr>
          <p:cNvPr id="37891" name="Rectangle 3"/>
          <p:cNvSpPr>
            <a:spLocks noGrp="1" noChangeArrowheads="1"/>
          </p:cNvSpPr>
          <p:nvPr>
            <p:ph type="body" idx="1"/>
          </p:nvPr>
        </p:nvSpPr>
        <p:spPr/>
        <p:txBody>
          <a:bodyPr/>
          <a:lstStyle/>
          <a:p>
            <a:pPr eaLnBrk="1" hangingPunct="1"/>
            <a:r>
              <a:rPr lang="en-US" smtClean="0"/>
              <a:t>Why are most programming languages imperative ?</a:t>
            </a:r>
          </a:p>
          <a:p>
            <a:pPr eaLnBrk="1" hangingPunct="1"/>
            <a:r>
              <a:rPr lang="en-US" smtClean="0"/>
              <a:t>What is a key weakness of declarative programming ?</a:t>
            </a:r>
          </a:p>
          <a:p>
            <a:pPr eaLnBrk="1" hangingPunct="1"/>
            <a:r>
              <a:rPr lang="en-US" smtClean="0"/>
              <a:t>What is a key weakness of imperative programming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789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r>
              <a:rPr lang="en-US" smtClean="0"/>
              <a:t>“relation”</a:t>
            </a:r>
          </a:p>
        </p:txBody>
      </p:sp>
      <p:sp>
        <p:nvSpPr>
          <p:cNvPr id="8195" name="Rectangle 3"/>
          <p:cNvSpPr>
            <a:spLocks noGrp="1" noChangeArrowheads="1"/>
          </p:cNvSpPr>
          <p:nvPr>
            <p:ph type="body" idx="1"/>
          </p:nvPr>
        </p:nvSpPr>
        <p:spPr>
          <a:xfrm>
            <a:off x="457200" y="1600200"/>
            <a:ext cx="8229600" cy="2209800"/>
          </a:xfrm>
        </p:spPr>
        <p:txBody>
          <a:bodyPr/>
          <a:lstStyle/>
          <a:p>
            <a:pPr eaLnBrk="1" hangingPunct="1"/>
            <a:r>
              <a:rPr lang="en-US" smtClean="0"/>
              <a:t>A </a:t>
            </a:r>
            <a:r>
              <a:rPr lang="en-US" smtClean="0">
                <a:solidFill>
                  <a:schemeClr val="hlink"/>
                </a:solidFill>
              </a:rPr>
              <a:t>set</a:t>
            </a:r>
            <a:r>
              <a:rPr lang="en-US" smtClean="0"/>
              <a:t> is a collection of (unique) objects.</a:t>
            </a:r>
          </a:p>
          <a:p>
            <a:pPr eaLnBrk="1" hangingPunct="1"/>
            <a:r>
              <a:rPr lang="en-US" smtClean="0"/>
              <a:t>A simple way of thinking about </a:t>
            </a:r>
            <a:r>
              <a:rPr lang="en-US" smtClean="0">
                <a:solidFill>
                  <a:schemeClr val="hlink"/>
                </a:solidFill>
              </a:rPr>
              <a:t>relations</a:t>
            </a:r>
            <a:r>
              <a:rPr lang="en-US" smtClean="0"/>
              <a:t> is as an association/mapping between elements in two or more sets.</a:t>
            </a:r>
          </a:p>
        </p:txBody>
      </p:sp>
      <p:sp>
        <p:nvSpPr>
          <p:cNvPr id="8196" name="Text Box 4"/>
          <p:cNvSpPr txBox="1">
            <a:spLocks noChangeArrowheads="1"/>
          </p:cNvSpPr>
          <p:nvPr/>
        </p:nvSpPr>
        <p:spPr bwMode="auto">
          <a:xfrm>
            <a:off x="990600" y="4038600"/>
            <a:ext cx="1066800" cy="2017713"/>
          </a:xfrm>
          <a:prstGeom prst="rect">
            <a:avLst/>
          </a:prstGeom>
          <a:noFill/>
          <a:ln w="9525">
            <a:noFill/>
            <a:miter lim="800000"/>
            <a:headEnd/>
            <a:tailEnd/>
          </a:ln>
        </p:spPr>
        <p:txBody>
          <a:bodyPr>
            <a:spAutoFit/>
          </a:bodyPr>
          <a:lstStyle/>
          <a:p>
            <a:pPr algn="l">
              <a:spcBef>
                <a:spcPct val="50000"/>
              </a:spcBef>
            </a:pPr>
            <a:r>
              <a:rPr lang="en-US" b="1" u="sng"/>
              <a:t>People</a:t>
            </a:r>
          </a:p>
          <a:p>
            <a:pPr algn="l">
              <a:spcBef>
                <a:spcPct val="50000"/>
              </a:spcBef>
            </a:pPr>
            <a:r>
              <a:rPr lang="en-US"/>
              <a:t>Frank</a:t>
            </a:r>
          </a:p>
          <a:p>
            <a:pPr algn="l">
              <a:spcBef>
                <a:spcPct val="50000"/>
              </a:spcBef>
            </a:pPr>
            <a:r>
              <a:rPr lang="en-US"/>
              <a:t>Sam</a:t>
            </a:r>
          </a:p>
          <a:p>
            <a:pPr algn="l">
              <a:spcBef>
                <a:spcPct val="50000"/>
              </a:spcBef>
            </a:pPr>
            <a:r>
              <a:rPr lang="en-US"/>
              <a:t>Mary</a:t>
            </a:r>
          </a:p>
          <a:p>
            <a:pPr algn="l">
              <a:spcBef>
                <a:spcPct val="50000"/>
              </a:spcBef>
            </a:pPr>
            <a:r>
              <a:rPr lang="en-US"/>
              <a:t>Denise</a:t>
            </a:r>
          </a:p>
        </p:txBody>
      </p:sp>
      <p:sp>
        <p:nvSpPr>
          <p:cNvPr id="8197" name="Text Box 5"/>
          <p:cNvSpPr txBox="1">
            <a:spLocks noChangeArrowheads="1"/>
          </p:cNvSpPr>
          <p:nvPr/>
        </p:nvSpPr>
        <p:spPr bwMode="auto">
          <a:xfrm>
            <a:off x="2895600" y="4038600"/>
            <a:ext cx="1295400" cy="1192213"/>
          </a:xfrm>
          <a:prstGeom prst="rect">
            <a:avLst/>
          </a:prstGeom>
          <a:noFill/>
          <a:ln w="9525">
            <a:noFill/>
            <a:miter lim="800000"/>
            <a:headEnd/>
            <a:tailEnd/>
          </a:ln>
        </p:spPr>
        <p:txBody>
          <a:bodyPr>
            <a:spAutoFit/>
          </a:bodyPr>
          <a:lstStyle/>
          <a:p>
            <a:pPr algn="l">
              <a:spcBef>
                <a:spcPct val="50000"/>
              </a:spcBef>
            </a:pPr>
            <a:r>
              <a:rPr lang="en-US" b="1" u="sng"/>
              <a:t>Genders</a:t>
            </a:r>
          </a:p>
          <a:p>
            <a:pPr algn="l">
              <a:spcBef>
                <a:spcPct val="50000"/>
              </a:spcBef>
            </a:pPr>
            <a:r>
              <a:rPr lang="en-US"/>
              <a:t>Male</a:t>
            </a:r>
          </a:p>
          <a:p>
            <a:pPr algn="l">
              <a:spcBef>
                <a:spcPct val="50000"/>
              </a:spcBef>
            </a:pPr>
            <a:r>
              <a:rPr lang="en-US"/>
              <a:t>Female</a:t>
            </a:r>
          </a:p>
        </p:txBody>
      </p:sp>
      <p:sp>
        <p:nvSpPr>
          <p:cNvPr id="8198" name="Text Box 6"/>
          <p:cNvSpPr txBox="1">
            <a:spLocks noChangeArrowheads="1"/>
          </p:cNvSpPr>
          <p:nvPr/>
        </p:nvSpPr>
        <p:spPr bwMode="auto">
          <a:xfrm>
            <a:off x="5638800" y="4038600"/>
            <a:ext cx="1981200" cy="2017713"/>
          </a:xfrm>
          <a:prstGeom prst="rect">
            <a:avLst/>
          </a:prstGeom>
          <a:noFill/>
          <a:ln w="9525">
            <a:noFill/>
            <a:miter lim="800000"/>
            <a:headEnd/>
            <a:tailEnd/>
          </a:ln>
        </p:spPr>
        <p:txBody>
          <a:bodyPr>
            <a:spAutoFit/>
          </a:bodyPr>
          <a:lstStyle/>
          <a:p>
            <a:pPr algn="l">
              <a:spcBef>
                <a:spcPct val="50000"/>
              </a:spcBef>
            </a:pPr>
            <a:r>
              <a:rPr lang="en-US" b="1" u="sng"/>
              <a:t>GenderOf</a:t>
            </a:r>
          </a:p>
          <a:p>
            <a:pPr algn="l">
              <a:spcBef>
                <a:spcPct val="50000"/>
              </a:spcBef>
            </a:pPr>
            <a:r>
              <a:rPr lang="en-US"/>
              <a:t>(Frank, Male)</a:t>
            </a:r>
          </a:p>
          <a:p>
            <a:pPr algn="l">
              <a:spcBef>
                <a:spcPct val="50000"/>
              </a:spcBef>
            </a:pPr>
            <a:r>
              <a:rPr lang="en-US"/>
              <a:t>(Sam, Male)</a:t>
            </a:r>
          </a:p>
          <a:p>
            <a:pPr algn="l">
              <a:spcBef>
                <a:spcPct val="50000"/>
              </a:spcBef>
            </a:pPr>
            <a:r>
              <a:rPr lang="en-US"/>
              <a:t>(Mary, Female)</a:t>
            </a:r>
          </a:p>
          <a:p>
            <a:pPr algn="l">
              <a:spcBef>
                <a:spcPct val="50000"/>
              </a:spcBef>
            </a:pPr>
            <a:r>
              <a:rPr lang="en-US"/>
              <a:t>(Denise, Female)</a:t>
            </a:r>
          </a:p>
        </p:txBody>
      </p:sp>
      <p:grpSp>
        <p:nvGrpSpPr>
          <p:cNvPr id="2" name="Group 13"/>
          <p:cNvGrpSpPr>
            <a:grpSpLocks/>
          </p:cNvGrpSpPr>
          <p:nvPr/>
        </p:nvGrpSpPr>
        <p:grpSpPr bwMode="auto">
          <a:xfrm>
            <a:off x="1733550" y="4638675"/>
            <a:ext cx="1219200" cy="1219200"/>
            <a:chOff x="1104" y="2928"/>
            <a:chExt cx="768" cy="768"/>
          </a:xfrm>
        </p:grpSpPr>
        <p:sp>
          <p:nvSpPr>
            <p:cNvPr id="7176" name="Line 7"/>
            <p:cNvSpPr>
              <a:spLocks noChangeShapeType="1"/>
            </p:cNvSpPr>
            <p:nvPr/>
          </p:nvSpPr>
          <p:spPr bwMode="auto">
            <a:xfrm>
              <a:off x="1104" y="2928"/>
              <a:ext cx="768" cy="0"/>
            </a:xfrm>
            <a:prstGeom prst="line">
              <a:avLst/>
            </a:prstGeom>
            <a:noFill/>
            <a:ln w="9525">
              <a:solidFill>
                <a:schemeClr val="tx1"/>
              </a:solidFill>
              <a:round/>
              <a:headEnd/>
              <a:tailEnd/>
            </a:ln>
          </p:spPr>
          <p:txBody>
            <a:bodyPr/>
            <a:lstStyle/>
            <a:p>
              <a:endParaRPr lang="en-US"/>
            </a:p>
          </p:txBody>
        </p:sp>
        <p:sp>
          <p:nvSpPr>
            <p:cNvPr id="7177" name="Line 8"/>
            <p:cNvSpPr>
              <a:spLocks noChangeShapeType="1"/>
            </p:cNvSpPr>
            <p:nvPr/>
          </p:nvSpPr>
          <p:spPr bwMode="auto">
            <a:xfrm flipV="1">
              <a:off x="1104" y="2976"/>
              <a:ext cx="768" cy="192"/>
            </a:xfrm>
            <a:prstGeom prst="line">
              <a:avLst/>
            </a:prstGeom>
            <a:noFill/>
            <a:ln w="9525">
              <a:solidFill>
                <a:schemeClr val="tx1"/>
              </a:solidFill>
              <a:round/>
              <a:headEnd/>
              <a:tailEnd/>
            </a:ln>
          </p:spPr>
          <p:txBody>
            <a:bodyPr/>
            <a:lstStyle/>
            <a:p>
              <a:endParaRPr lang="en-US"/>
            </a:p>
          </p:txBody>
        </p:sp>
        <p:sp>
          <p:nvSpPr>
            <p:cNvPr id="7178" name="Line 9"/>
            <p:cNvSpPr>
              <a:spLocks noChangeShapeType="1"/>
            </p:cNvSpPr>
            <p:nvPr/>
          </p:nvSpPr>
          <p:spPr bwMode="auto">
            <a:xfrm flipV="1">
              <a:off x="1104" y="3216"/>
              <a:ext cx="720" cy="192"/>
            </a:xfrm>
            <a:prstGeom prst="line">
              <a:avLst/>
            </a:prstGeom>
            <a:noFill/>
            <a:ln w="9525">
              <a:solidFill>
                <a:schemeClr val="tx1"/>
              </a:solidFill>
              <a:round/>
              <a:headEnd/>
              <a:tailEnd/>
            </a:ln>
          </p:spPr>
          <p:txBody>
            <a:bodyPr/>
            <a:lstStyle/>
            <a:p>
              <a:endParaRPr lang="en-US"/>
            </a:p>
          </p:txBody>
        </p:sp>
        <p:sp>
          <p:nvSpPr>
            <p:cNvPr id="7179" name="Line 10"/>
            <p:cNvSpPr>
              <a:spLocks noChangeShapeType="1"/>
            </p:cNvSpPr>
            <p:nvPr/>
          </p:nvSpPr>
          <p:spPr bwMode="auto">
            <a:xfrm flipV="1">
              <a:off x="1152" y="3264"/>
              <a:ext cx="672" cy="432"/>
            </a:xfrm>
            <a:prstGeom prst="line">
              <a:avLst/>
            </a:prstGeom>
            <a:noFill/>
            <a:ln w="9525">
              <a:solidFill>
                <a:schemeClr val="tx1"/>
              </a:solidFill>
              <a:round/>
              <a:headEnd/>
              <a:tailEnd/>
            </a:ln>
          </p:spPr>
          <p:txBody>
            <a:bodyP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19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19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5">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1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8195" grpId="1" build="p"/>
      <p:bldP spid="8196" grpId="0"/>
      <p:bldP spid="8197" grpId="0"/>
      <p:bldP spid="819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“relation”</a:t>
            </a:r>
          </a:p>
        </p:txBody>
      </p:sp>
      <p:sp>
        <p:nvSpPr>
          <p:cNvPr id="8195" name="Rectangle 3"/>
          <p:cNvSpPr>
            <a:spLocks noGrp="1" noChangeArrowheads="1"/>
          </p:cNvSpPr>
          <p:nvPr>
            <p:ph type="body" idx="1"/>
          </p:nvPr>
        </p:nvSpPr>
        <p:spPr/>
        <p:txBody>
          <a:bodyPr/>
          <a:lstStyle/>
          <a:p>
            <a:pPr eaLnBrk="1" hangingPunct="1"/>
            <a:r>
              <a:rPr lang="en-US" dirty="0" smtClean="0"/>
              <a:t>A relation is essentially a set.</a:t>
            </a:r>
          </a:p>
          <a:p>
            <a:pPr eaLnBrk="1" hangingPunct="1"/>
            <a:r>
              <a:rPr lang="en-US" b="1" dirty="0" smtClean="0">
                <a:solidFill>
                  <a:schemeClr val="hlink"/>
                </a:solidFill>
              </a:rPr>
              <a:t>Thinking of relations as mappings between sets really helps when designing relations in LP.</a:t>
            </a:r>
          </a:p>
          <a:p>
            <a:pPr eaLnBrk="1" hangingPunct="1"/>
            <a:r>
              <a:rPr lang="en-US" dirty="0" smtClean="0"/>
              <a:t>A relation is to the logic paradigm what a function is to the imperative paradigm.</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smtClean="0"/>
              <a:t>Functions vs. Relations</a:t>
            </a:r>
          </a:p>
        </p:txBody>
      </p:sp>
      <p:sp>
        <p:nvSpPr>
          <p:cNvPr id="9219" name="Rectangle 3"/>
          <p:cNvSpPr>
            <a:spLocks noGrp="1" noChangeArrowheads="1"/>
          </p:cNvSpPr>
          <p:nvPr>
            <p:ph type="body" idx="1"/>
          </p:nvPr>
        </p:nvSpPr>
        <p:spPr>
          <a:xfrm>
            <a:off x="457200" y="1600200"/>
            <a:ext cx="8229600" cy="4876800"/>
          </a:xfrm>
        </p:spPr>
        <p:txBody>
          <a:bodyPr/>
          <a:lstStyle/>
          <a:p>
            <a:pPr eaLnBrk="1" hangingPunct="1">
              <a:lnSpc>
                <a:spcPct val="80000"/>
              </a:lnSpc>
            </a:pPr>
            <a:r>
              <a:rPr lang="en-US" sz="2000" smtClean="0">
                <a:solidFill>
                  <a:srgbClr val="000000"/>
                </a:solidFill>
                <a:ea typeface="Times New Roman" pitchFamily="18" charset="0"/>
                <a:cs typeface="Courier New" pitchFamily="49" charset="0"/>
              </a:rPr>
              <a:t>As functions</a:t>
            </a:r>
          </a:p>
          <a:p>
            <a:pPr lvl="1" eaLnBrk="1" hangingPunct="1">
              <a:lnSpc>
                <a:spcPct val="80000"/>
              </a:lnSpc>
              <a:buFontTx/>
              <a:buNone/>
            </a:pPr>
            <a:r>
              <a:rPr lang="en-US" sz="1800" smtClean="0">
                <a:solidFill>
                  <a:srgbClr val="008000"/>
                </a:solidFill>
                <a:latin typeface="Courier New" pitchFamily="49" charset="0"/>
                <a:ea typeface="Times New Roman" pitchFamily="18" charset="0"/>
                <a:cs typeface="Courier New" pitchFamily="49" charset="0"/>
              </a:rPr>
              <a:t>// check if (p,g)</a:t>
            </a:r>
          </a:p>
          <a:p>
            <a:pPr lvl="1" eaLnBrk="1" hangingPunct="1">
              <a:lnSpc>
                <a:spcPct val="80000"/>
              </a:lnSpc>
              <a:buFontTx/>
              <a:buNone/>
            </a:pPr>
            <a:r>
              <a:rPr lang="en-US" sz="1800" smtClean="0">
                <a:solidFill>
                  <a:srgbClr val="000000"/>
                </a:solidFill>
                <a:latin typeface="Courier New" pitchFamily="49" charset="0"/>
                <a:ea typeface="Times New Roman" pitchFamily="18" charset="0"/>
                <a:cs typeface="Courier New" pitchFamily="49" charset="0"/>
              </a:rPr>
              <a:t>bool </a:t>
            </a:r>
            <a:r>
              <a:rPr lang="en-US" sz="1800" b="1" smtClean="0">
                <a:solidFill>
                  <a:srgbClr val="000000"/>
                </a:solidFill>
                <a:latin typeface="Courier New" pitchFamily="49" charset="0"/>
                <a:ea typeface="Times New Roman" pitchFamily="18" charset="0"/>
                <a:cs typeface="Courier New" pitchFamily="49" charset="0"/>
              </a:rPr>
              <a:t>checkGender</a:t>
            </a:r>
            <a:r>
              <a:rPr lang="en-US" sz="1800" smtClean="0">
                <a:solidFill>
                  <a:srgbClr val="000000"/>
                </a:solidFill>
                <a:latin typeface="Courier New" pitchFamily="49" charset="0"/>
                <a:ea typeface="Times New Roman" pitchFamily="18" charset="0"/>
                <a:cs typeface="Courier New" pitchFamily="49" charset="0"/>
              </a:rPr>
              <a:t>(string p, string g) {</a:t>
            </a:r>
          </a:p>
          <a:p>
            <a:pPr lvl="1" eaLnBrk="1" hangingPunct="1">
              <a:lnSpc>
                <a:spcPct val="80000"/>
              </a:lnSpc>
              <a:buFontTx/>
              <a:buNone/>
            </a:pPr>
            <a:r>
              <a:rPr lang="en-US" sz="1800" smtClean="0">
                <a:solidFill>
                  <a:srgbClr val="000000"/>
                </a:solidFill>
                <a:latin typeface="Courier New" pitchFamily="49" charset="0"/>
                <a:ea typeface="Times New Roman" pitchFamily="18" charset="0"/>
                <a:cs typeface="Courier New" pitchFamily="49" charset="0"/>
              </a:rPr>
              <a:t>  ...</a:t>
            </a:r>
          </a:p>
          <a:p>
            <a:pPr lvl="1" eaLnBrk="1" hangingPunct="1">
              <a:lnSpc>
                <a:spcPct val="80000"/>
              </a:lnSpc>
              <a:buFontTx/>
              <a:buNone/>
            </a:pPr>
            <a:r>
              <a:rPr lang="en-US" sz="1800" smtClean="0">
                <a:solidFill>
                  <a:srgbClr val="000000"/>
                </a:solidFill>
                <a:latin typeface="Courier New" pitchFamily="49" charset="0"/>
                <a:ea typeface="Times New Roman" pitchFamily="18" charset="0"/>
                <a:cs typeface="Courier New" pitchFamily="49" charset="0"/>
              </a:rPr>
              <a:t>}</a:t>
            </a:r>
          </a:p>
          <a:p>
            <a:pPr lvl="1" eaLnBrk="1" hangingPunct="1">
              <a:lnSpc>
                <a:spcPct val="80000"/>
              </a:lnSpc>
              <a:buFontTx/>
              <a:buNone/>
            </a:pPr>
            <a:r>
              <a:rPr lang="en-US" sz="1800" smtClean="0">
                <a:solidFill>
                  <a:srgbClr val="008000"/>
                </a:solidFill>
                <a:latin typeface="Courier New" pitchFamily="49" charset="0"/>
                <a:ea typeface="Times New Roman" pitchFamily="18" charset="0"/>
                <a:cs typeface="Courier New" pitchFamily="49" charset="0"/>
              </a:rPr>
              <a:t>// get gender of p</a:t>
            </a:r>
            <a:endParaRPr lang="en-US" sz="1800" smtClean="0">
              <a:solidFill>
                <a:srgbClr val="000000"/>
              </a:solidFill>
              <a:latin typeface="Courier New" pitchFamily="49" charset="0"/>
              <a:ea typeface="Times New Roman" pitchFamily="18" charset="0"/>
              <a:cs typeface="Courier New" pitchFamily="49" charset="0"/>
            </a:endParaRPr>
          </a:p>
          <a:p>
            <a:pPr lvl="1" eaLnBrk="1" hangingPunct="1">
              <a:lnSpc>
                <a:spcPct val="80000"/>
              </a:lnSpc>
              <a:buFontTx/>
              <a:buNone/>
            </a:pPr>
            <a:r>
              <a:rPr lang="en-US" sz="1800" smtClean="0">
                <a:solidFill>
                  <a:srgbClr val="000000"/>
                </a:solidFill>
                <a:latin typeface="Courier New" pitchFamily="49" charset="0"/>
                <a:ea typeface="Times New Roman" pitchFamily="18" charset="0"/>
                <a:cs typeface="Courier New" pitchFamily="49" charset="0"/>
              </a:rPr>
              <a:t>string </a:t>
            </a:r>
            <a:r>
              <a:rPr lang="en-US" sz="1800" b="1" smtClean="0">
                <a:solidFill>
                  <a:srgbClr val="000000"/>
                </a:solidFill>
                <a:latin typeface="Courier New" pitchFamily="49" charset="0"/>
                <a:ea typeface="Times New Roman" pitchFamily="18" charset="0"/>
                <a:cs typeface="Courier New" pitchFamily="49" charset="0"/>
              </a:rPr>
              <a:t>genderOf</a:t>
            </a:r>
            <a:r>
              <a:rPr lang="en-US" sz="1800" smtClean="0">
                <a:solidFill>
                  <a:srgbClr val="000000"/>
                </a:solidFill>
                <a:latin typeface="Courier New" pitchFamily="49" charset="0"/>
                <a:ea typeface="Times New Roman" pitchFamily="18" charset="0"/>
                <a:cs typeface="Courier New" pitchFamily="49" charset="0"/>
              </a:rPr>
              <a:t>(string p) {</a:t>
            </a:r>
          </a:p>
          <a:p>
            <a:pPr lvl="1" eaLnBrk="1" hangingPunct="1">
              <a:lnSpc>
                <a:spcPct val="80000"/>
              </a:lnSpc>
              <a:buFontTx/>
              <a:buNone/>
            </a:pPr>
            <a:r>
              <a:rPr lang="en-US" sz="1800" smtClean="0">
                <a:solidFill>
                  <a:srgbClr val="000000"/>
                </a:solidFill>
                <a:latin typeface="Courier New" pitchFamily="49" charset="0"/>
                <a:ea typeface="Times New Roman" pitchFamily="18" charset="0"/>
                <a:cs typeface="Courier New" pitchFamily="49" charset="0"/>
              </a:rPr>
              <a:t>  ...</a:t>
            </a:r>
          </a:p>
          <a:p>
            <a:pPr lvl="1" eaLnBrk="1" hangingPunct="1">
              <a:lnSpc>
                <a:spcPct val="80000"/>
              </a:lnSpc>
              <a:buFontTx/>
              <a:buNone/>
            </a:pPr>
            <a:r>
              <a:rPr lang="en-US" sz="1800" smtClean="0">
                <a:solidFill>
                  <a:srgbClr val="000000"/>
                </a:solidFill>
                <a:latin typeface="Courier New" pitchFamily="49" charset="0"/>
                <a:ea typeface="Times New Roman" pitchFamily="18" charset="0"/>
                <a:cs typeface="Courier New" pitchFamily="49" charset="0"/>
              </a:rPr>
              <a:t>}</a:t>
            </a:r>
          </a:p>
          <a:p>
            <a:pPr lvl="1" eaLnBrk="1" hangingPunct="1">
              <a:lnSpc>
                <a:spcPct val="80000"/>
              </a:lnSpc>
              <a:buFontTx/>
              <a:buNone/>
            </a:pPr>
            <a:r>
              <a:rPr lang="en-US" sz="1800" smtClean="0">
                <a:solidFill>
                  <a:srgbClr val="008000"/>
                </a:solidFill>
                <a:latin typeface="Courier New" pitchFamily="49" charset="0"/>
                <a:ea typeface="Times New Roman" pitchFamily="18" charset="0"/>
                <a:cs typeface="Courier New" pitchFamily="49" charset="0"/>
              </a:rPr>
              <a:t>// get all people having gender g</a:t>
            </a:r>
            <a:endParaRPr lang="en-US" sz="1800" smtClean="0">
              <a:solidFill>
                <a:srgbClr val="000000"/>
              </a:solidFill>
              <a:latin typeface="Courier New" pitchFamily="49" charset="0"/>
              <a:ea typeface="Times New Roman" pitchFamily="18" charset="0"/>
              <a:cs typeface="Courier New" pitchFamily="49" charset="0"/>
            </a:endParaRPr>
          </a:p>
          <a:p>
            <a:pPr lvl="1" eaLnBrk="1" hangingPunct="1">
              <a:lnSpc>
                <a:spcPct val="80000"/>
              </a:lnSpc>
              <a:buFontTx/>
              <a:buNone/>
            </a:pPr>
            <a:r>
              <a:rPr lang="en-US" sz="1800" smtClean="0">
                <a:solidFill>
                  <a:srgbClr val="000000"/>
                </a:solidFill>
                <a:latin typeface="Courier New" pitchFamily="49" charset="0"/>
                <a:ea typeface="Times New Roman" pitchFamily="18" charset="0"/>
                <a:cs typeface="Courier New" pitchFamily="49" charset="0"/>
              </a:rPr>
              <a:t>list&lt;string&gt; </a:t>
            </a:r>
            <a:r>
              <a:rPr lang="en-US" sz="1800" b="1" smtClean="0">
                <a:solidFill>
                  <a:srgbClr val="000000"/>
                </a:solidFill>
                <a:latin typeface="Courier New" pitchFamily="49" charset="0"/>
                <a:ea typeface="Times New Roman" pitchFamily="18" charset="0"/>
                <a:cs typeface="Courier New" pitchFamily="49" charset="0"/>
              </a:rPr>
              <a:t>havingGender</a:t>
            </a:r>
            <a:r>
              <a:rPr lang="en-US" sz="1800" smtClean="0">
                <a:solidFill>
                  <a:srgbClr val="000000"/>
                </a:solidFill>
                <a:latin typeface="Courier New" pitchFamily="49" charset="0"/>
                <a:ea typeface="Times New Roman" pitchFamily="18" charset="0"/>
                <a:cs typeface="Courier New" pitchFamily="49" charset="0"/>
              </a:rPr>
              <a:t>(string g) {</a:t>
            </a:r>
          </a:p>
          <a:p>
            <a:pPr lvl="1" eaLnBrk="1" hangingPunct="1">
              <a:lnSpc>
                <a:spcPct val="80000"/>
              </a:lnSpc>
              <a:buFontTx/>
              <a:buNone/>
            </a:pPr>
            <a:r>
              <a:rPr lang="en-US" sz="1800" smtClean="0">
                <a:solidFill>
                  <a:srgbClr val="000000"/>
                </a:solidFill>
                <a:latin typeface="Courier New" pitchFamily="49" charset="0"/>
                <a:ea typeface="Times New Roman" pitchFamily="18" charset="0"/>
                <a:cs typeface="Courier New" pitchFamily="49" charset="0"/>
              </a:rPr>
              <a:t>  ...</a:t>
            </a:r>
          </a:p>
          <a:p>
            <a:pPr lvl="1" eaLnBrk="1" hangingPunct="1">
              <a:lnSpc>
                <a:spcPct val="80000"/>
              </a:lnSpc>
              <a:buFontTx/>
              <a:buNone/>
            </a:pPr>
            <a:r>
              <a:rPr lang="en-US" sz="1800" smtClean="0">
                <a:solidFill>
                  <a:srgbClr val="000000"/>
                </a:solidFill>
                <a:latin typeface="Courier New" pitchFamily="49" charset="0"/>
                <a:ea typeface="Times New Roman" pitchFamily="18" charset="0"/>
                <a:cs typeface="Courier New" pitchFamily="49" charset="0"/>
              </a:rPr>
              <a:t>}</a:t>
            </a:r>
          </a:p>
          <a:p>
            <a:pPr lvl="1" eaLnBrk="1" hangingPunct="1">
              <a:lnSpc>
                <a:spcPct val="80000"/>
              </a:lnSpc>
              <a:buFontTx/>
              <a:buNone/>
            </a:pPr>
            <a:r>
              <a:rPr lang="en-US" sz="1800" smtClean="0">
                <a:solidFill>
                  <a:srgbClr val="008000"/>
                </a:solidFill>
                <a:latin typeface="Courier New" pitchFamily="49" charset="0"/>
                <a:ea typeface="Times New Roman" pitchFamily="18" charset="0"/>
                <a:cs typeface="Courier New" pitchFamily="49" charset="0"/>
              </a:rPr>
              <a:t>// list all (p,g)</a:t>
            </a:r>
          </a:p>
          <a:p>
            <a:pPr lvl="1" eaLnBrk="1" hangingPunct="1">
              <a:lnSpc>
                <a:spcPct val="80000"/>
              </a:lnSpc>
              <a:buFontTx/>
              <a:buNone/>
            </a:pPr>
            <a:r>
              <a:rPr lang="en-US" sz="1800" smtClean="0">
                <a:solidFill>
                  <a:srgbClr val="000000"/>
                </a:solidFill>
                <a:latin typeface="Courier New" pitchFamily="49" charset="0"/>
                <a:ea typeface="Times New Roman" pitchFamily="18" charset="0"/>
                <a:cs typeface="Courier New" pitchFamily="49" charset="0"/>
              </a:rPr>
              <a:t>list&lt;pair&lt;string,string&gt; &gt; </a:t>
            </a:r>
            <a:r>
              <a:rPr lang="en-US" sz="1800" b="1" smtClean="0">
                <a:solidFill>
                  <a:srgbClr val="000000"/>
                </a:solidFill>
                <a:latin typeface="Courier New" pitchFamily="49" charset="0"/>
                <a:ea typeface="Times New Roman" pitchFamily="18" charset="0"/>
                <a:cs typeface="Courier New" pitchFamily="49" charset="0"/>
              </a:rPr>
              <a:t>getItems</a:t>
            </a:r>
            <a:r>
              <a:rPr lang="en-US" sz="1800" smtClean="0">
                <a:solidFill>
                  <a:srgbClr val="000000"/>
                </a:solidFill>
                <a:latin typeface="Courier New" pitchFamily="49" charset="0"/>
                <a:ea typeface="Times New Roman" pitchFamily="18" charset="0"/>
                <a:cs typeface="Courier New" pitchFamily="49" charset="0"/>
              </a:rPr>
              <a:t>() {</a:t>
            </a:r>
          </a:p>
          <a:p>
            <a:pPr lvl="1" eaLnBrk="1" hangingPunct="1">
              <a:lnSpc>
                <a:spcPct val="80000"/>
              </a:lnSpc>
              <a:buFontTx/>
              <a:buNone/>
            </a:pPr>
            <a:r>
              <a:rPr lang="en-US" sz="1800" smtClean="0">
                <a:solidFill>
                  <a:srgbClr val="000000"/>
                </a:solidFill>
                <a:latin typeface="Courier New" pitchFamily="49" charset="0"/>
                <a:ea typeface="Times New Roman" pitchFamily="18" charset="0"/>
                <a:cs typeface="Courier New" pitchFamily="49" charset="0"/>
              </a:rPr>
              <a:t>  ...</a:t>
            </a:r>
          </a:p>
          <a:p>
            <a:pPr lvl="1" eaLnBrk="1" hangingPunct="1">
              <a:lnSpc>
                <a:spcPct val="80000"/>
              </a:lnSpc>
              <a:buFontTx/>
              <a:buNone/>
            </a:pPr>
            <a:r>
              <a:rPr lang="en-US" sz="1800" smtClean="0">
                <a:solidFill>
                  <a:srgbClr val="000000"/>
                </a:solidFill>
                <a:latin typeface="Courier New" pitchFamily="49" charset="0"/>
                <a:ea typeface="Times New Roman" pitchFamily="18" charset="0"/>
                <a:cs typeface="Courier New" pitchFamily="49" charset="0"/>
              </a:rPr>
              <a:t>}</a:t>
            </a:r>
          </a:p>
        </p:txBody>
      </p:sp>
      <p:sp>
        <p:nvSpPr>
          <p:cNvPr id="9220" name="Text Box 5"/>
          <p:cNvSpPr txBox="1">
            <a:spLocks noChangeArrowheads="1"/>
          </p:cNvSpPr>
          <p:nvPr/>
        </p:nvSpPr>
        <p:spPr bwMode="auto">
          <a:xfrm>
            <a:off x="7191375" y="1219200"/>
            <a:ext cx="1876425" cy="1916113"/>
          </a:xfrm>
          <a:prstGeom prst="rect">
            <a:avLst/>
          </a:prstGeom>
          <a:noFill/>
          <a:ln w="9525">
            <a:solidFill>
              <a:schemeClr val="tx1"/>
            </a:solidFill>
            <a:miter lim="800000"/>
            <a:headEnd/>
            <a:tailEnd/>
          </a:ln>
        </p:spPr>
        <p:txBody>
          <a:bodyPr>
            <a:spAutoFit/>
          </a:bodyPr>
          <a:lstStyle/>
          <a:p>
            <a:pPr algn="l">
              <a:spcBef>
                <a:spcPct val="50000"/>
              </a:spcBef>
            </a:pPr>
            <a:r>
              <a:rPr lang="en-US" sz="1700" b="1" u="sng"/>
              <a:t>GenderOf</a:t>
            </a:r>
          </a:p>
          <a:p>
            <a:pPr algn="l">
              <a:spcBef>
                <a:spcPct val="50000"/>
              </a:spcBef>
            </a:pPr>
            <a:r>
              <a:rPr lang="en-US" sz="1700"/>
              <a:t>(Frank, Male)</a:t>
            </a:r>
          </a:p>
          <a:p>
            <a:pPr algn="l">
              <a:spcBef>
                <a:spcPct val="50000"/>
              </a:spcBef>
            </a:pPr>
            <a:r>
              <a:rPr lang="en-US" sz="1700"/>
              <a:t>(Sam, Male)</a:t>
            </a:r>
          </a:p>
          <a:p>
            <a:pPr algn="l">
              <a:spcBef>
                <a:spcPct val="50000"/>
              </a:spcBef>
            </a:pPr>
            <a:r>
              <a:rPr lang="en-US" sz="1700"/>
              <a:t>(Mary, Female)</a:t>
            </a:r>
          </a:p>
          <a:p>
            <a:pPr algn="l">
              <a:spcBef>
                <a:spcPct val="50000"/>
              </a:spcBef>
            </a:pPr>
            <a:r>
              <a:rPr lang="en-US" sz="1700"/>
              <a:t>(Denise, Female)</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smtClean="0"/>
              <a:t>Functions vs. Relations</a:t>
            </a:r>
          </a:p>
        </p:txBody>
      </p:sp>
      <p:sp>
        <p:nvSpPr>
          <p:cNvPr id="11267" name="Rectangle 3"/>
          <p:cNvSpPr>
            <a:spLocks noGrp="1" noChangeArrowheads="1"/>
          </p:cNvSpPr>
          <p:nvPr>
            <p:ph type="body" idx="1"/>
          </p:nvPr>
        </p:nvSpPr>
        <p:spPr>
          <a:xfrm>
            <a:off x="63500" y="1676400"/>
            <a:ext cx="8229600" cy="4800600"/>
          </a:xfrm>
        </p:spPr>
        <p:txBody>
          <a:bodyPr/>
          <a:lstStyle/>
          <a:p>
            <a:pPr eaLnBrk="1" hangingPunct="1"/>
            <a:r>
              <a:rPr lang="en-US" sz="3600" dirty="0" smtClean="0">
                <a:solidFill>
                  <a:srgbClr val="000000"/>
                </a:solidFill>
                <a:ea typeface="Times New Roman" pitchFamily="18" charset="0"/>
                <a:cs typeface="Courier New" pitchFamily="49" charset="0"/>
              </a:rPr>
              <a:t>As a relation</a:t>
            </a:r>
          </a:p>
          <a:p>
            <a:pPr eaLnBrk="1" hangingPunct="1">
              <a:buFontTx/>
              <a:buNone/>
            </a:pPr>
            <a:r>
              <a:rPr lang="en-US" sz="2000" dirty="0" smtClean="0">
                <a:solidFill>
                  <a:srgbClr val="008000"/>
                </a:solidFill>
                <a:latin typeface="Courier New" pitchFamily="49" charset="0"/>
                <a:ea typeface="Times New Roman" pitchFamily="18" charset="0"/>
                <a:cs typeface="Courier New" pitchFamily="49" charset="0"/>
              </a:rPr>
              <a:t>// declarative reading : </a:t>
            </a:r>
            <a:r>
              <a:rPr lang="en-US" sz="2000" dirty="0" err="1" smtClean="0">
                <a:solidFill>
                  <a:srgbClr val="008000"/>
                </a:solidFill>
                <a:latin typeface="Courier New" pitchFamily="49" charset="0"/>
                <a:ea typeface="Times New Roman" pitchFamily="18" charset="0"/>
                <a:cs typeface="Courier New" pitchFamily="49" charset="0"/>
              </a:rPr>
              <a:t>p’s</a:t>
            </a:r>
            <a:r>
              <a:rPr lang="en-US" sz="2000" dirty="0" smtClean="0">
                <a:solidFill>
                  <a:srgbClr val="008000"/>
                </a:solidFill>
                <a:latin typeface="Courier New" pitchFamily="49" charset="0"/>
                <a:ea typeface="Times New Roman" pitchFamily="18" charset="0"/>
                <a:cs typeface="Courier New" pitchFamily="49" charset="0"/>
              </a:rPr>
              <a:t> gender is g</a:t>
            </a:r>
            <a:endParaRPr lang="en-US" sz="2000" b="1" dirty="0" smtClean="0">
              <a:solidFill>
                <a:srgbClr val="000000"/>
              </a:solidFill>
              <a:latin typeface="Courier New" pitchFamily="49" charset="0"/>
              <a:ea typeface="Times New Roman" pitchFamily="18" charset="0"/>
              <a:cs typeface="Courier New" pitchFamily="49" charset="0"/>
            </a:endParaRPr>
          </a:p>
          <a:p>
            <a:pPr eaLnBrk="1" hangingPunct="1">
              <a:buFontTx/>
              <a:buNone/>
            </a:pPr>
            <a:r>
              <a:rPr lang="en-US" sz="2000" b="1" dirty="0" smtClean="0">
                <a:solidFill>
                  <a:srgbClr val="000000"/>
                </a:solidFill>
                <a:latin typeface="Courier New" pitchFamily="49" charset="0"/>
                <a:ea typeface="Times New Roman" pitchFamily="18" charset="0"/>
                <a:cs typeface="Courier New" pitchFamily="49" charset="0"/>
              </a:rPr>
              <a:t>relation</a:t>
            </a:r>
            <a:r>
              <a:rPr lang="en-US" sz="2000" dirty="0" smtClean="0">
                <a:solidFill>
                  <a:srgbClr val="000000"/>
                </a:solidFill>
                <a:latin typeface="Courier New" pitchFamily="49" charset="0"/>
                <a:ea typeface="Times New Roman" pitchFamily="18" charset="0"/>
                <a:cs typeface="Courier New" pitchFamily="49" charset="0"/>
              </a:rPr>
              <a:t> </a:t>
            </a:r>
            <a:r>
              <a:rPr lang="en-US" sz="2000" b="1" dirty="0" smtClean="0">
                <a:solidFill>
                  <a:schemeClr val="hlink"/>
                </a:solidFill>
                <a:latin typeface="Courier New" pitchFamily="49" charset="0"/>
                <a:ea typeface="Times New Roman" pitchFamily="18" charset="0"/>
                <a:cs typeface="Courier New" pitchFamily="49" charset="0"/>
              </a:rPr>
              <a:t>gender</a:t>
            </a:r>
            <a:r>
              <a:rPr lang="en-US" sz="2000" dirty="0" smtClean="0">
                <a:solidFill>
                  <a:srgbClr val="000000"/>
                </a:solidFill>
                <a:latin typeface="Courier New" pitchFamily="49" charset="0"/>
                <a:ea typeface="Times New Roman" pitchFamily="18" charset="0"/>
                <a:cs typeface="Courier New" pitchFamily="49" charset="0"/>
              </a:rPr>
              <a:t>(</a:t>
            </a:r>
            <a:r>
              <a:rPr lang="en-US" sz="2000" b="1" dirty="0" err="1" smtClean="0">
                <a:solidFill>
                  <a:srgbClr val="000000"/>
                </a:solidFill>
                <a:latin typeface="Courier New" pitchFamily="49" charset="0"/>
                <a:ea typeface="Times New Roman" pitchFamily="18" charset="0"/>
                <a:cs typeface="Courier New" pitchFamily="49" charset="0"/>
              </a:rPr>
              <a:t>lref</a:t>
            </a:r>
            <a:r>
              <a:rPr lang="en-US" sz="2000" dirty="0" smtClean="0">
                <a:solidFill>
                  <a:srgbClr val="000000"/>
                </a:solidFill>
                <a:latin typeface="Courier New" pitchFamily="49" charset="0"/>
                <a:ea typeface="Times New Roman" pitchFamily="18" charset="0"/>
                <a:cs typeface="Courier New" pitchFamily="49" charset="0"/>
              </a:rPr>
              <a:t>&lt;string&gt; p, </a:t>
            </a:r>
            <a:r>
              <a:rPr lang="en-US" sz="2000" b="1" dirty="0" err="1" smtClean="0">
                <a:solidFill>
                  <a:srgbClr val="000000"/>
                </a:solidFill>
                <a:latin typeface="Courier New" pitchFamily="49" charset="0"/>
                <a:ea typeface="Times New Roman" pitchFamily="18" charset="0"/>
                <a:cs typeface="Courier New" pitchFamily="49" charset="0"/>
              </a:rPr>
              <a:t>lref</a:t>
            </a:r>
            <a:r>
              <a:rPr lang="en-US" sz="2000" dirty="0" smtClean="0">
                <a:solidFill>
                  <a:srgbClr val="000000"/>
                </a:solidFill>
                <a:latin typeface="Courier New" pitchFamily="49" charset="0"/>
                <a:ea typeface="Times New Roman" pitchFamily="18" charset="0"/>
                <a:cs typeface="Courier New" pitchFamily="49" charset="0"/>
              </a:rPr>
              <a:t>&lt;string&gt; g)</a:t>
            </a:r>
            <a:r>
              <a:rPr lang="en-US" sz="2000" b="1" dirty="0" smtClean="0">
                <a:solidFill>
                  <a:srgbClr val="000000"/>
                </a:solidFill>
                <a:latin typeface="Courier New" pitchFamily="49" charset="0"/>
                <a:ea typeface="Times New Roman" pitchFamily="18" charset="0"/>
                <a:cs typeface="Courier New" pitchFamily="49" charset="0"/>
              </a:rPr>
              <a:t>{</a:t>
            </a:r>
          </a:p>
          <a:p>
            <a:pPr eaLnBrk="1" hangingPunct="1">
              <a:buFontTx/>
              <a:buNone/>
            </a:pPr>
            <a:r>
              <a:rPr lang="en-US" sz="2000" dirty="0" smtClean="0">
                <a:solidFill>
                  <a:srgbClr val="000000"/>
                </a:solidFill>
                <a:latin typeface="Courier New" pitchFamily="49" charset="0"/>
                <a:ea typeface="Times New Roman" pitchFamily="18" charset="0"/>
                <a:cs typeface="Courier New" pitchFamily="49" charset="0"/>
              </a:rPr>
              <a:t>  return </a:t>
            </a:r>
            <a:r>
              <a:rPr lang="en-US" sz="2000" b="1" dirty="0" err="1" smtClean="0">
                <a:solidFill>
                  <a:srgbClr val="000000"/>
                </a:solidFill>
                <a:latin typeface="Courier New" pitchFamily="49" charset="0"/>
                <a:ea typeface="Times New Roman" pitchFamily="18" charset="0"/>
                <a:cs typeface="Courier New" pitchFamily="49" charset="0"/>
              </a:rPr>
              <a:t>eq</a:t>
            </a:r>
            <a:r>
              <a:rPr lang="en-US" sz="2000" dirty="0" smtClean="0">
                <a:solidFill>
                  <a:srgbClr val="000000"/>
                </a:solidFill>
                <a:latin typeface="Courier New" pitchFamily="49" charset="0"/>
                <a:ea typeface="Times New Roman" pitchFamily="18" charset="0"/>
                <a:cs typeface="Courier New" pitchFamily="49" charset="0"/>
              </a:rPr>
              <a:t>(</a:t>
            </a:r>
            <a:r>
              <a:rPr lang="en-US" sz="2000" dirty="0" err="1" smtClean="0">
                <a:solidFill>
                  <a:srgbClr val="000000"/>
                </a:solidFill>
                <a:latin typeface="Courier New" pitchFamily="49" charset="0"/>
                <a:ea typeface="Times New Roman" pitchFamily="18" charset="0"/>
                <a:cs typeface="Courier New" pitchFamily="49" charset="0"/>
              </a:rPr>
              <a:t>p,</a:t>
            </a:r>
            <a:r>
              <a:rPr lang="en-US" sz="2000" dirty="0" err="1" smtClean="0">
                <a:solidFill>
                  <a:srgbClr val="800000"/>
                </a:solidFill>
                <a:latin typeface="Courier New" pitchFamily="49" charset="0"/>
                <a:ea typeface="Times New Roman" pitchFamily="18" charset="0"/>
                <a:cs typeface="Courier New" pitchFamily="49" charset="0"/>
              </a:rPr>
              <a:t>”Frank</a:t>
            </a:r>
            <a:r>
              <a:rPr lang="en-US" sz="2000" dirty="0" smtClean="0">
                <a:solidFill>
                  <a:srgbClr val="800000"/>
                </a:solidFill>
                <a:latin typeface="Courier New" pitchFamily="49" charset="0"/>
                <a:ea typeface="Times New Roman" pitchFamily="18" charset="0"/>
                <a:cs typeface="Courier New" pitchFamily="49" charset="0"/>
              </a:rPr>
              <a:t>”</a:t>
            </a:r>
            <a:r>
              <a:rPr lang="en-US" sz="2000" dirty="0" smtClean="0">
                <a:solidFill>
                  <a:srgbClr val="000000"/>
                </a:solidFill>
                <a:latin typeface="Courier New" pitchFamily="49" charset="0"/>
                <a:ea typeface="Times New Roman" pitchFamily="18" charset="0"/>
                <a:cs typeface="Courier New" pitchFamily="49" charset="0"/>
              </a:rPr>
              <a:t>) &amp;&amp; </a:t>
            </a:r>
            <a:r>
              <a:rPr lang="en-US" sz="2000" b="1" dirty="0" err="1" smtClean="0">
                <a:solidFill>
                  <a:srgbClr val="000000"/>
                </a:solidFill>
                <a:latin typeface="Courier New" pitchFamily="49" charset="0"/>
                <a:ea typeface="Times New Roman" pitchFamily="18" charset="0"/>
                <a:cs typeface="Courier New" pitchFamily="49" charset="0"/>
              </a:rPr>
              <a:t>eq</a:t>
            </a:r>
            <a:r>
              <a:rPr lang="en-US" sz="2000" dirty="0" smtClean="0">
                <a:solidFill>
                  <a:srgbClr val="000000"/>
                </a:solidFill>
                <a:latin typeface="Courier New" pitchFamily="49" charset="0"/>
                <a:ea typeface="Times New Roman" pitchFamily="18" charset="0"/>
                <a:cs typeface="Courier New" pitchFamily="49" charset="0"/>
              </a:rPr>
              <a:t>(</a:t>
            </a:r>
            <a:r>
              <a:rPr lang="en-US" sz="2000" dirty="0" err="1" smtClean="0">
                <a:solidFill>
                  <a:srgbClr val="000000"/>
                </a:solidFill>
                <a:latin typeface="Courier New" pitchFamily="49" charset="0"/>
                <a:ea typeface="Times New Roman" pitchFamily="18" charset="0"/>
                <a:cs typeface="Courier New" pitchFamily="49" charset="0"/>
              </a:rPr>
              <a:t>g,</a:t>
            </a:r>
            <a:r>
              <a:rPr lang="en-US" sz="2000" dirty="0" err="1" smtClean="0">
                <a:solidFill>
                  <a:srgbClr val="800000"/>
                </a:solidFill>
                <a:latin typeface="Courier New" pitchFamily="49" charset="0"/>
                <a:ea typeface="Times New Roman" pitchFamily="18" charset="0"/>
                <a:cs typeface="Courier New" pitchFamily="49" charset="0"/>
              </a:rPr>
              <a:t>”male</a:t>
            </a:r>
            <a:r>
              <a:rPr lang="en-US" sz="2000" dirty="0" smtClean="0">
                <a:solidFill>
                  <a:srgbClr val="800000"/>
                </a:solidFill>
                <a:latin typeface="Courier New" pitchFamily="49" charset="0"/>
                <a:ea typeface="Times New Roman" pitchFamily="18" charset="0"/>
                <a:cs typeface="Courier New" pitchFamily="49" charset="0"/>
              </a:rPr>
              <a:t>”</a:t>
            </a:r>
            <a:r>
              <a:rPr lang="en-US" sz="2000" dirty="0" smtClean="0">
                <a:solidFill>
                  <a:srgbClr val="000000"/>
                </a:solidFill>
                <a:latin typeface="Courier New" pitchFamily="49" charset="0"/>
                <a:ea typeface="Times New Roman" pitchFamily="18" charset="0"/>
                <a:cs typeface="Courier New" pitchFamily="49" charset="0"/>
              </a:rPr>
              <a:t>)</a:t>
            </a:r>
          </a:p>
          <a:p>
            <a:pPr eaLnBrk="1" hangingPunct="1">
              <a:buFontTx/>
              <a:buNone/>
            </a:pPr>
            <a:r>
              <a:rPr lang="en-US" sz="2000" dirty="0" smtClean="0">
                <a:solidFill>
                  <a:srgbClr val="000000"/>
                </a:solidFill>
                <a:latin typeface="Courier New" pitchFamily="49" charset="0"/>
                <a:ea typeface="Times New Roman" pitchFamily="18" charset="0"/>
                <a:cs typeface="Courier New" pitchFamily="49" charset="0"/>
              </a:rPr>
              <a:t>     ||  </a:t>
            </a:r>
            <a:r>
              <a:rPr lang="en-US" sz="2000" b="1" dirty="0" err="1" smtClean="0">
                <a:solidFill>
                  <a:srgbClr val="000000"/>
                </a:solidFill>
                <a:latin typeface="Courier New" pitchFamily="49" charset="0"/>
                <a:ea typeface="Times New Roman" pitchFamily="18" charset="0"/>
                <a:cs typeface="Courier New" pitchFamily="49" charset="0"/>
              </a:rPr>
              <a:t>eq</a:t>
            </a:r>
            <a:r>
              <a:rPr lang="en-US" sz="2000" dirty="0" smtClean="0">
                <a:solidFill>
                  <a:srgbClr val="000000"/>
                </a:solidFill>
                <a:latin typeface="Courier New" pitchFamily="49" charset="0"/>
                <a:ea typeface="Times New Roman" pitchFamily="18" charset="0"/>
                <a:cs typeface="Courier New" pitchFamily="49" charset="0"/>
              </a:rPr>
              <a:t>(</a:t>
            </a:r>
            <a:r>
              <a:rPr lang="en-US" sz="2000" dirty="0" err="1" smtClean="0">
                <a:solidFill>
                  <a:srgbClr val="000000"/>
                </a:solidFill>
                <a:latin typeface="Courier New" pitchFamily="49" charset="0"/>
                <a:ea typeface="Times New Roman" pitchFamily="18" charset="0"/>
                <a:cs typeface="Courier New" pitchFamily="49" charset="0"/>
              </a:rPr>
              <a:t>p,</a:t>
            </a:r>
            <a:r>
              <a:rPr lang="en-US" sz="2000" dirty="0" err="1" smtClean="0">
                <a:solidFill>
                  <a:srgbClr val="800000"/>
                </a:solidFill>
                <a:latin typeface="Courier New" pitchFamily="49" charset="0"/>
                <a:ea typeface="Times New Roman" pitchFamily="18" charset="0"/>
                <a:cs typeface="Courier New" pitchFamily="49" charset="0"/>
              </a:rPr>
              <a:t>”Sam</a:t>
            </a:r>
            <a:r>
              <a:rPr lang="en-US" sz="2000" dirty="0" smtClean="0">
                <a:solidFill>
                  <a:srgbClr val="800000"/>
                </a:solidFill>
                <a:latin typeface="Courier New" pitchFamily="49" charset="0"/>
                <a:ea typeface="Times New Roman" pitchFamily="18" charset="0"/>
                <a:cs typeface="Courier New" pitchFamily="49" charset="0"/>
              </a:rPr>
              <a:t>”</a:t>
            </a:r>
            <a:r>
              <a:rPr lang="en-US" sz="2000" dirty="0" smtClean="0">
                <a:solidFill>
                  <a:srgbClr val="000000"/>
                </a:solidFill>
                <a:latin typeface="Courier New" pitchFamily="49" charset="0"/>
                <a:ea typeface="Times New Roman" pitchFamily="18" charset="0"/>
                <a:cs typeface="Courier New" pitchFamily="49" charset="0"/>
              </a:rPr>
              <a:t>)   &amp;&amp; </a:t>
            </a:r>
            <a:r>
              <a:rPr lang="en-US" sz="2000" b="1" dirty="0" err="1" smtClean="0">
                <a:solidFill>
                  <a:srgbClr val="000000"/>
                </a:solidFill>
                <a:latin typeface="Courier New" pitchFamily="49" charset="0"/>
                <a:ea typeface="Times New Roman" pitchFamily="18" charset="0"/>
                <a:cs typeface="Courier New" pitchFamily="49" charset="0"/>
              </a:rPr>
              <a:t>eq</a:t>
            </a:r>
            <a:r>
              <a:rPr lang="en-US" sz="2000" dirty="0" smtClean="0">
                <a:solidFill>
                  <a:srgbClr val="000000"/>
                </a:solidFill>
                <a:latin typeface="Courier New" pitchFamily="49" charset="0"/>
                <a:ea typeface="Times New Roman" pitchFamily="18" charset="0"/>
                <a:cs typeface="Courier New" pitchFamily="49" charset="0"/>
              </a:rPr>
              <a:t>(</a:t>
            </a:r>
            <a:r>
              <a:rPr lang="en-US" sz="2000" dirty="0" err="1" smtClean="0">
                <a:solidFill>
                  <a:srgbClr val="000000"/>
                </a:solidFill>
                <a:latin typeface="Courier New" pitchFamily="49" charset="0"/>
                <a:ea typeface="Times New Roman" pitchFamily="18" charset="0"/>
                <a:cs typeface="Courier New" pitchFamily="49" charset="0"/>
              </a:rPr>
              <a:t>g,</a:t>
            </a:r>
            <a:r>
              <a:rPr lang="en-US" sz="2000" dirty="0" err="1" smtClean="0">
                <a:solidFill>
                  <a:srgbClr val="800000"/>
                </a:solidFill>
                <a:latin typeface="Courier New" pitchFamily="49" charset="0"/>
                <a:ea typeface="Times New Roman" pitchFamily="18" charset="0"/>
                <a:cs typeface="Courier New" pitchFamily="49" charset="0"/>
              </a:rPr>
              <a:t>”male</a:t>
            </a:r>
            <a:r>
              <a:rPr lang="en-US" sz="2000" dirty="0" smtClean="0">
                <a:solidFill>
                  <a:srgbClr val="800000"/>
                </a:solidFill>
                <a:latin typeface="Courier New" pitchFamily="49" charset="0"/>
                <a:ea typeface="Times New Roman" pitchFamily="18" charset="0"/>
                <a:cs typeface="Courier New" pitchFamily="49" charset="0"/>
              </a:rPr>
              <a:t>”</a:t>
            </a:r>
            <a:r>
              <a:rPr lang="en-US" sz="2000" dirty="0" smtClean="0">
                <a:solidFill>
                  <a:srgbClr val="000000"/>
                </a:solidFill>
                <a:latin typeface="Courier New" pitchFamily="49" charset="0"/>
                <a:ea typeface="Times New Roman" pitchFamily="18" charset="0"/>
                <a:cs typeface="Courier New" pitchFamily="49" charset="0"/>
              </a:rPr>
              <a:t>)</a:t>
            </a:r>
          </a:p>
          <a:p>
            <a:pPr eaLnBrk="1" hangingPunct="1">
              <a:buFontTx/>
              <a:buNone/>
            </a:pPr>
            <a:r>
              <a:rPr lang="en-US" sz="2000" dirty="0" smtClean="0">
                <a:solidFill>
                  <a:srgbClr val="000000"/>
                </a:solidFill>
                <a:latin typeface="Courier New" pitchFamily="49" charset="0"/>
                <a:ea typeface="Times New Roman" pitchFamily="18" charset="0"/>
                <a:cs typeface="Courier New" pitchFamily="49" charset="0"/>
              </a:rPr>
              <a:t>     ||  </a:t>
            </a:r>
            <a:r>
              <a:rPr lang="en-US" sz="2000" b="1" dirty="0" err="1" smtClean="0">
                <a:solidFill>
                  <a:srgbClr val="000000"/>
                </a:solidFill>
                <a:latin typeface="Courier New" pitchFamily="49" charset="0"/>
                <a:ea typeface="Times New Roman" pitchFamily="18" charset="0"/>
                <a:cs typeface="Courier New" pitchFamily="49" charset="0"/>
              </a:rPr>
              <a:t>eq</a:t>
            </a:r>
            <a:r>
              <a:rPr lang="en-US" sz="2000" dirty="0" smtClean="0">
                <a:solidFill>
                  <a:srgbClr val="000000"/>
                </a:solidFill>
                <a:latin typeface="Courier New" pitchFamily="49" charset="0"/>
                <a:ea typeface="Times New Roman" pitchFamily="18" charset="0"/>
                <a:cs typeface="Courier New" pitchFamily="49" charset="0"/>
              </a:rPr>
              <a:t>(</a:t>
            </a:r>
            <a:r>
              <a:rPr lang="en-US" sz="2000" dirty="0" err="1" smtClean="0">
                <a:solidFill>
                  <a:srgbClr val="000000"/>
                </a:solidFill>
                <a:latin typeface="Courier New" pitchFamily="49" charset="0"/>
                <a:ea typeface="Times New Roman" pitchFamily="18" charset="0"/>
                <a:cs typeface="Courier New" pitchFamily="49" charset="0"/>
              </a:rPr>
              <a:t>p,</a:t>
            </a:r>
            <a:r>
              <a:rPr lang="en-US" sz="2000" dirty="0" err="1" smtClean="0">
                <a:solidFill>
                  <a:srgbClr val="800000"/>
                </a:solidFill>
                <a:latin typeface="Courier New" pitchFamily="49" charset="0"/>
                <a:ea typeface="Times New Roman" pitchFamily="18" charset="0"/>
                <a:cs typeface="Courier New" pitchFamily="49" charset="0"/>
              </a:rPr>
              <a:t>”Mary</a:t>
            </a:r>
            <a:r>
              <a:rPr lang="en-US" sz="2000" dirty="0" smtClean="0">
                <a:solidFill>
                  <a:srgbClr val="800000"/>
                </a:solidFill>
                <a:latin typeface="Courier New" pitchFamily="49" charset="0"/>
                <a:ea typeface="Times New Roman" pitchFamily="18" charset="0"/>
                <a:cs typeface="Courier New" pitchFamily="49" charset="0"/>
              </a:rPr>
              <a:t>”</a:t>
            </a:r>
            <a:r>
              <a:rPr lang="en-US" sz="2000" dirty="0" smtClean="0">
                <a:solidFill>
                  <a:srgbClr val="000000"/>
                </a:solidFill>
                <a:latin typeface="Courier New" pitchFamily="49" charset="0"/>
                <a:ea typeface="Times New Roman" pitchFamily="18" charset="0"/>
                <a:cs typeface="Courier New" pitchFamily="49" charset="0"/>
              </a:rPr>
              <a:t>)  &amp;&amp; </a:t>
            </a:r>
            <a:r>
              <a:rPr lang="en-US" sz="2000" b="1" dirty="0" err="1" smtClean="0">
                <a:solidFill>
                  <a:srgbClr val="000000"/>
                </a:solidFill>
                <a:latin typeface="Courier New" pitchFamily="49" charset="0"/>
                <a:ea typeface="Times New Roman" pitchFamily="18" charset="0"/>
                <a:cs typeface="Courier New" pitchFamily="49" charset="0"/>
              </a:rPr>
              <a:t>eq</a:t>
            </a:r>
            <a:r>
              <a:rPr lang="en-US" sz="2000" dirty="0" smtClean="0">
                <a:solidFill>
                  <a:srgbClr val="000000"/>
                </a:solidFill>
                <a:latin typeface="Courier New" pitchFamily="49" charset="0"/>
                <a:ea typeface="Times New Roman" pitchFamily="18" charset="0"/>
                <a:cs typeface="Courier New" pitchFamily="49" charset="0"/>
              </a:rPr>
              <a:t>(</a:t>
            </a:r>
            <a:r>
              <a:rPr lang="en-US" sz="2000" dirty="0" err="1" smtClean="0">
                <a:solidFill>
                  <a:srgbClr val="000000"/>
                </a:solidFill>
                <a:latin typeface="Courier New" pitchFamily="49" charset="0"/>
                <a:ea typeface="Times New Roman" pitchFamily="18" charset="0"/>
                <a:cs typeface="Courier New" pitchFamily="49" charset="0"/>
              </a:rPr>
              <a:t>g,</a:t>
            </a:r>
            <a:r>
              <a:rPr lang="en-US" sz="2000" dirty="0" err="1" smtClean="0">
                <a:solidFill>
                  <a:srgbClr val="800000"/>
                </a:solidFill>
                <a:latin typeface="Courier New" pitchFamily="49" charset="0"/>
                <a:ea typeface="Times New Roman" pitchFamily="18" charset="0"/>
                <a:cs typeface="Courier New" pitchFamily="49" charset="0"/>
              </a:rPr>
              <a:t>”female</a:t>
            </a:r>
            <a:r>
              <a:rPr lang="en-US" sz="2000" dirty="0" smtClean="0">
                <a:solidFill>
                  <a:srgbClr val="800000"/>
                </a:solidFill>
                <a:latin typeface="Courier New" pitchFamily="49" charset="0"/>
                <a:ea typeface="Times New Roman" pitchFamily="18" charset="0"/>
                <a:cs typeface="Courier New" pitchFamily="49" charset="0"/>
              </a:rPr>
              <a:t>”</a:t>
            </a:r>
            <a:r>
              <a:rPr lang="en-US" sz="2000" dirty="0" smtClean="0">
                <a:solidFill>
                  <a:srgbClr val="000000"/>
                </a:solidFill>
                <a:latin typeface="Courier New" pitchFamily="49" charset="0"/>
                <a:ea typeface="Times New Roman" pitchFamily="18" charset="0"/>
                <a:cs typeface="Courier New" pitchFamily="49" charset="0"/>
              </a:rPr>
              <a:t>)</a:t>
            </a:r>
          </a:p>
          <a:p>
            <a:pPr eaLnBrk="1" hangingPunct="1">
              <a:buFontTx/>
              <a:buNone/>
            </a:pPr>
            <a:r>
              <a:rPr lang="en-US" sz="2000" dirty="0" smtClean="0">
                <a:solidFill>
                  <a:srgbClr val="000000"/>
                </a:solidFill>
                <a:latin typeface="Courier New" pitchFamily="49" charset="0"/>
                <a:ea typeface="Times New Roman" pitchFamily="18" charset="0"/>
                <a:cs typeface="Courier New" pitchFamily="49" charset="0"/>
              </a:rPr>
              <a:t>     ||  </a:t>
            </a:r>
            <a:r>
              <a:rPr lang="en-US" sz="2000" b="1" dirty="0" err="1" smtClean="0">
                <a:solidFill>
                  <a:srgbClr val="000000"/>
                </a:solidFill>
                <a:latin typeface="Courier New" pitchFamily="49" charset="0"/>
                <a:ea typeface="Times New Roman" pitchFamily="18" charset="0"/>
                <a:cs typeface="Courier New" pitchFamily="49" charset="0"/>
              </a:rPr>
              <a:t>eq</a:t>
            </a:r>
            <a:r>
              <a:rPr lang="en-US" sz="2000" dirty="0" smtClean="0">
                <a:solidFill>
                  <a:srgbClr val="000000"/>
                </a:solidFill>
                <a:latin typeface="Courier New" pitchFamily="49" charset="0"/>
                <a:ea typeface="Times New Roman" pitchFamily="18" charset="0"/>
                <a:cs typeface="Courier New" pitchFamily="49" charset="0"/>
              </a:rPr>
              <a:t>(</a:t>
            </a:r>
            <a:r>
              <a:rPr lang="en-US" sz="2000" dirty="0" err="1" smtClean="0">
                <a:solidFill>
                  <a:srgbClr val="000000"/>
                </a:solidFill>
                <a:latin typeface="Courier New" pitchFamily="49" charset="0"/>
                <a:ea typeface="Times New Roman" pitchFamily="18" charset="0"/>
                <a:cs typeface="Courier New" pitchFamily="49" charset="0"/>
              </a:rPr>
              <a:t>p,</a:t>
            </a:r>
            <a:r>
              <a:rPr lang="en-US" sz="2000" dirty="0" err="1" smtClean="0">
                <a:solidFill>
                  <a:srgbClr val="800000"/>
                </a:solidFill>
                <a:latin typeface="Courier New" pitchFamily="49" charset="0"/>
                <a:ea typeface="Times New Roman" pitchFamily="18" charset="0"/>
                <a:cs typeface="Courier New" pitchFamily="49" charset="0"/>
              </a:rPr>
              <a:t>”Denise</a:t>
            </a:r>
            <a:r>
              <a:rPr lang="en-US" sz="2000" dirty="0" smtClean="0">
                <a:solidFill>
                  <a:srgbClr val="800000"/>
                </a:solidFill>
                <a:latin typeface="Courier New" pitchFamily="49" charset="0"/>
                <a:ea typeface="Times New Roman" pitchFamily="18" charset="0"/>
                <a:cs typeface="Courier New" pitchFamily="49" charset="0"/>
              </a:rPr>
              <a:t>”</a:t>
            </a:r>
            <a:r>
              <a:rPr lang="en-US" sz="2000" dirty="0" smtClean="0">
                <a:solidFill>
                  <a:srgbClr val="000000"/>
                </a:solidFill>
                <a:latin typeface="Courier New" pitchFamily="49" charset="0"/>
                <a:ea typeface="Times New Roman" pitchFamily="18" charset="0"/>
                <a:cs typeface="Courier New" pitchFamily="49" charset="0"/>
              </a:rPr>
              <a:t>)&amp;&amp; </a:t>
            </a:r>
            <a:r>
              <a:rPr lang="en-US" sz="2000" b="1" dirty="0" err="1" smtClean="0">
                <a:solidFill>
                  <a:srgbClr val="000000"/>
                </a:solidFill>
                <a:latin typeface="Courier New" pitchFamily="49" charset="0"/>
                <a:ea typeface="Times New Roman" pitchFamily="18" charset="0"/>
                <a:cs typeface="Courier New" pitchFamily="49" charset="0"/>
              </a:rPr>
              <a:t>eq</a:t>
            </a:r>
            <a:r>
              <a:rPr lang="en-US" sz="2000" dirty="0" smtClean="0">
                <a:solidFill>
                  <a:srgbClr val="000000"/>
                </a:solidFill>
                <a:latin typeface="Courier New" pitchFamily="49" charset="0"/>
                <a:ea typeface="Times New Roman" pitchFamily="18" charset="0"/>
                <a:cs typeface="Courier New" pitchFamily="49" charset="0"/>
              </a:rPr>
              <a:t>(</a:t>
            </a:r>
            <a:r>
              <a:rPr lang="en-US" sz="2000" dirty="0" err="1" smtClean="0">
                <a:solidFill>
                  <a:srgbClr val="000000"/>
                </a:solidFill>
                <a:latin typeface="Courier New" pitchFamily="49" charset="0"/>
                <a:ea typeface="Times New Roman" pitchFamily="18" charset="0"/>
                <a:cs typeface="Courier New" pitchFamily="49" charset="0"/>
              </a:rPr>
              <a:t>g,</a:t>
            </a:r>
            <a:r>
              <a:rPr lang="en-US" sz="2000" dirty="0" err="1" smtClean="0">
                <a:solidFill>
                  <a:srgbClr val="800000"/>
                </a:solidFill>
                <a:latin typeface="Courier New" pitchFamily="49" charset="0"/>
                <a:ea typeface="Times New Roman" pitchFamily="18" charset="0"/>
                <a:cs typeface="Courier New" pitchFamily="49" charset="0"/>
              </a:rPr>
              <a:t>”female</a:t>
            </a:r>
            <a:r>
              <a:rPr lang="en-US" sz="2000" dirty="0" smtClean="0">
                <a:solidFill>
                  <a:srgbClr val="800000"/>
                </a:solidFill>
                <a:latin typeface="Courier New" pitchFamily="49" charset="0"/>
                <a:ea typeface="Times New Roman" pitchFamily="18" charset="0"/>
                <a:cs typeface="Courier New" pitchFamily="49" charset="0"/>
              </a:rPr>
              <a:t>”</a:t>
            </a:r>
            <a:r>
              <a:rPr lang="en-US" sz="2000" dirty="0" smtClean="0">
                <a:solidFill>
                  <a:srgbClr val="000000"/>
                </a:solidFill>
                <a:latin typeface="Courier New" pitchFamily="49" charset="0"/>
                <a:ea typeface="Times New Roman" pitchFamily="18" charset="0"/>
                <a:cs typeface="Courier New" pitchFamily="49" charset="0"/>
              </a:rPr>
              <a:t>);</a:t>
            </a:r>
          </a:p>
          <a:p>
            <a:pPr eaLnBrk="1" hangingPunct="1">
              <a:buFontTx/>
              <a:buNone/>
            </a:pPr>
            <a:r>
              <a:rPr lang="en-US" sz="2000" b="1" dirty="0" smtClean="0">
                <a:solidFill>
                  <a:srgbClr val="000000"/>
                </a:solidFill>
                <a:latin typeface="Courier New" pitchFamily="49" charset="0"/>
                <a:ea typeface="Times New Roman" pitchFamily="18" charset="0"/>
                <a:cs typeface="Courier New" pitchFamily="49" charset="0"/>
              </a:rPr>
              <a:t>}</a:t>
            </a:r>
          </a:p>
          <a:p>
            <a:pPr lvl="1" eaLnBrk="1" hangingPunct="1"/>
            <a:r>
              <a:rPr lang="en-US" dirty="0" smtClean="0">
                <a:solidFill>
                  <a:srgbClr val="000000"/>
                </a:solidFill>
                <a:ea typeface="Times New Roman" pitchFamily="18" charset="0"/>
                <a:cs typeface="Courier New" pitchFamily="49" charset="0"/>
              </a:rPr>
              <a:t>Specification is </a:t>
            </a:r>
            <a:r>
              <a:rPr lang="en-US" dirty="0" smtClean="0">
                <a:solidFill>
                  <a:schemeClr val="hlink"/>
                </a:solidFill>
                <a:ea typeface="Times New Roman" pitchFamily="18" charset="0"/>
                <a:cs typeface="Courier New" pitchFamily="49" charset="0"/>
              </a:rPr>
              <a:t>declarative</a:t>
            </a:r>
            <a:r>
              <a:rPr lang="en-US" dirty="0" smtClean="0">
                <a:solidFill>
                  <a:srgbClr val="000000"/>
                </a:solidFill>
                <a:ea typeface="Times New Roman" pitchFamily="18" charset="0"/>
                <a:cs typeface="Courier New" pitchFamily="49" charset="0"/>
              </a:rPr>
              <a:t>.</a:t>
            </a:r>
          </a:p>
          <a:p>
            <a:pPr lvl="1" eaLnBrk="1" hangingPunct="1"/>
            <a:r>
              <a:rPr lang="en-US" dirty="0" smtClean="0">
                <a:solidFill>
                  <a:srgbClr val="000000"/>
                </a:solidFill>
                <a:ea typeface="Times New Roman" pitchFamily="18" charset="0"/>
                <a:cs typeface="Courier New" pitchFamily="49" charset="0"/>
              </a:rPr>
              <a:t>One relation subsumes functionality of all four functions.</a:t>
            </a:r>
          </a:p>
          <a:p>
            <a:pPr lvl="1" eaLnBrk="1" hangingPunct="1"/>
            <a:endParaRPr lang="en-US" dirty="0" smtClean="0">
              <a:solidFill>
                <a:srgbClr val="000000"/>
              </a:solidFill>
              <a:ea typeface="Times New Roman" pitchFamily="18" charset="0"/>
              <a:cs typeface="Courier New" pitchFamily="49" charset="0"/>
            </a:endParaRPr>
          </a:p>
        </p:txBody>
      </p:sp>
      <p:sp>
        <p:nvSpPr>
          <p:cNvPr id="10244" name="Text Box 4"/>
          <p:cNvSpPr txBox="1">
            <a:spLocks noChangeArrowheads="1"/>
          </p:cNvSpPr>
          <p:nvPr/>
        </p:nvSpPr>
        <p:spPr bwMode="auto">
          <a:xfrm>
            <a:off x="7486650" y="1752600"/>
            <a:ext cx="1657350" cy="1812925"/>
          </a:xfrm>
          <a:prstGeom prst="rect">
            <a:avLst/>
          </a:prstGeom>
          <a:noFill/>
          <a:ln w="9525">
            <a:solidFill>
              <a:schemeClr val="hlink"/>
            </a:solidFill>
            <a:miter lim="800000"/>
            <a:headEnd/>
            <a:tailEnd/>
          </a:ln>
        </p:spPr>
        <p:txBody>
          <a:bodyPr lIns="45720" rIns="0">
            <a:spAutoFit/>
          </a:bodyPr>
          <a:lstStyle/>
          <a:p>
            <a:pPr algn="l">
              <a:spcBef>
                <a:spcPct val="50000"/>
              </a:spcBef>
            </a:pPr>
            <a:r>
              <a:rPr lang="en-US" sz="1600" b="1" u="sng"/>
              <a:t>GenderOf</a:t>
            </a:r>
          </a:p>
          <a:p>
            <a:pPr algn="l">
              <a:spcBef>
                <a:spcPct val="50000"/>
              </a:spcBef>
            </a:pPr>
            <a:r>
              <a:rPr lang="en-US" sz="1600"/>
              <a:t>(Frank, Male)</a:t>
            </a:r>
          </a:p>
          <a:p>
            <a:pPr algn="l">
              <a:spcBef>
                <a:spcPct val="50000"/>
              </a:spcBef>
            </a:pPr>
            <a:r>
              <a:rPr lang="en-US" sz="1600"/>
              <a:t>(Sam, Male)</a:t>
            </a:r>
          </a:p>
          <a:p>
            <a:pPr algn="l">
              <a:spcBef>
                <a:spcPct val="50000"/>
              </a:spcBef>
            </a:pPr>
            <a:r>
              <a:rPr lang="en-US" sz="1600"/>
              <a:t>(Mary, Female)</a:t>
            </a:r>
          </a:p>
          <a:p>
            <a:pPr algn="l">
              <a:spcBef>
                <a:spcPct val="50000"/>
              </a:spcBef>
            </a:pPr>
            <a:r>
              <a:rPr lang="en-US" sz="1600"/>
              <a:t>(Denise, Female)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7">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267">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267">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26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26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31266</TotalTime>
  <Words>1385</Words>
  <Application>Microsoft Office PowerPoint</Application>
  <PresentationFormat>On-screen Show (4:3)</PresentationFormat>
  <Paragraphs>225</Paragraphs>
  <Slides>24</Slides>
  <Notes>2</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Default Design</vt:lpstr>
      <vt:lpstr>Programming declaratively in C++ using the Logic paradigm</vt:lpstr>
      <vt:lpstr>Agenda</vt:lpstr>
      <vt:lpstr>Underlying Theme</vt:lpstr>
      <vt:lpstr>Logic Paradigm (LP)</vt:lpstr>
      <vt:lpstr>Declarative vs. Imperative</vt:lpstr>
      <vt:lpstr>“relation”</vt:lpstr>
      <vt:lpstr>“relation”</vt:lpstr>
      <vt:lpstr>Functions vs. Relations</vt:lpstr>
      <vt:lpstr>Functions vs. Relations</vt:lpstr>
      <vt:lpstr>Demo</vt:lpstr>
      <vt:lpstr>lref&lt;T&gt; : logic reference</vt:lpstr>
      <vt:lpstr>lref&lt;T&gt; : Logic reference</vt:lpstr>
      <vt:lpstr>eq : The unification relation </vt:lpstr>
      <vt:lpstr>The magic type : relation</vt:lpstr>
      <vt:lpstr>Disjunction: Operator ||</vt:lpstr>
      <vt:lpstr>Conjunction: Operator &amp;&amp;</vt:lpstr>
      <vt:lpstr>Exclusive Disjunction: Operator ^</vt:lpstr>
      <vt:lpstr>Examples</vt:lpstr>
      <vt:lpstr>Directed Acyclic Graphs</vt:lpstr>
      <vt:lpstr>Disjunctions : Dynamic relations</vt:lpstr>
      <vt:lpstr>Examples</vt:lpstr>
      <vt:lpstr>Castor</vt:lpstr>
      <vt:lpstr>More information</vt:lpstr>
      <vt:lpstr>Q / A</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declaratively with the Logic Programming paradigm</dc:title>
  <dc:creator>Roshan</dc:creator>
  <cp:lastModifiedBy>RUNA</cp:lastModifiedBy>
  <cp:revision>288</cp:revision>
  <dcterms:created xsi:type="dcterms:W3CDTF">2007-04-22T01:44:18Z</dcterms:created>
  <dcterms:modified xsi:type="dcterms:W3CDTF">2008-04-10T08:32:32Z</dcterms:modified>
</cp:coreProperties>
</file>