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m" ContentType="application/vnd.ms-excel.sheet.macroEnabled.12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3" r:id="rId3"/>
    <p:sldId id="296" r:id="rId4"/>
    <p:sldId id="315" r:id="rId5"/>
    <p:sldId id="311" r:id="rId6"/>
    <p:sldId id="259" r:id="rId7"/>
    <p:sldId id="306" r:id="rId8"/>
    <p:sldId id="294" r:id="rId9"/>
    <p:sldId id="303" r:id="rId10"/>
    <p:sldId id="260" r:id="rId11"/>
    <p:sldId id="312" r:id="rId12"/>
    <p:sldId id="313" r:id="rId13"/>
    <p:sldId id="314" r:id="rId14"/>
    <p:sldId id="264" r:id="rId15"/>
    <p:sldId id="299" r:id="rId16"/>
    <p:sldId id="297" r:id="rId17"/>
    <p:sldId id="300" r:id="rId18"/>
    <p:sldId id="267" r:id="rId19"/>
    <p:sldId id="268" r:id="rId20"/>
    <p:sldId id="298" r:id="rId21"/>
    <p:sldId id="270" r:id="rId22"/>
    <p:sldId id="271" r:id="rId23"/>
    <p:sldId id="310" r:id="rId24"/>
    <p:sldId id="309" r:id="rId25"/>
    <p:sldId id="272" r:id="rId26"/>
    <p:sldId id="274" r:id="rId27"/>
    <p:sldId id="275" r:id="rId28"/>
    <p:sldId id="276" r:id="rId29"/>
    <p:sldId id="308" r:id="rId30"/>
    <p:sldId id="277" r:id="rId31"/>
    <p:sldId id="301" r:id="rId32"/>
    <p:sldId id="302" r:id="rId33"/>
    <p:sldId id="304" r:id="rId34"/>
    <p:sldId id="305" r:id="rId35"/>
    <p:sldId id="30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14" autoAdjust="0"/>
    <p:restoredTop sz="97269" autoAdjust="0"/>
  </p:normalViewPr>
  <p:slideViewPr>
    <p:cSldViewPr snapToGrid="0" snapToObjects="1">
      <p:cViewPr>
        <p:scale>
          <a:sx n="140" d="100"/>
          <a:sy n="140" d="100"/>
        </p:scale>
        <p:origin x="-4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GeorgeR-Mac:Users:georger:Dropbox:nwcpp:LKRhash:fixed_size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GeorgeR-Mac:Users:georger:Dropbox:nwcpp:LKRhash:resize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GeorgeR-Mac:Users:georger:Dropbox:nwcpp:LKRhash:linearhash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fixed_size.csv!$A$1</c:f>
              <c:strCache>
                <c:ptCount val="1"/>
                <c:pt idx="0">
                  <c:v>Insertion Cost</c:v>
                </c:pt>
              </c:strCache>
            </c:strRef>
          </c:tx>
          <c:marker>
            <c:symbol val="none"/>
          </c:marker>
          <c:val>
            <c:numRef>
              <c:f>fixed_size.csv!$A$2:$A$401</c:f>
              <c:numCache>
                <c:formatCode>General</c:formatCode>
                <c:ptCount val="40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2.0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2.0</c:v>
                </c:pt>
                <c:pt idx="13">
                  <c:v>2.0</c:v>
                </c:pt>
                <c:pt idx="14">
                  <c:v>1.0</c:v>
                </c:pt>
                <c:pt idx="15">
                  <c:v>2.0</c:v>
                </c:pt>
                <c:pt idx="16">
                  <c:v>1.0</c:v>
                </c:pt>
                <c:pt idx="17">
                  <c:v>3.0</c:v>
                </c:pt>
                <c:pt idx="18">
                  <c:v>1.0</c:v>
                </c:pt>
                <c:pt idx="19">
                  <c:v>4.0</c:v>
                </c:pt>
                <c:pt idx="20">
                  <c:v>1.0</c:v>
                </c:pt>
                <c:pt idx="21">
                  <c:v>3.0</c:v>
                </c:pt>
                <c:pt idx="22">
                  <c:v>2.0</c:v>
                </c:pt>
                <c:pt idx="23">
                  <c:v>3.0</c:v>
                </c:pt>
                <c:pt idx="24">
                  <c:v>1.0</c:v>
                </c:pt>
                <c:pt idx="25">
                  <c:v>2.0</c:v>
                </c:pt>
                <c:pt idx="26">
                  <c:v>2.0</c:v>
                </c:pt>
                <c:pt idx="27">
                  <c:v>3.0</c:v>
                </c:pt>
                <c:pt idx="28">
                  <c:v>1.0</c:v>
                </c:pt>
                <c:pt idx="29">
                  <c:v>2.0</c:v>
                </c:pt>
                <c:pt idx="30">
                  <c:v>4.0</c:v>
                </c:pt>
                <c:pt idx="31">
                  <c:v>4.0</c:v>
                </c:pt>
                <c:pt idx="32">
                  <c:v>2.0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2.0</c:v>
                </c:pt>
                <c:pt idx="37">
                  <c:v>2.0</c:v>
                </c:pt>
                <c:pt idx="38">
                  <c:v>3.0</c:v>
                </c:pt>
                <c:pt idx="39">
                  <c:v>4.0</c:v>
                </c:pt>
                <c:pt idx="40">
                  <c:v>3.0</c:v>
                </c:pt>
                <c:pt idx="41">
                  <c:v>3.0</c:v>
                </c:pt>
                <c:pt idx="42">
                  <c:v>3.0</c:v>
                </c:pt>
                <c:pt idx="43">
                  <c:v>4.0</c:v>
                </c:pt>
                <c:pt idx="44">
                  <c:v>4.0</c:v>
                </c:pt>
                <c:pt idx="45">
                  <c:v>3.0</c:v>
                </c:pt>
                <c:pt idx="46">
                  <c:v>2.0</c:v>
                </c:pt>
                <c:pt idx="47">
                  <c:v>3.0</c:v>
                </c:pt>
                <c:pt idx="48">
                  <c:v>1.0</c:v>
                </c:pt>
                <c:pt idx="49">
                  <c:v>5.0</c:v>
                </c:pt>
                <c:pt idx="50">
                  <c:v>2.0</c:v>
                </c:pt>
                <c:pt idx="51">
                  <c:v>3.0</c:v>
                </c:pt>
                <c:pt idx="52">
                  <c:v>2.0</c:v>
                </c:pt>
                <c:pt idx="53">
                  <c:v>2.0</c:v>
                </c:pt>
                <c:pt idx="54">
                  <c:v>4.0</c:v>
                </c:pt>
                <c:pt idx="55">
                  <c:v>5.0</c:v>
                </c:pt>
                <c:pt idx="56">
                  <c:v>4.0</c:v>
                </c:pt>
                <c:pt idx="57">
                  <c:v>5.0</c:v>
                </c:pt>
                <c:pt idx="58">
                  <c:v>3.0</c:v>
                </c:pt>
                <c:pt idx="59">
                  <c:v>5.0</c:v>
                </c:pt>
                <c:pt idx="60">
                  <c:v>2.0</c:v>
                </c:pt>
                <c:pt idx="61">
                  <c:v>3.0</c:v>
                </c:pt>
                <c:pt idx="62">
                  <c:v>4.0</c:v>
                </c:pt>
                <c:pt idx="63">
                  <c:v>6.0</c:v>
                </c:pt>
                <c:pt idx="64">
                  <c:v>2.0</c:v>
                </c:pt>
                <c:pt idx="65">
                  <c:v>4.0</c:v>
                </c:pt>
                <c:pt idx="66">
                  <c:v>4.0</c:v>
                </c:pt>
                <c:pt idx="67">
                  <c:v>7.0</c:v>
                </c:pt>
                <c:pt idx="68">
                  <c:v>5.0</c:v>
                </c:pt>
                <c:pt idx="69">
                  <c:v>5.0</c:v>
                </c:pt>
                <c:pt idx="70">
                  <c:v>5.0</c:v>
                </c:pt>
                <c:pt idx="71">
                  <c:v>5.0</c:v>
                </c:pt>
                <c:pt idx="72">
                  <c:v>6.0</c:v>
                </c:pt>
                <c:pt idx="73">
                  <c:v>3.0</c:v>
                </c:pt>
                <c:pt idx="74">
                  <c:v>6.0</c:v>
                </c:pt>
                <c:pt idx="75">
                  <c:v>3.0</c:v>
                </c:pt>
                <c:pt idx="76">
                  <c:v>2.0</c:v>
                </c:pt>
                <c:pt idx="77">
                  <c:v>7.0</c:v>
                </c:pt>
                <c:pt idx="78">
                  <c:v>3.0</c:v>
                </c:pt>
                <c:pt idx="79">
                  <c:v>8.0</c:v>
                </c:pt>
                <c:pt idx="80">
                  <c:v>4.0</c:v>
                </c:pt>
                <c:pt idx="81">
                  <c:v>4.0</c:v>
                </c:pt>
                <c:pt idx="82">
                  <c:v>6.0</c:v>
                </c:pt>
                <c:pt idx="83">
                  <c:v>6.0</c:v>
                </c:pt>
                <c:pt idx="84">
                  <c:v>5.0</c:v>
                </c:pt>
                <c:pt idx="85">
                  <c:v>7.0</c:v>
                </c:pt>
                <c:pt idx="86">
                  <c:v>2.0</c:v>
                </c:pt>
                <c:pt idx="87">
                  <c:v>4.0</c:v>
                </c:pt>
                <c:pt idx="88">
                  <c:v>5.0</c:v>
                </c:pt>
                <c:pt idx="89">
                  <c:v>5.0</c:v>
                </c:pt>
                <c:pt idx="90">
                  <c:v>3.0</c:v>
                </c:pt>
                <c:pt idx="91">
                  <c:v>8.0</c:v>
                </c:pt>
                <c:pt idx="92">
                  <c:v>6.0</c:v>
                </c:pt>
                <c:pt idx="93">
                  <c:v>7.0</c:v>
                </c:pt>
                <c:pt idx="94">
                  <c:v>7.0</c:v>
                </c:pt>
                <c:pt idx="95">
                  <c:v>6.0</c:v>
                </c:pt>
                <c:pt idx="96">
                  <c:v>5.0</c:v>
                </c:pt>
                <c:pt idx="97">
                  <c:v>9.0</c:v>
                </c:pt>
                <c:pt idx="98">
                  <c:v>8.0</c:v>
                </c:pt>
                <c:pt idx="99">
                  <c:v>9.0</c:v>
                </c:pt>
                <c:pt idx="100">
                  <c:v>4.0</c:v>
                </c:pt>
                <c:pt idx="101">
                  <c:v>6.0</c:v>
                </c:pt>
                <c:pt idx="102">
                  <c:v>7.0</c:v>
                </c:pt>
                <c:pt idx="103">
                  <c:v>5.0</c:v>
                </c:pt>
                <c:pt idx="104">
                  <c:v>3.0</c:v>
                </c:pt>
                <c:pt idx="105">
                  <c:v>5.0</c:v>
                </c:pt>
                <c:pt idx="106">
                  <c:v>8.0</c:v>
                </c:pt>
                <c:pt idx="107">
                  <c:v>6.0</c:v>
                </c:pt>
                <c:pt idx="108">
                  <c:v>3.0</c:v>
                </c:pt>
                <c:pt idx="109">
                  <c:v>4.0</c:v>
                </c:pt>
                <c:pt idx="110">
                  <c:v>7.0</c:v>
                </c:pt>
                <c:pt idx="111">
                  <c:v>6.0</c:v>
                </c:pt>
                <c:pt idx="112">
                  <c:v>4.0</c:v>
                </c:pt>
                <c:pt idx="113">
                  <c:v>7.0</c:v>
                </c:pt>
                <c:pt idx="114">
                  <c:v>6.0</c:v>
                </c:pt>
                <c:pt idx="115">
                  <c:v>8.0</c:v>
                </c:pt>
                <c:pt idx="116">
                  <c:v>10.0</c:v>
                </c:pt>
                <c:pt idx="117">
                  <c:v>3.0</c:v>
                </c:pt>
                <c:pt idx="118">
                  <c:v>4.0</c:v>
                </c:pt>
                <c:pt idx="119">
                  <c:v>4.0</c:v>
                </c:pt>
                <c:pt idx="120">
                  <c:v>5.0</c:v>
                </c:pt>
                <c:pt idx="121">
                  <c:v>7.0</c:v>
                </c:pt>
                <c:pt idx="122">
                  <c:v>8.0</c:v>
                </c:pt>
                <c:pt idx="123">
                  <c:v>8.0</c:v>
                </c:pt>
                <c:pt idx="124">
                  <c:v>5.0</c:v>
                </c:pt>
                <c:pt idx="125">
                  <c:v>9.0</c:v>
                </c:pt>
                <c:pt idx="126">
                  <c:v>9.0</c:v>
                </c:pt>
                <c:pt idx="127">
                  <c:v>8.0</c:v>
                </c:pt>
                <c:pt idx="128">
                  <c:v>4.0</c:v>
                </c:pt>
                <c:pt idx="129">
                  <c:v>6.0</c:v>
                </c:pt>
                <c:pt idx="130">
                  <c:v>8.0</c:v>
                </c:pt>
                <c:pt idx="131">
                  <c:v>9.0</c:v>
                </c:pt>
                <c:pt idx="132">
                  <c:v>11.0</c:v>
                </c:pt>
                <c:pt idx="133">
                  <c:v>9.0</c:v>
                </c:pt>
                <c:pt idx="134">
                  <c:v>7.0</c:v>
                </c:pt>
                <c:pt idx="135">
                  <c:v>9.0</c:v>
                </c:pt>
                <c:pt idx="136">
                  <c:v>10.0</c:v>
                </c:pt>
                <c:pt idx="137">
                  <c:v>7.0</c:v>
                </c:pt>
                <c:pt idx="138">
                  <c:v>6.0</c:v>
                </c:pt>
                <c:pt idx="139">
                  <c:v>5.0</c:v>
                </c:pt>
                <c:pt idx="140">
                  <c:v>7.0</c:v>
                </c:pt>
                <c:pt idx="141">
                  <c:v>10.0</c:v>
                </c:pt>
                <c:pt idx="142">
                  <c:v>12.0</c:v>
                </c:pt>
                <c:pt idx="143">
                  <c:v>10.0</c:v>
                </c:pt>
                <c:pt idx="144">
                  <c:v>7.0</c:v>
                </c:pt>
                <c:pt idx="145">
                  <c:v>6.0</c:v>
                </c:pt>
                <c:pt idx="146">
                  <c:v>11.0</c:v>
                </c:pt>
                <c:pt idx="147">
                  <c:v>9.0</c:v>
                </c:pt>
                <c:pt idx="148">
                  <c:v>10.0</c:v>
                </c:pt>
                <c:pt idx="149">
                  <c:v>6.0</c:v>
                </c:pt>
                <c:pt idx="150">
                  <c:v>9.0</c:v>
                </c:pt>
                <c:pt idx="151">
                  <c:v>6.0</c:v>
                </c:pt>
                <c:pt idx="152">
                  <c:v>7.0</c:v>
                </c:pt>
                <c:pt idx="153">
                  <c:v>11.0</c:v>
                </c:pt>
                <c:pt idx="154">
                  <c:v>8.0</c:v>
                </c:pt>
                <c:pt idx="155">
                  <c:v>10.0</c:v>
                </c:pt>
                <c:pt idx="156">
                  <c:v>11.0</c:v>
                </c:pt>
                <c:pt idx="157">
                  <c:v>5.0</c:v>
                </c:pt>
                <c:pt idx="158">
                  <c:v>11.0</c:v>
                </c:pt>
                <c:pt idx="159">
                  <c:v>5.0</c:v>
                </c:pt>
                <c:pt idx="160">
                  <c:v>11.0</c:v>
                </c:pt>
                <c:pt idx="161">
                  <c:v>6.0</c:v>
                </c:pt>
                <c:pt idx="162">
                  <c:v>12.0</c:v>
                </c:pt>
                <c:pt idx="163">
                  <c:v>10.0</c:v>
                </c:pt>
                <c:pt idx="164">
                  <c:v>12.0</c:v>
                </c:pt>
                <c:pt idx="165">
                  <c:v>7.0</c:v>
                </c:pt>
                <c:pt idx="166">
                  <c:v>8.0</c:v>
                </c:pt>
                <c:pt idx="167">
                  <c:v>13.0</c:v>
                </c:pt>
                <c:pt idx="168">
                  <c:v>8.0</c:v>
                </c:pt>
                <c:pt idx="169">
                  <c:v>12.0</c:v>
                </c:pt>
                <c:pt idx="170">
                  <c:v>10.0</c:v>
                </c:pt>
                <c:pt idx="171">
                  <c:v>8.0</c:v>
                </c:pt>
                <c:pt idx="172">
                  <c:v>9.0</c:v>
                </c:pt>
                <c:pt idx="173">
                  <c:v>6.0</c:v>
                </c:pt>
                <c:pt idx="174">
                  <c:v>9.0</c:v>
                </c:pt>
                <c:pt idx="175">
                  <c:v>13.0</c:v>
                </c:pt>
                <c:pt idx="176">
                  <c:v>12.0</c:v>
                </c:pt>
                <c:pt idx="177">
                  <c:v>13.0</c:v>
                </c:pt>
                <c:pt idx="178">
                  <c:v>10.0</c:v>
                </c:pt>
                <c:pt idx="179">
                  <c:v>9.0</c:v>
                </c:pt>
                <c:pt idx="180">
                  <c:v>8.0</c:v>
                </c:pt>
                <c:pt idx="181">
                  <c:v>7.0</c:v>
                </c:pt>
                <c:pt idx="182">
                  <c:v>10.0</c:v>
                </c:pt>
                <c:pt idx="183">
                  <c:v>9.0</c:v>
                </c:pt>
                <c:pt idx="184">
                  <c:v>8.0</c:v>
                </c:pt>
                <c:pt idx="185">
                  <c:v>13.0</c:v>
                </c:pt>
                <c:pt idx="186">
                  <c:v>7.0</c:v>
                </c:pt>
                <c:pt idx="187">
                  <c:v>6.0</c:v>
                </c:pt>
                <c:pt idx="188">
                  <c:v>7.0</c:v>
                </c:pt>
                <c:pt idx="189">
                  <c:v>7.0</c:v>
                </c:pt>
                <c:pt idx="190">
                  <c:v>8.0</c:v>
                </c:pt>
                <c:pt idx="191">
                  <c:v>5.0</c:v>
                </c:pt>
                <c:pt idx="192">
                  <c:v>8.0</c:v>
                </c:pt>
                <c:pt idx="193">
                  <c:v>10.0</c:v>
                </c:pt>
                <c:pt idx="194">
                  <c:v>9.0</c:v>
                </c:pt>
                <c:pt idx="195">
                  <c:v>9.0</c:v>
                </c:pt>
                <c:pt idx="196">
                  <c:v>14.0</c:v>
                </c:pt>
                <c:pt idx="197">
                  <c:v>6.0</c:v>
                </c:pt>
                <c:pt idx="198">
                  <c:v>14.0</c:v>
                </c:pt>
                <c:pt idx="199">
                  <c:v>13.0</c:v>
                </c:pt>
                <c:pt idx="200">
                  <c:v>10.0</c:v>
                </c:pt>
                <c:pt idx="201">
                  <c:v>8.0</c:v>
                </c:pt>
                <c:pt idx="202">
                  <c:v>10.0</c:v>
                </c:pt>
                <c:pt idx="203">
                  <c:v>15.0</c:v>
                </c:pt>
                <c:pt idx="204">
                  <c:v>7.0</c:v>
                </c:pt>
                <c:pt idx="205">
                  <c:v>14.0</c:v>
                </c:pt>
                <c:pt idx="206">
                  <c:v>14.0</c:v>
                </c:pt>
                <c:pt idx="207">
                  <c:v>9.0</c:v>
                </c:pt>
                <c:pt idx="208">
                  <c:v>9.0</c:v>
                </c:pt>
                <c:pt idx="209">
                  <c:v>11.0</c:v>
                </c:pt>
                <c:pt idx="210">
                  <c:v>14.0</c:v>
                </c:pt>
                <c:pt idx="211">
                  <c:v>10.0</c:v>
                </c:pt>
                <c:pt idx="212">
                  <c:v>11.0</c:v>
                </c:pt>
                <c:pt idx="213">
                  <c:v>11.0</c:v>
                </c:pt>
                <c:pt idx="214">
                  <c:v>12.0</c:v>
                </c:pt>
                <c:pt idx="215">
                  <c:v>9.0</c:v>
                </c:pt>
                <c:pt idx="216">
                  <c:v>10.0</c:v>
                </c:pt>
                <c:pt idx="217">
                  <c:v>11.0</c:v>
                </c:pt>
                <c:pt idx="218">
                  <c:v>16.0</c:v>
                </c:pt>
                <c:pt idx="219">
                  <c:v>15.0</c:v>
                </c:pt>
                <c:pt idx="220">
                  <c:v>10.0</c:v>
                </c:pt>
                <c:pt idx="221">
                  <c:v>12.0</c:v>
                </c:pt>
                <c:pt idx="222">
                  <c:v>10.0</c:v>
                </c:pt>
                <c:pt idx="223">
                  <c:v>8.0</c:v>
                </c:pt>
                <c:pt idx="224">
                  <c:v>15.0</c:v>
                </c:pt>
                <c:pt idx="225">
                  <c:v>12.0</c:v>
                </c:pt>
                <c:pt idx="226">
                  <c:v>9.0</c:v>
                </c:pt>
                <c:pt idx="227">
                  <c:v>8.0</c:v>
                </c:pt>
                <c:pt idx="228">
                  <c:v>11.0</c:v>
                </c:pt>
                <c:pt idx="229">
                  <c:v>11.0</c:v>
                </c:pt>
                <c:pt idx="230">
                  <c:v>12.0</c:v>
                </c:pt>
                <c:pt idx="231">
                  <c:v>13.0</c:v>
                </c:pt>
                <c:pt idx="232">
                  <c:v>11.0</c:v>
                </c:pt>
                <c:pt idx="233">
                  <c:v>11.0</c:v>
                </c:pt>
                <c:pt idx="234">
                  <c:v>12.0</c:v>
                </c:pt>
                <c:pt idx="235">
                  <c:v>11.0</c:v>
                </c:pt>
                <c:pt idx="236">
                  <c:v>9.0</c:v>
                </c:pt>
                <c:pt idx="237">
                  <c:v>10.0</c:v>
                </c:pt>
                <c:pt idx="238">
                  <c:v>12.0</c:v>
                </c:pt>
                <c:pt idx="239">
                  <c:v>11.0</c:v>
                </c:pt>
                <c:pt idx="240">
                  <c:v>12.0</c:v>
                </c:pt>
                <c:pt idx="241">
                  <c:v>13.0</c:v>
                </c:pt>
                <c:pt idx="242">
                  <c:v>11.0</c:v>
                </c:pt>
                <c:pt idx="243">
                  <c:v>16.0</c:v>
                </c:pt>
                <c:pt idx="244">
                  <c:v>13.0</c:v>
                </c:pt>
                <c:pt idx="245">
                  <c:v>14.0</c:v>
                </c:pt>
                <c:pt idx="246">
                  <c:v>15.0</c:v>
                </c:pt>
                <c:pt idx="247">
                  <c:v>13.0</c:v>
                </c:pt>
                <c:pt idx="248">
                  <c:v>12.0</c:v>
                </c:pt>
                <c:pt idx="249">
                  <c:v>10.0</c:v>
                </c:pt>
                <c:pt idx="250">
                  <c:v>14.0</c:v>
                </c:pt>
                <c:pt idx="251">
                  <c:v>15.0</c:v>
                </c:pt>
                <c:pt idx="252">
                  <c:v>12.0</c:v>
                </c:pt>
                <c:pt idx="253">
                  <c:v>13.0</c:v>
                </c:pt>
                <c:pt idx="254">
                  <c:v>11.0</c:v>
                </c:pt>
                <c:pt idx="255">
                  <c:v>13.0</c:v>
                </c:pt>
                <c:pt idx="256">
                  <c:v>14.0</c:v>
                </c:pt>
                <c:pt idx="257">
                  <c:v>12.0</c:v>
                </c:pt>
                <c:pt idx="258">
                  <c:v>13.0</c:v>
                </c:pt>
                <c:pt idx="259">
                  <c:v>10.0</c:v>
                </c:pt>
                <c:pt idx="260">
                  <c:v>13.0</c:v>
                </c:pt>
                <c:pt idx="261">
                  <c:v>12.0</c:v>
                </c:pt>
                <c:pt idx="262">
                  <c:v>11.0</c:v>
                </c:pt>
                <c:pt idx="263">
                  <c:v>12.0</c:v>
                </c:pt>
                <c:pt idx="264">
                  <c:v>12.0</c:v>
                </c:pt>
                <c:pt idx="265">
                  <c:v>14.0</c:v>
                </c:pt>
                <c:pt idx="266">
                  <c:v>13.0</c:v>
                </c:pt>
                <c:pt idx="267">
                  <c:v>11.0</c:v>
                </c:pt>
                <c:pt idx="268">
                  <c:v>13.0</c:v>
                </c:pt>
                <c:pt idx="269">
                  <c:v>16.0</c:v>
                </c:pt>
                <c:pt idx="270">
                  <c:v>13.0</c:v>
                </c:pt>
                <c:pt idx="271">
                  <c:v>12.0</c:v>
                </c:pt>
                <c:pt idx="272">
                  <c:v>12.0</c:v>
                </c:pt>
                <c:pt idx="273">
                  <c:v>14.0</c:v>
                </c:pt>
                <c:pt idx="274">
                  <c:v>14.0</c:v>
                </c:pt>
                <c:pt idx="275">
                  <c:v>15.0</c:v>
                </c:pt>
                <c:pt idx="276">
                  <c:v>14.0</c:v>
                </c:pt>
                <c:pt idx="277">
                  <c:v>14.0</c:v>
                </c:pt>
                <c:pt idx="278">
                  <c:v>13.0</c:v>
                </c:pt>
                <c:pt idx="279">
                  <c:v>13.0</c:v>
                </c:pt>
                <c:pt idx="280">
                  <c:v>15.0</c:v>
                </c:pt>
                <c:pt idx="281">
                  <c:v>15.0</c:v>
                </c:pt>
                <c:pt idx="282">
                  <c:v>17.0</c:v>
                </c:pt>
                <c:pt idx="283">
                  <c:v>16.0</c:v>
                </c:pt>
                <c:pt idx="284">
                  <c:v>14.0</c:v>
                </c:pt>
                <c:pt idx="285">
                  <c:v>14.0</c:v>
                </c:pt>
                <c:pt idx="286">
                  <c:v>13.0</c:v>
                </c:pt>
                <c:pt idx="287">
                  <c:v>17.0</c:v>
                </c:pt>
                <c:pt idx="288">
                  <c:v>15.0</c:v>
                </c:pt>
                <c:pt idx="289">
                  <c:v>15.0</c:v>
                </c:pt>
                <c:pt idx="290">
                  <c:v>13.0</c:v>
                </c:pt>
                <c:pt idx="291">
                  <c:v>17.0</c:v>
                </c:pt>
                <c:pt idx="292">
                  <c:v>16.0</c:v>
                </c:pt>
                <c:pt idx="293">
                  <c:v>16.0</c:v>
                </c:pt>
                <c:pt idx="294">
                  <c:v>18.0</c:v>
                </c:pt>
                <c:pt idx="295">
                  <c:v>17.0</c:v>
                </c:pt>
                <c:pt idx="296">
                  <c:v>14.0</c:v>
                </c:pt>
                <c:pt idx="297">
                  <c:v>14.0</c:v>
                </c:pt>
                <c:pt idx="298">
                  <c:v>16.0</c:v>
                </c:pt>
                <c:pt idx="299">
                  <c:v>17.0</c:v>
                </c:pt>
                <c:pt idx="300">
                  <c:v>14.0</c:v>
                </c:pt>
                <c:pt idx="301">
                  <c:v>14.0</c:v>
                </c:pt>
                <c:pt idx="302">
                  <c:v>15.0</c:v>
                </c:pt>
                <c:pt idx="303">
                  <c:v>14.0</c:v>
                </c:pt>
                <c:pt idx="304">
                  <c:v>17.0</c:v>
                </c:pt>
                <c:pt idx="305">
                  <c:v>15.0</c:v>
                </c:pt>
                <c:pt idx="306">
                  <c:v>15.0</c:v>
                </c:pt>
                <c:pt idx="307">
                  <c:v>15.0</c:v>
                </c:pt>
                <c:pt idx="308">
                  <c:v>15.0</c:v>
                </c:pt>
                <c:pt idx="309">
                  <c:v>16.0</c:v>
                </c:pt>
                <c:pt idx="310">
                  <c:v>16.0</c:v>
                </c:pt>
                <c:pt idx="311">
                  <c:v>17.0</c:v>
                </c:pt>
                <c:pt idx="312">
                  <c:v>15.0</c:v>
                </c:pt>
                <c:pt idx="313">
                  <c:v>16.0</c:v>
                </c:pt>
                <c:pt idx="314">
                  <c:v>16.0</c:v>
                </c:pt>
                <c:pt idx="315">
                  <c:v>17.0</c:v>
                </c:pt>
                <c:pt idx="316">
                  <c:v>16.0</c:v>
                </c:pt>
                <c:pt idx="317">
                  <c:v>19.0</c:v>
                </c:pt>
                <c:pt idx="318">
                  <c:v>15.0</c:v>
                </c:pt>
                <c:pt idx="319">
                  <c:v>16.0</c:v>
                </c:pt>
                <c:pt idx="320">
                  <c:v>17.0</c:v>
                </c:pt>
                <c:pt idx="321">
                  <c:v>15.0</c:v>
                </c:pt>
                <c:pt idx="322">
                  <c:v>18.0</c:v>
                </c:pt>
                <c:pt idx="323">
                  <c:v>16.0</c:v>
                </c:pt>
                <c:pt idx="324">
                  <c:v>16.0</c:v>
                </c:pt>
                <c:pt idx="325">
                  <c:v>17.0</c:v>
                </c:pt>
                <c:pt idx="326">
                  <c:v>19.0</c:v>
                </c:pt>
                <c:pt idx="327">
                  <c:v>18.0</c:v>
                </c:pt>
                <c:pt idx="328">
                  <c:v>15.0</c:v>
                </c:pt>
                <c:pt idx="329">
                  <c:v>17.0</c:v>
                </c:pt>
                <c:pt idx="330">
                  <c:v>16.0</c:v>
                </c:pt>
                <c:pt idx="331">
                  <c:v>16.0</c:v>
                </c:pt>
                <c:pt idx="332">
                  <c:v>16.0</c:v>
                </c:pt>
                <c:pt idx="333">
                  <c:v>17.0</c:v>
                </c:pt>
                <c:pt idx="334">
                  <c:v>20.0</c:v>
                </c:pt>
                <c:pt idx="335">
                  <c:v>17.0</c:v>
                </c:pt>
                <c:pt idx="336">
                  <c:v>18.0</c:v>
                </c:pt>
                <c:pt idx="337">
                  <c:v>18.0</c:v>
                </c:pt>
                <c:pt idx="338">
                  <c:v>17.0</c:v>
                </c:pt>
                <c:pt idx="339">
                  <c:v>17.0</c:v>
                </c:pt>
                <c:pt idx="340">
                  <c:v>18.0</c:v>
                </c:pt>
                <c:pt idx="341">
                  <c:v>18.0</c:v>
                </c:pt>
                <c:pt idx="342">
                  <c:v>17.0</c:v>
                </c:pt>
                <c:pt idx="343">
                  <c:v>18.0</c:v>
                </c:pt>
                <c:pt idx="344">
                  <c:v>16.0</c:v>
                </c:pt>
                <c:pt idx="345">
                  <c:v>17.0</c:v>
                </c:pt>
                <c:pt idx="346">
                  <c:v>18.0</c:v>
                </c:pt>
                <c:pt idx="347">
                  <c:v>18.0</c:v>
                </c:pt>
                <c:pt idx="348">
                  <c:v>17.0</c:v>
                </c:pt>
                <c:pt idx="349">
                  <c:v>19.0</c:v>
                </c:pt>
                <c:pt idx="350">
                  <c:v>15.0</c:v>
                </c:pt>
                <c:pt idx="351">
                  <c:v>16.0</c:v>
                </c:pt>
                <c:pt idx="352">
                  <c:v>18.0</c:v>
                </c:pt>
                <c:pt idx="353">
                  <c:v>17.0</c:v>
                </c:pt>
                <c:pt idx="354">
                  <c:v>19.0</c:v>
                </c:pt>
                <c:pt idx="355">
                  <c:v>19.0</c:v>
                </c:pt>
                <c:pt idx="356">
                  <c:v>20.0</c:v>
                </c:pt>
                <c:pt idx="357">
                  <c:v>18.0</c:v>
                </c:pt>
                <c:pt idx="358">
                  <c:v>20.0</c:v>
                </c:pt>
                <c:pt idx="359">
                  <c:v>19.0</c:v>
                </c:pt>
                <c:pt idx="360">
                  <c:v>18.0</c:v>
                </c:pt>
                <c:pt idx="361">
                  <c:v>18.0</c:v>
                </c:pt>
                <c:pt idx="362">
                  <c:v>19.0</c:v>
                </c:pt>
                <c:pt idx="363">
                  <c:v>18.0</c:v>
                </c:pt>
                <c:pt idx="364">
                  <c:v>19.0</c:v>
                </c:pt>
                <c:pt idx="365">
                  <c:v>19.0</c:v>
                </c:pt>
                <c:pt idx="366">
                  <c:v>18.0</c:v>
                </c:pt>
                <c:pt idx="367">
                  <c:v>17.0</c:v>
                </c:pt>
                <c:pt idx="368">
                  <c:v>18.0</c:v>
                </c:pt>
                <c:pt idx="369">
                  <c:v>20.0</c:v>
                </c:pt>
                <c:pt idx="370">
                  <c:v>19.0</c:v>
                </c:pt>
                <c:pt idx="371">
                  <c:v>19.0</c:v>
                </c:pt>
                <c:pt idx="372">
                  <c:v>20.0</c:v>
                </c:pt>
                <c:pt idx="373">
                  <c:v>20.0</c:v>
                </c:pt>
                <c:pt idx="374">
                  <c:v>19.0</c:v>
                </c:pt>
                <c:pt idx="375">
                  <c:v>19.0</c:v>
                </c:pt>
                <c:pt idx="376">
                  <c:v>20.0</c:v>
                </c:pt>
                <c:pt idx="377">
                  <c:v>18.0</c:v>
                </c:pt>
                <c:pt idx="378">
                  <c:v>19.0</c:v>
                </c:pt>
                <c:pt idx="379">
                  <c:v>20.0</c:v>
                </c:pt>
                <c:pt idx="380">
                  <c:v>18.0</c:v>
                </c:pt>
                <c:pt idx="381">
                  <c:v>20.0</c:v>
                </c:pt>
                <c:pt idx="382">
                  <c:v>20.0</c:v>
                </c:pt>
                <c:pt idx="383">
                  <c:v>19.0</c:v>
                </c:pt>
                <c:pt idx="384">
                  <c:v>19.0</c:v>
                </c:pt>
                <c:pt idx="385">
                  <c:v>19.0</c:v>
                </c:pt>
                <c:pt idx="386">
                  <c:v>20.0</c:v>
                </c:pt>
                <c:pt idx="387">
                  <c:v>19.0</c:v>
                </c:pt>
                <c:pt idx="388">
                  <c:v>20.0</c:v>
                </c:pt>
                <c:pt idx="389">
                  <c:v>20.0</c:v>
                </c:pt>
                <c:pt idx="390">
                  <c:v>20.0</c:v>
                </c:pt>
                <c:pt idx="391">
                  <c:v>19.0</c:v>
                </c:pt>
                <c:pt idx="392">
                  <c:v>18.0</c:v>
                </c:pt>
                <c:pt idx="393">
                  <c:v>19.0</c:v>
                </c:pt>
                <c:pt idx="394">
                  <c:v>20.0</c:v>
                </c:pt>
                <c:pt idx="395">
                  <c:v>20.0</c:v>
                </c:pt>
                <c:pt idx="396">
                  <c:v>20.0</c:v>
                </c:pt>
                <c:pt idx="397">
                  <c:v>20.0</c:v>
                </c:pt>
                <c:pt idx="398">
                  <c:v>20.0</c:v>
                </c:pt>
                <c:pt idx="399">
                  <c:v>20.0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0763304"/>
        <c:axId val="2078665016"/>
      </c:lineChart>
      <c:catAx>
        <c:axId val="2100763304"/>
        <c:scaling>
          <c:orientation val="minMax"/>
        </c:scaling>
        <c:delete val="0"/>
        <c:axPos val="b"/>
        <c:majorTickMark val="out"/>
        <c:minorTickMark val="none"/>
        <c:tickLblPos val="nextTo"/>
        <c:crossAx val="2078665016"/>
        <c:crosses val="autoZero"/>
        <c:auto val="1"/>
        <c:lblAlgn val="ctr"/>
        <c:lblOffset val="100"/>
        <c:noMultiLvlLbl val="0"/>
      </c:catAx>
      <c:valAx>
        <c:axId val="2078665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0763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resize.csv!$A$1</c:f>
              <c:strCache>
                <c:ptCount val="1"/>
                <c:pt idx="0">
                  <c:v>Insertion Cost</c:v>
                </c:pt>
              </c:strCache>
            </c:strRef>
          </c:tx>
          <c:marker>
            <c:symbol val="none"/>
          </c:marker>
          <c:val>
            <c:numRef>
              <c:f>resize.csv!$A$2:$A$401</c:f>
              <c:numCache>
                <c:formatCode>General</c:formatCode>
                <c:ptCount val="400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2.0</c:v>
                </c:pt>
                <c:pt idx="5">
                  <c:v>3.0</c:v>
                </c:pt>
                <c:pt idx="6">
                  <c:v>1.0</c:v>
                </c:pt>
                <c:pt idx="7">
                  <c:v>4.0</c:v>
                </c:pt>
                <c:pt idx="8">
                  <c:v>2.0</c:v>
                </c:pt>
                <c:pt idx="9">
                  <c:v>1.0</c:v>
                </c:pt>
                <c:pt idx="10">
                  <c:v>4.0</c:v>
                </c:pt>
                <c:pt idx="11">
                  <c:v>2.0</c:v>
                </c:pt>
                <c:pt idx="12">
                  <c:v>18.0</c:v>
                </c:pt>
                <c:pt idx="13">
                  <c:v>1.0</c:v>
                </c:pt>
                <c:pt idx="14">
                  <c:v>3.0</c:v>
                </c:pt>
                <c:pt idx="15">
                  <c:v>2.0</c:v>
                </c:pt>
                <c:pt idx="16">
                  <c:v>3.0</c:v>
                </c:pt>
                <c:pt idx="17">
                  <c:v>4.0</c:v>
                </c:pt>
                <c:pt idx="18">
                  <c:v>4.0</c:v>
                </c:pt>
                <c:pt idx="19">
                  <c:v>4.0</c:v>
                </c:pt>
                <c:pt idx="20">
                  <c:v>1.0</c:v>
                </c:pt>
                <c:pt idx="21">
                  <c:v>2.0</c:v>
                </c:pt>
                <c:pt idx="22">
                  <c:v>3.0</c:v>
                </c:pt>
                <c:pt idx="23">
                  <c:v>5.0</c:v>
                </c:pt>
                <c:pt idx="24">
                  <c:v>30.0</c:v>
                </c:pt>
                <c:pt idx="25">
                  <c:v>2.0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4.0</c:v>
                </c:pt>
                <c:pt idx="30">
                  <c:v>5.0</c:v>
                </c:pt>
                <c:pt idx="31">
                  <c:v>3.0</c:v>
                </c:pt>
                <c:pt idx="32">
                  <c:v>3.0</c:v>
                </c:pt>
                <c:pt idx="33">
                  <c:v>2.0</c:v>
                </c:pt>
                <c:pt idx="34">
                  <c:v>3.0</c:v>
                </c:pt>
                <c:pt idx="35">
                  <c:v>3.0</c:v>
                </c:pt>
                <c:pt idx="36">
                  <c:v>2.0</c:v>
                </c:pt>
                <c:pt idx="37">
                  <c:v>4.0</c:v>
                </c:pt>
                <c:pt idx="38">
                  <c:v>3.0</c:v>
                </c:pt>
                <c:pt idx="39">
                  <c:v>4.0</c:v>
                </c:pt>
                <c:pt idx="40">
                  <c:v>2.0</c:v>
                </c:pt>
                <c:pt idx="41">
                  <c:v>2.0</c:v>
                </c:pt>
                <c:pt idx="42">
                  <c:v>3.0</c:v>
                </c:pt>
                <c:pt idx="43">
                  <c:v>5.0</c:v>
                </c:pt>
                <c:pt idx="44">
                  <c:v>3.0</c:v>
                </c:pt>
                <c:pt idx="45">
                  <c:v>4.0</c:v>
                </c:pt>
                <c:pt idx="46">
                  <c:v>2.0</c:v>
                </c:pt>
                <c:pt idx="47">
                  <c:v>4.0</c:v>
                </c:pt>
                <c:pt idx="48">
                  <c:v>54.0</c:v>
                </c:pt>
                <c:pt idx="49">
                  <c:v>2.0</c:v>
                </c:pt>
                <c:pt idx="50">
                  <c:v>4.0</c:v>
                </c:pt>
                <c:pt idx="51">
                  <c:v>2.0</c:v>
                </c:pt>
                <c:pt idx="52">
                  <c:v>3.0</c:v>
                </c:pt>
                <c:pt idx="53">
                  <c:v>3.0</c:v>
                </c:pt>
                <c:pt idx="54">
                  <c:v>2.0</c:v>
                </c:pt>
                <c:pt idx="55">
                  <c:v>2.0</c:v>
                </c:pt>
                <c:pt idx="56">
                  <c:v>3.0</c:v>
                </c:pt>
                <c:pt idx="57">
                  <c:v>1.0</c:v>
                </c:pt>
                <c:pt idx="58">
                  <c:v>1.0</c:v>
                </c:pt>
                <c:pt idx="59">
                  <c:v>3.0</c:v>
                </c:pt>
                <c:pt idx="60">
                  <c:v>4.0</c:v>
                </c:pt>
                <c:pt idx="61">
                  <c:v>1.0</c:v>
                </c:pt>
                <c:pt idx="62">
                  <c:v>5.0</c:v>
                </c:pt>
                <c:pt idx="63">
                  <c:v>3.0</c:v>
                </c:pt>
                <c:pt idx="64">
                  <c:v>4.0</c:v>
                </c:pt>
                <c:pt idx="65">
                  <c:v>2.0</c:v>
                </c:pt>
                <c:pt idx="66">
                  <c:v>5.0</c:v>
                </c:pt>
                <c:pt idx="67">
                  <c:v>3.0</c:v>
                </c:pt>
                <c:pt idx="68">
                  <c:v>4.0</c:v>
                </c:pt>
                <c:pt idx="69">
                  <c:v>4.0</c:v>
                </c:pt>
                <c:pt idx="70">
                  <c:v>1.0</c:v>
                </c:pt>
                <c:pt idx="71">
                  <c:v>1.0</c:v>
                </c:pt>
                <c:pt idx="72">
                  <c:v>2.0</c:v>
                </c:pt>
                <c:pt idx="73">
                  <c:v>3.0</c:v>
                </c:pt>
                <c:pt idx="74">
                  <c:v>2.0</c:v>
                </c:pt>
                <c:pt idx="75">
                  <c:v>1.0</c:v>
                </c:pt>
                <c:pt idx="76">
                  <c:v>2.0</c:v>
                </c:pt>
                <c:pt idx="77">
                  <c:v>3.0</c:v>
                </c:pt>
                <c:pt idx="78">
                  <c:v>4.0</c:v>
                </c:pt>
                <c:pt idx="79">
                  <c:v>2.0</c:v>
                </c:pt>
                <c:pt idx="80">
                  <c:v>5.0</c:v>
                </c:pt>
                <c:pt idx="81">
                  <c:v>3.0</c:v>
                </c:pt>
                <c:pt idx="82">
                  <c:v>4.0</c:v>
                </c:pt>
                <c:pt idx="83">
                  <c:v>2.0</c:v>
                </c:pt>
                <c:pt idx="84">
                  <c:v>5.0</c:v>
                </c:pt>
                <c:pt idx="85">
                  <c:v>3.0</c:v>
                </c:pt>
                <c:pt idx="86">
                  <c:v>2.0</c:v>
                </c:pt>
                <c:pt idx="87">
                  <c:v>3.0</c:v>
                </c:pt>
                <c:pt idx="88">
                  <c:v>1.0</c:v>
                </c:pt>
                <c:pt idx="89">
                  <c:v>3.0</c:v>
                </c:pt>
                <c:pt idx="90">
                  <c:v>3.0</c:v>
                </c:pt>
                <c:pt idx="91">
                  <c:v>2.0</c:v>
                </c:pt>
                <c:pt idx="92">
                  <c:v>4.0</c:v>
                </c:pt>
                <c:pt idx="93">
                  <c:v>4.0</c:v>
                </c:pt>
                <c:pt idx="94">
                  <c:v>4.0</c:v>
                </c:pt>
                <c:pt idx="95">
                  <c:v>6.0</c:v>
                </c:pt>
                <c:pt idx="96">
                  <c:v>99.0</c:v>
                </c:pt>
                <c:pt idx="97">
                  <c:v>1.0</c:v>
                </c:pt>
                <c:pt idx="98">
                  <c:v>1.0</c:v>
                </c:pt>
                <c:pt idx="99">
                  <c:v>4.0</c:v>
                </c:pt>
                <c:pt idx="100">
                  <c:v>3.0</c:v>
                </c:pt>
                <c:pt idx="101">
                  <c:v>3.0</c:v>
                </c:pt>
                <c:pt idx="102">
                  <c:v>2.0</c:v>
                </c:pt>
                <c:pt idx="103">
                  <c:v>2.0</c:v>
                </c:pt>
                <c:pt idx="104">
                  <c:v>2.0</c:v>
                </c:pt>
                <c:pt idx="105">
                  <c:v>1.0</c:v>
                </c:pt>
                <c:pt idx="106">
                  <c:v>1.0</c:v>
                </c:pt>
                <c:pt idx="107">
                  <c:v>2.0</c:v>
                </c:pt>
                <c:pt idx="108">
                  <c:v>3.0</c:v>
                </c:pt>
                <c:pt idx="109">
                  <c:v>2.0</c:v>
                </c:pt>
                <c:pt idx="110">
                  <c:v>2.0</c:v>
                </c:pt>
                <c:pt idx="111">
                  <c:v>1.0</c:v>
                </c:pt>
                <c:pt idx="112">
                  <c:v>3.0</c:v>
                </c:pt>
                <c:pt idx="113">
                  <c:v>5.0</c:v>
                </c:pt>
                <c:pt idx="114">
                  <c:v>3.0</c:v>
                </c:pt>
                <c:pt idx="115">
                  <c:v>2.0</c:v>
                </c:pt>
                <c:pt idx="116">
                  <c:v>3.0</c:v>
                </c:pt>
                <c:pt idx="117">
                  <c:v>4.0</c:v>
                </c:pt>
                <c:pt idx="118">
                  <c:v>2.0</c:v>
                </c:pt>
                <c:pt idx="119">
                  <c:v>1.0</c:v>
                </c:pt>
                <c:pt idx="120">
                  <c:v>3.0</c:v>
                </c:pt>
                <c:pt idx="121">
                  <c:v>4.0</c:v>
                </c:pt>
                <c:pt idx="122">
                  <c:v>3.0</c:v>
                </c:pt>
                <c:pt idx="123">
                  <c:v>2.0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2.0</c:v>
                </c:pt>
                <c:pt idx="128">
                  <c:v>1.0</c:v>
                </c:pt>
                <c:pt idx="129">
                  <c:v>2.0</c:v>
                </c:pt>
                <c:pt idx="130">
                  <c:v>3.0</c:v>
                </c:pt>
                <c:pt idx="131">
                  <c:v>2.0</c:v>
                </c:pt>
                <c:pt idx="132">
                  <c:v>4.0</c:v>
                </c:pt>
                <c:pt idx="133">
                  <c:v>2.0</c:v>
                </c:pt>
                <c:pt idx="134">
                  <c:v>4.0</c:v>
                </c:pt>
                <c:pt idx="135">
                  <c:v>4.0</c:v>
                </c:pt>
                <c:pt idx="136">
                  <c:v>2.0</c:v>
                </c:pt>
                <c:pt idx="137">
                  <c:v>4.0</c:v>
                </c:pt>
                <c:pt idx="138">
                  <c:v>1.0</c:v>
                </c:pt>
                <c:pt idx="139">
                  <c:v>2.0</c:v>
                </c:pt>
                <c:pt idx="140">
                  <c:v>2.0</c:v>
                </c:pt>
                <c:pt idx="141">
                  <c:v>3.0</c:v>
                </c:pt>
                <c:pt idx="142">
                  <c:v>5.0</c:v>
                </c:pt>
                <c:pt idx="143">
                  <c:v>3.0</c:v>
                </c:pt>
                <c:pt idx="144">
                  <c:v>2.0</c:v>
                </c:pt>
                <c:pt idx="145">
                  <c:v>2.0</c:v>
                </c:pt>
                <c:pt idx="146">
                  <c:v>6.0</c:v>
                </c:pt>
                <c:pt idx="147">
                  <c:v>4.0</c:v>
                </c:pt>
                <c:pt idx="148">
                  <c:v>2.0</c:v>
                </c:pt>
                <c:pt idx="149">
                  <c:v>2.0</c:v>
                </c:pt>
                <c:pt idx="150">
                  <c:v>4.0</c:v>
                </c:pt>
                <c:pt idx="151">
                  <c:v>3.0</c:v>
                </c:pt>
                <c:pt idx="152">
                  <c:v>2.0</c:v>
                </c:pt>
                <c:pt idx="153">
                  <c:v>3.0</c:v>
                </c:pt>
                <c:pt idx="154">
                  <c:v>2.0</c:v>
                </c:pt>
                <c:pt idx="155">
                  <c:v>4.0</c:v>
                </c:pt>
                <c:pt idx="156">
                  <c:v>3.0</c:v>
                </c:pt>
                <c:pt idx="157">
                  <c:v>4.0</c:v>
                </c:pt>
                <c:pt idx="158">
                  <c:v>2.0</c:v>
                </c:pt>
                <c:pt idx="159">
                  <c:v>4.0</c:v>
                </c:pt>
                <c:pt idx="160">
                  <c:v>2.0</c:v>
                </c:pt>
                <c:pt idx="161">
                  <c:v>3.0</c:v>
                </c:pt>
                <c:pt idx="162">
                  <c:v>2.0</c:v>
                </c:pt>
                <c:pt idx="163">
                  <c:v>2.0</c:v>
                </c:pt>
                <c:pt idx="164">
                  <c:v>4.0</c:v>
                </c:pt>
                <c:pt idx="165">
                  <c:v>3.0</c:v>
                </c:pt>
                <c:pt idx="166">
                  <c:v>5.0</c:v>
                </c:pt>
                <c:pt idx="167">
                  <c:v>1.0</c:v>
                </c:pt>
                <c:pt idx="168">
                  <c:v>3.0</c:v>
                </c:pt>
                <c:pt idx="169">
                  <c:v>2.0</c:v>
                </c:pt>
                <c:pt idx="170">
                  <c:v>3.0</c:v>
                </c:pt>
                <c:pt idx="171">
                  <c:v>4.0</c:v>
                </c:pt>
                <c:pt idx="172">
                  <c:v>5.0</c:v>
                </c:pt>
                <c:pt idx="173">
                  <c:v>3.0</c:v>
                </c:pt>
                <c:pt idx="174">
                  <c:v>5.0</c:v>
                </c:pt>
                <c:pt idx="175">
                  <c:v>3.0</c:v>
                </c:pt>
                <c:pt idx="176">
                  <c:v>2.0</c:v>
                </c:pt>
                <c:pt idx="177">
                  <c:v>4.0</c:v>
                </c:pt>
                <c:pt idx="178">
                  <c:v>4.0</c:v>
                </c:pt>
                <c:pt idx="179">
                  <c:v>4.0</c:v>
                </c:pt>
                <c:pt idx="180">
                  <c:v>2.0</c:v>
                </c:pt>
                <c:pt idx="181">
                  <c:v>1.0</c:v>
                </c:pt>
                <c:pt idx="182">
                  <c:v>3.0</c:v>
                </c:pt>
                <c:pt idx="183">
                  <c:v>3.0</c:v>
                </c:pt>
                <c:pt idx="184">
                  <c:v>4.0</c:v>
                </c:pt>
                <c:pt idx="185">
                  <c:v>2.0</c:v>
                </c:pt>
                <c:pt idx="186">
                  <c:v>5.0</c:v>
                </c:pt>
                <c:pt idx="187">
                  <c:v>4.0</c:v>
                </c:pt>
                <c:pt idx="188">
                  <c:v>5.0</c:v>
                </c:pt>
                <c:pt idx="189">
                  <c:v>4.0</c:v>
                </c:pt>
                <c:pt idx="190">
                  <c:v>4.0</c:v>
                </c:pt>
                <c:pt idx="191">
                  <c:v>6.0</c:v>
                </c:pt>
                <c:pt idx="192">
                  <c:v>198.0</c:v>
                </c:pt>
                <c:pt idx="193">
                  <c:v>1.0</c:v>
                </c:pt>
                <c:pt idx="194">
                  <c:v>2.0</c:v>
                </c:pt>
                <c:pt idx="195">
                  <c:v>1.0</c:v>
                </c:pt>
                <c:pt idx="196">
                  <c:v>1.0</c:v>
                </c:pt>
                <c:pt idx="197">
                  <c:v>2.0</c:v>
                </c:pt>
                <c:pt idx="198">
                  <c:v>2.0</c:v>
                </c:pt>
                <c:pt idx="199">
                  <c:v>1.0</c:v>
                </c:pt>
                <c:pt idx="200">
                  <c:v>1.0</c:v>
                </c:pt>
                <c:pt idx="201">
                  <c:v>3.0</c:v>
                </c:pt>
                <c:pt idx="202">
                  <c:v>2.0</c:v>
                </c:pt>
                <c:pt idx="203">
                  <c:v>3.0</c:v>
                </c:pt>
                <c:pt idx="204">
                  <c:v>3.0</c:v>
                </c:pt>
                <c:pt idx="205">
                  <c:v>2.0</c:v>
                </c:pt>
                <c:pt idx="206">
                  <c:v>2.0</c:v>
                </c:pt>
                <c:pt idx="207">
                  <c:v>2.0</c:v>
                </c:pt>
                <c:pt idx="208">
                  <c:v>2.0</c:v>
                </c:pt>
                <c:pt idx="209">
                  <c:v>3.0</c:v>
                </c:pt>
                <c:pt idx="210">
                  <c:v>2.0</c:v>
                </c:pt>
                <c:pt idx="211">
                  <c:v>2.0</c:v>
                </c:pt>
                <c:pt idx="212">
                  <c:v>2.0</c:v>
                </c:pt>
                <c:pt idx="213">
                  <c:v>1.0</c:v>
                </c:pt>
                <c:pt idx="214">
                  <c:v>3.0</c:v>
                </c:pt>
                <c:pt idx="215">
                  <c:v>2.0</c:v>
                </c:pt>
                <c:pt idx="216">
                  <c:v>2.0</c:v>
                </c:pt>
                <c:pt idx="217">
                  <c:v>2.0</c:v>
                </c:pt>
                <c:pt idx="218">
                  <c:v>1.0</c:v>
                </c:pt>
                <c:pt idx="219">
                  <c:v>3.0</c:v>
                </c:pt>
                <c:pt idx="220">
                  <c:v>3.0</c:v>
                </c:pt>
                <c:pt idx="221">
                  <c:v>2.0</c:v>
                </c:pt>
                <c:pt idx="222">
                  <c:v>2.0</c:v>
                </c:pt>
                <c:pt idx="223">
                  <c:v>3.0</c:v>
                </c:pt>
                <c:pt idx="224">
                  <c:v>2.0</c:v>
                </c:pt>
                <c:pt idx="225">
                  <c:v>2.0</c:v>
                </c:pt>
                <c:pt idx="226">
                  <c:v>1.0</c:v>
                </c:pt>
                <c:pt idx="227">
                  <c:v>2.0</c:v>
                </c:pt>
                <c:pt idx="228">
                  <c:v>2.0</c:v>
                </c:pt>
                <c:pt idx="229">
                  <c:v>1.0</c:v>
                </c:pt>
                <c:pt idx="230">
                  <c:v>2.0</c:v>
                </c:pt>
                <c:pt idx="231">
                  <c:v>3.0</c:v>
                </c:pt>
                <c:pt idx="232">
                  <c:v>2.0</c:v>
                </c:pt>
                <c:pt idx="233">
                  <c:v>2.0</c:v>
                </c:pt>
                <c:pt idx="234">
                  <c:v>2.0</c:v>
                </c:pt>
                <c:pt idx="235">
                  <c:v>2.0</c:v>
                </c:pt>
                <c:pt idx="236">
                  <c:v>2.0</c:v>
                </c:pt>
                <c:pt idx="237">
                  <c:v>2.0</c:v>
                </c:pt>
                <c:pt idx="238">
                  <c:v>3.0</c:v>
                </c:pt>
                <c:pt idx="239">
                  <c:v>3.0</c:v>
                </c:pt>
                <c:pt idx="240">
                  <c:v>3.0</c:v>
                </c:pt>
                <c:pt idx="241">
                  <c:v>2.0</c:v>
                </c:pt>
                <c:pt idx="242">
                  <c:v>2.0</c:v>
                </c:pt>
                <c:pt idx="243">
                  <c:v>1.0</c:v>
                </c:pt>
                <c:pt idx="244">
                  <c:v>1.0</c:v>
                </c:pt>
                <c:pt idx="245">
                  <c:v>2.0</c:v>
                </c:pt>
                <c:pt idx="246">
                  <c:v>3.0</c:v>
                </c:pt>
                <c:pt idx="247">
                  <c:v>2.0</c:v>
                </c:pt>
                <c:pt idx="248">
                  <c:v>2.0</c:v>
                </c:pt>
                <c:pt idx="249">
                  <c:v>3.0</c:v>
                </c:pt>
                <c:pt idx="250">
                  <c:v>2.0</c:v>
                </c:pt>
                <c:pt idx="251">
                  <c:v>1.0</c:v>
                </c:pt>
                <c:pt idx="252">
                  <c:v>2.0</c:v>
                </c:pt>
                <c:pt idx="253">
                  <c:v>3.0</c:v>
                </c:pt>
                <c:pt idx="254">
                  <c:v>1.0</c:v>
                </c:pt>
                <c:pt idx="255">
                  <c:v>2.0</c:v>
                </c:pt>
                <c:pt idx="256">
                  <c:v>2.0</c:v>
                </c:pt>
                <c:pt idx="257">
                  <c:v>3.0</c:v>
                </c:pt>
                <c:pt idx="258">
                  <c:v>2.0</c:v>
                </c:pt>
                <c:pt idx="259">
                  <c:v>2.0</c:v>
                </c:pt>
                <c:pt idx="260">
                  <c:v>3.0</c:v>
                </c:pt>
                <c:pt idx="261">
                  <c:v>3.0</c:v>
                </c:pt>
                <c:pt idx="262">
                  <c:v>3.0</c:v>
                </c:pt>
                <c:pt idx="263">
                  <c:v>3.0</c:v>
                </c:pt>
                <c:pt idx="264">
                  <c:v>3.0</c:v>
                </c:pt>
                <c:pt idx="265">
                  <c:v>3.0</c:v>
                </c:pt>
                <c:pt idx="266">
                  <c:v>2.0</c:v>
                </c:pt>
                <c:pt idx="267">
                  <c:v>2.0</c:v>
                </c:pt>
                <c:pt idx="268">
                  <c:v>3.0</c:v>
                </c:pt>
                <c:pt idx="269">
                  <c:v>2.0</c:v>
                </c:pt>
                <c:pt idx="270">
                  <c:v>2.0</c:v>
                </c:pt>
                <c:pt idx="271">
                  <c:v>2.0</c:v>
                </c:pt>
                <c:pt idx="272">
                  <c:v>2.0</c:v>
                </c:pt>
                <c:pt idx="273">
                  <c:v>3.0</c:v>
                </c:pt>
                <c:pt idx="274">
                  <c:v>3.0</c:v>
                </c:pt>
                <c:pt idx="275">
                  <c:v>2.0</c:v>
                </c:pt>
                <c:pt idx="276">
                  <c:v>1.0</c:v>
                </c:pt>
                <c:pt idx="277">
                  <c:v>2.0</c:v>
                </c:pt>
                <c:pt idx="278">
                  <c:v>3.0</c:v>
                </c:pt>
                <c:pt idx="279">
                  <c:v>1.0</c:v>
                </c:pt>
                <c:pt idx="280">
                  <c:v>2.0</c:v>
                </c:pt>
                <c:pt idx="281">
                  <c:v>3.0</c:v>
                </c:pt>
                <c:pt idx="282">
                  <c:v>2.0</c:v>
                </c:pt>
                <c:pt idx="283">
                  <c:v>3.0</c:v>
                </c:pt>
                <c:pt idx="284">
                  <c:v>3.0</c:v>
                </c:pt>
                <c:pt idx="285">
                  <c:v>3.0</c:v>
                </c:pt>
                <c:pt idx="286">
                  <c:v>3.0</c:v>
                </c:pt>
                <c:pt idx="287">
                  <c:v>3.0</c:v>
                </c:pt>
                <c:pt idx="288">
                  <c:v>3.0</c:v>
                </c:pt>
                <c:pt idx="289">
                  <c:v>4.0</c:v>
                </c:pt>
                <c:pt idx="290">
                  <c:v>2.0</c:v>
                </c:pt>
                <c:pt idx="291">
                  <c:v>3.0</c:v>
                </c:pt>
                <c:pt idx="292">
                  <c:v>3.0</c:v>
                </c:pt>
                <c:pt idx="293">
                  <c:v>3.0</c:v>
                </c:pt>
                <c:pt idx="294">
                  <c:v>2.0</c:v>
                </c:pt>
                <c:pt idx="295">
                  <c:v>2.0</c:v>
                </c:pt>
                <c:pt idx="296">
                  <c:v>2.0</c:v>
                </c:pt>
                <c:pt idx="297">
                  <c:v>3.0</c:v>
                </c:pt>
                <c:pt idx="298">
                  <c:v>4.0</c:v>
                </c:pt>
                <c:pt idx="299">
                  <c:v>2.0</c:v>
                </c:pt>
                <c:pt idx="300">
                  <c:v>3.0</c:v>
                </c:pt>
                <c:pt idx="301">
                  <c:v>2.0</c:v>
                </c:pt>
                <c:pt idx="302">
                  <c:v>3.0</c:v>
                </c:pt>
                <c:pt idx="303">
                  <c:v>3.0</c:v>
                </c:pt>
                <c:pt idx="304">
                  <c:v>2.0</c:v>
                </c:pt>
                <c:pt idx="305">
                  <c:v>2.0</c:v>
                </c:pt>
                <c:pt idx="306">
                  <c:v>4.0</c:v>
                </c:pt>
                <c:pt idx="307">
                  <c:v>3.0</c:v>
                </c:pt>
                <c:pt idx="308">
                  <c:v>2.0</c:v>
                </c:pt>
                <c:pt idx="309">
                  <c:v>3.0</c:v>
                </c:pt>
                <c:pt idx="310">
                  <c:v>2.0</c:v>
                </c:pt>
                <c:pt idx="311">
                  <c:v>2.0</c:v>
                </c:pt>
                <c:pt idx="312">
                  <c:v>3.0</c:v>
                </c:pt>
                <c:pt idx="313">
                  <c:v>3.0</c:v>
                </c:pt>
                <c:pt idx="314">
                  <c:v>3.0</c:v>
                </c:pt>
                <c:pt idx="315">
                  <c:v>2.0</c:v>
                </c:pt>
                <c:pt idx="316">
                  <c:v>3.0</c:v>
                </c:pt>
                <c:pt idx="317">
                  <c:v>3.0</c:v>
                </c:pt>
                <c:pt idx="318">
                  <c:v>3.0</c:v>
                </c:pt>
                <c:pt idx="319">
                  <c:v>2.0</c:v>
                </c:pt>
                <c:pt idx="320">
                  <c:v>3.0</c:v>
                </c:pt>
                <c:pt idx="321">
                  <c:v>3.0</c:v>
                </c:pt>
                <c:pt idx="322">
                  <c:v>3.0</c:v>
                </c:pt>
                <c:pt idx="323">
                  <c:v>3.0</c:v>
                </c:pt>
                <c:pt idx="324">
                  <c:v>3.0</c:v>
                </c:pt>
                <c:pt idx="325">
                  <c:v>2.0</c:v>
                </c:pt>
                <c:pt idx="326">
                  <c:v>2.0</c:v>
                </c:pt>
                <c:pt idx="327">
                  <c:v>2.0</c:v>
                </c:pt>
                <c:pt idx="328">
                  <c:v>2.0</c:v>
                </c:pt>
                <c:pt idx="329">
                  <c:v>3.0</c:v>
                </c:pt>
                <c:pt idx="330">
                  <c:v>3.0</c:v>
                </c:pt>
                <c:pt idx="331">
                  <c:v>3.0</c:v>
                </c:pt>
                <c:pt idx="332">
                  <c:v>3.0</c:v>
                </c:pt>
                <c:pt idx="333">
                  <c:v>3.0</c:v>
                </c:pt>
                <c:pt idx="334">
                  <c:v>2.0</c:v>
                </c:pt>
                <c:pt idx="335">
                  <c:v>3.0</c:v>
                </c:pt>
                <c:pt idx="336">
                  <c:v>4.0</c:v>
                </c:pt>
                <c:pt idx="337">
                  <c:v>3.0</c:v>
                </c:pt>
                <c:pt idx="338">
                  <c:v>3.0</c:v>
                </c:pt>
                <c:pt idx="339">
                  <c:v>3.0</c:v>
                </c:pt>
                <c:pt idx="340">
                  <c:v>3.0</c:v>
                </c:pt>
                <c:pt idx="341">
                  <c:v>3.0</c:v>
                </c:pt>
                <c:pt idx="342">
                  <c:v>3.0</c:v>
                </c:pt>
                <c:pt idx="343">
                  <c:v>3.0</c:v>
                </c:pt>
                <c:pt idx="344">
                  <c:v>4.0</c:v>
                </c:pt>
                <c:pt idx="345">
                  <c:v>4.0</c:v>
                </c:pt>
                <c:pt idx="346">
                  <c:v>3.0</c:v>
                </c:pt>
                <c:pt idx="347">
                  <c:v>3.0</c:v>
                </c:pt>
                <c:pt idx="348">
                  <c:v>3.0</c:v>
                </c:pt>
                <c:pt idx="349">
                  <c:v>4.0</c:v>
                </c:pt>
                <c:pt idx="350">
                  <c:v>3.0</c:v>
                </c:pt>
                <c:pt idx="351">
                  <c:v>3.0</c:v>
                </c:pt>
                <c:pt idx="352">
                  <c:v>3.0</c:v>
                </c:pt>
                <c:pt idx="353">
                  <c:v>3.0</c:v>
                </c:pt>
                <c:pt idx="354">
                  <c:v>3.0</c:v>
                </c:pt>
                <c:pt idx="355">
                  <c:v>3.0</c:v>
                </c:pt>
                <c:pt idx="356">
                  <c:v>3.0</c:v>
                </c:pt>
                <c:pt idx="357">
                  <c:v>3.0</c:v>
                </c:pt>
                <c:pt idx="358">
                  <c:v>3.0</c:v>
                </c:pt>
                <c:pt idx="359">
                  <c:v>3.0</c:v>
                </c:pt>
                <c:pt idx="360">
                  <c:v>3.0</c:v>
                </c:pt>
                <c:pt idx="361">
                  <c:v>3.0</c:v>
                </c:pt>
                <c:pt idx="362">
                  <c:v>3.0</c:v>
                </c:pt>
                <c:pt idx="363">
                  <c:v>4.0</c:v>
                </c:pt>
                <c:pt idx="364">
                  <c:v>3.0</c:v>
                </c:pt>
                <c:pt idx="365">
                  <c:v>3.0</c:v>
                </c:pt>
                <c:pt idx="366">
                  <c:v>3.0</c:v>
                </c:pt>
                <c:pt idx="367">
                  <c:v>3.0</c:v>
                </c:pt>
                <c:pt idx="368">
                  <c:v>4.0</c:v>
                </c:pt>
                <c:pt idx="369">
                  <c:v>2.0</c:v>
                </c:pt>
                <c:pt idx="370">
                  <c:v>3.0</c:v>
                </c:pt>
                <c:pt idx="371">
                  <c:v>3.0</c:v>
                </c:pt>
                <c:pt idx="372">
                  <c:v>3.0</c:v>
                </c:pt>
                <c:pt idx="373">
                  <c:v>4.0</c:v>
                </c:pt>
                <c:pt idx="374">
                  <c:v>3.0</c:v>
                </c:pt>
                <c:pt idx="375">
                  <c:v>3.0</c:v>
                </c:pt>
                <c:pt idx="376">
                  <c:v>3.0</c:v>
                </c:pt>
                <c:pt idx="377">
                  <c:v>3.0</c:v>
                </c:pt>
                <c:pt idx="378">
                  <c:v>3.0</c:v>
                </c:pt>
                <c:pt idx="379">
                  <c:v>3.0</c:v>
                </c:pt>
                <c:pt idx="380">
                  <c:v>3.0</c:v>
                </c:pt>
                <c:pt idx="381">
                  <c:v>3.0</c:v>
                </c:pt>
                <c:pt idx="382">
                  <c:v>3.0</c:v>
                </c:pt>
                <c:pt idx="383">
                  <c:v>3.0</c:v>
                </c:pt>
                <c:pt idx="384">
                  <c:v>388.0</c:v>
                </c:pt>
                <c:pt idx="385">
                  <c:v>1.0</c:v>
                </c:pt>
                <c:pt idx="386">
                  <c:v>1.0</c:v>
                </c:pt>
                <c:pt idx="387">
                  <c:v>2.0</c:v>
                </c:pt>
                <c:pt idx="388">
                  <c:v>2.0</c:v>
                </c:pt>
                <c:pt idx="389">
                  <c:v>2.0</c:v>
                </c:pt>
                <c:pt idx="390">
                  <c:v>2.0</c:v>
                </c:pt>
                <c:pt idx="391">
                  <c:v>2.0</c:v>
                </c:pt>
                <c:pt idx="392">
                  <c:v>2.0</c:v>
                </c:pt>
                <c:pt idx="393">
                  <c:v>2.0</c:v>
                </c:pt>
                <c:pt idx="394">
                  <c:v>2.0</c:v>
                </c:pt>
                <c:pt idx="395">
                  <c:v>2.0</c:v>
                </c:pt>
                <c:pt idx="396">
                  <c:v>2.0</c:v>
                </c:pt>
                <c:pt idx="397">
                  <c:v>2.0</c:v>
                </c:pt>
                <c:pt idx="398">
                  <c:v>2.0</c:v>
                </c:pt>
                <c:pt idx="399">
                  <c:v>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8527448"/>
        <c:axId val="2078512184"/>
      </c:lineChart>
      <c:catAx>
        <c:axId val="2078527448"/>
        <c:scaling>
          <c:orientation val="minMax"/>
        </c:scaling>
        <c:delete val="0"/>
        <c:axPos val="b"/>
        <c:majorTickMark val="out"/>
        <c:minorTickMark val="none"/>
        <c:tickLblPos val="nextTo"/>
        <c:crossAx val="2078512184"/>
        <c:crosses val="autoZero"/>
        <c:auto val="1"/>
        <c:lblAlgn val="ctr"/>
        <c:lblOffset val="100"/>
        <c:noMultiLvlLbl val="0"/>
      </c:catAx>
      <c:valAx>
        <c:axId val="2078512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8527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linearhash.csv!$A$1</c:f>
              <c:strCache>
                <c:ptCount val="1"/>
                <c:pt idx="0">
                  <c:v>Insertion Cost</c:v>
                </c:pt>
              </c:strCache>
            </c:strRef>
          </c:tx>
          <c:marker>
            <c:symbol val="none"/>
          </c:marker>
          <c:val>
            <c:numRef>
              <c:f>linearhash.csv!$A$2:$A$401</c:f>
              <c:numCache>
                <c:formatCode>General</c:formatCode>
                <c:ptCount val="400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3.0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2.0</c:v>
                </c:pt>
                <c:pt idx="8">
                  <c:v>3.0</c:v>
                </c:pt>
                <c:pt idx="9">
                  <c:v>4.0</c:v>
                </c:pt>
                <c:pt idx="10">
                  <c:v>4.0</c:v>
                </c:pt>
                <c:pt idx="11">
                  <c:v>2.0</c:v>
                </c:pt>
                <c:pt idx="12">
                  <c:v>7.0</c:v>
                </c:pt>
                <c:pt idx="13">
                  <c:v>6.0</c:v>
                </c:pt>
                <c:pt idx="14">
                  <c:v>7.0</c:v>
                </c:pt>
                <c:pt idx="15">
                  <c:v>10.0</c:v>
                </c:pt>
                <c:pt idx="16">
                  <c:v>9.0</c:v>
                </c:pt>
                <c:pt idx="17">
                  <c:v>5.0</c:v>
                </c:pt>
                <c:pt idx="18">
                  <c:v>15.0</c:v>
                </c:pt>
                <c:pt idx="19">
                  <c:v>7.0</c:v>
                </c:pt>
                <c:pt idx="20">
                  <c:v>1.0</c:v>
                </c:pt>
                <c:pt idx="21">
                  <c:v>10.0</c:v>
                </c:pt>
                <c:pt idx="22">
                  <c:v>5.0</c:v>
                </c:pt>
                <c:pt idx="23">
                  <c:v>6.0</c:v>
                </c:pt>
                <c:pt idx="24">
                  <c:v>8.0</c:v>
                </c:pt>
                <c:pt idx="25">
                  <c:v>9.0</c:v>
                </c:pt>
                <c:pt idx="26">
                  <c:v>2.0</c:v>
                </c:pt>
                <c:pt idx="27">
                  <c:v>7.0</c:v>
                </c:pt>
                <c:pt idx="28">
                  <c:v>8.0</c:v>
                </c:pt>
                <c:pt idx="29">
                  <c:v>3.0</c:v>
                </c:pt>
                <c:pt idx="30">
                  <c:v>6.0</c:v>
                </c:pt>
                <c:pt idx="31">
                  <c:v>9.0</c:v>
                </c:pt>
                <c:pt idx="32">
                  <c:v>10.0</c:v>
                </c:pt>
                <c:pt idx="33">
                  <c:v>14.0</c:v>
                </c:pt>
                <c:pt idx="34">
                  <c:v>1.0</c:v>
                </c:pt>
                <c:pt idx="35">
                  <c:v>2.0</c:v>
                </c:pt>
                <c:pt idx="36">
                  <c:v>13.0</c:v>
                </c:pt>
                <c:pt idx="37">
                  <c:v>1.0</c:v>
                </c:pt>
                <c:pt idx="38">
                  <c:v>3.0</c:v>
                </c:pt>
                <c:pt idx="39">
                  <c:v>2.0</c:v>
                </c:pt>
                <c:pt idx="40">
                  <c:v>3.0</c:v>
                </c:pt>
                <c:pt idx="41">
                  <c:v>12.0</c:v>
                </c:pt>
                <c:pt idx="42">
                  <c:v>15.0</c:v>
                </c:pt>
                <c:pt idx="43">
                  <c:v>3.0</c:v>
                </c:pt>
                <c:pt idx="44">
                  <c:v>3.0</c:v>
                </c:pt>
                <c:pt idx="45">
                  <c:v>12.0</c:v>
                </c:pt>
                <c:pt idx="46">
                  <c:v>1.0</c:v>
                </c:pt>
                <c:pt idx="47">
                  <c:v>3.0</c:v>
                </c:pt>
                <c:pt idx="48">
                  <c:v>5.0</c:v>
                </c:pt>
                <c:pt idx="49">
                  <c:v>1.0</c:v>
                </c:pt>
                <c:pt idx="50">
                  <c:v>2.0</c:v>
                </c:pt>
                <c:pt idx="51">
                  <c:v>7.0</c:v>
                </c:pt>
                <c:pt idx="52">
                  <c:v>4.0</c:v>
                </c:pt>
                <c:pt idx="53">
                  <c:v>4.0</c:v>
                </c:pt>
                <c:pt idx="54">
                  <c:v>7.0</c:v>
                </c:pt>
                <c:pt idx="55">
                  <c:v>10.0</c:v>
                </c:pt>
                <c:pt idx="56">
                  <c:v>4.0</c:v>
                </c:pt>
                <c:pt idx="57">
                  <c:v>6.0</c:v>
                </c:pt>
                <c:pt idx="58">
                  <c:v>4.0</c:v>
                </c:pt>
                <c:pt idx="59">
                  <c:v>11.0</c:v>
                </c:pt>
                <c:pt idx="60">
                  <c:v>7.0</c:v>
                </c:pt>
                <c:pt idx="61">
                  <c:v>8.0</c:v>
                </c:pt>
                <c:pt idx="62">
                  <c:v>2.0</c:v>
                </c:pt>
                <c:pt idx="63">
                  <c:v>10.0</c:v>
                </c:pt>
                <c:pt idx="64">
                  <c:v>2.0</c:v>
                </c:pt>
                <c:pt idx="65">
                  <c:v>1.0</c:v>
                </c:pt>
                <c:pt idx="66">
                  <c:v>8.0</c:v>
                </c:pt>
                <c:pt idx="67">
                  <c:v>4.0</c:v>
                </c:pt>
                <c:pt idx="68">
                  <c:v>2.0</c:v>
                </c:pt>
                <c:pt idx="69">
                  <c:v>20.0</c:v>
                </c:pt>
                <c:pt idx="70">
                  <c:v>3.0</c:v>
                </c:pt>
                <c:pt idx="71">
                  <c:v>3.0</c:v>
                </c:pt>
                <c:pt idx="72">
                  <c:v>8.0</c:v>
                </c:pt>
                <c:pt idx="73">
                  <c:v>5.0</c:v>
                </c:pt>
                <c:pt idx="74">
                  <c:v>5.0</c:v>
                </c:pt>
                <c:pt idx="75">
                  <c:v>10.0</c:v>
                </c:pt>
                <c:pt idx="76">
                  <c:v>3.0</c:v>
                </c:pt>
                <c:pt idx="77">
                  <c:v>2.0</c:v>
                </c:pt>
                <c:pt idx="78">
                  <c:v>6.0</c:v>
                </c:pt>
                <c:pt idx="79">
                  <c:v>4.0</c:v>
                </c:pt>
                <c:pt idx="80">
                  <c:v>6.0</c:v>
                </c:pt>
                <c:pt idx="81">
                  <c:v>10.0</c:v>
                </c:pt>
                <c:pt idx="82">
                  <c:v>3.0</c:v>
                </c:pt>
                <c:pt idx="83">
                  <c:v>3.0</c:v>
                </c:pt>
                <c:pt idx="84">
                  <c:v>4.0</c:v>
                </c:pt>
                <c:pt idx="85">
                  <c:v>3.0</c:v>
                </c:pt>
                <c:pt idx="86">
                  <c:v>4.0</c:v>
                </c:pt>
                <c:pt idx="87">
                  <c:v>4.0</c:v>
                </c:pt>
                <c:pt idx="88">
                  <c:v>4.0</c:v>
                </c:pt>
                <c:pt idx="89">
                  <c:v>2.0</c:v>
                </c:pt>
                <c:pt idx="90">
                  <c:v>16.0</c:v>
                </c:pt>
                <c:pt idx="91">
                  <c:v>4.0</c:v>
                </c:pt>
                <c:pt idx="92">
                  <c:v>7.0</c:v>
                </c:pt>
                <c:pt idx="93">
                  <c:v>8.0</c:v>
                </c:pt>
                <c:pt idx="94">
                  <c:v>3.0</c:v>
                </c:pt>
                <c:pt idx="95">
                  <c:v>6.0</c:v>
                </c:pt>
                <c:pt idx="96">
                  <c:v>7.0</c:v>
                </c:pt>
                <c:pt idx="97">
                  <c:v>3.0</c:v>
                </c:pt>
                <c:pt idx="98">
                  <c:v>3.0</c:v>
                </c:pt>
                <c:pt idx="99">
                  <c:v>7.0</c:v>
                </c:pt>
                <c:pt idx="100">
                  <c:v>4.0</c:v>
                </c:pt>
                <c:pt idx="101">
                  <c:v>4.0</c:v>
                </c:pt>
                <c:pt idx="102">
                  <c:v>7.0</c:v>
                </c:pt>
                <c:pt idx="103">
                  <c:v>3.0</c:v>
                </c:pt>
                <c:pt idx="104">
                  <c:v>3.0</c:v>
                </c:pt>
                <c:pt idx="105">
                  <c:v>7.0</c:v>
                </c:pt>
                <c:pt idx="106">
                  <c:v>2.0</c:v>
                </c:pt>
                <c:pt idx="107">
                  <c:v>4.0</c:v>
                </c:pt>
                <c:pt idx="108">
                  <c:v>6.0</c:v>
                </c:pt>
                <c:pt idx="109">
                  <c:v>6.0</c:v>
                </c:pt>
                <c:pt idx="110">
                  <c:v>4.0</c:v>
                </c:pt>
                <c:pt idx="111">
                  <c:v>6.0</c:v>
                </c:pt>
                <c:pt idx="112">
                  <c:v>2.0</c:v>
                </c:pt>
                <c:pt idx="113">
                  <c:v>7.0</c:v>
                </c:pt>
                <c:pt idx="114">
                  <c:v>8.0</c:v>
                </c:pt>
                <c:pt idx="115">
                  <c:v>2.0</c:v>
                </c:pt>
                <c:pt idx="116">
                  <c:v>5.0</c:v>
                </c:pt>
                <c:pt idx="117">
                  <c:v>10.0</c:v>
                </c:pt>
                <c:pt idx="118">
                  <c:v>5.0</c:v>
                </c:pt>
                <c:pt idx="119">
                  <c:v>6.0</c:v>
                </c:pt>
                <c:pt idx="120">
                  <c:v>12.0</c:v>
                </c:pt>
                <c:pt idx="121">
                  <c:v>2.0</c:v>
                </c:pt>
                <c:pt idx="122">
                  <c:v>3.0</c:v>
                </c:pt>
                <c:pt idx="123">
                  <c:v>8.0</c:v>
                </c:pt>
                <c:pt idx="124">
                  <c:v>2.0</c:v>
                </c:pt>
                <c:pt idx="125">
                  <c:v>3.0</c:v>
                </c:pt>
                <c:pt idx="126">
                  <c:v>7.0</c:v>
                </c:pt>
                <c:pt idx="127">
                  <c:v>4.0</c:v>
                </c:pt>
                <c:pt idx="128">
                  <c:v>8.0</c:v>
                </c:pt>
                <c:pt idx="129">
                  <c:v>14.0</c:v>
                </c:pt>
                <c:pt idx="130">
                  <c:v>3.0</c:v>
                </c:pt>
                <c:pt idx="131">
                  <c:v>4.0</c:v>
                </c:pt>
                <c:pt idx="132">
                  <c:v>4.0</c:v>
                </c:pt>
                <c:pt idx="133">
                  <c:v>3.0</c:v>
                </c:pt>
                <c:pt idx="134">
                  <c:v>4.0</c:v>
                </c:pt>
                <c:pt idx="135">
                  <c:v>8.0</c:v>
                </c:pt>
                <c:pt idx="136">
                  <c:v>5.0</c:v>
                </c:pt>
                <c:pt idx="137">
                  <c:v>2.0</c:v>
                </c:pt>
                <c:pt idx="138">
                  <c:v>9.0</c:v>
                </c:pt>
                <c:pt idx="139">
                  <c:v>4.0</c:v>
                </c:pt>
                <c:pt idx="140">
                  <c:v>7.0</c:v>
                </c:pt>
                <c:pt idx="141">
                  <c:v>6.0</c:v>
                </c:pt>
                <c:pt idx="142">
                  <c:v>3.0</c:v>
                </c:pt>
                <c:pt idx="143">
                  <c:v>3.0</c:v>
                </c:pt>
                <c:pt idx="144">
                  <c:v>9.0</c:v>
                </c:pt>
                <c:pt idx="145">
                  <c:v>5.0</c:v>
                </c:pt>
                <c:pt idx="146">
                  <c:v>2.0</c:v>
                </c:pt>
                <c:pt idx="147">
                  <c:v>10.0</c:v>
                </c:pt>
                <c:pt idx="148">
                  <c:v>4.0</c:v>
                </c:pt>
                <c:pt idx="149">
                  <c:v>2.0</c:v>
                </c:pt>
                <c:pt idx="150">
                  <c:v>7.0</c:v>
                </c:pt>
                <c:pt idx="151">
                  <c:v>4.0</c:v>
                </c:pt>
                <c:pt idx="152">
                  <c:v>5.0</c:v>
                </c:pt>
                <c:pt idx="153">
                  <c:v>6.0</c:v>
                </c:pt>
                <c:pt idx="154">
                  <c:v>2.0</c:v>
                </c:pt>
                <c:pt idx="155">
                  <c:v>3.0</c:v>
                </c:pt>
                <c:pt idx="156">
                  <c:v>9.0</c:v>
                </c:pt>
                <c:pt idx="157">
                  <c:v>4.0</c:v>
                </c:pt>
                <c:pt idx="158">
                  <c:v>5.0</c:v>
                </c:pt>
                <c:pt idx="159">
                  <c:v>6.0</c:v>
                </c:pt>
                <c:pt idx="160">
                  <c:v>6.0</c:v>
                </c:pt>
                <c:pt idx="161">
                  <c:v>4.0</c:v>
                </c:pt>
                <c:pt idx="162">
                  <c:v>8.0</c:v>
                </c:pt>
                <c:pt idx="163">
                  <c:v>2.0</c:v>
                </c:pt>
                <c:pt idx="164">
                  <c:v>4.0</c:v>
                </c:pt>
                <c:pt idx="165">
                  <c:v>10.0</c:v>
                </c:pt>
                <c:pt idx="166">
                  <c:v>3.0</c:v>
                </c:pt>
                <c:pt idx="167">
                  <c:v>5.0</c:v>
                </c:pt>
                <c:pt idx="168">
                  <c:v>5.0</c:v>
                </c:pt>
                <c:pt idx="169">
                  <c:v>3.0</c:v>
                </c:pt>
                <c:pt idx="170">
                  <c:v>2.0</c:v>
                </c:pt>
                <c:pt idx="171">
                  <c:v>10.0</c:v>
                </c:pt>
                <c:pt idx="172">
                  <c:v>2.0</c:v>
                </c:pt>
                <c:pt idx="173">
                  <c:v>3.0</c:v>
                </c:pt>
                <c:pt idx="174">
                  <c:v>6.0</c:v>
                </c:pt>
                <c:pt idx="175">
                  <c:v>5.0</c:v>
                </c:pt>
                <c:pt idx="176">
                  <c:v>2.0</c:v>
                </c:pt>
                <c:pt idx="177">
                  <c:v>7.0</c:v>
                </c:pt>
                <c:pt idx="178">
                  <c:v>3.0</c:v>
                </c:pt>
                <c:pt idx="179">
                  <c:v>3.0</c:v>
                </c:pt>
                <c:pt idx="180">
                  <c:v>9.0</c:v>
                </c:pt>
                <c:pt idx="181">
                  <c:v>4.0</c:v>
                </c:pt>
                <c:pt idx="182">
                  <c:v>5.0</c:v>
                </c:pt>
                <c:pt idx="183">
                  <c:v>9.0</c:v>
                </c:pt>
                <c:pt idx="184">
                  <c:v>3.0</c:v>
                </c:pt>
                <c:pt idx="185">
                  <c:v>3.0</c:v>
                </c:pt>
                <c:pt idx="186">
                  <c:v>9.0</c:v>
                </c:pt>
                <c:pt idx="187">
                  <c:v>5.0</c:v>
                </c:pt>
                <c:pt idx="188">
                  <c:v>5.0</c:v>
                </c:pt>
                <c:pt idx="189">
                  <c:v>9.0</c:v>
                </c:pt>
                <c:pt idx="190">
                  <c:v>3.0</c:v>
                </c:pt>
                <c:pt idx="191">
                  <c:v>3.0</c:v>
                </c:pt>
                <c:pt idx="192">
                  <c:v>5.0</c:v>
                </c:pt>
                <c:pt idx="193">
                  <c:v>4.0</c:v>
                </c:pt>
                <c:pt idx="194">
                  <c:v>3.0</c:v>
                </c:pt>
                <c:pt idx="195">
                  <c:v>6.0</c:v>
                </c:pt>
                <c:pt idx="196">
                  <c:v>1.0</c:v>
                </c:pt>
                <c:pt idx="197">
                  <c:v>2.0</c:v>
                </c:pt>
                <c:pt idx="198">
                  <c:v>8.0</c:v>
                </c:pt>
                <c:pt idx="199">
                  <c:v>4.0</c:v>
                </c:pt>
                <c:pt idx="200">
                  <c:v>3.0</c:v>
                </c:pt>
                <c:pt idx="201">
                  <c:v>7.0</c:v>
                </c:pt>
                <c:pt idx="202">
                  <c:v>5.0</c:v>
                </c:pt>
                <c:pt idx="203">
                  <c:v>3.0</c:v>
                </c:pt>
                <c:pt idx="204">
                  <c:v>5.0</c:v>
                </c:pt>
                <c:pt idx="205">
                  <c:v>5.0</c:v>
                </c:pt>
                <c:pt idx="206">
                  <c:v>4.0</c:v>
                </c:pt>
                <c:pt idx="207">
                  <c:v>7.0</c:v>
                </c:pt>
                <c:pt idx="208">
                  <c:v>4.0</c:v>
                </c:pt>
                <c:pt idx="209">
                  <c:v>3.0</c:v>
                </c:pt>
                <c:pt idx="210">
                  <c:v>8.0</c:v>
                </c:pt>
                <c:pt idx="211">
                  <c:v>3.0</c:v>
                </c:pt>
                <c:pt idx="212">
                  <c:v>5.0</c:v>
                </c:pt>
                <c:pt idx="213">
                  <c:v>9.0</c:v>
                </c:pt>
                <c:pt idx="214">
                  <c:v>3.0</c:v>
                </c:pt>
                <c:pt idx="215">
                  <c:v>3.0</c:v>
                </c:pt>
                <c:pt idx="216">
                  <c:v>9.0</c:v>
                </c:pt>
                <c:pt idx="217">
                  <c:v>4.0</c:v>
                </c:pt>
                <c:pt idx="218">
                  <c:v>4.0</c:v>
                </c:pt>
                <c:pt idx="219">
                  <c:v>8.0</c:v>
                </c:pt>
                <c:pt idx="220">
                  <c:v>5.0</c:v>
                </c:pt>
                <c:pt idx="221">
                  <c:v>2.0</c:v>
                </c:pt>
                <c:pt idx="222">
                  <c:v>9.0</c:v>
                </c:pt>
                <c:pt idx="223">
                  <c:v>4.0</c:v>
                </c:pt>
                <c:pt idx="224">
                  <c:v>2.0</c:v>
                </c:pt>
                <c:pt idx="225">
                  <c:v>7.0</c:v>
                </c:pt>
                <c:pt idx="226">
                  <c:v>4.0</c:v>
                </c:pt>
                <c:pt idx="227">
                  <c:v>2.0</c:v>
                </c:pt>
                <c:pt idx="228">
                  <c:v>7.0</c:v>
                </c:pt>
                <c:pt idx="229">
                  <c:v>2.0</c:v>
                </c:pt>
                <c:pt idx="230">
                  <c:v>3.0</c:v>
                </c:pt>
                <c:pt idx="231">
                  <c:v>6.0</c:v>
                </c:pt>
                <c:pt idx="232">
                  <c:v>5.0</c:v>
                </c:pt>
                <c:pt idx="233">
                  <c:v>3.0</c:v>
                </c:pt>
                <c:pt idx="234">
                  <c:v>7.0</c:v>
                </c:pt>
                <c:pt idx="235">
                  <c:v>5.0</c:v>
                </c:pt>
                <c:pt idx="236">
                  <c:v>3.0</c:v>
                </c:pt>
                <c:pt idx="237">
                  <c:v>7.0</c:v>
                </c:pt>
                <c:pt idx="238">
                  <c:v>4.0</c:v>
                </c:pt>
                <c:pt idx="239">
                  <c:v>2.0</c:v>
                </c:pt>
                <c:pt idx="240">
                  <c:v>10.0</c:v>
                </c:pt>
                <c:pt idx="241">
                  <c:v>5.0</c:v>
                </c:pt>
                <c:pt idx="242">
                  <c:v>3.0</c:v>
                </c:pt>
                <c:pt idx="243">
                  <c:v>6.0</c:v>
                </c:pt>
                <c:pt idx="244">
                  <c:v>2.0</c:v>
                </c:pt>
                <c:pt idx="245">
                  <c:v>3.0</c:v>
                </c:pt>
                <c:pt idx="246">
                  <c:v>6.0</c:v>
                </c:pt>
                <c:pt idx="247">
                  <c:v>3.0</c:v>
                </c:pt>
                <c:pt idx="248">
                  <c:v>5.0</c:v>
                </c:pt>
                <c:pt idx="249">
                  <c:v>10.0</c:v>
                </c:pt>
                <c:pt idx="250">
                  <c:v>5.0</c:v>
                </c:pt>
                <c:pt idx="251">
                  <c:v>4.0</c:v>
                </c:pt>
                <c:pt idx="252">
                  <c:v>7.0</c:v>
                </c:pt>
                <c:pt idx="253">
                  <c:v>3.0</c:v>
                </c:pt>
                <c:pt idx="254">
                  <c:v>5.0</c:v>
                </c:pt>
                <c:pt idx="255">
                  <c:v>10.0</c:v>
                </c:pt>
                <c:pt idx="256">
                  <c:v>4.0</c:v>
                </c:pt>
                <c:pt idx="257">
                  <c:v>4.0</c:v>
                </c:pt>
                <c:pt idx="258">
                  <c:v>10.0</c:v>
                </c:pt>
                <c:pt idx="259">
                  <c:v>2.0</c:v>
                </c:pt>
                <c:pt idx="260">
                  <c:v>5.0</c:v>
                </c:pt>
                <c:pt idx="261">
                  <c:v>10.0</c:v>
                </c:pt>
                <c:pt idx="262">
                  <c:v>4.0</c:v>
                </c:pt>
                <c:pt idx="263">
                  <c:v>4.0</c:v>
                </c:pt>
                <c:pt idx="264">
                  <c:v>8.0</c:v>
                </c:pt>
                <c:pt idx="265">
                  <c:v>6.0</c:v>
                </c:pt>
                <c:pt idx="266">
                  <c:v>4.0</c:v>
                </c:pt>
                <c:pt idx="267">
                  <c:v>8.0</c:v>
                </c:pt>
                <c:pt idx="268">
                  <c:v>4.0</c:v>
                </c:pt>
                <c:pt idx="269">
                  <c:v>4.0</c:v>
                </c:pt>
                <c:pt idx="270">
                  <c:v>8.0</c:v>
                </c:pt>
                <c:pt idx="271">
                  <c:v>3.0</c:v>
                </c:pt>
                <c:pt idx="272">
                  <c:v>5.0</c:v>
                </c:pt>
                <c:pt idx="273">
                  <c:v>6.0</c:v>
                </c:pt>
                <c:pt idx="274">
                  <c:v>2.0</c:v>
                </c:pt>
                <c:pt idx="275">
                  <c:v>4.0</c:v>
                </c:pt>
                <c:pt idx="276">
                  <c:v>6.0</c:v>
                </c:pt>
                <c:pt idx="277">
                  <c:v>3.0</c:v>
                </c:pt>
                <c:pt idx="278">
                  <c:v>5.0</c:v>
                </c:pt>
                <c:pt idx="279">
                  <c:v>10.0</c:v>
                </c:pt>
                <c:pt idx="280">
                  <c:v>4.0</c:v>
                </c:pt>
                <c:pt idx="281">
                  <c:v>4.0</c:v>
                </c:pt>
                <c:pt idx="282">
                  <c:v>9.0</c:v>
                </c:pt>
                <c:pt idx="283">
                  <c:v>4.0</c:v>
                </c:pt>
                <c:pt idx="284">
                  <c:v>3.0</c:v>
                </c:pt>
                <c:pt idx="285">
                  <c:v>8.0</c:v>
                </c:pt>
                <c:pt idx="286">
                  <c:v>2.0</c:v>
                </c:pt>
                <c:pt idx="287">
                  <c:v>3.0</c:v>
                </c:pt>
                <c:pt idx="288">
                  <c:v>10.0</c:v>
                </c:pt>
                <c:pt idx="289">
                  <c:v>5.0</c:v>
                </c:pt>
                <c:pt idx="290">
                  <c:v>5.0</c:v>
                </c:pt>
                <c:pt idx="291">
                  <c:v>8.0</c:v>
                </c:pt>
                <c:pt idx="292">
                  <c:v>3.0</c:v>
                </c:pt>
                <c:pt idx="293">
                  <c:v>4.0</c:v>
                </c:pt>
                <c:pt idx="294">
                  <c:v>9.0</c:v>
                </c:pt>
                <c:pt idx="295">
                  <c:v>6.0</c:v>
                </c:pt>
                <c:pt idx="296">
                  <c:v>4.0</c:v>
                </c:pt>
                <c:pt idx="297">
                  <c:v>6.0</c:v>
                </c:pt>
                <c:pt idx="298">
                  <c:v>3.0</c:v>
                </c:pt>
                <c:pt idx="299">
                  <c:v>2.0</c:v>
                </c:pt>
                <c:pt idx="300">
                  <c:v>9.0</c:v>
                </c:pt>
                <c:pt idx="301">
                  <c:v>3.0</c:v>
                </c:pt>
                <c:pt idx="302">
                  <c:v>2.0</c:v>
                </c:pt>
                <c:pt idx="303">
                  <c:v>8.0</c:v>
                </c:pt>
                <c:pt idx="304">
                  <c:v>3.0</c:v>
                </c:pt>
                <c:pt idx="305">
                  <c:v>3.0</c:v>
                </c:pt>
                <c:pt idx="306">
                  <c:v>8.0</c:v>
                </c:pt>
                <c:pt idx="307">
                  <c:v>3.0</c:v>
                </c:pt>
                <c:pt idx="308">
                  <c:v>5.0</c:v>
                </c:pt>
                <c:pt idx="309">
                  <c:v>7.0</c:v>
                </c:pt>
                <c:pt idx="310">
                  <c:v>2.0</c:v>
                </c:pt>
                <c:pt idx="311">
                  <c:v>3.0</c:v>
                </c:pt>
                <c:pt idx="312">
                  <c:v>7.0</c:v>
                </c:pt>
                <c:pt idx="313">
                  <c:v>4.0</c:v>
                </c:pt>
                <c:pt idx="314">
                  <c:v>3.0</c:v>
                </c:pt>
                <c:pt idx="315">
                  <c:v>8.0</c:v>
                </c:pt>
                <c:pt idx="316">
                  <c:v>6.0</c:v>
                </c:pt>
                <c:pt idx="317">
                  <c:v>2.0</c:v>
                </c:pt>
                <c:pt idx="318">
                  <c:v>8.0</c:v>
                </c:pt>
                <c:pt idx="319">
                  <c:v>3.0</c:v>
                </c:pt>
                <c:pt idx="320">
                  <c:v>1.0</c:v>
                </c:pt>
                <c:pt idx="321">
                  <c:v>9.0</c:v>
                </c:pt>
                <c:pt idx="322">
                  <c:v>5.0</c:v>
                </c:pt>
                <c:pt idx="323">
                  <c:v>3.0</c:v>
                </c:pt>
                <c:pt idx="324">
                  <c:v>7.0</c:v>
                </c:pt>
                <c:pt idx="325">
                  <c:v>6.0</c:v>
                </c:pt>
                <c:pt idx="326">
                  <c:v>6.0</c:v>
                </c:pt>
                <c:pt idx="327">
                  <c:v>9.0</c:v>
                </c:pt>
                <c:pt idx="328">
                  <c:v>5.0</c:v>
                </c:pt>
                <c:pt idx="329">
                  <c:v>3.0</c:v>
                </c:pt>
                <c:pt idx="330">
                  <c:v>9.0</c:v>
                </c:pt>
                <c:pt idx="331">
                  <c:v>6.0</c:v>
                </c:pt>
                <c:pt idx="332">
                  <c:v>3.0</c:v>
                </c:pt>
                <c:pt idx="333">
                  <c:v>12.0</c:v>
                </c:pt>
                <c:pt idx="334">
                  <c:v>3.0</c:v>
                </c:pt>
                <c:pt idx="335">
                  <c:v>3.0</c:v>
                </c:pt>
                <c:pt idx="336">
                  <c:v>9.0</c:v>
                </c:pt>
                <c:pt idx="337">
                  <c:v>3.0</c:v>
                </c:pt>
                <c:pt idx="338">
                  <c:v>3.0</c:v>
                </c:pt>
                <c:pt idx="339">
                  <c:v>8.0</c:v>
                </c:pt>
                <c:pt idx="340">
                  <c:v>6.0</c:v>
                </c:pt>
                <c:pt idx="341">
                  <c:v>3.0</c:v>
                </c:pt>
                <c:pt idx="342">
                  <c:v>10.0</c:v>
                </c:pt>
                <c:pt idx="343">
                  <c:v>3.0</c:v>
                </c:pt>
                <c:pt idx="344">
                  <c:v>4.0</c:v>
                </c:pt>
                <c:pt idx="345">
                  <c:v>7.0</c:v>
                </c:pt>
                <c:pt idx="346">
                  <c:v>5.0</c:v>
                </c:pt>
                <c:pt idx="347">
                  <c:v>5.0</c:v>
                </c:pt>
                <c:pt idx="348">
                  <c:v>9.0</c:v>
                </c:pt>
                <c:pt idx="349">
                  <c:v>3.0</c:v>
                </c:pt>
                <c:pt idx="350">
                  <c:v>6.0</c:v>
                </c:pt>
                <c:pt idx="351">
                  <c:v>7.0</c:v>
                </c:pt>
                <c:pt idx="352">
                  <c:v>3.0</c:v>
                </c:pt>
                <c:pt idx="353">
                  <c:v>3.0</c:v>
                </c:pt>
                <c:pt idx="354">
                  <c:v>6.0</c:v>
                </c:pt>
                <c:pt idx="355">
                  <c:v>3.0</c:v>
                </c:pt>
                <c:pt idx="356">
                  <c:v>3.0</c:v>
                </c:pt>
                <c:pt idx="357">
                  <c:v>8.0</c:v>
                </c:pt>
                <c:pt idx="358">
                  <c:v>3.0</c:v>
                </c:pt>
                <c:pt idx="359">
                  <c:v>3.0</c:v>
                </c:pt>
                <c:pt idx="360">
                  <c:v>9.0</c:v>
                </c:pt>
                <c:pt idx="361">
                  <c:v>3.0</c:v>
                </c:pt>
                <c:pt idx="362">
                  <c:v>3.0</c:v>
                </c:pt>
                <c:pt idx="363">
                  <c:v>8.0</c:v>
                </c:pt>
                <c:pt idx="364">
                  <c:v>3.0</c:v>
                </c:pt>
                <c:pt idx="365">
                  <c:v>3.0</c:v>
                </c:pt>
                <c:pt idx="366">
                  <c:v>9.0</c:v>
                </c:pt>
                <c:pt idx="367">
                  <c:v>3.0</c:v>
                </c:pt>
                <c:pt idx="368">
                  <c:v>4.0</c:v>
                </c:pt>
                <c:pt idx="369">
                  <c:v>9.0</c:v>
                </c:pt>
                <c:pt idx="370">
                  <c:v>3.0</c:v>
                </c:pt>
                <c:pt idx="371">
                  <c:v>3.0</c:v>
                </c:pt>
                <c:pt idx="372">
                  <c:v>10.0</c:v>
                </c:pt>
                <c:pt idx="373">
                  <c:v>3.0</c:v>
                </c:pt>
                <c:pt idx="374">
                  <c:v>3.0</c:v>
                </c:pt>
                <c:pt idx="375">
                  <c:v>8.0</c:v>
                </c:pt>
                <c:pt idx="376">
                  <c:v>3.0</c:v>
                </c:pt>
                <c:pt idx="377">
                  <c:v>2.0</c:v>
                </c:pt>
                <c:pt idx="378">
                  <c:v>8.0</c:v>
                </c:pt>
                <c:pt idx="379">
                  <c:v>3.0</c:v>
                </c:pt>
                <c:pt idx="380">
                  <c:v>2.0</c:v>
                </c:pt>
                <c:pt idx="381">
                  <c:v>9.0</c:v>
                </c:pt>
                <c:pt idx="382">
                  <c:v>3.0</c:v>
                </c:pt>
                <c:pt idx="383">
                  <c:v>3.0</c:v>
                </c:pt>
                <c:pt idx="384">
                  <c:v>6.0</c:v>
                </c:pt>
                <c:pt idx="385">
                  <c:v>3.0</c:v>
                </c:pt>
                <c:pt idx="386">
                  <c:v>3.0</c:v>
                </c:pt>
                <c:pt idx="387">
                  <c:v>6.0</c:v>
                </c:pt>
                <c:pt idx="388">
                  <c:v>3.0</c:v>
                </c:pt>
                <c:pt idx="389">
                  <c:v>4.0</c:v>
                </c:pt>
                <c:pt idx="390">
                  <c:v>6.0</c:v>
                </c:pt>
                <c:pt idx="391">
                  <c:v>3.0</c:v>
                </c:pt>
                <c:pt idx="392">
                  <c:v>3.0</c:v>
                </c:pt>
                <c:pt idx="393">
                  <c:v>6.0</c:v>
                </c:pt>
                <c:pt idx="394">
                  <c:v>3.0</c:v>
                </c:pt>
                <c:pt idx="395">
                  <c:v>3.0</c:v>
                </c:pt>
                <c:pt idx="396">
                  <c:v>8.0</c:v>
                </c:pt>
                <c:pt idx="397">
                  <c:v>3.0</c:v>
                </c:pt>
                <c:pt idx="398">
                  <c:v>3.0</c:v>
                </c:pt>
                <c:pt idx="399">
                  <c:v>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0779528"/>
        <c:axId val="2100766152"/>
      </c:lineChart>
      <c:catAx>
        <c:axId val="2100779528"/>
        <c:scaling>
          <c:orientation val="minMax"/>
        </c:scaling>
        <c:delete val="0"/>
        <c:axPos val="b"/>
        <c:majorTickMark val="out"/>
        <c:minorTickMark val="none"/>
        <c:tickLblPos val="nextTo"/>
        <c:crossAx val="2100766152"/>
        <c:crosses val="autoZero"/>
        <c:auto val="1"/>
        <c:lblAlgn val="ctr"/>
        <c:lblOffset val="100"/>
        <c:noMultiLvlLbl val="0"/>
      </c:catAx>
      <c:valAx>
        <c:axId val="2100766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0779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731707317073"/>
          <c:y val="0.0818965517241379"/>
          <c:w val="0.758807588075881"/>
          <c:h val="0.64655172413793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speedup</c:v>
                </c:pt>
              </c:strCache>
            </c:strRef>
          </c:tx>
          <c:marker>
            <c:symbol val="none"/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155973.0</c:v>
                </c:pt>
                <c:pt idx="1">
                  <c:v>311946.0</c:v>
                </c:pt>
                <c:pt idx="2">
                  <c:v>467919.0</c:v>
                </c:pt>
                <c:pt idx="3">
                  <c:v>623892.0</c:v>
                </c:pt>
                <c:pt idx="4">
                  <c:v>779865.0</c:v>
                </c:pt>
                <c:pt idx="5">
                  <c:v>935838.0</c:v>
                </c:pt>
                <c:pt idx="6">
                  <c:v>1.091811E6</c:v>
                </c:pt>
                <c:pt idx="7">
                  <c:v>1.247784E6</c:v>
                </c:pt>
                <c:pt idx="8">
                  <c:v>1.247784E6</c:v>
                </c:pt>
                <c:pt idx="9">
                  <c:v>1.247784E6</c:v>
                </c:pt>
                <c:pt idx="10">
                  <c:v>1.247784E6</c:v>
                </c:pt>
                <c:pt idx="11">
                  <c:v>1.247784E6</c:v>
                </c:pt>
                <c:pt idx="12">
                  <c:v>1.247784E6</c:v>
                </c:pt>
                <c:pt idx="13">
                  <c:v>1.247784E6</c:v>
                </c:pt>
                <c:pt idx="14">
                  <c:v>1.247784E6</c:v>
                </c:pt>
                <c:pt idx="15">
                  <c:v>1.247784E6</c:v>
                </c:pt>
                <c:pt idx="16">
                  <c:v>1.247784E6</c:v>
                </c:pt>
                <c:pt idx="17">
                  <c:v>1.247784E6</c:v>
                </c:pt>
                <c:pt idx="18">
                  <c:v>1.247784E6</c:v>
                </c:pt>
                <c:pt idx="19">
                  <c:v>1.247784E6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LKRhash 32</c:v>
                </c:pt>
              </c:strCache>
            </c:strRef>
          </c:tx>
          <c:xVal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155895.0</c:v>
                </c:pt>
                <c:pt idx="1">
                  <c:v>266569.0</c:v>
                </c:pt>
                <c:pt idx="2">
                  <c:v>382129.0</c:v>
                </c:pt>
                <c:pt idx="3">
                  <c:v>492225.0</c:v>
                </c:pt>
                <c:pt idx="4">
                  <c:v>616507.0</c:v>
                </c:pt>
                <c:pt idx="5">
                  <c:v>713188.0</c:v>
                </c:pt>
                <c:pt idx="6">
                  <c:v>822650.0</c:v>
                </c:pt>
                <c:pt idx="7">
                  <c:v>884492.0</c:v>
                </c:pt>
                <c:pt idx="8">
                  <c:v>838393.0</c:v>
                </c:pt>
                <c:pt idx="9">
                  <c:v>815787.0</c:v>
                </c:pt>
                <c:pt idx="10">
                  <c:v>855334.0</c:v>
                </c:pt>
                <c:pt idx="11">
                  <c:v>853593.0</c:v>
                </c:pt>
                <c:pt idx="12">
                  <c:v>870993.0</c:v>
                </c:pt>
                <c:pt idx="13">
                  <c:v>866541.0</c:v>
                </c:pt>
                <c:pt idx="14">
                  <c:v>916151.0</c:v>
                </c:pt>
                <c:pt idx="15">
                  <c:v>884727.0</c:v>
                </c:pt>
                <c:pt idx="16">
                  <c:v>924471.0</c:v>
                </c:pt>
                <c:pt idx="17">
                  <c:v>941956.0</c:v>
                </c:pt>
                <c:pt idx="18">
                  <c:v>934852.0</c:v>
                </c:pt>
                <c:pt idx="19">
                  <c:v>923284.0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LKRhash 16</c:v>
                </c:pt>
              </c:strCache>
            </c:strRef>
          </c:tx>
          <c:xVal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xVal>
          <c:yVal>
            <c:numRef>
              <c:f>Sheet1!$D$2:$D$21</c:f>
              <c:numCache>
                <c:formatCode>General</c:formatCode>
                <c:ptCount val="20"/>
                <c:pt idx="0">
                  <c:v>156284.0</c:v>
                </c:pt>
                <c:pt idx="1">
                  <c:v>263855.0</c:v>
                </c:pt>
                <c:pt idx="2">
                  <c:v>376780.0</c:v>
                </c:pt>
                <c:pt idx="3">
                  <c:v>477141.0</c:v>
                </c:pt>
                <c:pt idx="4">
                  <c:v>584472.0</c:v>
                </c:pt>
                <c:pt idx="5">
                  <c:v>679924.0</c:v>
                </c:pt>
                <c:pt idx="6">
                  <c:v>771612.0</c:v>
                </c:pt>
                <c:pt idx="7">
                  <c:v>820132.0</c:v>
                </c:pt>
                <c:pt idx="8">
                  <c:v>772526.0</c:v>
                </c:pt>
                <c:pt idx="9">
                  <c:v>742620.0</c:v>
                </c:pt>
                <c:pt idx="10">
                  <c:v>761200.0</c:v>
                </c:pt>
                <c:pt idx="11">
                  <c:v>763291.0</c:v>
                </c:pt>
                <c:pt idx="12">
                  <c:v>772496.0</c:v>
                </c:pt>
                <c:pt idx="13">
                  <c:v>758460.0</c:v>
                </c:pt>
                <c:pt idx="14">
                  <c:v>777380.0</c:v>
                </c:pt>
                <c:pt idx="15">
                  <c:v>789468.0</c:v>
                </c:pt>
                <c:pt idx="16">
                  <c:v>801665.0</c:v>
                </c:pt>
                <c:pt idx="17">
                  <c:v>788238.0</c:v>
                </c:pt>
                <c:pt idx="18">
                  <c:v>761560.0</c:v>
                </c:pt>
                <c:pt idx="19">
                  <c:v>769290.0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LKRhash 8</c:v>
                </c:pt>
              </c:strCache>
            </c:strRef>
          </c:tx>
          <c:xVal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xVal>
          <c:yVal>
            <c:numRef>
              <c:f>Sheet1!$E$2:$E$21</c:f>
              <c:numCache>
                <c:formatCode>General</c:formatCode>
                <c:ptCount val="20"/>
                <c:pt idx="0">
                  <c:v>155973.0</c:v>
                </c:pt>
                <c:pt idx="1">
                  <c:v>260863.0</c:v>
                </c:pt>
                <c:pt idx="2">
                  <c:v>370592.0</c:v>
                </c:pt>
                <c:pt idx="3">
                  <c:v>459476.0</c:v>
                </c:pt>
                <c:pt idx="4">
                  <c:v>561474.0</c:v>
                </c:pt>
                <c:pt idx="5">
                  <c:v>626416.0</c:v>
                </c:pt>
                <c:pt idx="6">
                  <c:v>686102.0</c:v>
                </c:pt>
                <c:pt idx="7">
                  <c:v>694591.0</c:v>
                </c:pt>
                <c:pt idx="8">
                  <c:v>644269.0</c:v>
                </c:pt>
                <c:pt idx="9">
                  <c:v>642410.0</c:v>
                </c:pt>
                <c:pt idx="10">
                  <c:v>649496.0</c:v>
                </c:pt>
                <c:pt idx="11">
                  <c:v>625069.0</c:v>
                </c:pt>
                <c:pt idx="12">
                  <c:v>621267.0</c:v>
                </c:pt>
                <c:pt idx="13">
                  <c:v>667338.0</c:v>
                </c:pt>
                <c:pt idx="14">
                  <c:v>662394.0</c:v>
                </c:pt>
                <c:pt idx="15">
                  <c:v>648956.0</c:v>
                </c:pt>
                <c:pt idx="16">
                  <c:v>638008.0</c:v>
                </c:pt>
                <c:pt idx="17">
                  <c:v>645277.0</c:v>
                </c:pt>
                <c:pt idx="18">
                  <c:v>645240.0</c:v>
                </c:pt>
                <c:pt idx="19">
                  <c:v>656104.0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LKRhash 4</c:v>
                </c:pt>
              </c:strCache>
            </c:strRef>
          </c:tx>
          <c:xVal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xVal>
          <c:yVal>
            <c:numRef>
              <c:f>Sheet1!$F$2:$F$21</c:f>
              <c:numCache>
                <c:formatCode>General</c:formatCode>
                <c:ptCount val="20"/>
                <c:pt idx="0">
                  <c:v>156259.0</c:v>
                </c:pt>
                <c:pt idx="1">
                  <c:v>251711.0</c:v>
                </c:pt>
                <c:pt idx="2">
                  <c:v>352890.0</c:v>
                </c:pt>
                <c:pt idx="3">
                  <c:v>428105.0</c:v>
                </c:pt>
                <c:pt idx="4">
                  <c:v>495547.0</c:v>
                </c:pt>
                <c:pt idx="5">
                  <c:v>514679.0</c:v>
                </c:pt>
                <c:pt idx="6">
                  <c:v>499826.0</c:v>
                </c:pt>
                <c:pt idx="7">
                  <c:v>450227.0</c:v>
                </c:pt>
                <c:pt idx="8">
                  <c:v>430697.0</c:v>
                </c:pt>
                <c:pt idx="9">
                  <c:v>427512.0</c:v>
                </c:pt>
                <c:pt idx="10">
                  <c:v>431858.0</c:v>
                </c:pt>
                <c:pt idx="11">
                  <c:v>430692.0</c:v>
                </c:pt>
                <c:pt idx="12">
                  <c:v>430744.0</c:v>
                </c:pt>
                <c:pt idx="13">
                  <c:v>425792.0</c:v>
                </c:pt>
                <c:pt idx="14">
                  <c:v>429277.0</c:v>
                </c:pt>
                <c:pt idx="15">
                  <c:v>432065.0</c:v>
                </c:pt>
                <c:pt idx="16">
                  <c:v>420612.0</c:v>
                </c:pt>
                <c:pt idx="17">
                  <c:v>414100.0</c:v>
                </c:pt>
                <c:pt idx="18">
                  <c:v>414197.0</c:v>
                </c:pt>
                <c:pt idx="19">
                  <c:v>413990.0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HashTab</c:v>
                </c:pt>
              </c:strCache>
            </c:strRef>
          </c:tx>
          <c:xVal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xVal>
          <c:yVal>
            <c:numRef>
              <c:f>Sheet1!$G$2:$G$21</c:f>
              <c:numCache>
                <c:formatCode>General</c:formatCode>
                <c:ptCount val="20"/>
                <c:pt idx="0">
                  <c:v>103536.0</c:v>
                </c:pt>
                <c:pt idx="1">
                  <c:v>169375.0</c:v>
                </c:pt>
                <c:pt idx="2">
                  <c:v>199993.0</c:v>
                </c:pt>
                <c:pt idx="3">
                  <c:v>294178.0</c:v>
                </c:pt>
                <c:pt idx="4">
                  <c:v>357855.0</c:v>
                </c:pt>
                <c:pt idx="5">
                  <c:v>377376.0</c:v>
                </c:pt>
                <c:pt idx="6">
                  <c:v>447637.0</c:v>
                </c:pt>
                <c:pt idx="7">
                  <c:v>443813.0</c:v>
                </c:pt>
                <c:pt idx="8">
                  <c:v>453101.0</c:v>
                </c:pt>
                <c:pt idx="9">
                  <c:v>466331.0</c:v>
                </c:pt>
                <c:pt idx="10">
                  <c:v>473339.0</c:v>
                </c:pt>
                <c:pt idx="11">
                  <c:v>470776.0</c:v>
                </c:pt>
                <c:pt idx="12">
                  <c:v>498935.0</c:v>
                </c:pt>
                <c:pt idx="13">
                  <c:v>441895.0</c:v>
                </c:pt>
                <c:pt idx="14">
                  <c:v>429780.0</c:v>
                </c:pt>
                <c:pt idx="15">
                  <c:v>491026.0</c:v>
                </c:pt>
                <c:pt idx="16">
                  <c:v>484746.0</c:v>
                </c:pt>
                <c:pt idx="17">
                  <c:v>506570.0</c:v>
                </c:pt>
                <c:pt idx="18">
                  <c:v>504546.0</c:v>
                </c:pt>
                <c:pt idx="19">
                  <c:v>515712.0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Global lock</c:v>
                </c:pt>
              </c:strCache>
            </c:strRef>
          </c:tx>
          <c:xVal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xVal>
          <c:yVal>
            <c:numRef>
              <c:f>Sheet1!$H$2:$H$21</c:f>
              <c:numCache>
                <c:formatCode>General</c:formatCode>
                <c:ptCount val="20"/>
                <c:pt idx="0">
                  <c:v>145603.0</c:v>
                </c:pt>
                <c:pt idx="1">
                  <c:v>119656.0</c:v>
                </c:pt>
                <c:pt idx="2">
                  <c:v>102509.0</c:v>
                </c:pt>
                <c:pt idx="3">
                  <c:v>94884.0</c:v>
                </c:pt>
                <c:pt idx="4">
                  <c:v>31762.0</c:v>
                </c:pt>
                <c:pt idx="5">
                  <c:v>31708.0</c:v>
                </c:pt>
                <c:pt idx="6">
                  <c:v>31793.0</c:v>
                </c:pt>
                <c:pt idx="7">
                  <c:v>31813.0</c:v>
                </c:pt>
                <c:pt idx="8">
                  <c:v>31453.0</c:v>
                </c:pt>
                <c:pt idx="9">
                  <c:v>31398.0</c:v>
                </c:pt>
                <c:pt idx="10">
                  <c:v>31214.0</c:v>
                </c:pt>
                <c:pt idx="11">
                  <c:v>31232.0</c:v>
                </c:pt>
                <c:pt idx="12">
                  <c:v>31076.0</c:v>
                </c:pt>
                <c:pt idx="13">
                  <c:v>31071.0</c:v>
                </c:pt>
                <c:pt idx="14">
                  <c:v>30953.0</c:v>
                </c:pt>
                <c:pt idx="15">
                  <c:v>31181.0</c:v>
                </c:pt>
                <c:pt idx="16">
                  <c:v>30948.0</c:v>
                </c:pt>
                <c:pt idx="17">
                  <c:v>30893.0</c:v>
                </c:pt>
                <c:pt idx="18">
                  <c:v>30920.0</c:v>
                </c:pt>
                <c:pt idx="19">
                  <c:v>30876.0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LKHash 1</c:v>
                </c:pt>
              </c:strCache>
            </c:strRef>
          </c:tx>
          <c:xVal>
            <c:numRef>
              <c:f>Sheet1!$A$2:$A$21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</c:numCache>
            </c:numRef>
          </c:xVal>
          <c:yVal>
            <c:numRef>
              <c:f>Sheet1!$I$2:$I$21</c:f>
              <c:numCache>
                <c:formatCode>General</c:formatCode>
                <c:ptCount val="20"/>
                <c:pt idx="0">
                  <c:v>155088.0</c:v>
                </c:pt>
                <c:pt idx="1">
                  <c:v>230522.0</c:v>
                </c:pt>
                <c:pt idx="2">
                  <c:v>275345.0</c:v>
                </c:pt>
                <c:pt idx="3">
                  <c:v>207337.0</c:v>
                </c:pt>
                <c:pt idx="4">
                  <c:v>156167.0</c:v>
                </c:pt>
                <c:pt idx="5">
                  <c:v>132268.0</c:v>
                </c:pt>
                <c:pt idx="6">
                  <c:v>107341.0</c:v>
                </c:pt>
                <c:pt idx="7">
                  <c:v>92015.0</c:v>
                </c:pt>
                <c:pt idx="8">
                  <c:v>91602.0</c:v>
                </c:pt>
                <c:pt idx="9">
                  <c:v>91642.0</c:v>
                </c:pt>
                <c:pt idx="10">
                  <c:v>91764.0</c:v>
                </c:pt>
                <c:pt idx="11">
                  <c:v>91970.0</c:v>
                </c:pt>
                <c:pt idx="12">
                  <c:v>92146.0</c:v>
                </c:pt>
                <c:pt idx="13">
                  <c:v>91314.0</c:v>
                </c:pt>
                <c:pt idx="14">
                  <c:v>91853.0</c:v>
                </c:pt>
                <c:pt idx="15">
                  <c:v>91272.0</c:v>
                </c:pt>
                <c:pt idx="16">
                  <c:v>90781.0</c:v>
                </c:pt>
                <c:pt idx="17">
                  <c:v>89525.0</c:v>
                </c:pt>
                <c:pt idx="18">
                  <c:v>88699.0</c:v>
                </c:pt>
                <c:pt idx="19">
                  <c:v>89830.0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814168"/>
        <c:axId val="2093819448"/>
      </c:scatterChart>
      <c:valAx>
        <c:axId val="2093814168"/>
        <c:scaling>
          <c:orientation val="minMax"/>
          <c:max val="20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Threads</a:t>
                </a:r>
              </a:p>
            </c:rich>
          </c:tx>
          <c:layout>
            <c:manualLayout>
              <c:xMode val="edge"/>
              <c:yMode val="edge"/>
              <c:x val="0.501355013550135"/>
              <c:y val="0.80603448275862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093819448"/>
        <c:crosses val="autoZero"/>
        <c:crossBetween val="midCat"/>
        <c:majorUnit val="1.0"/>
      </c:valAx>
      <c:valAx>
        <c:axId val="20938194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Operations/sec</a:t>
                </a:r>
              </a:p>
            </c:rich>
          </c:tx>
          <c:layout>
            <c:manualLayout>
              <c:xMode val="edge"/>
              <c:yMode val="edge"/>
              <c:x val="0.0"/>
              <c:y val="0.31354141213143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2093814168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163549843101425"/>
          <c:y val="0.843335959515829"/>
          <c:w val="0.695499046973757"/>
          <c:h val="0.136197141362415"/>
        </c:manualLayout>
      </c:layout>
      <c:overlay val="0"/>
      <c:txPr>
        <a:bodyPr/>
        <a:lstStyle/>
        <a:p>
          <a:pPr>
            <a:defRPr sz="1400" spc="-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77047-9978-1B4E-A3A7-0B6FAE81B73A}" type="datetimeFigureOut">
              <a:rPr lang="en-US" smtClean="0"/>
              <a:t>6/20/12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0CDC3-A9D4-3F47-8C54-571F6CDB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</a:t>
            </a:r>
            <a:r>
              <a:rPr lang="en-US" baseline="0" dirty="0" smtClean="0"/>
              <a:t> of this material is also available at http://</a:t>
            </a:r>
            <a:r>
              <a:rPr lang="en-US" baseline="0" dirty="0" err="1" smtClean="0"/>
              <a:t>www.google.com</a:t>
            </a:r>
            <a:r>
              <a:rPr lang="en-US" baseline="0" dirty="0" smtClean="0"/>
              <a:t>/patents/US6578131.pdf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CDC3-A9D4-3F47-8C54-571F6CDBB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1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Initial:</a:t>
            </a:r>
          </a:p>
          <a:p>
            <a:r>
              <a:rPr lang="nb-NO" dirty="0" smtClean="0"/>
              <a:t>    [8, C, 4, 0]    &lt;-</a:t>
            </a:r>
          </a:p>
          <a:p>
            <a:r>
              <a:rPr lang="nb-NO" dirty="0" smtClean="0"/>
              <a:t>    [1, 5]</a:t>
            </a:r>
          </a:p>
          <a:p>
            <a:r>
              <a:rPr lang="nb-NO" dirty="0" smtClean="0"/>
              <a:t>    [2, A, E, 6]</a:t>
            </a:r>
          </a:p>
          <a:p>
            <a:r>
              <a:rPr lang="nb-NO" dirty="0" smtClean="0"/>
              <a:t>    [3, 7]</a:t>
            </a:r>
          </a:p>
          <a:p>
            <a:endParaRPr lang="nb-NO" dirty="0" smtClean="0"/>
          </a:p>
          <a:p>
            <a:r>
              <a:rPr lang="nb-NO" dirty="0" err="1" smtClean="0"/>
              <a:t>Insert</a:t>
            </a:r>
            <a:r>
              <a:rPr lang="nb-NO" dirty="0" smtClean="0"/>
              <a:t> B, </a:t>
            </a:r>
            <a:r>
              <a:rPr lang="nb-NO" dirty="0" err="1" smtClean="0"/>
              <a:t>splits</a:t>
            </a:r>
            <a:r>
              <a:rPr lang="nb-NO" dirty="0" smtClean="0"/>
              <a:t> </a:t>
            </a:r>
            <a:r>
              <a:rPr lang="nb-NO" dirty="0" err="1" smtClean="0"/>
              <a:t>bucket</a:t>
            </a:r>
            <a:r>
              <a:rPr lang="nb-NO" dirty="0" smtClean="0"/>
              <a:t> 0 =&gt; 0, 4</a:t>
            </a:r>
          </a:p>
          <a:p>
            <a:r>
              <a:rPr lang="nb-NO" dirty="0" smtClean="0"/>
              <a:t>    [8, 0]</a:t>
            </a:r>
          </a:p>
          <a:p>
            <a:r>
              <a:rPr lang="nb-NO" dirty="0" smtClean="0"/>
              <a:t>    [1, 5]          &lt;-</a:t>
            </a:r>
          </a:p>
          <a:p>
            <a:r>
              <a:rPr lang="nb-NO" dirty="0" smtClean="0"/>
              <a:t>    [2, A, E, 6]</a:t>
            </a:r>
          </a:p>
          <a:p>
            <a:r>
              <a:rPr lang="nb-NO" dirty="0" smtClean="0"/>
              <a:t>    [3, 7, B]</a:t>
            </a:r>
          </a:p>
          <a:p>
            <a:r>
              <a:rPr lang="nb-NO" dirty="0" smtClean="0"/>
              <a:t>    [C, 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CDC3-A9D4-3F47-8C54-571F6CDBB6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3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Insert</a:t>
            </a:r>
            <a:r>
              <a:rPr lang="nb-NO" dirty="0" smtClean="0"/>
              <a:t> D</a:t>
            </a:r>
          </a:p>
          <a:p>
            <a:r>
              <a:rPr lang="nb-NO" dirty="0" smtClean="0"/>
              <a:t>    [8, 0]</a:t>
            </a:r>
          </a:p>
          <a:p>
            <a:r>
              <a:rPr lang="nb-NO" dirty="0" smtClean="0"/>
              <a:t>    [1, 5, D]       &lt;-</a:t>
            </a:r>
          </a:p>
          <a:p>
            <a:r>
              <a:rPr lang="nb-NO" dirty="0" smtClean="0"/>
              <a:t>    [2, A, E, 6]</a:t>
            </a:r>
          </a:p>
          <a:p>
            <a:r>
              <a:rPr lang="nb-NO" dirty="0" smtClean="0"/>
              <a:t>    [3, 7, B]</a:t>
            </a:r>
          </a:p>
          <a:p>
            <a:r>
              <a:rPr lang="nb-NO" dirty="0" smtClean="0"/>
              <a:t>    [C, 4]</a:t>
            </a:r>
          </a:p>
          <a:p>
            <a:endParaRPr lang="nb-NO" dirty="0" smtClean="0"/>
          </a:p>
          <a:p>
            <a:r>
              <a:rPr lang="nb-NO" dirty="0" err="1" smtClean="0"/>
              <a:t>Insert</a:t>
            </a:r>
            <a:r>
              <a:rPr lang="nb-NO" dirty="0" smtClean="0"/>
              <a:t> 9</a:t>
            </a:r>
          </a:p>
          <a:p>
            <a:r>
              <a:rPr lang="nb-NO" dirty="0" smtClean="0"/>
              <a:t>    [8, 0]</a:t>
            </a:r>
          </a:p>
          <a:p>
            <a:r>
              <a:rPr lang="nb-NO" dirty="0" smtClean="0"/>
              <a:t>    [1, 5, D, 9]    &lt;-</a:t>
            </a:r>
          </a:p>
          <a:p>
            <a:r>
              <a:rPr lang="nb-NO" dirty="0" smtClean="0"/>
              <a:t>    [2, A, E, 6]</a:t>
            </a:r>
          </a:p>
          <a:p>
            <a:r>
              <a:rPr lang="nb-NO" dirty="0" smtClean="0"/>
              <a:t>    [3, 7, B]</a:t>
            </a:r>
          </a:p>
          <a:p>
            <a:r>
              <a:rPr lang="nb-NO" dirty="0" smtClean="0"/>
              <a:t>    [C, 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CDC3-A9D4-3F47-8C54-571F6CDBB6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Insert</a:t>
            </a:r>
            <a:r>
              <a:rPr lang="nb-NO" dirty="0" smtClean="0"/>
              <a:t> F, </a:t>
            </a:r>
            <a:r>
              <a:rPr lang="nb-NO" dirty="0" err="1" smtClean="0"/>
              <a:t>splits</a:t>
            </a:r>
            <a:r>
              <a:rPr lang="nb-NO" dirty="0" smtClean="0"/>
              <a:t> </a:t>
            </a:r>
            <a:r>
              <a:rPr lang="nb-NO" dirty="0" err="1" smtClean="0"/>
              <a:t>bucket</a:t>
            </a:r>
            <a:r>
              <a:rPr lang="nb-NO" dirty="0" smtClean="0"/>
              <a:t> 1 =&gt; 1, 5</a:t>
            </a:r>
          </a:p>
          <a:p>
            <a:r>
              <a:rPr lang="nb-NO" dirty="0" smtClean="0"/>
              <a:t>    [8, 0]</a:t>
            </a:r>
          </a:p>
          <a:p>
            <a:r>
              <a:rPr lang="nb-NO" dirty="0" smtClean="0"/>
              <a:t>    [1, 9]</a:t>
            </a:r>
          </a:p>
          <a:p>
            <a:r>
              <a:rPr lang="nb-NO" dirty="0" smtClean="0"/>
              <a:t>    [2, A, E, 6]</a:t>
            </a:r>
          </a:p>
          <a:p>
            <a:r>
              <a:rPr lang="nb-NO" dirty="0" smtClean="0"/>
              <a:t>    [3, 7, B,</a:t>
            </a:r>
            <a:r>
              <a:rPr lang="nb-NO" baseline="0" dirty="0" smtClean="0"/>
              <a:t> F</a:t>
            </a:r>
            <a:r>
              <a:rPr lang="nb-NO" dirty="0" smtClean="0"/>
              <a:t>]    &lt;-</a:t>
            </a:r>
          </a:p>
          <a:p>
            <a:r>
              <a:rPr lang="nb-NO" dirty="0" smtClean="0"/>
              <a:t>    [C, 4]</a:t>
            </a:r>
          </a:p>
          <a:p>
            <a:r>
              <a:rPr lang="nb-NO" dirty="0" smtClean="0"/>
              <a:t>    [5, D]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CDC3-A9D4-3F47-8C54-571F6CDBB6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3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9DB91-EF32-A94C-B0A8-AC833FC993FC}" type="slidenum">
              <a:rPr lang="en-US"/>
              <a:pPr/>
              <a:t>21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38638"/>
            <a:ext cx="502920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6/20/12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6/20/12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d.uoc.gr/~hy460/pdf/Dynamic%20Hash%20Tables.pdf" TargetMode="External"/><Relationship Id="rId3" Type="http://schemas.openxmlformats.org/officeDocument/2006/relationships/hyperlink" Target="http://www.google.com/patents/US6578131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Engineering/posts/374508222598113" TargetMode="External"/><Relationship Id="rId4" Type="http://schemas.openxmlformats.org/officeDocument/2006/relationships/hyperlink" Target="https://github.com/facebook/folly/blob/master/folly/docs/AtomicHashMap.md" TargetMode="External"/><Relationship Id="rId5" Type="http://schemas.openxmlformats.org/officeDocument/2006/relationships/hyperlink" Target="http://threadingbuildingblocks.org/files/documentation/a00130.html" TargetMode="External"/><Relationship Id="rId6" Type="http://schemas.openxmlformats.org/officeDocument/2006/relationships/hyperlink" Target="http://preshing.com/20110603/hash-table-performance-test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nb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46575"/>
            <a:ext cx="8077200" cy="1673352"/>
          </a:xfrm>
        </p:spPr>
        <p:txBody>
          <a:bodyPr/>
          <a:lstStyle/>
          <a:p>
            <a:r>
              <a:rPr lang="en-US" sz="6600" dirty="0" err="1" smtClean="0"/>
              <a:t>LKRhash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891" y="901838"/>
            <a:ext cx="8077200" cy="14996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Design of a Scalable </a:t>
            </a:r>
            <a:r>
              <a:rPr lang="en-US" sz="2800" dirty="0" err="1" smtClean="0"/>
              <a:t>Hashtable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81891" y="3567545"/>
            <a:ext cx="424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George V. Reilly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81891" y="4304721"/>
            <a:ext cx="499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err="1" smtClean="0"/>
              <a:t>www.georgevreilly.com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882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9527" y="352425"/>
            <a:ext cx="7772400" cy="831850"/>
          </a:xfrm>
        </p:spPr>
        <p:txBody>
          <a:bodyPr/>
          <a:lstStyle/>
          <a:p>
            <a:r>
              <a:rPr lang="en-US" dirty="0"/>
              <a:t>Linear </a:t>
            </a:r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80425" cy="4035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Incrementally adjust table size as records are inserted and deleted</a:t>
            </a:r>
          </a:p>
          <a:p>
            <a:r>
              <a:rPr lang="en-US" dirty="0"/>
              <a:t>Fast and stable performance regardless of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actual table size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much table has grown or shrunk</a:t>
            </a:r>
          </a:p>
          <a:p>
            <a:r>
              <a:rPr lang="en-US" dirty="0"/>
              <a:t>Original idea from 1978</a:t>
            </a:r>
          </a:p>
          <a:p>
            <a:r>
              <a:rPr lang="en-US" dirty="0"/>
              <a:t>Applied to in-memory tables in 1988 </a:t>
            </a:r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>Paul </a:t>
            </a:r>
            <a:r>
              <a:rPr lang="en-US" dirty="0"/>
              <a:t>Larson in </a:t>
            </a:r>
            <a:r>
              <a:rPr lang="en-US" i="1" dirty="0"/>
              <a:t>CACM</a:t>
            </a:r>
            <a:r>
              <a:rPr lang="en-US" dirty="0"/>
              <a:t> paper</a:t>
            </a:r>
          </a:p>
        </p:txBody>
      </p:sp>
    </p:spTree>
  </p:cSld>
  <p:clrMapOvr>
    <a:masterClrMapping/>
  </p:clrMapOvr>
  <p:transition xmlns:p14="http://schemas.microsoft.com/office/powerpoint/2010/main" spd="med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Hashing Expansion, 1 of 3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2438400"/>
            <a:ext cx="609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2438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2438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0800" y="2438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2971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8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066800" y="27432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200" y="3429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C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065213" y="3276600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200" y="3886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4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065213" y="3733800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38200" y="4343400"/>
            <a:ext cx="457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latin typeface="Consolas"/>
                <a:cs typeface="Consolas"/>
              </a:rPr>
              <a:t>0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065213" y="4191000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447800" y="2971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1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676400" y="27432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47800" y="3429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674813" y="3276600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669925" y="174164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/>
              <a:t>p</a:t>
            </a:r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319573" y="4856439"/>
            <a:ext cx="34851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 smtClean="0"/>
              <a:t>Insert </a:t>
            </a:r>
            <a:r>
              <a:rPr lang="en-US" b="1" dirty="0" smtClean="0"/>
              <a:t>0</a:t>
            </a:r>
            <a:r>
              <a:rPr lang="en-US" dirty="0" smtClean="0"/>
              <a:t> into bucket </a:t>
            </a:r>
            <a:r>
              <a:rPr lang="en-US" b="1" dirty="0" smtClean="0"/>
              <a:t>0</a:t>
            </a:r>
            <a:endParaRPr lang="en-US" dirty="0" smtClean="0"/>
          </a:p>
          <a:p>
            <a:pPr algn="ctr" eaLnBrk="0" hangingPunct="0"/>
            <a:r>
              <a:rPr lang="en-US" b="1" dirty="0" smtClean="0"/>
              <a:t>4</a:t>
            </a:r>
            <a:r>
              <a:rPr lang="en-US" dirty="0" smtClean="0"/>
              <a:t> buckets, desired load factor = </a:t>
            </a:r>
            <a:r>
              <a:rPr lang="en-US" b="1" dirty="0" smtClean="0"/>
              <a:t>3.0</a:t>
            </a:r>
          </a:p>
          <a:p>
            <a:pPr algn="ctr" eaLnBrk="0" hangingPunct="0"/>
            <a:r>
              <a:rPr lang="en-US" dirty="0" smtClean="0"/>
              <a:t>p = </a:t>
            </a:r>
            <a:r>
              <a:rPr lang="en-US" b="1" dirty="0" smtClean="0"/>
              <a:t>0</a:t>
            </a:r>
            <a:r>
              <a:rPr lang="en-US" dirty="0" smtClean="0"/>
              <a:t>, N = 12</a:t>
            </a:r>
            <a:endParaRPr lang="en-US" b="1" dirty="0"/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4617043" y="5606918"/>
            <a:ext cx="342623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 smtClean="0"/>
              <a:t>Insert </a:t>
            </a:r>
            <a:r>
              <a:rPr lang="en-US" b="1" dirty="0" smtClean="0"/>
              <a:t>B</a:t>
            </a:r>
            <a:r>
              <a:rPr lang="en-US" b="1" baseline="-25000" dirty="0" smtClean="0"/>
              <a:t>16</a:t>
            </a:r>
            <a:r>
              <a:rPr lang="en-US" dirty="0" smtClean="0"/>
              <a:t> </a:t>
            </a:r>
            <a:r>
              <a:rPr lang="en-US" dirty="0" smtClean="0"/>
              <a:t>into bucket </a:t>
            </a:r>
            <a:r>
              <a:rPr lang="en-US" b="1" dirty="0" smtClean="0"/>
              <a:t>3</a:t>
            </a:r>
          </a:p>
          <a:p>
            <a:pPr algn="ctr" eaLnBrk="0" hangingPunct="0"/>
            <a:r>
              <a:rPr lang="en-US" dirty="0" smtClean="0"/>
              <a:t>Split bucket </a:t>
            </a:r>
            <a:r>
              <a:rPr lang="en-US" b="1" dirty="0" smtClean="0"/>
              <a:t>0</a:t>
            </a:r>
            <a:r>
              <a:rPr lang="en-US" dirty="0" smtClean="0"/>
              <a:t> into buckets </a:t>
            </a:r>
            <a:r>
              <a:rPr lang="en-US" b="1" dirty="0" smtClean="0"/>
              <a:t>0</a:t>
            </a:r>
            <a:r>
              <a:rPr lang="en-US" dirty="0" smtClean="0"/>
              <a:t> and </a:t>
            </a:r>
            <a:r>
              <a:rPr lang="en-US" b="1" dirty="0" smtClean="0"/>
              <a:t>4</a:t>
            </a:r>
          </a:p>
          <a:p>
            <a:pPr algn="ctr" eaLnBrk="0" hangingPunct="0"/>
            <a:r>
              <a:rPr lang="en-US" b="1" dirty="0" smtClean="0"/>
              <a:t>5 </a:t>
            </a:r>
            <a:r>
              <a:rPr lang="en-US" dirty="0" smtClean="0"/>
              <a:t>buckets, p = </a:t>
            </a:r>
            <a:r>
              <a:rPr lang="en-US" b="1" dirty="0" smtClean="0"/>
              <a:t>1</a:t>
            </a:r>
            <a:r>
              <a:rPr lang="en-US" dirty="0" smtClean="0"/>
              <a:t>, N = 13</a:t>
            </a:r>
            <a:endParaRPr lang="en-US" b="1" dirty="0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5687786" y="1630998"/>
            <a:ext cx="3184071" cy="1135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/>
              <a:t>h = K mod </a:t>
            </a:r>
            <a:r>
              <a:rPr lang="en-US" dirty="0" smtClean="0"/>
              <a:t>B	(B = 4)</a:t>
            </a:r>
            <a:endParaRPr lang="en-US" dirty="0"/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if </a:t>
            </a:r>
            <a:r>
              <a:rPr lang="en-US" dirty="0" smtClean="0"/>
              <a:t>h </a:t>
            </a:r>
            <a:r>
              <a:rPr lang="en-US" dirty="0"/>
              <a:t>&lt; </a:t>
            </a:r>
            <a:r>
              <a:rPr lang="en-US" dirty="0" smtClean="0"/>
              <a:t>p  </a:t>
            </a:r>
            <a:r>
              <a:rPr lang="en-US" dirty="0" smtClean="0"/>
              <a:t>then  </a:t>
            </a:r>
            <a:r>
              <a:rPr lang="en-US" dirty="0"/>
              <a:t>h = K mod </a:t>
            </a:r>
            <a:r>
              <a:rPr lang="en-US" dirty="0" smtClean="0"/>
              <a:t>2B</a:t>
            </a:r>
          </a:p>
          <a:p>
            <a:pPr eaLnBrk="0" hangingPunct="0">
              <a:spcBef>
                <a:spcPct val="50000"/>
              </a:spcBef>
            </a:pPr>
            <a:endParaRPr lang="en-US" sz="200" dirty="0" smtClean="0"/>
          </a:p>
          <a:p>
            <a:pPr eaLnBrk="0" hangingPunct="0">
              <a:spcBef>
                <a:spcPct val="50000"/>
              </a:spcBef>
            </a:pPr>
            <a:r>
              <a:rPr lang="en-US" dirty="0" smtClean="0"/>
              <a:t>B = 2</a:t>
            </a:r>
            <a:r>
              <a:rPr lang="en-US" sz="2000" baseline="30000" dirty="0" smtClean="0"/>
              <a:t>L</a:t>
            </a:r>
            <a:r>
              <a:rPr lang="en-US" dirty="0" smtClean="0"/>
              <a:t>;  here L = </a:t>
            </a:r>
            <a:r>
              <a:rPr lang="en-US" dirty="0"/>
              <a:t>2 </a:t>
            </a:r>
            <a:r>
              <a:rPr lang="en-US" dirty="0" smtClean="0"/>
              <a:t> ⇒  B = 2</a:t>
            </a:r>
            <a:r>
              <a:rPr lang="en-US" sz="2400" baseline="30000" dirty="0" smtClean="0"/>
              <a:t>2</a:t>
            </a:r>
            <a:r>
              <a:rPr lang="en-US" dirty="0" smtClean="0"/>
              <a:t> = 4</a:t>
            </a:r>
            <a:endParaRPr lang="en-US" dirty="0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2069353" y="2971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2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2069353" y="3429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A</a:t>
            </a:r>
          </a:p>
        </p:txBody>
      </p:sp>
      <p:sp>
        <p:nvSpPr>
          <p:cNvPr id="74" name="Line 11"/>
          <p:cNvSpPr>
            <a:spLocks noChangeShapeType="1"/>
          </p:cNvSpPr>
          <p:nvPr/>
        </p:nvSpPr>
        <p:spPr bwMode="auto">
          <a:xfrm>
            <a:off x="2296366" y="3276600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2069353" y="3886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6" name="Line 13"/>
          <p:cNvSpPr>
            <a:spLocks noChangeShapeType="1"/>
          </p:cNvSpPr>
          <p:nvPr/>
        </p:nvSpPr>
        <p:spPr bwMode="auto">
          <a:xfrm>
            <a:off x="2296366" y="3733800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069353" y="4343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6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2296366" y="4191000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79" name="Line 9"/>
          <p:cNvSpPr>
            <a:spLocks noChangeShapeType="1"/>
          </p:cNvSpPr>
          <p:nvPr/>
        </p:nvSpPr>
        <p:spPr bwMode="auto">
          <a:xfrm>
            <a:off x="2282919" y="27432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668494" y="2971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3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9" name="Line 17"/>
          <p:cNvSpPr>
            <a:spLocks noChangeShapeType="1"/>
          </p:cNvSpPr>
          <p:nvPr/>
        </p:nvSpPr>
        <p:spPr bwMode="auto">
          <a:xfrm>
            <a:off x="2897094" y="27432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2668494" y="3429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7</a:t>
            </a: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2895507" y="3276600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>
            <a:off x="838200" y="2181412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4656138" y="3224267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0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5265738" y="3224267"/>
            <a:ext cx="609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1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5875338" y="3224267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2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6484938" y="3224267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3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4732338" y="3757667"/>
            <a:ext cx="4572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8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9" name="Line 9"/>
          <p:cNvSpPr>
            <a:spLocks noChangeShapeType="1"/>
          </p:cNvSpPr>
          <p:nvPr/>
        </p:nvSpPr>
        <p:spPr bwMode="auto">
          <a:xfrm>
            <a:off x="4960938" y="3529067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4732338" y="4214867"/>
            <a:ext cx="4572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4959351" y="4062467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5341938" y="3757667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1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07" name="Line 17"/>
          <p:cNvSpPr>
            <a:spLocks noChangeShapeType="1"/>
          </p:cNvSpPr>
          <p:nvPr/>
        </p:nvSpPr>
        <p:spPr bwMode="auto">
          <a:xfrm>
            <a:off x="5570538" y="3529067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5341938" y="4214867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09" name="Line 19"/>
          <p:cNvSpPr>
            <a:spLocks noChangeShapeType="1"/>
          </p:cNvSpPr>
          <p:nvPr/>
        </p:nvSpPr>
        <p:spPr bwMode="auto">
          <a:xfrm>
            <a:off x="5568951" y="4062467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0" name="Text Box 67"/>
          <p:cNvSpPr txBox="1">
            <a:spLocks noChangeArrowheads="1"/>
          </p:cNvSpPr>
          <p:nvPr/>
        </p:nvSpPr>
        <p:spPr bwMode="auto">
          <a:xfrm>
            <a:off x="5155735" y="2555901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/>
              <a:t>p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963491" y="3757667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2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5963491" y="4214867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A</a:t>
            </a:r>
          </a:p>
        </p:txBody>
      </p:sp>
      <p:sp>
        <p:nvSpPr>
          <p:cNvPr id="113" name="Line 11"/>
          <p:cNvSpPr>
            <a:spLocks noChangeShapeType="1"/>
          </p:cNvSpPr>
          <p:nvPr/>
        </p:nvSpPr>
        <p:spPr bwMode="auto">
          <a:xfrm>
            <a:off x="6190504" y="4062467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5963491" y="4672067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5" name="Line 13"/>
          <p:cNvSpPr>
            <a:spLocks noChangeShapeType="1"/>
          </p:cNvSpPr>
          <p:nvPr/>
        </p:nvSpPr>
        <p:spPr bwMode="auto">
          <a:xfrm>
            <a:off x="6190504" y="4519667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5963491" y="5129267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6</a:t>
            </a:r>
          </a:p>
        </p:txBody>
      </p:sp>
      <p:sp>
        <p:nvSpPr>
          <p:cNvPr id="117" name="Line 15"/>
          <p:cNvSpPr>
            <a:spLocks noChangeShapeType="1"/>
          </p:cNvSpPr>
          <p:nvPr/>
        </p:nvSpPr>
        <p:spPr bwMode="auto">
          <a:xfrm>
            <a:off x="6190504" y="4976867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8" name="Line 9"/>
          <p:cNvSpPr>
            <a:spLocks noChangeShapeType="1"/>
          </p:cNvSpPr>
          <p:nvPr/>
        </p:nvSpPr>
        <p:spPr bwMode="auto">
          <a:xfrm>
            <a:off x="6177057" y="3529067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6562632" y="3757667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3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0" name="Line 17"/>
          <p:cNvSpPr>
            <a:spLocks noChangeShapeType="1"/>
          </p:cNvSpPr>
          <p:nvPr/>
        </p:nvSpPr>
        <p:spPr bwMode="auto">
          <a:xfrm>
            <a:off x="6791232" y="3529067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6562632" y="4214867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7</a:t>
            </a:r>
          </a:p>
        </p:txBody>
      </p:sp>
      <p:sp>
        <p:nvSpPr>
          <p:cNvPr id="122" name="Line 19"/>
          <p:cNvSpPr>
            <a:spLocks noChangeShapeType="1"/>
          </p:cNvSpPr>
          <p:nvPr/>
        </p:nvSpPr>
        <p:spPr bwMode="auto">
          <a:xfrm>
            <a:off x="6789645" y="4062467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23" name="Line 9"/>
          <p:cNvSpPr>
            <a:spLocks noChangeShapeType="1"/>
          </p:cNvSpPr>
          <p:nvPr/>
        </p:nvSpPr>
        <p:spPr bwMode="auto">
          <a:xfrm>
            <a:off x="5324010" y="2995667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7094538" y="3224267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4</a:t>
            </a: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7170738" y="3757667"/>
            <a:ext cx="4572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C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42" name="Line 9"/>
          <p:cNvSpPr>
            <a:spLocks noChangeShapeType="1"/>
          </p:cNvSpPr>
          <p:nvPr/>
        </p:nvSpPr>
        <p:spPr bwMode="auto">
          <a:xfrm>
            <a:off x="7399338" y="3529067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7170738" y="4214867"/>
            <a:ext cx="4572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4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44" name="Line 11"/>
          <p:cNvSpPr>
            <a:spLocks noChangeShapeType="1"/>
          </p:cNvSpPr>
          <p:nvPr/>
        </p:nvSpPr>
        <p:spPr bwMode="auto">
          <a:xfrm>
            <a:off x="7397751" y="4062467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6567582" y="4672067"/>
            <a:ext cx="457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latin typeface="Consolas"/>
                <a:cs typeface="Consolas"/>
              </a:rPr>
              <a:t>B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6794595" y="4519667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429000" y="3795059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169988"/>
            <a:ext cx="230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Keys are hexadecimal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7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Hashing Expansion, 2 of 3</a:t>
            </a:r>
            <a:endParaRPr lang="en-US" dirty="0"/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981532" y="5110902"/>
            <a:ext cx="23775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 smtClean="0"/>
              <a:t>Insert </a:t>
            </a:r>
            <a:r>
              <a:rPr lang="en-US" b="1" dirty="0" smtClean="0"/>
              <a:t>D</a:t>
            </a:r>
            <a:r>
              <a:rPr lang="en-US" b="1" baseline="-25000" dirty="0"/>
              <a:t>16</a:t>
            </a:r>
            <a:r>
              <a:rPr lang="en-US" dirty="0" smtClean="0"/>
              <a:t> </a:t>
            </a:r>
            <a:r>
              <a:rPr lang="en-US" dirty="0" smtClean="0"/>
              <a:t>into bucket </a:t>
            </a:r>
            <a:r>
              <a:rPr lang="en-US" b="1" dirty="0" smtClean="0"/>
              <a:t>1</a:t>
            </a:r>
          </a:p>
          <a:p>
            <a:pPr algn="ctr" eaLnBrk="0" hangingPunct="0"/>
            <a:r>
              <a:rPr lang="en-US" dirty="0" smtClean="0"/>
              <a:t>p = 1, N = 14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496295" y="2589751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0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05895" y="2589751"/>
            <a:ext cx="609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1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715495" y="2589751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2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2325095" y="2589751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3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572495" y="31231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8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9" name="Line 9"/>
          <p:cNvSpPr>
            <a:spLocks noChangeShapeType="1"/>
          </p:cNvSpPr>
          <p:nvPr/>
        </p:nvSpPr>
        <p:spPr bwMode="auto">
          <a:xfrm>
            <a:off x="801095" y="2894551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72495" y="35803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99508" y="34279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1182095" y="31231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1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07" name="Line 17"/>
          <p:cNvSpPr>
            <a:spLocks noChangeShapeType="1"/>
          </p:cNvSpPr>
          <p:nvPr/>
        </p:nvSpPr>
        <p:spPr bwMode="auto">
          <a:xfrm>
            <a:off x="1410695" y="2894551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1182095" y="35803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09" name="Line 19"/>
          <p:cNvSpPr>
            <a:spLocks noChangeShapeType="1"/>
          </p:cNvSpPr>
          <p:nvPr/>
        </p:nvSpPr>
        <p:spPr bwMode="auto">
          <a:xfrm>
            <a:off x="1409108" y="34279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0" name="Text Box 67"/>
          <p:cNvSpPr txBox="1">
            <a:spLocks noChangeArrowheads="1"/>
          </p:cNvSpPr>
          <p:nvPr/>
        </p:nvSpPr>
        <p:spPr bwMode="auto">
          <a:xfrm>
            <a:off x="995892" y="192138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/>
              <a:t>p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803648" y="31231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2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1803648" y="35803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A</a:t>
            </a:r>
          </a:p>
        </p:txBody>
      </p:sp>
      <p:sp>
        <p:nvSpPr>
          <p:cNvPr id="113" name="Line 11"/>
          <p:cNvSpPr>
            <a:spLocks noChangeShapeType="1"/>
          </p:cNvSpPr>
          <p:nvPr/>
        </p:nvSpPr>
        <p:spPr bwMode="auto">
          <a:xfrm>
            <a:off x="2030661" y="34279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803648" y="40375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5" name="Line 13"/>
          <p:cNvSpPr>
            <a:spLocks noChangeShapeType="1"/>
          </p:cNvSpPr>
          <p:nvPr/>
        </p:nvSpPr>
        <p:spPr bwMode="auto">
          <a:xfrm>
            <a:off x="2030661" y="38851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03648" y="44947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6</a:t>
            </a:r>
          </a:p>
        </p:txBody>
      </p:sp>
      <p:sp>
        <p:nvSpPr>
          <p:cNvPr id="117" name="Line 15"/>
          <p:cNvSpPr>
            <a:spLocks noChangeShapeType="1"/>
          </p:cNvSpPr>
          <p:nvPr/>
        </p:nvSpPr>
        <p:spPr bwMode="auto">
          <a:xfrm>
            <a:off x="2030661" y="43423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8" name="Line 9"/>
          <p:cNvSpPr>
            <a:spLocks noChangeShapeType="1"/>
          </p:cNvSpPr>
          <p:nvPr/>
        </p:nvSpPr>
        <p:spPr bwMode="auto">
          <a:xfrm>
            <a:off x="2017214" y="2894551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2402789" y="31231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3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0" name="Line 17"/>
          <p:cNvSpPr>
            <a:spLocks noChangeShapeType="1"/>
          </p:cNvSpPr>
          <p:nvPr/>
        </p:nvSpPr>
        <p:spPr bwMode="auto">
          <a:xfrm>
            <a:off x="2631389" y="2894551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2402789" y="35803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7</a:t>
            </a:r>
          </a:p>
        </p:txBody>
      </p:sp>
      <p:sp>
        <p:nvSpPr>
          <p:cNvPr id="122" name="Line 19"/>
          <p:cNvSpPr>
            <a:spLocks noChangeShapeType="1"/>
          </p:cNvSpPr>
          <p:nvPr/>
        </p:nvSpPr>
        <p:spPr bwMode="auto">
          <a:xfrm>
            <a:off x="2629802" y="34279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23" name="Line 9"/>
          <p:cNvSpPr>
            <a:spLocks noChangeShapeType="1"/>
          </p:cNvSpPr>
          <p:nvPr/>
        </p:nvSpPr>
        <p:spPr bwMode="auto">
          <a:xfrm>
            <a:off x="1164167" y="2361151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934695" y="2589751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4</a:t>
            </a: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3010895" y="31231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C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42" name="Line 9"/>
          <p:cNvSpPr>
            <a:spLocks noChangeShapeType="1"/>
          </p:cNvSpPr>
          <p:nvPr/>
        </p:nvSpPr>
        <p:spPr bwMode="auto">
          <a:xfrm>
            <a:off x="3239495" y="2894551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3010895" y="35803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4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44" name="Line 11"/>
          <p:cNvSpPr>
            <a:spLocks noChangeShapeType="1"/>
          </p:cNvSpPr>
          <p:nvPr/>
        </p:nvSpPr>
        <p:spPr bwMode="auto">
          <a:xfrm>
            <a:off x="3237908" y="34279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2407739" y="40375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B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2634752" y="38851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165755" y="4037551"/>
            <a:ext cx="457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b="1" dirty="0">
                <a:latin typeface="Consolas"/>
                <a:cs typeface="Consolas"/>
              </a:rPr>
              <a:t>D</a:t>
            </a:r>
          </a:p>
        </p:txBody>
      </p:sp>
      <p:sp>
        <p:nvSpPr>
          <p:cNvPr id="81" name="Line 19"/>
          <p:cNvSpPr>
            <a:spLocks noChangeShapeType="1"/>
          </p:cNvSpPr>
          <p:nvPr/>
        </p:nvSpPr>
        <p:spPr bwMode="auto">
          <a:xfrm>
            <a:off x="1392768" y="38851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734795" y="4037551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⇒</a:t>
            </a:r>
          </a:p>
        </p:txBody>
      </p:sp>
      <p:sp>
        <p:nvSpPr>
          <p:cNvPr id="160" name="Text Box 69"/>
          <p:cNvSpPr txBox="1">
            <a:spLocks noChangeArrowheads="1"/>
          </p:cNvSpPr>
          <p:nvPr/>
        </p:nvSpPr>
        <p:spPr bwMode="auto">
          <a:xfrm>
            <a:off x="5529124" y="5544694"/>
            <a:ext cx="2172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 smtClean="0"/>
              <a:t>Insert </a:t>
            </a:r>
            <a:r>
              <a:rPr lang="en-US" b="1" dirty="0"/>
              <a:t>9</a:t>
            </a:r>
            <a:r>
              <a:rPr lang="en-US" dirty="0" smtClean="0"/>
              <a:t> into bucket </a:t>
            </a:r>
            <a:r>
              <a:rPr lang="en-US" b="1" dirty="0" smtClean="0"/>
              <a:t>1</a:t>
            </a:r>
          </a:p>
          <a:p>
            <a:pPr algn="ctr" eaLnBrk="0" hangingPunct="0"/>
            <a:r>
              <a:rPr lang="en-US" dirty="0" smtClean="0"/>
              <a:t>p = 1, N = 15</a:t>
            </a: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4941295" y="3023543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0</a:t>
            </a: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5550895" y="3023543"/>
            <a:ext cx="609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1</a:t>
            </a: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6160495" y="3023543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2</a:t>
            </a: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6770095" y="3023543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3</a:t>
            </a:r>
          </a:p>
        </p:txBody>
      </p:sp>
      <p:sp>
        <p:nvSpPr>
          <p:cNvPr id="165" name="Rectangle 164"/>
          <p:cNvSpPr>
            <a:spLocks noChangeArrowheads="1"/>
          </p:cNvSpPr>
          <p:nvPr/>
        </p:nvSpPr>
        <p:spPr bwMode="auto">
          <a:xfrm>
            <a:off x="5017495" y="35569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8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66" name="Line 9"/>
          <p:cNvSpPr>
            <a:spLocks noChangeShapeType="1"/>
          </p:cNvSpPr>
          <p:nvPr/>
        </p:nvSpPr>
        <p:spPr bwMode="auto">
          <a:xfrm>
            <a:off x="5246095" y="3328343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5017495" y="40141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68" name="Line 11"/>
          <p:cNvSpPr>
            <a:spLocks noChangeShapeType="1"/>
          </p:cNvSpPr>
          <p:nvPr/>
        </p:nvSpPr>
        <p:spPr bwMode="auto">
          <a:xfrm>
            <a:off x="5244508" y="38617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5627095" y="35569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1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70" name="Line 17"/>
          <p:cNvSpPr>
            <a:spLocks noChangeShapeType="1"/>
          </p:cNvSpPr>
          <p:nvPr/>
        </p:nvSpPr>
        <p:spPr bwMode="auto">
          <a:xfrm>
            <a:off x="5855695" y="3328343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5627095" y="40141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72" name="Line 19"/>
          <p:cNvSpPr>
            <a:spLocks noChangeShapeType="1"/>
          </p:cNvSpPr>
          <p:nvPr/>
        </p:nvSpPr>
        <p:spPr bwMode="auto">
          <a:xfrm>
            <a:off x="5854108" y="38617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73" name="Text Box 67"/>
          <p:cNvSpPr txBox="1">
            <a:spLocks noChangeArrowheads="1"/>
          </p:cNvSpPr>
          <p:nvPr/>
        </p:nvSpPr>
        <p:spPr bwMode="auto">
          <a:xfrm>
            <a:off x="5440892" y="235517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/>
              <a:t>p</a:t>
            </a: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6248648" y="35569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2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6248648" y="40141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A</a:t>
            </a:r>
          </a:p>
        </p:txBody>
      </p:sp>
      <p:sp>
        <p:nvSpPr>
          <p:cNvPr id="176" name="Line 11"/>
          <p:cNvSpPr>
            <a:spLocks noChangeShapeType="1"/>
          </p:cNvSpPr>
          <p:nvPr/>
        </p:nvSpPr>
        <p:spPr bwMode="auto">
          <a:xfrm>
            <a:off x="6475661" y="38617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6248648" y="44713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78" name="Line 13"/>
          <p:cNvSpPr>
            <a:spLocks noChangeShapeType="1"/>
          </p:cNvSpPr>
          <p:nvPr/>
        </p:nvSpPr>
        <p:spPr bwMode="auto">
          <a:xfrm>
            <a:off x="6475661" y="43189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6248648" y="49285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6</a:t>
            </a:r>
          </a:p>
        </p:txBody>
      </p:sp>
      <p:sp>
        <p:nvSpPr>
          <p:cNvPr id="180" name="Line 15"/>
          <p:cNvSpPr>
            <a:spLocks noChangeShapeType="1"/>
          </p:cNvSpPr>
          <p:nvPr/>
        </p:nvSpPr>
        <p:spPr bwMode="auto">
          <a:xfrm>
            <a:off x="6475661" y="47761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81" name="Line 9"/>
          <p:cNvSpPr>
            <a:spLocks noChangeShapeType="1"/>
          </p:cNvSpPr>
          <p:nvPr/>
        </p:nvSpPr>
        <p:spPr bwMode="auto">
          <a:xfrm>
            <a:off x="6462214" y="3328343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6847789" y="35569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3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83" name="Line 17"/>
          <p:cNvSpPr>
            <a:spLocks noChangeShapeType="1"/>
          </p:cNvSpPr>
          <p:nvPr/>
        </p:nvSpPr>
        <p:spPr bwMode="auto">
          <a:xfrm>
            <a:off x="7076389" y="3328343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6847789" y="40141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7</a:t>
            </a:r>
          </a:p>
        </p:txBody>
      </p:sp>
      <p:sp>
        <p:nvSpPr>
          <p:cNvPr id="185" name="Line 19"/>
          <p:cNvSpPr>
            <a:spLocks noChangeShapeType="1"/>
          </p:cNvSpPr>
          <p:nvPr/>
        </p:nvSpPr>
        <p:spPr bwMode="auto">
          <a:xfrm>
            <a:off x="7074802" y="38617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86" name="Line 9"/>
          <p:cNvSpPr>
            <a:spLocks noChangeShapeType="1"/>
          </p:cNvSpPr>
          <p:nvPr/>
        </p:nvSpPr>
        <p:spPr bwMode="auto">
          <a:xfrm>
            <a:off x="5609167" y="2794943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7379695" y="3023543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4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7455895" y="35569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C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89" name="Line 9"/>
          <p:cNvSpPr>
            <a:spLocks noChangeShapeType="1"/>
          </p:cNvSpPr>
          <p:nvPr/>
        </p:nvSpPr>
        <p:spPr bwMode="auto">
          <a:xfrm>
            <a:off x="7684495" y="3328343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7455895" y="40141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4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1" name="Line 11"/>
          <p:cNvSpPr>
            <a:spLocks noChangeShapeType="1"/>
          </p:cNvSpPr>
          <p:nvPr/>
        </p:nvSpPr>
        <p:spPr bwMode="auto">
          <a:xfrm>
            <a:off x="7682908" y="38617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6852739" y="44713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B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4" name="Line 19"/>
          <p:cNvSpPr>
            <a:spLocks noChangeShapeType="1"/>
          </p:cNvSpPr>
          <p:nvPr/>
        </p:nvSpPr>
        <p:spPr bwMode="auto">
          <a:xfrm>
            <a:off x="7079752" y="43189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95" name="Rectangle 194"/>
          <p:cNvSpPr>
            <a:spLocks noChangeArrowheads="1"/>
          </p:cNvSpPr>
          <p:nvPr/>
        </p:nvSpPr>
        <p:spPr bwMode="auto">
          <a:xfrm>
            <a:off x="5610755" y="44713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D</a:t>
            </a:r>
          </a:p>
        </p:txBody>
      </p:sp>
      <p:sp>
        <p:nvSpPr>
          <p:cNvPr id="196" name="Line 19"/>
          <p:cNvSpPr>
            <a:spLocks noChangeShapeType="1"/>
          </p:cNvSpPr>
          <p:nvPr/>
        </p:nvSpPr>
        <p:spPr bwMode="auto">
          <a:xfrm>
            <a:off x="5837768" y="43189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201" name="Rectangle 200"/>
          <p:cNvSpPr>
            <a:spLocks noChangeArrowheads="1"/>
          </p:cNvSpPr>
          <p:nvPr/>
        </p:nvSpPr>
        <p:spPr bwMode="auto">
          <a:xfrm>
            <a:off x="5608109" y="4928543"/>
            <a:ext cx="457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latin typeface="Consolas"/>
                <a:cs typeface="Consolas"/>
              </a:rPr>
              <a:t>9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202" name="Line 19"/>
          <p:cNvSpPr>
            <a:spLocks noChangeShapeType="1"/>
          </p:cNvSpPr>
          <p:nvPr/>
        </p:nvSpPr>
        <p:spPr bwMode="auto">
          <a:xfrm>
            <a:off x="5835122" y="47761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79" name="Text Box 70"/>
          <p:cNvSpPr txBox="1">
            <a:spLocks noChangeArrowheads="1"/>
          </p:cNvSpPr>
          <p:nvPr/>
        </p:nvSpPr>
        <p:spPr bwMode="auto">
          <a:xfrm>
            <a:off x="5687786" y="1692405"/>
            <a:ext cx="3184071" cy="701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/>
              <a:t>h = K mod </a:t>
            </a:r>
            <a:r>
              <a:rPr lang="en-US" dirty="0" smtClean="0"/>
              <a:t>B	(B = 4)</a:t>
            </a:r>
            <a:endParaRPr lang="en-US" dirty="0"/>
          </a:p>
          <a:p>
            <a:pPr eaLnBrk="0" hangingPunct="0">
              <a:spcBef>
                <a:spcPct val="50000"/>
              </a:spcBef>
            </a:pPr>
            <a:r>
              <a:rPr lang="en-US" dirty="0"/>
              <a:t>if </a:t>
            </a:r>
            <a:r>
              <a:rPr lang="en-US" dirty="0" smtClean="0"/>
              <a:t>h </a:t>
            </a:r>
            <a:r>
              <a:rPr lang="en-US" dirty="0"/>
              <a:t>&lt; </a:t>
            </a:r>
            <a:r>
              <a:rPr lang="en-US" dirty="0" smtClean="0"/>
              <a:t>p  </a:t>
            </a:r>
            <a:r>
              <a:rPr lang="en-US" dirty="0" smtClean="0"/>
              <a:t>then  </a:t>
            </a:r>
            <a:r>
              <a:rPr lang="en-US" dirty="0"/>
              <a:t>h = K mod </a:t>
            </a:r>
            <a:r>
              <a:rPr lang="en-US" dirty="0" smtClean="0"/>
              <a:t>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7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Hashing Expansion, 3 of 3</a:t>
            </a:r>
            <a:endParaRPr lang="en-US" dirty="0"/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1447990" y="5110902"/>
            <a:ext cx="14446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 smtClean="0"/>
              <a:t>As previously</a:t>
            </a:r>
          </a:p>
          <a:p>
            <a:pPr algn="ctr" eaLnBrk="0" hangingPunct="0"/>
            <a:r>
              <a:rPr lang="en-US" dirty="0" smtClean="0"/>
              <a:t>p = 1, N = 15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496295" y="2589751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0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05895" y="2589751"/>
            <a:ext cx="609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1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715495" y="2589751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2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2325095" y="2589751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3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572495" y="31231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8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9" name="Line 9"/>
          <p:cNvSpPr>
            <a:spLocks noChangeShapeType="1"/>
          </p:cNvSpPr>
          <p:nvPr/>
        </p:nvSpPr>
        <p:spPr bwMode="auto">
          <a:xfrm>
            <a:off x="801095" y="2894551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72495" y="35803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99508" y="34279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1182095" y="31231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1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07" name="Line 17"/>
          <p:cNvSpPr>
            <a:spLocks noChangeShapeType="1"/>
          </p:cNvSpPr>
          <p:nvPr/>
        </p:nvSpPr>
        <p:spPr bwMode="auto">
          <a:xfrm>
            <a:off x="1410695" y="2894551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1182095" y="35803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09" name="Line 19"/>
          <p:cNvSpPr>
            <a:spLocks noChangeShapeType="1"/>
          </p:cNvSpPr>
          <p:nvPr/>
        </p:nvSpPr>
        <p:spPr bwMode="auto">
          <a:xfrm>
            <a:off x="1409108" y="34279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0" name="Text Box 67"/>
          <p:cNvSpPr txBox="1">
            <a:spLocks noChangeArrowheads="1"/>
          </p:cNvSpPr>
          <p:nvPr/>
        </p:nvSpPr>
        <p:spPr bwMode="auto">
          <a:xfrm>
            <a:off x="995892" y="192138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/>
              <a:t>p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803648" y="31231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2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1803648" y="35803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A</a:t>
            </a:r>
          </a:p>
        </p:txBody>
      </p:sp>
      <p:sp>
        <p:nvSpPr>
          <p:cNvPr id="113" name="Line 11"/>
          <p:cNvSpPr>
            <a:spLocks noChangeShapeType="1"/>
          </p:cNvSpPr>
          <p:nvPr/>
        </p:nvSpPr>
        <p:spPr bwMode="auto">
          <a:xfrm>
            <a:off x="2030661" y="34279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803648" y="40375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5" name="Line 13"/>
          <p:cNvSpPr>
            <a:spLocks noChangeShapeType="1"/>
          </p:cNvSpPr>
          <p:nvPr/>
        </p:nvSpPr>
        <p:spPr bwMode="auto">
          <a:xfrm>
            <a:off x="2030661" y="38851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03648" y="44947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6</a:t>
            </a:r>
          </a:p>
        </p:txBody>
      </p:sp>
      <p:sp>
        <p:nvSpPr>
          <p:cNvPr id="117" name="Line 15"/>
          <p:cNvSpPr>
            <a:spLocks noChangeShapeType="1"/>
          </p:cNvSpPr>
          <p:nvPr/>
        </p:nvSpPr>
        <p:spPr bwMode="auto">
          <a:xfrm>
            <a:off x="2030661" y="43423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8" name="Line 9"/>
          <p:cNvSpPr>
            <a:spLocks noChangeShapeType="1"/>
          </p:cNvSpPr>
          <p:nvPr/>
        </p:nvSpPr>
        <p:spPr bwMode="auto">
          <a:xfrm>
            <a:off x="2017214" y="2894551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2402789" y="31231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3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0" name="Line 17"/>
          <p:cNvSpPr>
            <a:spLocks noChangeShapeType="1"/>
          </p:cNvSpPr>
          <p:nvPr/>
        </p:nvSpPr>
        <p:spPr bwMode="auto">
          <a:xfrm>
            <a:off x="2631389" y="2894551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2402789" y="35803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7</a:t>
            </a:r>
          </a:p>
        </p:txBody>
      </p:sp>
      <p:sp>
        <p:nvSpPr>
          <p:cNvPr id="122" name="Line 19"/>
          <p:cNvSpPr>
            <a:spLocks noChangeShapeType="1"/>
          </p:cNvSpPr>
          <p:nvPr/>
        </p:nvSpPr>
        <p:spPr bwMode="auto">
          <a:xfrm>
            <a:off x="2629802" y="34279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23" name="Line 9"/>
          <p:cNvSpPr>
            <a:spLocks noChangeShapeType="1"/>
          </p:cNvSpPr>
          <p:nvPr/>
        </p:nvSpPr>
        <p:spPr bwMode="auto">
          <a:xfrm>
            <a:off x="1164167" y="2361151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934695" y="2589751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4</a:t>
            </a: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3010895" y="31231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C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42" name="Line 9"/>
          <p:cNvSpPr>
            <a:spLocks noChangeShapeType="1"/>
          </p:cNvSpPr>
          <p:nvPr/>
        </p:nvSpPr>
        <p:spPr bwMode="auto">
          <a:xfrm>
            <a:off x="3239495" y="2894551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3010895" y="35803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4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44" name="Line 11"/>
          <p:cNvSpPr>
            <a:spLocks noChangeShapeType="1"/>
          </p:cNvSpPr>
          <p:nvPr/>
        </p:nvSpPr>
        <p:spPr bwMode="auto">
          <a:xfrm>
            <a:off x="3237908" y="34279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2407739" y="40375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B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2634752" y="38851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165755" y="40375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D</a:t>
            </a:r>
          </a:p>
        </p:txBody>
      </p:sp>
      <p:sp>
        <p:nvSpPr>
          <p:cNvPr id="81" name="Line 19"/>
          <p:cNvSpPr>
            <a:spLocks noChangeShapeType="1"/>
          </p:cNvSpPr>
          <p:nvPr/>
        </p:nvSpPr>
        <p:spPr bwMode="auto">
          <a:xfrm>
            <a:off x="1392768" y="38851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734795" y="4037551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⇒</a:t>
            </a:r>
          </a:p>
        </p:txBody>
      </p:sp>
      <p:sp>
        <p:nvSpPr>
          <p:cNvPr id="160" name="Text Box 69"/>
          <p:cNvSpPr txBox="1">
            <a:spLocks noChangeArrowheads="1"/>
          </p:cNvSpPr>
          <p:nvPr/>
        </p:nvSpPr>
        <p:spPr bwMode="auto">
          <a:xfrm>
            <a:off x="4769132" y="5406195"/>
            <a:ext cx="33875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 smtClean="0"/>
              <a:t>Insert </a:t>
            </a:r>
            <a:r>
              <a:rPr lang="en-US" b="1" dirty="0" smtClean="0"/>
              <a:t>F</a:t>
            </a:r>
            <a:r>
              <a:rPr lang="en-US" b="1" baseline="-25000" dirty="0"/>
              <a:t>16</a:t>
            </a:r>
            <a:r>
              <a:rPr lang="en-US" dirty="0" smtClean="0"/>
              <a:t> </a:t>
            </a:r>
            <a:r>
              <a:rPr lang="en-US" dirty="0" smtClean="0"/>
              <a:t>into bucket </a:t>
            </a:r>
            <a:r>
              <a:rPr lang="en-US" b="1" dirty="0" smtClean="0"/>
              <a:t>3</a:t>
            </a:r>
          </a:p>
          <a:p>
            <a:pPr algn="ctr" eaLnBrk="0" hangingPunct="0"/>
            <a:r>
              <a:rPr lang="en-US" dirty="0" smtClean="0"/>
              <a:t>Split bucket </a:t>
            </a:r>
            <a:r>
              <a:rPr lang="en-US" b="1" dirty="0" smtClean="0"/>
              <a:t>1</a:t>
            </a:r>
            <a:r>
              <a:rPr lang="en-US" dirty="0" smtClean="0"/>
              <a:t> into buckets </a:t>
            </a:r>
            <a:r>
              <a:rPr lang="en-US" b="1" dirty="0" smtClean="0"/>
              <a:t>1</a:t>
            </a:r>
            <a:r>
              <a:rPr lang="en-US" dirty="0" smtClean="0"/>
              <a:t> and </a:t>
            </a:r>
            <a:r>
              <a:rPr lang="en-US" b="1" dirty="0" smtClean="0"/>
              <a:t>5</a:t>
            </a:r>
          </a:p>
          <a:p>
            <a:pPr algn="ctr" eaLnBrk="0" hangingPunct="0"/>
            <a:r>
              <a:rPr lang="en-US" b="1" dirty="0" smtClean="0"/>
              <a:t>6</a:t>
            </a:r>
            <a:r>
              <a:rPr lang="en-US" dirty="0" smtClean="0"/>
              <a:t> buckets, p </a:t>
            </a:r>
            <a:r>
              <a:rPr lang="en-US" dirty="0" smtClean="0"/>
              <a:t>= </a:t>
            </a:r>
            <a:r>
              <a:rPr lang="en-US" b="1" dirty="0" smtClean="0"/>
              <a:t>2</a:t>
            </a:r>
            <a:r>
              <a:rPr lang="en-US" dirty="0" smtClean="0"/>
              <a:t>, N = 16</a:t>
            </a:r>
            <a:endParaRPr lang="en-US" b="1" dirty="0" smtClean="0"/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4788895" y="3023543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0</a:t>
            </a: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5398495" y="3023543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1</a:t>
            </a: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6008095" y="3023543"/>
            <a:ext cx="6096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2</a:t>
            </a: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6617695" y="3023543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Consolas"/>
                <a:cs typeface="Consolas"/>
              </a:rPr>
              <a:t>3</a:t>
            </a:r>
          </a:p>
        </p:txBody>
      </p:sp>
      <p:sp>
        <p:nvSpPr>
          <p:cNvPr id="165" name="Rectangle 164"/>
          <p:cNvSpPr>
            <a:spLocks noChangeArrowheads="1"/>
          </p:cNvSpPr>
          <p:nvPr/>
        </p:nvSpPr>
        <p:spPr bwMode="auto">
          <a:xfrm>
            <a:off x="4865095" y="35569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8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66" name="Line 9"/>
          <p:cNvSpPr>
            <a:spLocks noChangeShapeType="1"/>
          </p:cNvSpPr>
          <p:nvPr/>
        </p:nvSpPr>
        <p:spPr bwMode="auto">
          <a:xfrm>
            <a:off x="5093695" y="3328343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67" name="Rectangle 166"/>
          <p:cNvSpPr>
            <a:spLocks noChangeArrowheads="1"/>
          </p:cNvSpPr>
          <p:nvPr/>
        </p:nvSpPr>
        <p:spPr bwMode="auto">
          <a:xfrm>
            <a:off x="4865095" y="40141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68" name="Line 11"/>
          <p:cNvSpPr>
            <a:spLocks noChangeShapeType="1"/>
          </p:cNvSpPr>
          <p:nvPr/>
        </p:nvSpPr>
        <p:spPr bwMode="auto">
          <a:xfrm>
            <a:off x="5092108" y="38617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69" name="Rectangle 168"/>
          <p:cNvSpPr>
            <a:spLocks noChangeArrowheads="1"/>
          </p:cNvSpPr>
          <p:nvPr/>
        </p:nvSpPr>
        <p:spPr bwMode="auto">
          <a:xfrm>
            <a:off x="5474695" y="3556943"/>
            <a:ext cx="4572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1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70" name="Line 17"/>
          <p:cNvSpPr>
            <a:spLocks noChangeShapeType="1"/>
          </p:cNvSpPr>
          <p:nvPr/>
        </p:nvSpPr>
        <p:spPr bwMode="auto">
          <a:xfrm>
            <a:off x="5703295" y="3328343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5474695" y="4014143"/>
            <a:ext cx="4572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9</a:t>
            </a:r>
          </a:p>
        </p:txBody>
      </p:sp>
      <p:sp>
        <p:nvSpPr>
          <p:cNvPr id="172" name="Line 19"/>
          <p:cNvSpPr>
            <a:spLocks noChangeShapeType="1"/>
          </p:cNvSpPr>
          <p:nvPr/>
        </p:nvSpPr>
        <p:spPr bwMode="auto">
          <a:xfrm>
            <a:off x="5701708" y="38617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73" name="Text Box 67"/>
          <p:cNvSpPr txBox="1">
            <a:spLocks noChangeArrowheads="1"/>
          </p:cNvSpPr>
          <p:nvPr/>
        </p:nvSpPr>
        <p:spPr bwMode="auto">
          <a:xfrm>
            <a:off x="5895383" y="235517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/>
              <a:t>p</a:t>
            </a: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6096248" y="35569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2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6096248" y="40141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A</a:t>
            </a:r>
          </a:p>
        </p:txBody>
      </p:sp>
      <p:sp>
        <p:nvSpPr>
          <p:cNvPr id="176" name="Line 11"/>
          <p:cNvSpPr>
            <a:spLocks noChangeShapeType="1"/>
          </p:cNvSpPr>
          <p:nvPr/>
        </p:nvSpPr>
        <p:spPr bwMode="auto">
          <a:xfrm>
            <a:off x="6323261" y="38617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6096248" y="44713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78" name="Line 13"/>
          <p:cNvSpPr>
            <a:spLocks noChangeShapeType="1"/>
          </p:cNvSpPr>
          <p:nvPr/>
        </p:nvSpPr>
        <p:spPr bwMode="auto">
          <a:xfrm>
            <a:off x="6323261" y="43189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6096248" y="49285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6</a:t>
            </a:r>
          </a:p>
        </p:txBody>
      </p:sp>
      <p:sp>
        <p:nvSpPr>
          <p:cNvPr id="180" name="Line 15"/>
          <p:cNvSpPr>
            <a:spLocks noChangeShapeType="1"/>
          </p:cNvSpPr>
          <p:nvPr/>
        </p:nvSpPr>
        <p:spPr bwMode="auto">
          <a:xfrm>
            <a:off x="6323261" y="47761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81" name="Line 9"/>
          <p:cNvSpPr>
            <a:spLocks noChangeShapeType="1"/>
          </p:cNvSpPr>
          <p:nvPr/>
        </p:nvSpPr>
        <p:spPr bwMode="auto">
          <a:xfrm>
            <a:off x="6309814" y="3328343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6695389" y="35569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3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83" name="Line 17"/>
          <p:cNvSpPr>
            <a:spLocks noChangeShapeType="1"/>
          </p:cNvSpPr>
          <p:nvPr/>
        </p:nvSpPr>
        <p:spPr bwMode="auto">
          <a:xfrm>
            <a:off x="6923989" y="3328343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6695389" y="40141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7</a:t>
            </a:r>
          </a:p>
        </p:txBody>
      </p:sp>
      <p:sp>
        <p:nvSpPr>
          <p:cNvPr id="185" name="Line 19"/>
          <p:cNvSpPr>
            <a:spLocks noChangeShapeType="1"/>
          </p:cNvSpPr>
          <p:nvPr/>
        </p:nvSpPr>
        <p:spPr bwMode="auto">
          <a:xfrm>
            <a:off x="6922402" y="38617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86" name="Line 9"/>
          <p:cNvSpPr>
            <a:spLocks noChangeShapeType="1"/>
          </p:cNvSpPr>
          <p:nvPr/>
        </p:nvSpPr>
        <p:spPr bwMode="auto">
          <a:xfrm>
            <a:off x="6063658" y="2794943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7227295" y="3023543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4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7303495" y="35569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C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89" name="Line 9"/>
          <p:cNvSpPr>
            <a:spLocks noChangeShapeType="1"/>
          </p:cNvSpPr>
          <p:nvPr/>
        </p:nvSpPr>
        <p:spPr bwMode="auto">
          <a:xfrm>
            <a:off x="7532095" y="3328343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7303495" y="40141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4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1" name="Line 11"/>
          <p:cNvSpPr>
            <a:spLocks noChangeShapeType="1"/>
          </p:cNvSpPr>
          <p:nvPr/>
        </p:nvSpPr>
        <p:spPr bwMode="auto">
          <a:xfrm>
            <a:off x="7530508" y="38617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93" name="Rectangle 192"/>
          <p:cNvSpPr>
            <a:spLocks noChangeArrowheads="1"/>
          </p:cNvSpPr>
          <p:nvPr/>
        </p:nvSpPr>
        <p:spPr bwMode="auto">
          <a:xfrm>
            <a:off x="6700339" y="4471343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B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4" name="Line 19"/>
          <p:cNvSpPr>
            <a:spLocks noChangeShapeType="1"/>
          </p:cNvSpPr>
          <p:nvPr/>
        </p:nvSpPr>
        <p:spPr bwMode="auto">
          <a:xfrm>
            <a:off x="6927352" y="43189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165755" y="4494751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9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4" name="Line 19"/>
          <p:cNvSpPr>
            <a:spLocks noChangeShapeType="1"/>
          </p:cNvSpPr>
          <p:nvPr/>
        </p:nvSpPr>
        <p:spPr bwMode="auto">
          <a:xfrm>
            <a:off x="1392768" y="4342351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7836895" y="3023543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5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6693802" y="4928543"/>
            <a:ext cx="4572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latin typeface="Consolas"/>
                <a:cs typeface="Consolas"/>
              </a:rPr>
              <a:t>F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90" name="Line 15"/>
          <p:cNvSpPr>
            <a:spLocks noChangeShapeType="1"/>
          </p:cNvSpPr>
          <p:nvPr/>
        </p:nvSpPr>
        <p:spPr bwMode="auto">
          <a:xfrm>
            <a:off x="6920815" y="47761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7928110" y="3556943"/>
            <a:ext cx="4572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5</a:t>
            </a:r>
          </a:p>
        </p:txBody>
      </p:sp>
      <p:sp>
        <p:nvSpPr>
          <p:cNvPr id="92" name="Line 17"/>
          <p:cNvSpPr>
            <a:spLocks noChangeShapeType="1"/>
          </p:cNvSpPr>
          <p:nvPr/>
        </p:nvSpPr>
        <p:spPr bwMode="auto">
          <a:xfrm>
            <a:off x="8156710" y="3328343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7928110" y="4014143"/>
            <a:ext cx="4572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nsolas"/>
                <a:cs typeface="Consolas"/>
              </a:rPr>
              <a:t>D</a:t>
            </a:r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>
            <a:off x="8155123" y="3861743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85" name="Text Box 70"/>
          <p:cNvSpPr txBox="1">
            <a:spLocks noChangeArrowheads="1"/>
          </p:cNvSpPr>
          <p:nvPr/>
        </p:nvSpPr>
        <p:spPr bwMode="auto">
          <a:xfrm>
            <a:off x="5687786" y="1692405"/>
            <a:ext cx="3184071" cy="701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dirty="0"/>
              <a:t>h = K mod </a:t>
            </a:r>
            <a:r>
              <a:rPr lang="en-US" dirty="0" smtClean="0"/>
              <a:t>B	(B = 4)</a:t>
            </a:r>
            <a:endParaRPr lang="en-US" dirty="0"/>
          </a:p>
          <a:p>
            <a:pPr eaLnBrk="0" hangingPunct="0">
              <a:spcBef>
                <a:spcPct val="50000"/>
              </a:spcBef>
            </a:pPr>
            <a:r>
              <a:rPr lang="en-US" dirty="0"/>
              <a:t>if </a:t>
            </a:r>
            <a:r>
              <a:rPr lang="en-US" dirty="0" smtClean="0"/>
              <a:t>h </a:t>
            </a:r>
            <a:r>
              <a:rPr lang="en-US" dirty="0"/>
              <a:t>&lt; </a:t>
            </a:r>
            <a:r>
              <a:rPr lang="en-US" dirty="0" smtClean="0"/>
              <a:t>p  </a:t>
            </a:r>
            <a:r>
              <a:rPr lang="en-US" dirty="0" smtClean="0"/>
              <a:t>then  </a:t>
            </a:r>
            <a:r>
              <a:rPr lang="en-US" dirty="0"/>
              <a:t>h = K mod </a:t>
            </a:r>
            <a:r>
              <a:rPr lang="en-US" dirty="0" smtClean="0"/>
              <a:t>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15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Growable</a:t>
            </a:r>
            <a:r>
              <a:rPr lang="en-US" dirty="0" smtClean="0"/>
              <a:t> Array of Buckets</a:t>
            </a:r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990600" y="2286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1396" name="Rectangle 4"/>
          <p:cNvSpPr>
            <a:spLocks noChangeArrowheads="1"/>
          </p:cNvSpPr>
          <p:nvPr/>
        </p:nvSpPr>
        <p:spPr bwMode="auto">
          <a:xfrm>
            <a:off x="2819400" y="2286000"/>
            <a:ext cx="6858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2819400" y="2819400"/>
            <a:ext cx="6858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2819400" y="3352800"/>
            <a:ext cx="6858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2819400" y="3886200"/>
            <a:ext cx="6858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00" name="Rectangle 8"/>
          <p:cNvSpPr>
            <a:spLocks noChangeArrowheads="1"/>
          </p:cNvSpPr>
          <p:nvPr/>
        </p:nvSpPr>
        <p:spPr bwMode="auto">
          <a:xfrm>
            <a:off x="2819400" y="4419600"/>
            <a:ext cx="6858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01" name="Rectangle 9"/>
          <p:cNvSpPr>
            <a:spLocks noChangeArrowheads="1"/>
          </p:cNvSpPr>
          <p:nvPr/>
        </p:nvSpPr>
        <p:spPr bwMode="auto">
          <a:xfrm>
            <a:off x="2819400" y="4953000"/>
            <a:ext cx="6858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02" name="Line 10"/>
          <p:cNvSpPr>
            <a:spLocks noChangeShapeType="1"/>
          </p:cNvSpPr>
          <p:nvPr/>
        </p:nvSpPr>
        <p:spPr bwMode="auto">
          <a:xfrm>
            <a:off x="1981200" y="25146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1403" name="Rectangle 11"/>
          <p:cNvSpPr>
            <a:spLocks noChangeArrowheads="1"/>
          </p:cNvSpPr>
          <p:nvPr/>
        </p:nvSpPr>
        <p:spPr bwMode="auto">
          <a:xfrm>
            <a:off x="4419600" y="2362200"/>
            <a:ext cx="25908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Segment 0</a:t>
            </a:r>
            <a:endParaRPr lang="en-US" dirty="0"/>
          </a:p>
        </p:txBody>
      </p:sp>
      <p:sp>
        <p:nvSpPr>
          <p:cNvPr id="571404" name="Rectangle 12"/>
          <p:cNvSpPr>
            <a:spLocks noChangeArrowheads="1"/>
          </p:cNvSpPr>
          <p:nvPr/>
        </p:nvSpPr>
        <p:spPr bwMode="auto">
          <a:xfrm>
            <a:off x="4419600" y="2895600"/>
            <a:ext cx="25908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Segment 1</a:t>
            </a:r>
            <a:endParaRPr lang="en-US" dirty="0"/>
          </a:p>
        </p:txBody>
      </p:sp>
      <p:sp>
        <p:nvSpPr>
          <p:cNvPr id="571405" name="Rectangle 13"/>
          <p:cNvSpPr>
            <a:spLocks noChangeArrowheads="1"/>
          </p:cNvSpPr>
          <p:nvPr/>
        </p:nvSpPr>
        <p:spPr bwMode="auto">
          <a:xfrm>
            <a:off x="4419600" y="3429000"/>
            <a:ext cx="25908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/>
              <a:t>Segment 2</a:t>
            </a:r>
            <a:endParaRPr lang="en-US" dirty="0"/>
          </a:p>
        </p:txBody>
      </p:sp>
      <p:sp>
        <p:nvSpPr>
          <p:cNvPr id="571406" name="Line 14"/>
          <p:cNvSpPr>
            <a:spLocks noChangeShapeType="1"/>
          </p:cNvSpPr>
          <p:nvPr/>
        </p:nvSpPr>
        <p:spPr bwMode="auto">
          <a:xfrm>
            <a:off x="3124200" y="25146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1407" name="Line 15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1408" name="Line 16"/>
          <p:cNvSpPr>
            <a:spLocks noChangeShapeType="1"/>
          </p:cNvSpPr>
          <p:nvPr/>
        </p:nvSpPr>
        <p:spPr bwMode="auto">
          <a:xfrm>
            <a:off x="3124200" y="35814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1412" name="Text Box 20"/>
          <p:cNvSpPr txBox="1">
            <a:spLocks noChangeArrowheads="1"/>
          </p:cNvSpPr>
          <p:nvPr/>
        </p:nvSpPr>
        <p:spPr bwMode="auto">
          <a:xfrm>
            <a:off x="870732" y="1796534"/>
            <a:ext cx="11843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571413" name="Text Box 21"/>
          <p:cNvSpPr txBox="1">
            <a:spLocks noChangeArrowheads="1"/>
          </p:cNvSpPr>
          <p:nvPr/>
        </p:nvSpPr>
        <p:spPr bwMode="auto">
          <a:xfrm>
            <a:off x="2543175" y="1752600"/>
            <a:ext cx="1350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/>
              <a:t>Directory</a:t>
            </a:r>
          </a:p>
        </p:txBody>
      </p:sp>
      <p:sp>
        <p:nvSpPr>
          <p:cNvPr id="571414" name="Text Box 22"/>
          <p:cNvSpPr txBox="1">
            <a:spLocks noChangeArrowheads="1"/>
          </p:cNvSpPr>
          <p:nvPr/>
        </p:nvSpPr>
        <p:spPr bwMode="auto">
          <a:xfrm>
            <a:off x="4516438" y="1828800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/>
              <a:t>Array segments</a:t>
            </a:r>
          </a:p>
        </p:txBody>
      </p:sp>
      <p:sp>
        <p:nvSpPr>
          <p:cNvPr id="571415" name="AutoShape 23"/>
          <p:cNvSpPr>
            <a:spLocks noChangeArrowheads="1"/>
          </p:cNvSpPr>
          <p:nvPr/>
        </p:nvSpPr>
        <p:spPr bwMode="auto">
          <a:xfrm>
            <a:off x="2057400" y="4114800"/>
            <a:ext cx="485775" cy="1214438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16437" y="4301067"/>
            <a:ext cx="448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 smtClean="0"/>
              <a:t> buckets per Segment</a:t>
            </a:r>
          </a:p>
          <a:p>
            <a:r>
              <a:rPr lang="en-US" dirty="0" smtClean="0"/>
              <a:t>Bucket </a:t>
            </a:r>
            <a:r>
              <a:rPr lang="en-US" i="1" dirty="0" smtClean="0"/>
              <a:t>b </a:t>
            </a:r>
            <a:r>
              <a:rPr lang="en-US" i="1" dirty="0"/>
              <a:t> </a:t>
            </a:r>
            <a:r>
              <a:rPr lang="en-US" dirty="0" smtClean="0"/>
              <a:t>≡</a:t>
            </a:r>
            <a:r>
              <a:rPr lang="en-US" i="1" dirty="0"/>
              <a:t> </a:t>
            </a:r>
            <a:r>
              <a:rPr lang="en-US" dirty="0" smtClean="0"/>
              <a:t> </a:t>
            </a:r>
            <a:r>
              <a:rPr lang="en-US" dirty="0"/>
              <a:t>Segment[ </a:t>
            </a:r>
            <a:r>
              <a:rPr lang="en-US" i="1" dirty="0" smtClean="0"/>
              <a:t>b </a:t>
            </a:r>
            <a:r>
              <a:rPr lang="en-US" dirty="0" smtClean="0"/>
              <a:t>/ </a:t>
            </a:r>
            <a:r>
              <a:rPr lang="en-US" i="1" dirty="0"/>
              <a:t>s </a:t>
            </a:r>
            <a:r>
              <a:rPr lang="en-US" dirty="0"/>
              <a:t>] </a:t>
            </a:r>
            <a:r>
              <a:rPr lang="en-US" dirty="0" smtClean="0"/>
              <a:t>→ bucket</a:t>
            </a:r>
            <a:r>
              <a:rPr lang="en-US" dirty="0"/>
              <a:t>[ </a:t>
            </a:r>
            <a:r>
              <a:rPr lang="en-US" i="1" dirty="0"/>
              <a:t>b</a:t>
            </a:r>
            <a:r>
              <a:rPr lang="en-US" dirty="0" smtClean="0"/>
              <a:t> </a:t>
            </a:r>
            <a:r>
              <a:rPr lang="en-US" dirty="0" smtClean="0"/>
              <a:t>% </a:t>
            </a:r>
            <a:r>
              <a:rPr lang="en-US" i="1" dirty="0"/>
              <a:t>s 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Cache-friendliness</a:t>
            </a:r>
            <a:endParaRPr lang="en-US" dirty="0"/>
          </a:p>
        </p:txBody>
      </p:sp>
      <p:pic>
        <p:nvPicPr>
          <p:cNvPr id="3" name="Picture 2" descr="449px-Cache_Hanek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35" y="1484276"/>
            <a:ext cx="4031438" cy="53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L1/L2 Cache Misses</a:t>
            </a:r>
            <a:endParaRPr lang="en-US" dirty="0"/>
          </a:p>
        </p:txBody>
      </p:sp>
      <p:pic>
        <p:nvPicPr>
          <p:cNvPr id="4" name="Picture 3" descr="AMD_cache_oper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40" y="1521690"/>
            <a:ext cx="6609059" cy="4643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835" y="6222997"/>
            <a:ext cx="79806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http://</a:t>
            </a:r>
            <a:r>
              <a:rPr lang="en-US" sz="1300" dirty="0" err="1"/>
              <a:t>developer.amd.com</a:t>
            </a:r>
            <a:r>
              <a:rPr lang="en-US" sz="1300" dirty="0"/>
              <a:t>/documentation/articles/pages/</a:t>
            </a:r>
            <a:r>
              <a:rPr lang="en-US" sz="1300" dirty="0" err="1"/>
              <a:t>ImplementingAMDcache-optimalcodingtechniques.aspx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8085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5448"/>
            <a:ext cx="8360229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Chasing </a:t>
            </a:r>
            <a:r>
              <a:rPr lang="en-US" dirty="0"/>
              <a:t>Pointers </a:t>
            </a:r>
            <a:r>
              <a:rPr lang="en-US" dirty="0" smtClean="0"/>
              <a:t>⇒ Cache Misses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8620" y="2980343"/>
            <a:ext cx="1310601" cy="49229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43, Male</a:t>
            </a:r>
            <a:endParaRPr lang="en-US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3187803" y="2980343"/>
            <a:ext cx="822960" cy="492298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Fred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10" idx="2"/>
          </p:cNvCxnSpPr>
          <p:nvPr/>
        </p:nvCxnSpPr>
        <p:spPr>
          <a:xfrm>
            <a:off x="2039221" y="3226492"/>
            <a:ext cx="1148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28620" y="4136043"/>
            <a:ext cx="1310601" cy="49229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37, Male</a:t>
            </a:r>
            <a:endParaRPr lang="en-US" dirty="0"/>
          </a:p>
        </p:txBody>
      </p:sp>
      <p:sp>
        <p:nvSpPr>
          <p:cNvPr id="15" name="Round Diagonal Corner Rectangle 14"/>
          <p:cNvSpPr/>
          <p:nvPr/>
        </p:nvSpPr>
        <p:spPr>
          <a:xfrm>
            <a:off x="3187803" y="4136043"/>
            <a:ext cx="822960" cy="492298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Jim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3"/>
            <a:endCxn id="15" idx="2"/>
          </p:cNvCxnSpPr>
          <p:nvPr/>
        </p:nvCxnSpPr>
        <p:spPr>
          <a:xfrm>
            <a:off x="2039221" y="4382192"/>
            <a:ext cx="1148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28620" y="5291743"/>
            <a:ext cx="1310601" cy="49229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47, Female</a:t>
            </a:r>
            <a:endParaRPr lang="en-US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3187803" y="5291743"/>
            <a:ext cx="822960" cy="492298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Sheila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18" idx="2"/>
          </p:cNvCxnSpPr>
          <p:nvPr/>
        </p:nvCxnSpPr>
        <p:spPr>
          <a:xfrm>
            <a:off x="2039221" y="5537892"/>
            <a:ext cx="1148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71258" y="3453708"/>
            <a:ext cx="0" cy="68233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286960" y="4628341"/>
            <a:ext cx="0" cy="68233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28620" y="1847273"/>
            <a:ext cx="507989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233312" y="1847273"/>
            <a:ext cx="507989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738004" y="1847273"/>
            <a:ext cx="507989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42696" y="1847273"/>
            <a:ext cx="507989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747388" y="1847273"/>
            <a:ext cx="507989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52080" y="1847273"/>
            <a:ext cx="507989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756772" y="1847273"/>
            <a:ext cx="507989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261463" y="1847273"/>
            <a:ext cx="507989" cy="461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1457451" y="2309091"/>
            <a:ext cx="0" cy="68233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68430" y="1585663"/>
            <a:ext cx="362274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48544" y="2603972"/>
            <a:ext cx="363852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86040" y="2603972"/>
            <a:ext cx="359819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48725" y="3735427"/>
            <a:ext cx="37419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86040" y="3735427"/>
            <a:ext cx="37419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34168" y="4880736"/>
            <a:ext cx="382261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886040" y="4880736"/>
            <a:ext cx="37419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70055" y="2980343"/>
            <a:ext cx="3463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class User</a:t>
            </a:r>
          </a:p>
          <a:p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age;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Gender gender;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const</a:t>
            </a:r>
            <a:r>
              <a:rPr lang="en-US" dirty="0" smtClean="0">
                <a:latin typeface="Consolas"/>
                <a:cs typeface="Consolas"/>
              </a:rPr>
              <a:t> char* name;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User* </a:t>
            </a:r>
            <a:r>
              <a:rPr lang="en-US" dirty="0" err="1" smtClean="0">
                <a:latin typeface="Consolas"/>
                <a:cs typeface="Consolas"/>
              </a:rPr>
              <a:t>nextHashLink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91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541564"/>
            <a:ext cx="8213272" cy="679450"/>
          </a:xfrm>
        </p:spPr>
        <p:txBody>
          <a:bodyPr>
            <a:noAutofit/>
          </a:bodyPr>
          <a:lstStyle/>
          <a:p>
            <a:r>
              <a:rPr lang="en-US" dirty="0" smtClean="0"/>
              <a:t>Cache-friendly data structures</a:t>
            </a:r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80425" cy="37433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 smtClean="0"/>
              <a:t>Extrinsic links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en-US" sz="3600" dirty="0" smtClean="0"/>
              <a:t>Hash signatures</a:t>
            </a:r>
          </a:p>
          <a:p>
            <a:pPr>
              <a:lnSpc>
                <a:spcPct val="110000"/>
              </a:lnSpc>
            </a:pPr>
            <a:r>
              <a:rPr lang="en-US" sz="3600" dirty="0" smtClean="0"/>
              <a:t>Clump several </a:t>
            </a:r>
            <a:r>
              <a:rPr lang="en-US" sz="3600" dirty="0"/>
              <a:t>pointer–</a:t>
            </a:r>
            <a:r>
              <a:rPr lang="en-US" sz="3600" dirty="0" smtClean="0"/>
              <a:t>signature pairs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en-US" sz="3600" dirty="0" smtClean="0"/>
              <a:t>Inline head clump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med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/>
              <a:t>LKRhash buckets</a:t>
            </a: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1066800" y="1932558"/>
            <a:ext cx="2286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1066800" y="2394520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1066800" y="2851720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1066800" y="3842320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495" name="Rectangle 7"/>
          <p:cNvSpPr>
            <a:spLocks noChangeArrowheads="1"/>
          </p:cNvSpPr>
          <p:nvPr/>
        </p:nvSpPr>
        <p:spPr bwMode="auto">
          <a:xfrm>
            <a:off x="1066800" y="4299520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496" name="Rectangle 8"/>
          <p:cNvSpPr>
            <a:spLocks noChangeArrowheads="1"/>
          </p:cNvSpPr>
          <p:nvPr/>
        </p:nvSpPr>
        <p:spPr bwMode="auto">
          <a:xfrm>
            <a:off x="1066800" y="4756720"/>
            <a:ext cx="22860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497" name="Line 9"/>
          <p:cNvSpPr>
            <a:spLocks noChangeShapeType="1"/>
          </p:cNvSpPr>
          <p:nvPr/>
        </p:nvSpPr>
        <p:spPr bwMode="auto">
          <a:xfrm>
            <a:off x="2209800" y="1937320"/>
            <a:ext cx="0" cy="1371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498" name="Line 10"/>
          <p:cNvSpPr>
            <a:spLocks noChangeShapeType="1"/>
          </p:cNvSpPr>
          <p:nvPr/>
        </p:nvSpPr>
        <p:spPr bwMode="auto">
          <a:xfrm>
            <a:off x="2209800" y="3842320"/>
            <a:ext cx="0" cy="1371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499" name="Rectangle 11"/>
          <p:cNvSpPr>
            <a:spLocks noChangeArrowheads="1"/>
          </p:cNvSpPr>
          <p:nvPr/>
        </p:nvSpPr>
        <p:spPr bwMode="auto">
          <a:xfrm>
            <a:off x="3657600" y="1937320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500" name="Rectangle 12"/>
          <p:cNvSpPr>
            <a:spLocks noChangeArrowheads="1"/>
          </p:cNvSpPr>
          <p:nvPr/>
        </p:nvSpPr>
        <p:spPr bwMode="auto">
          <a:xfrm>
            <a:off x="3657600" y="2394520"/>
            <a:ext cx="2286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501" name="Rectangle 13"/>
          <p:cNvSpPr>
            <a:spLocks noChangeArrowheads="1"/>
          </p:cNvSpPr>
          <p:nvPr/>
        </p:nvSpPr>
        <p:spPr bwMode="auto">
          <a:xfrm>
            <a:off x="3657600" y="2851720"/>
            <a:ext cx="22860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502" name="Line 14"/>
          <p:cNvSpPr>
            <a:spLocks noChangeShapeType="1"/>
          </p:cNvSpPr>
          <p:nvPr/>
        </p:nvSpPr>
        <p:spPr bwMode="auto">
          <a:xfrm>
            <a:off x="4800600" y="1937320"/>
            <a:ext cx="0" cy="1371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503" name="Line 15"/>
          <p:cNvSpPr>
            <a:spLocks noChangeShapeType="1"/>
          </p:cNvSpPr>
          <p:nvPr/>
        </p:nvSpPr>
        <p:spPr bwMode="auto">
          <a:xfrm>
            <a:off x="2514600" y="216592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504" name="Line 16"/>
          <p:cNvSpPr>
            <a:spLocks noChangeShapeType="1"/>
          </p:cNvSpPr>
          <p:nvPr/>
        </p:nvSpPr>
        <p:spPr bwMode="auto">
          <a:xfrm>
            <a:off x="2514600" y="262312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505" name="Line 17"/>
          <p:cNvSpPr>
            <a:spLocks noChangeShapeType="1"/>
          </p:cNvSpPr>
          <p:nvPr/>
        </p:nvSpPr>
        <p:spPr bwMode="auto">
          <a:xfrm>
            <a:off x="2514600" y="308032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506" name="Line 18"/>
          <p:cNvSpPr>
            <a:spLocks noChangeShapeType="1"/>
          </p:cNvSpPr>
          <p:nvPr/>
        </p:nvSpPr>
        <p:spPr bwMode="auto">
          <a:xfrm flipV="1">
            <a:off x="2438400" y="3918520"/>
            <a:ext cx="19050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507" name="Line 19"/>
          <p:cNvSpPr>
            <a:spLocks noChangeShapeType="1"/>
          </p:cNvSpPr>
          <p:nvPr/>
        </p:nvSpPr>
        <p:spPr bwMode="auto">
          <a:xfrm>
            <a:off x="2438400" y="4528120"/>
            <a:ext cx="1905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508" name="Line 20"/>
          <p:cNvSpPr>
            <a:spLocks noChangeShapeType="1"/>
          </p:cNvSpPr>
          <p:nvPr/>
        </p:nvSpPr>
        <p:spPr bwMode="auto">
          <a:xfrm>
            <a:off x="5029200" y="216592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509" name="Line 21"/>
          <p:cNvSpPr>
            <a:spLocks noChangeShapeType="1"/>
          </p:cNvSpPr>
          <p:nvPr/>
        </p:nvSpPr>
        <p:spPr bwMode="auto">
          <a:xfrm>
            <a:off x="5029200" y="269932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510" name="Rectangle 22"/>
          <p:cNvSpPr>
            <a:spLocks noChangeArrowheads="1"/>
          </p:cNvSpPr>
          <p:nvPr/>
        </p:nvSpPr>
        <p:spPr bwMode="auto">
          <a:xfrm>
            <a:off x="4343400" y="4604320"/>
            <a:ext cx="2239963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/>
              <a:t>Jack, male, 1980</a:t>
            </a:r>
          </a:p>
        </p:txBody>
      </p:sp>
      <p:sp>
        <p:nvSpPr>
          <p:cNvPr id="575511" name="Rectangle 23"/>
          <p:cNvSpPr>
            <a:spLocks noChangeArrowheads="1"/>
          </p:cNvSpPr>
          <p:nvPr/>
        </p:nvSpPr>
        <p:spPr bwMode="auto">
          <a:xfrm>
            <a:off x="4311650" y="3689920"/>
            <a:ext cx="2306638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/>
              <a:t>Jill, female, 1982</a:t>
            </a:r>
          </a:p>
        </p:txBody>
      </p:sp>
      <p:sp>
        <p:nvSpPr>
          <p:cNvPr id="575512" name="Text Box 24"/>
          <p:cNvSpPr txBox="1">
            <a:spLocks noChangeArrowheads="1"/>
          </p:cNvSpPr>
          <p:nvPr/>
        </p:nvSpPr>
        <p:spPr bwMode="auto">
          <a:xfrm>
            <a:off x="1143000" y="193732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1234</a:t>
            </a:r>
          </a:p>
        </p:txBody>
      </p:sp>
      <p:sp>
        <p:nvSpPr>
          <p:cNvPr id="575513" name="Text Box 25"/>
          <p:cNvSpPr txBox="1">
            <a:spLocks noChangeArrowheads="1"/>
          </p:cNvSpPr>
          <p:nvPr/>
        </p:nvSpPr>
        <p:spPr bwMode="auto">
          <a:xfrm>
            <a:off x="1143000" y="239452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3492</a:t>
            </a:r>
          </a:p>
        </p:txBody>
      </p:sp>
      <p:sp>
        <p:nvSpPr>
          <p:cNvPr id="575514" name="Text Box 26"/>
          <p:cNvSpPr txBox="1">
            <a:spLocks noChangeArrowheads="1"/>
          </p:cNvSpPr>
          <p:nvPr/>
        </p:nvSpPr>
        <p:spPr bwMode="auto">
          <a:xfrm>
            <a:off x="1143000" y="285172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5487</a:t>
            </a:r>
          </a:p>
        </p:txBody>
      </p:sp>
      <p:sp>
        <p:nvSpPr>
          <p:cNvPr id="575515" name="Text Box 27"/>
          <p:cNvSpPr txBox="1">
            <a:spLocks noChangeArrowheads="1"/>
          </p:cNvSpPr>
          <p:nvPr/>
        </p:nvSpPr>
        <p:spPr bwMode="auto">
          <a:xfrm>
            <a:off x="1143000" y="384232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9871</a:t>
            </a:r>
          </a:p>
        </p:txBody>
      </p:sp>
      <p:sp>
        <p:nvSpPr>
          <p:cNvPr id="575516" name="Text Box 28"/>
          <p:cNvSpPr txBox="1">
            <a:spLocks noChangeArrowheads="1"/>
          </p:cNvSpPr>
          <p:nvPr/>
        </p:nvSpPr>
        <p:spPr bwMode="auto">
          <a:xfrm>
            <a:off x="1143000" y="429952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0294</a:t>
            </a:r>
          </a:p>
        </p:txBody>
      </p:sp>
      <p:sp>
        <p:nvSpPr>
          <p:cNvPr id="575517" name="Text Box 29"/>
          <p:cNvSpPr txBox="1">
            <a:spLocks noChangeArrowheads="1"/>
          </p:cNvSpPr>
          <p:nvPr/>
        </p:nvSpPr>
        <p:spPr bwMode="auto">
          <a:xfrm>
            <a:off x="3810000" y="193732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1253</a:t>
            </a:r>
          </a:p>
        </p:txBody>
      </p:sp>
      <p:sp>
        <p:nvSpPr>
          <p:cNvPr id="575518" name="Text Box 30"/>
          <p:cNvSpPr txBox="1">
            <a:spLocks noChangeArrowheads="1"/>
          </p:cNvSpPr>
          <p:nvPr/>
        </p:nvSpPr>
        <p:spPr bwMode="auto">
          <a:xfrm>
            <a:off x="3810000" y="239452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/>
              <a:t>6691</a:t>
            </a:r>
          </a:p>
        </p:txBody>
      </p:sp>
      <p:sp>
        <p:nvSpPr>
          <p:cNvPr id="575519" name="Text Box 31"/>
          <p:cNvSpPr txBox="1">
            <a:spLocks noChangeArrowheads="1"/>
          </p:cNvSpPr>
          <p:nvPr/>
        </p:nvSpPr>
        <p:spPr bwMode="auto">
          <a:xfrm>
            <a:off x="658095" y="1480120"/>
            <a:ext cx="2819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/>
              <a:t>Signature   </a:t>
            </a:r>
            <a:r>
              <a:rPr lang="en-US" dirty="0"/>
              <a:t>Pointer</a:t>
            </a:r>
          </a:p>
        </p:txBody>
      </p:sp>
      <p:sp>
        <p:nvSpPr>
          <p:cNvPr id="575520" name="Text Box 32"/>
          <p:cNvSpPr txBox="1">
            <a:spLocks noChangeArrowheads="1"/>
          </p:cNvSpPr>
          <p:nvPr/>
        </p:nvSpPr>
        <p:spPr bwMode="auto">
          <a:xfrm>
            <a:off x="3276600" y="1480120"/>
            <a:ext cx="2819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Signature </a:t>
            </a:r>
            <a:r>
              <a:rPr lang="en-US" dirty="0" smtClean="0"/>
              <a:t>  </a:t>
            </a:r>
            <a:r>
              <a:rPr lang="en-US" dirty="0"/>
              <a:t>Pointer</a:t>
            </a:r>
          </a:p>
        </p:txBody>
      </p:sp>
      <p:sp>
        <p:nvSpPr>
          <p:cNvPr id="575521" name="Rectangle 33"/>
          <p:cNvSpPr>
            <a:spLocks noChangeArrowheads="1"/>
          </p:cNvSpPr>
          <p:nvPr/>
        </p:nvSpPr>
        <p:spPr bwMode="auto">
          <a:xfrm>
            <a:off x="6324600" y="1937320"/>
            <a:ext cx="22860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522" name="Rectangle 34"/>
          <p:cNvSpPr>
            <a:spLocks noChangeArrowheads="1"/>
          </p:cNvSpPr>
          <p:nvPr/>
        </p:nvSpPr>
        <p:spPr bwMode="auto">
          <a:xfrm>
            <a:off x="6324600" y="2394520"/>
            <a:ext cx="22860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523" name="Rectangle 35"/>
          <p:cNvSpPr>
            <a:spLocks noChangeArrowheads="1"/>
          </p:cNvSpPr>
          <p:nvPr/>
        </p:nvSpPr>
        <p:spPr bwMode="auto">
          <a:xfrm>
            <a:off x="6324600" y="2851720"/>
            <a:ext cx="22860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524" name="Line 36"/>
          <p:cNvSpPr>
            <a:spLocks noChangeShapeType="1"/>
          </p:cNvSpPr>
          <p:nvPr/>
        </p:nvSpPr>
        <p:spPr bwMode="auto">
          <a:xfrm>
            <a:off x="7467600" y="1937320"/>
            <a:ext cx="0" cy="1371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75525" name="Text Box 37"/>
          <p:cNvSpPr txBox="1">
            <a:spLocks noChangeArrowheads="1"/>
          </p:cNvSpPr>
          <p:nvPr/>
        </p:nvSpPr>
        <p:spPr bwMode="auto">
          <a:xfrm>
            <a:off x="5962075" y="1480120"/>
            <a:ext cx="2819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Signature  </a:t>
            </a:r>
            <a:r>
              <a:rPr lang="en-US" dirty="0" smtClean="0"/>
              <a:t> Pointer</a:t>
            </a:r>
            <a:endParaRPr lang="en-US" dirty="0"/>
          </a:p>
        </p:txBody>
      </p:sp>
      <p:sp>
        <p:nvSpPr>
          <p:cNvPr id="575526" name="Text Box 38"/>
          <p:cNvSpPr txBox="1">
            <a:spLocks noChangeArrowheads="1"/>
          </p:cNvSpPr>
          <p:nvPr/>
        </p:nvSpPr>
        <p:spPr bwMode="auto">
          <a:xfrm>
            <a:off x="1498600" y="5559995"/>
            <a:ext cx="127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/>
              <a:t>Bucket 0</a:t>
            </a:r>
          </a:p>
        </p:txBody>
      </p:sp>
      <p:sp>
        <p:nvSpPr>
          <p:cNvPr id="575527" name="Text Box 39"/>
          <p:cNvSpPr txBox="1">
            <a:spLocks noChangeArrowheads="1"/>
          </p:cNvSpPr>
          <p:nvPr/>
        </p:nvSpPr>
        <p:spPr bwMode="auto">
          <a:xfrm>
            <a:off x="4165600" y="5559995"/>
            <a:ext cx="127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/>
              <a:t>Bucket 1</a:t>
            </a:r>
          </a:p>
        </p:txBody>
      </p:sp>
      <p:sp>
        <p:nvSpPr>
          <p:cNvPr id="575528" name="Text Box 40"/>
          <p:cNvSpPr txBox="1">
            <a:spLocks noChangeArrowheads="1"/>
          </p:cNvSpPr>
          <p:nvPr/>
        </p:nvSpPr>
        <p:spPr bwMode="auto">
          <a:xfrm>
            <a:off x="6832600" y="5559995"/>
            <a:ext cx="127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/>
              <a:t>Bucket 2</a:t>
            </a:r>
          </a:p>
        </p:txBody>
      </p:sp>
      <p:sp>
        <p:nvSpPr>
          <p:cNvPr id="575529" name="Line 41"/>
          <p:cNvSpPr>
            <a:spLocks noChangeShapeType="1"/>
          </p:cNvSpPr>
          <p:nvPr/>
        </p:nvSpPr>
        <p:spPr bwMode="auto">
          <a:xfrm>
            <a:off x="1676400" y="33089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LKR</a:t>
            </a:r>
            <a:r>
              <a:rPr lang="en-US" sz="3600" dirty="0" err="1" smtClean="0"/>
              <a:t>hash</a:t>
            </a:r>
            <a:r>
              <a:rPr lang="en-US" sz="3600" dirty="0" smtClean="0"/>
              <a:t> invented at Microsoft in 1997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Paul (Per-</a:t>
            </a:r>
            <a:r>
              <a:rPr lang="en-US" sz="3200" dirty="0" err="1"/>
              <a:t>Åke</a:t>
            </a:r>
            <a:r>
              <a:rPr lang="en-US" sz="3200" dirty="0"/>
              <a:t>) </a:t>
            </a:r>
            <a:r>
              <a:rPr lang="en-US" sz="3200" b="1" dirty="0">
                <a:solidFill>
                  <a:srgbClr val="FF0000"/>
                </a:solidFill>
              </a:rPr>
              <a:t>L</a:t>
            </a:r>
            <a:r>
              <a:rPr lang="en-US" sz="3200" dirty="0"/>
              <a:t>arson — Microsoft Research</a:t>
            </a:r>
            <a:endParaRPr lang="en-US" sz="3200" dirty="0" smtClean="0"/>
          </a:p>
          <a:p>
            <a:pPr lvl="1">
              <a:lnSpc>
                <a:spcPct val="120000"/>
              </a:lnSpc>
            </a:pPr>
            <a:r>
              <a:rPr lang="en-US" sz="3200" dirty="0" err="1"/>
              <a:t>Murali</a:t>
            </a:r>
            <a:r>
              <a:rPr lang="en-US" sz="3200" dirty="0"/>
              <a:t> R. </a:t>
            </a:r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dirty="0"/>
              <a:t>rishnan — </a:t>
            </a:r>
            <a:r>
              <a:rPr lang="en-US" sz="3200" dirty="0" smtClean="0"/>
              <a:t>(then) Internet </a:t>
            </a:r>
            <a:r>
              <a:rPr lang="en-US" sz="3200" dirty="0"/>
              <a:t>Information Server</a:t>
            </a:r>
            <a:endParaRPr lang="en-US" sz="3200" dirty="0" smtClean="0"/>
          </a:p>
          <a:p>
            <a:pPr lvl="1">
              <a:lnSpc>
                <a:spcPct val="120000"/>
              </a:lnSpc>
            </a:pPr>
            <a:r>
              <a:rPr lang="en-US" sz="3200" dirty="0"/>
              <a:t>George V. </a:t>
            </a:r>
            <a:r>
              <a:rPr lang="en-US" sz="3200" b="1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eilly — </a:t>
            </a:r>
            <a:r>
              <a:rPr lang="en-US" sz="3200" dirty="0" smtClean="0"/>
              <a:t>(then) IIS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143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Contention</a:t>
            </a:r>
            <a:endParaRPr lang="en-US" dirty="0"/>
          </a:p>
        </p:txBody>
      </p:sp>
      <p:pic>
        <p:nvPicPr>
          <p:cNvPr id="3" name="Picture 2" descr="crowd_turnstil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5" b="2046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7364" y="6292150"/>
            <a:ext cx="673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http://</a:t>
            </a:r>
            <a:r>
              <a:rPr lang="en-US" dirty="0" err="1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www.flickr.com</a:t>
            </a:r>
            <a:r>
              <a:rPr lang="en-US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/photos/</a:t>
            </a:r>
            <a:r>
              <a:rPr lang="en-US" dirty="0" err="1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hetty_kate</a:t>
            </a:r>
            <a:r>
              <a:rPr lang="en-US" dirty="0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/4308051420/</a:t>
            </a:r>
          </a:p>
        </p:txBody>
      </p:sp>
    </p:spTree>
    <p:extLst>
      <p:ext uri="{BB962C8B-B14F-4D97-AF65-F5344CB8AC3E}">
        <p14:creationId xmlns:p14="http://schemas.microsoft.com/office/powerpoint/2010/main" val="148491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8350"/>
            <a:ext cx="7772400" cy="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Reducing </a:t>
            </a:r>
            <a:r>
              <a:rPr lang="en-US" dirty="0" smtClean="0"/>
              <a:t>Lock Contention</a:t>
            </a:r>
            <a:endParaRPr lang="en-US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480425" cy="4765675"/>
          </a:xfrm>
        </p:spPr>
        <p:txBody>
          <a:bodyPr/>
          <a:lstStyle/>
          <a:p>
            <a:r>
              <a:rPr lang="en-US" dirty="0" smtClean="0"/>
              <a:t>Spread </a:t>
            </a:r>
            <a:r>
              <a:rPr lang="en-US" dirty="0"/>
              <a:t>records over multiple </a:t>
            </a:r>
            <a:r>
              <a:rPr lang="en-US" dirty="0" err="1" smtClean="0"/>
              <a:t>subtables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/>
              <a:t>by hashing, of course)</a:t>
            </a:r>
          </a:p>
          <a:p>
            <a:r>
              <a:rPr lang="en-US" dirty="0" smtClean="0"/>
              <a:t>One </a:t>
            </a:r>
            <a:r>
              <a:rPr lang="en-US" dirty="0"/>
              <a:t>lock per </a:t>
            </a:r>
            <a:r>
              <a:rPr lang="en-US" dirty="0" err="1"/>
              <a:t>subtable</a:t>
            </a:r>
            <a:r>
              <a:rPr lang="en-US" dirty="0"/>
              <a:t> + one lock per bucket</a:t>
            </a:r>
          </a:p>
          <a:p>
            <a:r>
              <a:rPr lang="en-US" dirty="0"/>
              <a:t>Restructure </a:t>
            </a:r>
            <a:r>
              <a:rPr lang="en-US" dirty="0" smtClean="0"/>
              <a:t>algorithms </a:t>
            </a:r>
            <a:r>
              <a:rPr lang="en-US" dirty="0"/>
              <a:t>to reduce lock </a:t>
            </a:r>
            <a:r>
              <a:rPr lang="en-US" dirty="0" smtClean="0"/>
              <a:t>time</a:t>
            </a:r>
          </a:p>
          <a:p>
            <a:r>
              <a:rPr lang="en-US" dirty="0"/>
              <a:t>Use simple, bounded </a:t>
            </a:r>
            <a:r>
              <a:rPr lang="en-US" dirty="0" smtClean="0"/>
              <a:t>spinlocks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/>
              <a:t>Table with 4 subtables</a:t>
            </a:r>
          </a:p>
        </p:txBody>
      </p:sp>
      <p:sp>
        <p:nvSpPr>
          <p:cNvPr id="580611" name="Rectangle 3"/>
          <p:cNvSpPr>
            <a:spLocks noChangeArrowheads="1"/>
          </p:cNvSpPr>
          <p:nvPr/>
        </p:nvSpPr>
        <p:spPr bwMode="auto">
          <a:xfrm>
            <a:off x="2438400" y="2539975"/>
            <a:ext cx="2362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2514600" y="29209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13" name="Line 5"/>
          <p:cNvSpPr>
            <a:spLocks noChangeShapeType="1"/>
          </p:cNvSpPr>
          <p:nvPr/>
        </p:nvSpPr>
        <p:spPr bwMode="auto">
          <a:xfrm>
            <a:off x="2667000" y="2768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2895600" y="29209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15" name="Line 7"/>
          <p:cNvSpPr>
            <a:spLocks noChangeShapeType="1"/>
          </p:cNvSpPr>
          <p:nvPr/>
        </p:nvSpPr>
        <p:spPr bwMode="auto">
          <a:xfrm>
            <a:off x="3048000" y="2768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16" name="Rectangle 8"/>
          <p:cNvSpPr>
            <a:spLocks noChangeArrowheads="1"/>
          </p:cNvSpPr>
          <p:nvPr/>
        </p:nvSpPr>
        <p:spPr bwMode="auto">
          <a:xfrm>
            <a:off x="3352800" y="29209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17" name="Line 9"/>
          <p:cNvSpPr>
            <a:spLocks noChangeShapeType="1"/>
          </p:cNvSpPr>
          <p:nvPr/>
        </p:nvSpPr>
        <p:spPr bwMode="auto">
          <a:xfrm>
            <a:off x="3505200" y="2768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18" name="Rectangle 10"/>
          <p:cNvSpPr>
            <a:spLocks noChangeArrowheads="1"/>
          </p:cNvSpPr>
          <p:nvPr/>
        </p:nvSpPr>
        <p:spPr bwMode="auto">
          <a:xfrm>
            <a:off x="4419600" y="29209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19" name="Line 11"/>
          <p:cNvSpPr>
            <a:spLocks noChangeShapeType="1"/>
          </p:cNvSpPr>
          <p:nvPr/>
        </p:nvSpPr>
        <p:spPr bwMode="auto">
          <a:xfrm>
            <a:off x="4572000" y="2768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20" name="Text Box 12"/>
          <p:cNvSpPr txBox="1">
            <a:spLocks noChangeArrowheads="1"/>
          </p:cNvSpPr>
          <p:nvPr/>
        </p:nvSpPr>
        <p:spPr bwMode="auto">
          <a:xfrm>
            <a:off x="3733800" y="29971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/>
              <a:t>. . .</a:t>
            </a:r>
          </a:p>
        </p:txBody>
      </p:sp>
      <p:sp>
        <p:nvSpPr>
          <p:cNvPr id="580621" name="Rectangle 13"/>
          <p:cNvSpPr>
            <a:spLocks noChangeArrowheads="1"/>
          </p:cNvSpPr>
          <p:nvPr/>
        </p:nvSpPr>
        <p:spPr bwMode="auto">
          <a:xfrm>
            <a:off x="5181600" y="2158975"/>
            <a:ext cx="2362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22" name="Rectangle 14"/>
          <p:cNvSpPr>
            <a:spLocks noChangeArrowheads="1"/>
          </p:cNvSpPr>
          <p:nvPr/>
        </p:nvSpPr>
        <p:spPr bwMode="auto">
          <a:xfrm>
            <a:off x="5257800" y="25399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23" name="Line 15"/>
          <p:cNvSpPr>
            <a:spLocks noChangeShapeType="1"/>
          </p:cNvSpPr>
          <p:nvPr/>
        </p:nvSpPr>
        <p:spPr bwMode="auto">
          <a:xfrm>
            <a:off x="5410200" y="2387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24" name="Rectangle 16"/>
          <p:cNvSpPr>
            <a:spLocks noChangeArrowheads="1"/>
          </p:cNvSpPr>
          <p:nvPr/>
        </p:nvSpPr>
        <p:spPr bwMode="auto">
          <a:xfrm>
            <a:off x="5638800" y="25399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25" name="Line 17"/>
          <p:cNvSpPr>
            <a:spLocks noChangeShapeType="1"/>
          </p:cNvSpPr>
          <p:nvPr/>
        </p:nvSpPr>
        <p:spPr bwMode="auto">
          <a:xfrm>
            <a:off x="5791200" y="2387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26" name="Rectangle 18"/>
          <p:cNvSpPr>
            <a:spLocks noChangeArrowheads="1"/>
          </p:cNvSpPr>
          <p:nvPr/>
        </p:nvSpPr>
        <p:spPr bwMode="auto">
          <a:xfrm>
            <a:off x="6096000" y="25399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27" name="Line 19"/>
          <p:cNvSpPr>
            <a:spLocks noChangeShapeType="1"/>
          </p:cNvSpPr>
          <p:nvPr/>
        </p:nvSpPr>
        <p:spPr bwMode="auto">
          <a:xfrm>
            <a:off x="6248400" y="2387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28" name="Rectangle 20"/>
          <p:cNvSpPr>
            <a:spLocks noChangeArrowheads="1"/>
          </p:cNvSpPr>
          <p:nvPr/>
        </p:nvSpPr>
        <p:spPr bwMode="auto">
          <a:xfrm>
            <a:off x="7162800" y="25399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29" name="Line 21"/>
          <p:cNvSpPr>
            <a:spLocks noChangeShapeType="1"/>
          </p:cNvSpPr>
          <p:nvPr/>
        </p:nvSpPr>
        <p:spPr bwMode="auto">
          <a:xfrm>
            <a:off x="7315200" y="2387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30" name="Text Box 22"/>
          <p:cNvSpPr txBox="1">
            <a:spLocks noChangeArrowheads="1"/>
          </p:cNvSpPr>
          <p:nvPr/>
        </p:nvSpPr>
        <p:spPr bwMode="auto">
          <a:xfrm>
            <a:off x="6477000" y="26161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/>
              <a:t>. . .</a:t>
            </a:r>
          </a:p>
        </p:txBody>
      </p:sp>
      <p:sp>
        <p:nvSpPr>
          <p:cNvPr id="580631" name="Rectangle 23"/>
          <p:cNvSpPr>
            <a:spLocks noChangeArrowheads="1"/>
          </p:cNvSpPr>
          <p:nvPr/>
        </p:nvSpPr>
        <p:spPr bwMode="auto">
          <a:xfrm>
            <a:off x="5257800" y="3911575"/>
            <a:ext cx="2362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32" name="Rectangle 24"/>
          <p:cNvSpPr>
            <a:spLocks noChangeArrowheads="1"/>
          </p:cNvSpPr>
          <p:nvPr/>
        </p:nvSpPr>
        <p:spPr bwMode="auto">
          <a:xfrm>
            <a:off x="5334000" y="42925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33" name="Line 25"/>
          <p:cNvSpPr>
            <a:spLocks noChangeShapeType="1"/>
          </p:cNvSpPr>
          <p:nvPr/>
        </p:nvSpPr>
        <p:spPr bwMode="auto">
          <a:xfrm>
            <a:off x="5486400" y="41401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34" name="Rectangle 26"/>
          <p:cNvSpPr>
            <a:spLocks noChangeArrowheads="1"/>
          </p:cNvSpPr>
          <p:nvPr/>
        </p:nvSpPr>
        <p:spPr bwMode="auto">
          <a:xfrm>
            <a:off x="5715000" y="42925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35" name="Line 27"/>
          <p:cNvSpPr>
            <a:spLocks noChangeShapeType="1"/>
          </p:cNvSpPr>
          <p:nvPr/>
        </p:nvSpPr>
        <p:spPr bwMode="auto">
          <a:xfrm>
            <a:off x="5867400" y="41401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36" name="Rectangle 28"/>
          <p:cNvSpPr>
            <a:spLocks noChangeArrowheads="1"/>
          </p:cNvSpPr>
          <p:nvPr/>
        </p:nvSpPr>
        <p:spPr bwMode="auto">
          <a:xfrm>
            <a:off x="6172200" y="42925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37" name="Line 29"/>
          <p:cNvSpPr>
            <a:spLocks noChangeShapeType="1"/>
          </p:cNvSpPr>
          <p:nvPr/>
        </p:nvSpPr>
        <p:spPr bwMode="auto">
          <a:xfrm>
            <a:off x="6324600" y="41401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38" name="Rectangle 30"/>
          <p:cNvSpPr>
            <a:spLocks noChangeArrowheads="1"/>
          </p:cNvSpPr>
          <p:nvPr/>
        </p:nvSpPr>
        <p:spPr bwMode="auto">
          <a:xfrm>
            <a:off x="7239000" y="42925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39" name="Line 31"/>
          <p:cNvSpPr>
            <a:spLocks noChangeShapeType="1"/>
          </p:cNvSpPr>
          <p:nvPr/>
        </p:nvSpPr>
        <p:spPr bwMode="auto">
          <a:xfrm>
            <a:off x="7391400" y="41401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6553200" y="43687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/>
              <a:t>. . .</a:t>
            </a:r>
          </a:p>
        </p:txBody>
      </p:sp>
      <p:sp>
        <p:nvSpPr>
          <p:cNvPr id="580641" name="Rectangle 33"/>
          <p:cNvSpPr>
            <a:spLocks noChangeArrowheads="1"/>
          </p:cNvSpPr>
          <p:nvPr/>
        </p:nvSpPr>
        <p:spPr bwMode="auto">
          <a:xfrm>
            <a:off x="2514600" y="4368775"/>
            <a:ext cx="2362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42" name="Rectangle 34"/>
          <p:cNvSpPr>
            <a:spLocks noChangeArrowheads="1"/>
          </p:cNvSpPr>
          <p:nvPr/>
        </p:nvSpPr>
        <p:spPr bwMode="auto">
          <a:xfrm>
            <a:off x="2590800" y="47497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43" name="Line 35"/>
          <p:cNvSpPr>
            <a:spLocks noChangeShapeType="1"/>
          </p:cNvSpPr>
          <p:nvPr/>
        </p:nvSpPr>
        <p:spPr bwMode="auto">
          <a:xfrm>
            <a:off x="2743200" y="45973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44" name="Rectangle 36"/>
          <p:cNvSpPr>
            <a:spLocks noChangeArrowheads="1"/>
          </p:cNvSpPr>
          <p:nvPr/>
        </p:nvSpPr>
        <p:spPr bwMode="auto">
          <a:xfrm>
            <a:off x="2971800" y="47497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45" name="Line 37"/>
          <p:cNvSpPr>
            <a:spLocks noChangeShapeType="1"/>
          </p:cNvSpPr>
          <p:nvPr/>
        </p:nvSpPr>
        <p:spPr bwMode="auto">
          <a:xfrm>
            <a:off x="3124200" y="45973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46" name="Rectangle 38"/>
          <p:cNvSpPr>
            <a:spLocks noChangeArrowheads="1"/>
          </p:cNvSpPr>
          <p:nvPr/>
        </p:nvSpPr>
        <p:spPr bwMode="auto">
          <a:xfrm>
            <a:off x="3429000" y="47497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47" name="Line 39"/>
          <p:cNvSpPr>
            <a:spLocks noChangeShapeType="1"/>
          </p:cNvSpPr>
          <p:nvPr/>
        </p:nvSpPr>
        <p:spPr bwMode="auto">
          <a:xfrm>
            <a:off x="3581400" y="45973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48" name="Rectangle 40"/>
          <p:cNvSpPr>
            <a:spLocks noChangeArrowheads="1"/>
          </p:cNvSpPr>
          <p:nvPr/>
        </p:nvSpPr>
        <p:spPr bwMode="auto">
          <a:xfrm>
            <a:off x="4495800" y="4749775"/>
            <a:ext cx="228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49" name="Line 41"/>
          <p:cNvSpPr>
            <a:spLocks noChangeShapeType="1"/>
          </p:cNvSpPr>
          <p:nvPr/>
        </p:nvSpPr>
        <p:spPr bwMode="auto">
          <a:xfrm>
            <a:off x="4648200" y="45973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50" name="Text Box 42"/>
          <p:cNvSpPr txBox="1">
            <a:spLocks noChangeArrowheads="1"/>
          </p:cNvSpPr>
          <p:nvPr/>
        </p:nvSpPr>
        <p:spPr bwMode="auto">
          <a:xfrm>
            <a:off x="3810000" y="48259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/>
              <a:t>. . .</a:t>
            </a:r>
          </a:p>
        </p:txBody>
      </p:sp>
      <p:sp>
        <p:nvSpPr>
          <p:cNvPr id="580651" name="Line 43"/>
          <p:cNvSpPr>
            <a:spLocks noChangeShapeType="1"/>
          </p:cNvSpPr>
          <p:nvPr/>
        </p:nvSpPr>
        <p:spPr bwMode="auto">
          <a:xfrm>
            <a:off x="1600200" y="2311375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52" name="Line 44"/>
          <p:cNvSpPr>
            <a:spLocks noChangeShapeType="1"/>
          </p:cNvSpPr>
          <p:nvPr/>
        </p:nvSpPr>
        <p:spPr bwMode="auto">
          <a:xfrm>
            <a:off x="1600200" y="3835375"/>
            <a:ext cx="3657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53" name="Line 45"/>
          <p:cNvSpPr>
            <a:spLocks noChangeShapeType="1"/>
          </p:cNvSpPr>
          <p:nvPr/>
        </p:nvSpPr>
        <p:spPr bwMode="auto">
          <a:xfrm>
            <a:off x="1600200" y="444497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54" name="Line 46"/>
          <p:cNvSpPr>
            <a:spLocks noChangeShapeType="1"/>
          </p:cNvSpPr>
          <p:nvPr/>
        </p:nvSpPr>
        <p:spPr bwMode="auto">
          <a:xfrm flipV="1">
            <a:off x="1600200" y="2692375"/>
            <a:ext cx="838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55" name="Rectangle 47"/>
          <p:cNvSpPr>
            <a:spLocks noChangeArrowheads="1"/>
          </p:cNvSpPr>
          <p:nvPr/>
        </p:nvSpPr>
        <p:spPr bwMode="auto">
          <a:xfrm>
            <a:off x="914400" y="2082775"/>
            <a:ext cx="685800" cy="2667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580656" name="Line 48"/>
          <p:cNvSpPr>
            <a:spLocks noChangeShapeType="1"/>
          </p:cNvSpPr>
          <p:nvPr/>
        </p:nvSpPr>
        <p:spPr bwMode="auto">
          <a:xfrm>
            <a:off x="914400" y="3301975"/>
            <a:ext cx="68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57" name="Line 49"/>
          <p:cNvSpPr>
            <a:spLocks noChangeShapeType="1"/>
          </p:cNvSpPr>
          <p:nvPr/>
        </p:nvSpPr>
        <p:spPr bwMode="auto">
          <a:xfrm>
            <a:off x="914400" y="3987775"/>
            <a:ext cx="68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58" name="Line 50"/>
          <p:cNvSpPr>
            <a:spLocks noChangeShapeType="1"/>
          </p:cNvSpPr>
          <p:nvPr/>
        </p:nvSpPr>
        <p:spPr bwMode="auto">
          <a:xfrm>
            <a:off x="914400" y="2692375"/>
            <a:ext cx="68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80659" name="Text Box 51"/>
          <p:cNvSpPr txBox="1">
            <a:spLocks noChangeArrowheads="1"/>
          </p:cNvSpPr>
          <p:nvPr/>
        </p:nvSpPr>
        <p:spPr bwMode="auto">
          <a:xfrm>
            <a:off x="1066800" y="21589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/>
              <a:t>0</a:t>
            </a:r>
          </a:p>
        </p:txBody>
      </p:sp>
      <p:sp>
        <p:nvSpPr>
          <p:cNvPr id="580660" name="Text Box 52"/>
          <p:cNvSpPr txBox="1">
            <a:spLocks noChangeArrowheads="1"/>
          </p:cNvSpPr>
          <p:nvPr/>
        </p:nvSpPr>
        <p:spPr bwMode="auto">
          <a:xfrm>
            <a:off x="441325" y="2124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/>
              <a:t>0</a:t>
            </a:r>
          </a:p>
        </p:txBody>
      </p:sp>
      <p:sp>
        <p:nvSpPr>
          <p:cNvPr id="580661" name="Text Box 53"/>
          <p:cNvSpPr txBox="1">
            <a:spLocks noChangeArrowheads="1"/>
          </p:cNvSpPr>
          <p:nvPr/>
        </p:nvSpPr>
        <p:spPr bwMode="auto">
          <a:xfrm>
            <a:off x="441325" y="27336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580662" name="Text Box 54"/>
          <p:cNvSpPr txBox="1">
            <a:spLocks noChangeArrowheads="1"/>
          </p:cNvSpPr>
          <p:nvPr/>
        </p:nvSpPr>
        <p:spPr bwMode="auto">
          <a:xfrm>
            <a:off x="441325" y="34194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/>
              <a:t>2</a:t>
            </a:r>
          </a:p>
        </p:txBody>
      </p:sp>
      <p:sp>
        <p:nvSpPr>
          <p:cNvPr id="580663" name="Text Box 55"/>
          <p:cNvSpPr txBox="1">
            <a:spLocks noChangeArrowheads="1"/>
          </p:cNvSpPr>
          <p:nvPr/>
        </p:nvSpPr>
        <p:spPr bwMode="auto">
          <a:xfrm>
            <a:off x="441325" y="40290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/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 Reader-Writer Spin Locks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905000"/>
            <a:ext cx="8480425" cy="4765675"/>
          </a:xfrm>
          <a:prstGeom prst="rect">
            <a:avLst/>
          </a:prstGeom>
        </p:spPr>
        <p:txBody>
          <a:bodyPr/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Consolas"/>
                <a:cs typeface="Consolas"/>
              </a:rPr>
              <a:t>CRITICAL_SECTION</a:t>
            </a:r>
            <a:r>
              <a:rPr lang="en-US" dirty="0" smtClean="0"/>
              <a:t> much too large for</a:t>
            </a:r>
            <a:br>
              <a:rPr lang="en-US" dirty="0" smtClean="0"/>
            </a:br>
            <a:r>
              <a:rPr lang="en-US" dirty="0" smtClean="0"/>
              <a:t>per-bucket locks</a:t>
            </a:r>
          </a:p>
          <a:p>
            <a:r>
              <a:rPr lang="en-US" dirty="0" smtClean="0"/>
              <a:t>Custom 4-byte lock</a:t>
            </a:r>
          </a:p>
          <a:p>
            <a:pPr lvl="1"/>
            <a:r>
              <a:rPr lang="en-US" dirty="0" smtClean="0"/>
              <a:t>State, lower 16 bits: &gt; </a:t>
            </a:r>
            <a:r>
              <a:rPr lang="en-US" dirty="0"/>
              <a:t>0 ⇒ </a:t>
            </a:r>
            <a:r>
              <a:rPr lang="en-US" dirty="0" smtClean="0"/>
              <a:t>#readers;  -</a:t>
            </a:r>
            <a:r>
              <a:rPr lang="en-US" dirty="0"/>
              <a:t>1 ⇒ </a:t>
            </a:r>
            <a:r>
              <a:rPr lang="en-US" dirty="0" smtClean="0"/>
              <a:t>writer</a:t>
            </a:r>
          </a:p>
          <a:p>
            <a:pPr lvl="1"/>
            <a:r>
              <a:rPr lang="en-US" dirty="0" smtClean="0"/>
              <a:t>Writer Count, upper 16 bits: 1 owner, N-1 waiters</a:t>
            </a:r>
          </a:p>
          <a:p>
            <a:pPr lvl="1"/>
            <a:r>
              <a:rPr lang="en-US" dirty="0" err="1" smtClean="0"/>
              <a:t>InterlockedCompareExchange</a:t>
            </a:r>
            <a:r>
              <a:rPr lang="en-US" dirty="0" smtClean="0"/>
              <a:t> to update</a:t>
            </a:r>
          </a:p>
          <a:p>
            <a:r>
              <a:rPr lang="en-US" dirty="0" smtClean="0"/>
              <a:t>Spin briefly, then Sleep &amp; test in a loop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7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Bucket = Lock + </a:t>
            </a:r>
            <a:r>
              <a:rPr lang="en-US" dirty="0" err="1" smtClean="0"/>
              <a:t>NodeClump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1723571"/>
            <a:ext cx="8006443" cy="440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class </a:t>
            </a:r>
            <a:r>
              <a:rPr lang="en-US" sz="1400" dirty="0" err="1" smtClean="0">
                <a:latin typeface="Consolas"/>
                <a:cs typeface="Consolas"/>
              </a:rPr>
              <a:t>ReaderWriterLock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smtClean="0">
                <a:latin typeface="Consolas"/>
                <a:cs typeface="Consolas"/>
              </a:rPr>
              <a:t>DWORD </a:t>
            </a:r>
            <a:r>
              <a:rPr lang="en-US" sz="1400" dirty="0" err="1" smtClean="0">
                <a:latin typeface="Consolas"/>
                <a:cs typeface="Consolas"/>
              </a:rPr>
              <a:t>WritersAndState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err="1" smtClean="0">
                <a:latin typeface="Consolas"/>
                <a:cs typeface="Consolas"/>
              </a:rPr>
              <a:t>NodeClump</a:t>
            </a:r>
            <a:r>
              <a:rPr lang="en-US" sz="1400" dirty="0" smtClean="0">
                <a:latin typeface="Consolas"/>
                <a:cs typeface="Consolas"/>
              </a:rPr>
              <a:t> {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DWORD       sigs[NODES_PER_CLUMP];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NodeClump</a:t>
            </a:r>
            <a:r>
              <a:rPr lang="en-US" sz="1400" dirty="0">
                <a:latin typeface="Consolas"/>
                <a:cs typeface="Consolas"/>
              </a:rPr>
              <a:t>*  </a:t>
            </a:r>
            <a:r>
              <a:rPr lang="en-US" sz="1400" dirty="0" err="1">
                <a:latin typeface="Consolas"/>
                <a:cs typeface="Consolas"/>
              </a:rPr>
              <a:t>nextClump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const</a:t>
            </a:r>
            <a:r>
              <a:rPr lang="en-US" sz="1400" dirty="0">
                <a:latin typeface="Consolas"/>
                <a:cs typeface="Consolas"/>
              </a:rPr>
              <a:t> void* nodes[NODES_PER_CLUMP];</a:t>
            </a:r>
          </a:p>
          <a:p>
            <a:r>
              <a:rPr lang="en-US" sz="1400" dirty="0">
                <a:latin typeface="Consolas"/>
                <a:cs typeface="Consolas"/>
              </a:rPr>
              <a:t>};</a:t>
            </a:r>
          </a:p>
          <a:p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// NODES_PER_CLUMP = 7 on Win32, 5 on Win64 </a:t>
            </a:r>
            <a:r>
              <a:rPr lang="en-US" sz="1400" dirty="0" smtClean="0">
                <a:latin typeface="Consolas"/>
                <a:cs typeface="Consolas"/>
              </a:rPr>
              <a:t> =</a:t>
            </a:r>
            <a:r>
              <a:rPr lang="en-US" sz="1400" dirty="0">
                <a:latin typeface="Consolas"/>
                <a:cs typeface="Consolas"/>
              </a:rPr>
              <a:t>&gt; 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>
                <a:latin typeface="Consolas"/>
                <a:cs typeface="Consolas"/>
              </a:rPr>
              <a:t>(Bucket) = </a:t>
            </a:r>
            <a:r>
              <a:rPr lang="en-US" sz="1400" dirty="0" smtClean="0">
                <a:latin typeface="Consolas"/>
                <a:cs typeface="Consolas"/>
              </a:rPr>
              <a:t>64 bytes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smtClean="0">
                <a:latin typeface="Consolas"/>
                <a:cs typeface="Consolas"/>
              </a:rPr>
              <a:t>Bucket {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ReaderWriterLock</a:t>
            </a:r>
            <a:r>
              <a:rPr lang="en-US" sz="1400" dirty="0">
                <a:latin typeface="Consolas"/>
                <a:cs typeface="Consolas"/>
              </a:rPr>
              <a:t> lock;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NodeClump</a:t>
            </a: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firstClump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};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class </a:t>
            </a:r>
            <a:r>
              <a:rPr lang="en-US" sz="1400" dirty="0" smtClean="0">
                <a:latin typeface="Consolas"/>
                <a:cs typeface="Consolas"/>
              </a:rPr>
              <a:t>Segment {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Bucket buckets[BUCKETS_PER_SEGMENT];</a:t>
            </a:r>
          </a:p>
          <a:p>
            <a:r>
              <a:rPr lang="en-US" sz="1400" dirty="0">
                <a:latin typeface="Consolas"/>
                <a:cs typeface="Consolas"/>
              </a:rPr>
              <a:t>}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490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65100"/>
            <a:ext cx="873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Multiprocessor Scaling 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HP Axil, 8 x </a:t>
            </a:r>
            <a:r>
              <a:rPr lang="en-US" sz="2800" dirty="0" err="1"/>
              <a:t>PPro</a:t>
            </a:r>
            <a:r>
              <a:rPr lang="en-US" sz="2800" dirty="0"/>
              <a:t> 200MHz</a:t>
            </a:r>
            <a:endParaRPr lang="en-US" dirty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385155"/>
              </p:ext>
            </p:extLst>
          </p:nvPr>
        </p:nvGraphicFramePr>
        <p:xfrm>
          <a:off x="833898" y="1501775"/>
          <a:ext cx="7521116" cy="4964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xmlns:p14="http://schemas.microsoft.com/office/powerpoint/2010/main" spd="med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1650"/>
            <a:ext cx="7772400" cy="755650"/>
          </a:xfrm>
        </p:spPr>
        <p:txBody>
          <a:bodyPr>
            <a:normAutofit fontScale="90000"/>
          </a:bodyPr>
          <a:lstStyle/>
          <a:p>
            <a:r>
              <a:rPr lang="en-US" sz="5000" dirty="0" smtClean="0"/>
              <a:t>Some</a:t>
            </a:r>
            <a:r>
              <a:rPr lang="en-US" dirty="0" smtClean="0"/>
              <a:t> Implementation Details</a:t>
            </a:r>
            <a:endParaRPr lang="en-US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Typesafe</a:t>
            </a:r>
            <a:r>
              <a:rPr lang="en-US" dirty="0" smtClean="0"/>
              <a:t> template wrapper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Records </a:t>
            </a:r>
            <a:r>
              <a:rPr lang="en-US" dirty="0"/>
              <a:t>(</a:t>
            </a:r>
            <a:r>
              <a:rPr lang="en-US" dirty="0">
                <a:latin typeface="Consolas"/>
                <a:cs typeface="Consolas"/>
              </a:rPr>
              <a:t>void*</a:t>
            </a:r>
            <a:r>
              <a:rPr lang="en-US" dirty="0"/>
              <a:t>) have </a:t>
            </a:r>
            <a:r>
              <a:rPr lang="en-US" dirty="0" smtClean="0"/>
              <a:t>an </a:t>
            </a:r>
            <a:r>
              <a:rPr lang="en-US" i="1" dirty="0"/>
              <a:t>embedded</a:t>
            </a:r>
            <a:r>
              <a:rPr lang="en-US" dirty="0"/>
              <a:t> key (</a:t>
            </a:r>
            <a:r>
              <a:rPr lang="en-US" dirty="0">
                <a:latin typeface="Consolas"/>
                <a:cs typeface="Consolas"/>
              </a:rPr>
              <a:t>DWORD_PTR</a:t>
            </a:r>
            <a:r>
              <a:rPr lang="en-US" dirty="0"/>
              <a:t>), which </a:t>
            </a:r>
            <a:r>
              <a:rPr lang="en-US" dirty="0" smtClean="0"/>
              <a:t>is a </a:t>
            </a:r>
            <a:r>
              <a:rPr lang="en-US" dirty="0"/>
              <a:t>pointer or a number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Need user-provided </a:t>
            </a:r>
            <a:r>
              <a:rPr lang="en-US" dirty="0"/>
              <a:t>callback functions to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Extract</a:t>
            </a:r>
            <a:r>
              <a:rPr lang="en-US" dirty="0"/>
              <a:t> a key from a record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Hash</a:t>
            </a:r>
            <a:r>
              <a:rPr lang="en-US" dirty="0"/>
              <a:t> a key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Compare</a:t>
            </a:r>
            <a:r>
              <a:rPr lang="en-US" dirty="0"/>
              <a:t> two keys for equality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Increment/decrement </a:t>
            </a:r>
            <a:r>
              <a:rPr lang="en-US" dirty="0" smtClean="0"/>
              <a:t>record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i="1" dirty="0"/>
              <a:t>ref-count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InsertRecord</a:t>
            </a:r>
            <a:r>
              <a:rPr lang="en-US" dirty="0"/>
              <a:t> </a:t>
            </a:r>
            <a:r>
              <a:rPr lang="en-US" dirty="0" err="1"/>
              <a:t>pseudocode</a:t>
            </a:r>
            <a:r>
              <a:rPr lang="en-US" dirty="0"/>
              <a:t>, </a:t>
            </a:r>
            <a:r>
              <a:rPr lang="en-US" dirty="0" smtClean="0"/>
              <a:t>1 of 2</a:t>
            </a:r>
            <a:endParaRPr lang="en-US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 smtClean="0">
                <a:latin typeface="Consolas"/>
                <a:cs typeface="Consolas"/>
              </a:rPr>
              <a:t>Table</a:t>
            </a:r>
            <a:r>
              <a:rPr lang="en-US" sz="1800" dirty="0">
                <a:latin typeface="Consolas"/>
                <a:cs typeface="Consolas"/>
              </a:rPr>
              <a:t>::</a:t>
            </a:r>
            <a:r>
              <a:rPr lang="en-US" sz="1800" dirty="0" err="1">
                <a:latin typeface="Consolas"/>
                <a:cs typeface="Consolas"/>
              </a:rPr>
              <a:t>InsertRecord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const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void* </a:t>
            </a:r>
            <a:r>
              <a:rPr lang="en-US" sz="1800" dirty="0" err="1">
                <a:latin typeface="Consolas"/>
                <a:cs typeface="Consolas"/>
              </a:rPr>
              <a:t>pvRecord</a:t>
            </a:r>
            <a:r>
              <a:rPr lang="en-US" sz="1800" dirty="0">
                <a:latin typeface="Consolas"/>
                <a:cs typeface="Consolas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lvl="1"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DWORD_PTR </a:t>
            </a:r>
            <a:r>
              <a:rPr lang="en-US" sz="1800" dirty="0" err="1">
                <a:latin typeface="Consolas"/>
                <a:cs typeface="Consolas"/>
              </a:rPr>
              <a:t>pnKey</a:t>
            </a: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smtClean="0">
                <a:latin typeface="Consolas"/>
                <a:cs typeface="Consolas"/>
              </a:rPr>
              <a:t>  = </a:t>
            </a:r>
            <a:r>
              <a:rPr lang="en-US" sz="1800" dirty="0" err="1" smtClean="0">
                <a:latin typeface="Consolas"/>
                <a:cs typeface="Consolas"/>
              </a:rPr>
              <a:t>userExtractKey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pvRecord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lvl="1"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DWORD     </a:t>
            </a:r>
            <a:r>
              <a:rPr lang="en-US" sz="1800" dirty="0" smtClean="0">
                <a:latin typeface="Consolas"/>
                <a:cs typeface="Consolas"/>
              </a:rPr>
              <a:t>signature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 smtClean="0">
                <a:latin typeface="Consolas"/>
                <a:cs typeface="Consolas"/>
              </a:rPr>
              <a:t>userCalcHash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pnKey</a:t>
            </a:r>
            <a:r>
              <a:rPr lang="en-US" sz="1800" dirty="0">
                <a:latin typeface="Consolas"/>
                <a:cs typeface="Consolas"/>
              </a:rPr>
              <a:t>);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/>
                <a:cs typeface="Consolas"/>
              </a:rPr>
              <a:t>size_t</a:t>
            </a: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smtClean="0">
                <a:latin typeface="Consolas"/>
                <a:cs typeface="Consolas"/>
              </a:rPr>
              <a:t>sub       </a:t>
            </a:r>
            <a:r>
              <a:rPr lang="en-US" sz="1800" dirty="0">
                <a:latin typeface="Consolas"/>
                <a:cs typeface="Consolas"/>
              </a:rPr>
              <a:t>= Scramble(</a:t>
            </a:r>
            <a:r>
              <a:rPr lang="en-US" sz="1800" dirty="0" err="1">
                <a:latin typeface="Consolas"/>
                <a:cs typeface="Consolas"/>
              </a:rPr>
              <a:t>hashval</a:t>
            </a:r>
            <a:r>
              <a:rPr lang="en-US" sz="1800" dirty="0">
                <a:latin typeface="Consolas"/>
                <a:cs typeface="Consolas"/>
              </a:rPr>
              <a:t>) % </a:t>
            </a:r>
            <a:r>
              <a:rPr lang="en-US" sz="1800" dirty="0" err="1" smtClean="0">
                <a:latin typeface="Consolas"/>
                <a:cs typeface="Consolas"/>
              </a:rPr>
              <a:t>numSubTables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lvl="1"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return </a:t>
            </a:r>
            <a:r>
              <a:rPr lang="en-US" sz="1800" dirty="0" err="1" smtClean="0">
                <a:latin typeface="Consolas"/>
                <a:cs typeface="Consolas"/>
              </a:rPr>
              <a:t>subTables</a:t>
            </a:r>
            <a:r>
              <a:rPr lang="en-US" sz="1800" dirty="0" smtClean="0">
                <a:latin typeface="Consolas"/>
                <a:cs typeface="Consolas"/>
              </a:rPr>
              <a:t>[sub].</a:t>
            </a:r>
            <a:r>
              <a:rPr lang="en-US" sz="1800" dirty="0" err="1" smtClean="0">
                <a:latin typeface="Consolas"/>
                <a:cs typeface="Consolas"/>
              </a:rPr>
              <a:t>InsertRecord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pvRecord</a:t>
            </a:r>
            <a:r>
              <a:rPr lang="en-US" sz="1800" dirty="0">
                <a:latin typeface="Consolas"/>
                <a:cs typeface="Consolas"/>
              </a:rPr>
              <a:t>, </a:t>
            </a:r>
            <a:r>
              <a:rPr lang="en-US" sz="1800" dirty="0" smtClean="0">
                <a:latin typeface="Consolas"/>
                <a:cs typeface="Consolas"/>
              </a:rPr>
              <a:t>signature);</a:t>
            </a:r>
            <a:endParaRPr lang="en-US" sz="1800" dirty="0">
              <a:latin typeface="Consolas"/>
              <a:cs typeface="Consolas"/>
            </a:endParaRPr>
          </a:p>
          <a:p>
            <a:pPr>
              <a:buFontTx/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794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InsertRecord</a:t>
            </a:r>
            <a:r>
              <a:rPr lang="en-US" dirty="0"/>
              <a:t> </a:t>
            </a:r>
            <a:r>
              <a:rPr lang="en-US" dirty="0" err="1"/>
              <a:t>pseudocode</a:t>
            </a:r>
            <a:r>
              <a:rPr lang="en-US" dirty="0"/>
              <a:t>, </a:t>
            </a:r>
            <a:r>
              <a:rPr lang="en-US" dirty="0" smtClean="0"/>
              <a:t>2 of 2</a:t>
            </a:r>
            <a:endParaRPr lang="en-US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0909"/>
            <a:ext cx="8229600" cy="51146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 err="1" smtClean="0">
                <a:latin typeface="Consolas"/>
                <a:cs typeface="Consolas"/>
              </a:rPr>
              <a:t>SubTable</a:t>
            </a:r>
            <a:r>
              <a:rPr lang="en-US" sz="1600" dirty="0">
                <a:latin typeface="Consolas"/>
                <a:cs typeface="Consolas"/>
              </a:rPr>
              <a:t>:</a:t>
            </a:r>
            <a:r>
              <a:rPr lang="en-US" sz="1600" dirty="0" smtClean="0">
                <a:latin typeface="Consolas"/>
                <a:cs typeface="Consolas"/>
              </a:rPr>
              <a:t>:</a:t>
            </a:r>
            <a:r>
              <a:rPr lang="en-US" sz="1600" dirty="0" err="1" smtClean="0">
                <a:latin typeface="Consolas"/>
                <a:cs typeface="Consolas"/>
              </a:rPr>
              <a:t>InsertRecord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const</a:t>
            </a:r>
            <a:r>
              <a:rPr lang="en-US" sz="1600" dirty="0">
                <a:latin typeface="Consolas"/>
                <a:cs typeface="Consolas"/>
              </a:rPr>
              <a:t> void* </a:t>
            </a:r>
            <a:r>
              <a:rPr lang="en-US" sz="1600" dirty="0" err="1">
                <a:latin typeface="Consolas"/>
                <a:cs typeface="Consolas"/>
              </a:rPr>
              <a:t>pvRecord</a:t>
            </a:r>
            <a:r>
              <a:rPr lang="en-US" sz="1600" dirty="0">
                <a:latin typeface="Consolas"/>
                <a:cs typeface="Consolas"/>
              </a:rPr>
              <a:t>, DWORD s</a:t>
            </a:r>
            <a:r>
              <a:rPr lang="en-US" sz="1600" dirty="0" smtClean="0">
                <a:latin typeface="Consolas"/>
                <a:cs typeface="Consolas"/>
              </a:rPr>
              <a:t>ignature)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nsolas"/>
                <a:cs typeface="Consolas"/>
              </a:rPr>
              <a:t>{</a:t>
            </a:r>
            <a:endParaRPr lang="en-US" sz="1600" dirty="0">
              <a:latin typeface="Consolas"/>
              <a:cs typeface="Consolas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err="1">
                <a:latin typeface="Consolas"/>
                <a:cs typeface="Consolas"/>
              </a:rPr>
              <a:t>TableWriteLock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nsolas"/>
                <a:cs typeface="Consolas"/>
              </a:rPr>
              <a:t>    ++</a:t>
            </a:r>
            <a:r>
              <a:rPr lang="en-US" sz="1600" dirty="0" err="1" smtClean="0">
                <a:latin typeface="Consolas"/>
                <a:cs typeface="Consolas"/>
              </a:rPr>
              <a:t>numRecords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nsolas"/>
                <a:cs typeface="Consolas"/>
              </a:rPr>
              <a:t>    Bucket</a:t>
            </a:r>
            <a:r>
              <a:rPr lang="en-US" sz="1600" dirty="0">
                <a:latin typeface="Consolas"/>
                <a:cs typeface="Consolas"/>
              </a:rPr>
              <a:t>* </a:t>
            </a:r>
            <a:r>
              <a:rPr lang="en-US" sz="1600" dirty="0" err="1">
                <a:latin typeface="Consolas"/>
                <a:cs typeface="Consolas"/>
              </a:rPr>
              <a:t>pBucket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FindBucket</a:t>
            </a:r>
            <a:r>
              <a:rPr lang="en-US" sz="1600" dirty="0" smtClean="0">
                <a:latin typeface="Consolas"/>
                <a:cs typeface="Consolas"/>
              </a:rPr>
              <a:t>(signature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err="1" smtClean="0">
                <a:latin typeface="Consolas"/>
                <a:cs typeface="Consolas"/>
              </a:rPr>
              <a:t>pBucket</a:t>
            </a:r>
            <a:r>
              <a:rPr lang="en-US" sz="1600" dirty="0">
                <a:latin typeface="Consolas"/>
                <a:cs typeface="Consolas"/>
              </a:rPr>
              <a:t>-&gt;</a:t>
            </a:r>
            <a:r>
              <a:rPr lang="en-US" sz="1600" dirty="0" err="1">
                <a:latin typeface="Consolas"/>
                <a:cs typeface="Consolas"/>
              </a:rPr>
              <a:t>WriteLock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err="1">
                <a:latin typeface="Consolas"/>
                <a:cs typeface="Consolas"/>
              </a:rPr>
              <a:t>TableWriteUnlock</a:t>
            </a:r>
            <a:r>
              <a:rPr lang="en-US" sz="1600" dirty="0">
                <a:latin typeface="Consolas"/>
                <a:cs typeface="Consolas"/>
              </a:rPr>
              <a:t>()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 dirty="0">
              <a:latin typeface="Consolas"/>
              <a:cs typeface="Consolas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nsolas"/>
                <a:cs typeface="Consolas"/>
              </a:rPr>
              <a:t>for</a:t>
            </a:r>
            <a:r>
              <a:rPr lang="en-US" sz="10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pnc</a:t>
            </a:r>
            <a:r>
              <a:rPr lang="en-US" sz="1600" dirty="0">
                <a:latin typeface="Consolas"/>
                <a:cs typeface="Consolas"/>
              </a:rPr>
              <a:t> = &amp;</a:t>
            </a:r>
            <a:r>
              <a:rPr lang="en-US" sz="1600" dirty="0" err="1">
                <a:latin typeface="Consolas"/>
                <a:cs typeface="Consolas"/>
              </a:rPr>
              <a:t>pBucket</a:t>
            </a:r>
            <a:r>
              <a:rPr lang="en-US" sz="1600" dirty="0">
                <a:latin typeface="Consolas"/>
                <a:cs typeface="Consolas"/>
              </a:rPr>
              <a:t>-</a:t>
            </a:r>
            <a:r>
              <a:rPr lang="en-US" sz="1600" dirty="0" smtClean="0">
                <a:latin typeface="Consolas"/>
                <a:cs typeface="Consolas"/>
              </a:rPr>
              <a:t>&gt;</a:t>
            </a:r>
            <a:r>
              <a:rPr lang="en-US" sz="1600" dirty="0" err="1" smtClean="0">
                <a:latin typeface="Consolas"/>
                <a:cs typeface="Consolas"/>
              </a:rPr>
              <a:t>firstClump</a:t>
            </a:r>
            <a:r>
              <a:rPr lang="en-US" sz="1600" dirty="0" smtClean="0">
                <a:latin typeface="Consolas"/>
                <a:cs typeface="Consolas"/>
              </a:rPr>
              <a:t>; </a:t>
            </a:r>
            <a:r>
              <a:rPr lang="en-US" sz="1600" dirty="0" err="1">
                <a:latin typeface="Consolas"/>
                <a:cs typeface="Consolas"/>
              </a:rPr>
              <a:t>pnc</a:t>
            </a:r>
            <a:r>
              <a:rPr lang="en-US" sz="1600" dirty="0">
                <a:latin typeface="Consolas"/>
                <a:cs typeface="Consolas"/>
              </a:rPr>
              <a:t> != NULL; </a:t>
            </a:r>
            <a:r>
              <a:rPr lang="en-US" sz="1600" dirty="0" err="1">
                <a:latin typeface="Consolas"/>
                <a:cs typeface="Consolas"/>
              </a:rPr>
              <a:t>pnc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pnc</a:t>
            </a:r>
            <a:r>
              <a:rPr lang="en-US" sz="1600" dirty="0">
                <a:latin typeface="Consolas"/>
                <a:cs typeface="Consolas"/>
              </a:rPr>
              <a:t>-</a:t>
            </a:r>
            <a:r>
              <a:rPr lang="en-US" sz="1600" dirty="0" smtClean="0">
                <a:latin typeface="Consolas"/>
                <a:cs typeface="Consolas"/>
              </a:rPr>
              <a:t>&gt;</a:t>
            </a:r>
            <a:r>
              <a:rPr lang="en-US" sz="1600" dirty="0" err="1" smtClean="0">
                <a:latin typeface="Consolas"/>
                <a:cs typeface="Consolas"/>
              </a:rPr>
              <a:t>nextClump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r>
              <a:rPr lang="en-US" sz="1000" dirty="0" smtClean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{</a:t>
            </a:r>
            <a:endParaRPr lang="en-US" sz="1600" dirty="0">
              <a:latin typeface="Consolas"/>
              <a:cs typeface="Consolas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    for (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= 0;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&lt; NODES_PER_CLUMP; ++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        if (</a:t>
            </a:r>
            <a:r>
              <a:rPr lang="en-US" sz="1600" dirty="0" err="1">
                <a:latin typeface="Consolas"/>
                <a:cs typeface="Consolas"/>
              </a:rPr>
              <a:t>pnc</a:t>
            </a:r>
            <a:r>
              <a:rPr lang="en-US" sz="1600" dirty="0">
                <a:latin typeface="Consolas"/>
                <a:cs typeface="Consolas"/>
              </a:rPr>
              <a:t>-</a:t>
            </a:r>
            <a:r>
              <a:rPr lang="en-US" sz="1600" dirty="0" smtClean="0">
                <a:latin typeface="Consolas"/>
                <a:cs typeface="Consolas"/>
              </a:rPr>
              <a:t>&gt;nodes[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== NULL)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            </a:t>
            </a:r>
            <a:r>
              <a:rPr lang="en-US" sz="1600" dirty="0" err="1">
                <a:latin typeface="Consolas"/>
                <a:cs typeface="Consolas"/>
              </a:rPr>
              <a:t>pnc</a:t>
            </a:r>
            <a:r>
              <a:rPr lang="en-US" sz="1600" dirty="0">
                <a:latin typeface="Consolas"/>
                <a:cs typeface="Consolas"/>
              </a:rPr>
              <a:t>-</a:t>
            </a:r>
            <a:r>
              <a:rPr lang="en-US" sz="1600" dirty="0" smtClean="0">
                <a:latin typeface="Consolas"/>
                <a:cs typeface="Consolas"/>
              </a:rPr>
              <a:t>&gt;nodes[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]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err="1">
                <a:latin typeface="Consolas"/>
                <a:cs typeface="Consolas"/>
              </a:rPr>
              <a:t>pvRecord</a:t>
            </a:r>
            <a:r>
              <a:rPr lang="en-US" sz="1600" dirty="0" smtClean="0">
                <a:latin typeface="Consolas"/>
                <a:cs typeface="Consolas"/>
              </a:rPr>
              <a:t>;  </a:t>
            </a:r>
            <a:r>
              <a:rPr lang="en-US" sz="1600" dirty="0" err="1">
                <a:latin typeface="Consolas"/>
                <a:cs typeface="Consolas"/>
              </a:rPr>
              <a:t>pnc</a:t>
            </a:r>
            <a:r>
              <a:rPr lang="en-US" sz="1600" dirty="0">
                <a:latin typeface="Consolas"/>
                <a:cs typeface="Consolas"/>
              </a:rPr>
              <a:t>-</a:t>
            </a:r>
            <a:r>
              <a:rPr lang="en-US" sz="1600" dirty="0" smtClean="0">
                <a:latin typeface="Consolas"/>
                <a:cs typeface="Consolas"/>
              </a:rPr>
              <a:t>&gt;sigs[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 smtClean="0">
                <a:latin typeface="Consolas"/>
                <a:cs typeface="Consolas"/>
              </a:rPr>
              <a:t>] = signature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            break;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}   }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err="1" smtClean="0">
                <a:latin typeface="Consolas"/>
                <a:cs typeface="Consolas"/>
              </a:rPr>
              <a:t>userAddRefRecord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pvRecord</a:t>
            </a:r>
            <a:r>
              <a:rPr lang="en-US" sz="1600" dirty="0">
                <a:latin typeface="Consolas"/>
                <a:cs typeface="Consolas"/>
              </a:rPr>
              <a:t>, +1);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 err="1">
                <a:latin typeface="Consolas"/>
                <a:cs typeface="Consolas"/>
              </a:rPr>
              <a:t>pBucket</a:t>
            </a:r>
            <a:r>
              <a:rPr lang="en-US" sz="1600" dirty="0">
                <a:latin typeface="Consolas"/>
                <a:cs typeface="Consolas"/>
              </a:rPr>
              <a:t>-&gt;</a:t>
            </a:r>
            <a:r>
              <a:rPr lang="en-US" sz="1600" dirty="0" err="1">
                <a:latin typeface="Consolas"/>
                <a:cs typeface="Consolas"/>
              </a:rPr>
              <a:t>WriteUnlock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while 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numRecords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&gt; </a:t>
            </a:r>
            <a:r>
              <a:rPr lang="en-US" sz="1600" dirty="0" err="1" smtClean="0">
                <a:latin typeface="Consolas"/>
                <a:cs typeface="Consolas"/>
              </a:rPr>
              <a:t>loadFactor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* </a:t>
            </a:r>
            <a:r>
              <a:rPr lang="en-US" sz="1600" dirty="0" err="1" smtClean="0">
                <a:latin typeface="Consolas"/>
                <a:cs typeface="Consolas"/>
              </a:rPr>
              <a:t>numActiveBuckets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 smtClean="0">
                <a:latin typeface="Consolas"/>
                <a:cs typeface="Consolas"/>
              </a:rPr>
              <a:t>SplitBucket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SplitBucket</a:t>
            </a:r>
            <a:r>
              <a:rPr lang="en-US" dirty="0" smtClean="0"/>
              <a:t>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500" dirty="0" err="1">
                <a:latin typeface="Consolas"/>
                <a:cs typeface="Consolas"/>
              </a:rPr>
              <a:t>SubTable</a:t>
            </a:r>
            <a:r>
              <a:rPr lang="en-US" sz="1500" dirty="0">
                <a:latin typeface="Consolas"/>
                <a:cs typeface="Consolas"/>
              </a:rPr>
              <a:t>::</a:t>
            </a:r>
            <a:r>
              <a:rPr lang="en-US" sz="1500" dirty="0" err="1">
                <a:latin typeface="Consolas"/>
                <a:cs typeface="Consolas"/>
              </a:rPr>
              <a:t>SplitBucket</a:t>
            </a:r>
            <a:r>
              <a:rPr lang="en-US" sz="1500" dirty="0">
                <a:latin typeface="Consolas"/>
                <a:cs typeface="Consolas"/>
              </a:rPr>
              <a:t>()</a:t>
            </a:r>
          </a:p>
          <a:p>
            <a:pPr marL="118872" indent="0">
              <a:buNone/>
            </a:pPr>
            <a:r>
              <a:rPr lang="en-US" sz="1500" dirty="0">
                <a:latin typeface="Consolas"/>
                <a:cs typeface="Consolas"/>
              </a:rPr>
              <a:t>{</a:t>
            </a:r>
          </a:p>
          <a:p>
            <a:pPr marL="118872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dirty="0" err="1">
                <a:latin typeface="Consolas"/>
                <a:cs typeface="Consolas"/>
              </a:rPr>
              <a:t>TableWriteLock</a:t>
            </a:r>
            <a:r>
              <a:rPr lang="en-US" sz="1500" dirty="0">
                <a:latin typeface="Consolas"/>
                <a:cs typeface="Consolas"/>
              </a:rPr>
              <a:t>();</a:t>
            </a:r>
          </a:p>
          <a:p>
            <a:pPr marL="118872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+</a:t>
            </a:r>
            <a:r>
              <a:rPr lang="en-US" sz="1500" dirty="0">
                <a:latin typeface="Consolas"/>
                <a:cs typeface="Consolas"/>
              </a:rPr>
              <a:t>+</a:t>
            </a:r>
            <a:r>
              <a:rPr lang="en-US" sz="1500" dirty="0" err="1">
                <a:latin typeface="Consolas"/>
                <a:cs typeface="Consolas"/>
              </a:rPr>
              <a:t>numActiveBuckets</a:t>
            </a:r>
            <a:r>
              <a:rPr lang="en-US" sz="1500" dirty="0" smtClean="0">
                <a:latin typeface="Consolas"/>
                <a:cs typeface="Consolas"/>
              </a:rPr>
              <a:t>;</a:t>
            </a:r>
            <a:endParaRPr lang="en-US" sz="1500" dirty="0">
              <a:latin typeface="Consolas"/>
              <a:cs typeface="Consolas"/>
            </a:endParaRPr>
          </a:p>
          <a:p>
            <a:pPr marL="118872" indent="0">
              <a:buNone/>
            </a:pPr>
            <a:r>
              <a:rPr lang="en-US" sz="1500" dirty="0">
                <a:latin typeface="Consolas"/>
                <a:cs typeface="Consolas"/>
              </a:rPr>
              <a:t>        if (++</a:t>
            </a:r>
            <a:r>
              <a:rPr lang="en-US" sz="1500" dirty="0" err="1">
                <a:latin typeface="Consolas"/>
                <a:cs typeface="Consolas"/>
              </a:rPr>
              <a:t>splitIndex</a:t>
            </a:r>
            <a:r>
              <a:rPr lang="en-US" sz="1500" dirty="0">
                <a:latin typeface="Consolas"/>
                <a:cs typeface="Consolas"/>
              </a:rPr>
              <a:t> == (1 &lt;&lt; level)) {</a:t>
            </a:r>
          </a:p>
          <a:p>
            <a:pPr marL="118872" indent="0">
              <a:buNone/>
            </a:pPr>
            <a:r>
              <a:rPr lang="en-US" sz="1500" dirty="0">
                <a:latin typeface="Consolas"/>
                <a:cs typeface="Consolas"/>
              </a:rPr>
              <a:t>            ++level; </a:t>
            </a:r>
            <a:r>
              <a:rPr lang="en-US" sz="1500" dirty="0" smtClean="0">
                <a:latin typeface="Consolas"/>
                <a:cs typeface="Consolas"/>
              </a:rPr>
              <a:t> mask </a:t>
            </a:r>
            <a:r>
              <a:rPr lang="en-US" sz="1500" dirty="0">
                <a:latin typeface="Consolas"/>
                <a:cs typeface="Consolas"/>
              </a:rPr>
              <a:t>= (mask &lt;&lt; 1) | 1</a:t>
            </a:r>
            <a:r>
              <a:rPr lang="en-US" sz="1500" dirty="0" smtClean="0">
                <a:latin typeface="Consolas"/>
                <a:cs typeface="Consolas"/>
              </a:rPr>
              <a:t>;  </a:t>
            </a:r>
            <a:r>
              <a:rPr lang="en-US" sz="1500" dirty="0" err="1">
                <a:latin typeface="Consolas"/>
                <a:cs typeface="Consolas"/>
              </a:rPr>
              <a:t>splitIndex</a:t>
            </a:r>
            <a:r>
              <a:rPr lang="en-US" sz="1500" dirty="0">
                <a:latin typeface="Consolas"/>
                <a:cs typeface="Consolas"/>
              </a:rPr>
              <a:t> = 0;</a:t>
            </a:r>
          </a:p>
          <a:p>
            <a:pPr marL="118872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dirty="0" smtClean="0">
                <a:latin typeface="Consolas"/>
                <a:cs typeface="Consolas"/>
              </a:rPr>
              <a:t>}</a:t>
            </a:r>
          </a:p>
          <a:p>
            <a:pPr marL="118872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118872" indent="0">
              <a:buNone/>
            </a:pP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       Bucket</a:t>
            </a:r>
            <a:r>
              <a:rPr lang="en-US" sz="1500" dirty="0">
                <a:latin typeface="Consolas"/>
                <a:cs typeface="Consolas"/>
              </a:rPr>
              <a:t>* </a:t>
            </a:r>
            <a:r>
              <a:rPr lang="en-US" sz="1500" dirty="0" err="1">
                <a:latin typeface="Consolas"/>
                <a:cs typeface="Consolas"/>
              </a:rPr>
              <a:t>pOldBucket</a:t>
            </a:r>
            <a:r>
              <a:rPr lang="en-US" sz="1500" dirty="0">
                <a:latin typeface="Consolas"/>
                <a:cs typeface="Consolas"/>
              </a:rPr>
              <a:t> = </a:t>
            </a:r>
            <a:r>
              <a:rPr lang="en-US" sz="1500" dirty="0" err="1">
                <a:latin typeface="Consolas"/>
                <a:cs typeface="Consolas"/>
              </a:rPr>
              <a:t>FindBucket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splitIndex</a:t>
            </a:r>
            <a:r>
              <a:rPr lang="en-US" sz="1500" dirty="0">
                <a:latin typeface="Consolas"/>
                <a:cs typeface="Consolas"/>
              </a:rPr>
              <a:t>);</a:t>
            </a:r>
          </a:p>
          <a:p>
            <a:pPr marL="118872" indent="0">
              <a:buNone/>
            </a:pPr>
            <a:r>
              <a:rPr lang="en-US" sz="1500" dirty="0">
                <a:latin typeface="Consolas"/>
                <a:cs typeface="Consolas"/>
              </a:rPr>
              <a:t>        Bucket* </a:t>
            </a:r>
            <a:r>
              <a:rPr lang="en-US" sz="1500" dirty="0" err="1">
                <a:latin typeface="Consolas"/>
                <a:cs typeface="Consolas"/>
              </a:rPr>
              <a:t>pNewBucket</a:t>
            </a:r>
            <a:r>
              <a:rPr lang="en-US" sz="1500" dirty="0">
                <a:latin typeface="Consolas"/>
                <a:cs typeface="Consolas"/>
              </a:rPr>
              <a:t> = </a:t>
            </a:r>
            <a:r>
              <a:rPr lang="en-US" sz="1500" dirty="0" err="1">
                <a:latin typeface="Consolas"/>
                <a:cs typeface="Consolas"/>
              </a:rPr>
              <a:t>FindBucket</a:t>
            </a:r>
            <a:r>
              <a:rPr lang="en-US" sz="1500" dirty="0">
                <a:latin typeface="Consolas"/>
                <a:cs typeface="Consolas"/>
              </a:rPr>
              <a:t>((1 &lt;&lt; level) </a:t>
            </a:r>
            <a:r>
              <a:rPr lang="en-US" sz="1500" dirty="0" smtClean="0">
                <a:latin typeface="Consolas"/>
                <a:cs typeface="Consolas"/>
              </a:rPr>
              <a:t>| </a:t>
            </a:r>
            <a:r>
              <a:rPr lang="en-US" sz="1500" dirty="0" err="1" smtClean="0">
                <a:latin typeface="Consolas"/>
                <a:cs typeface="Consolas"/>
              </a:rPr>
              <a:t>splitIndex</a:t>
            </a:r>
            <a:r>
              <a:rPr lang="en-US" sz="1500" dirty="0">
                <a:latin typeface="Consolas"/>
                <a:cs typeface="Consolas"/>
              </a:rPr>
              <a:t>)</a:t>
            </a:r>
            <a:r>
              <a:rPr lang="en-US" sz="1500" dirty="0" smtClean="0">
                <a:latin typeface="Consolas"/>
                <a:cs typeface="Consolas"/>
              </a:rPr>
              <a:t>;</a:t>
            </a:r>
          </a:p>
          <a:p>
            <a:pPr marL="118872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dirty="0" err="1" smtClean="0">
                <a:latin typeface="Consolas"/>
                <a:cs typeface="Consolas"/>
              </a:rPr>
              <a:t>pOldBucket</a:t>
            </a:r>
            <a:r>
              <a:rPr lang="en-US" sz="1500" dirty="0" smtClean="0">
                <a:latin typeface="Consolas"/>
                <a:cs typeface="Consolas"/>
              </a:rPr>
              <a:t>-&gt;</a:t>
            </a:r>
            <a:r>
              <a:rPr lang="en-US" sz="1500" dirty="0" err="1" smtClean="0">
                <a:latin typeface="Consolas"/>
                <a:cs typeface="Consolas"/>
              </a:rPr>
              <a:t>WriteLock</a:t>
            </a:r>
            <a:r>
              <a:rPr lang="en-US" sz="1500" dirty="0" smtClean="0">
                <a:latin typeface="Consolas"/>
                <a:cs typeface="Consolas"/>
              </a:rPr>
              <a:t>();</a:t>
            </a:r>
          </a:p>
          <a:p>
            <a:pPr marL="118872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      </a:t>
            </a:r>
            <a:r>
              <a:rPr lang="en-US" sz="1500" dirty="0" err="1">
                <a:latin typeface="Consolas"/>
                <a:cs typeface="Consolas"/>
              </a:rPr>
              <a:t>pNewBucket</a:t>
            </a:r>
            <a:r>
              <a:rPr lang="en-US" sz="1500" dirty="0">
                <a:latin typeface="Consolas"/>
                <a:cs typeface="Consolas"/>
              </a:rPr>
              <a:t>-&gt;</a:t>
            </a:r>
            <a:r>
              <a:rPr lang="en-US" sz="1500" dirty="0" err="1">
                <a:latin typeface="Consolas"/>
                <a:cs typeface="Consolas"/>
              </a:rPr>
              <a:t>WriteLock</a:t>
            </a:r>
            <a:r>
              <a:rPr lang="en-US" sz="1500" dirty="0">
                <a:latin typeface="Consolas"/>
                <a:cs typeface="Consolas"/>
              </a:rPr>
              <a:t>();</a:t>
            </a:r>
          </a:p>
          <a:p>
            <a:pPr marL="118872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dirty="0" err="1">
                <a:latin typeface="Consolas"/>
                <a:cs typeface="Consolas"/>
              </a:rPr>
              <a:t>TableWriteUnlock</a:t>
            </a:r>
            <a:r>
              <a:rPr lang="en-US" sz="1500" dirty="0">
                <a:latin typeface="Consolas"/>
                <a:cs typeface="Consolas"/>
              </a:rPr>
              <a:t>();</a:t>
            </a:r>
          </a:p>
          <a:p>
            <a:pPr marL="118872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118872" indent="0">
              <a:buNone/>
            </a:pPr>
            <a:r>
              <a:rPr lang="en-US" sz="1500" dirty="0">
                <a:latin typeface="Consolas"/>
                <a:cs typeface="Consolas"/>
              </a:rPr>
              <a:t>    result = </a:t>
            </a:r>
            <a:r>
              <a:rPr lang="en-US" sz="1500" dirty="0" err="1">
                <a:latin typeface="Consolas"/>
                <a:cs typeface="Consolas"/>
              </a:rPr>
              <a:t>SplitRecordClump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pOldBucket</a:t>
            </a:r>
            <a:r>
              <a:rPr lang="en-US" sz="1500" dirty="0">
                <a:latin typeface="Consolas"/>
                <a:cs typeface="Consolas"/>
              </a:rPr>
              <a:t>, </a:t>
            </a:r>
            <a:r>
              <a:rPr lang="en-US" sz="1500" dirty="0" err="1">
                <a:latin typeface="Consolas"/>
                <a:cs typeface="Consolas"/>
              </a:rPr>
              <a:t>pNewBucket</a:t>
            </a:r>
            <a:r>
              <a:rPr lang="en-US" sz="1500" dirty="0" smtClean="0">
                <a:latin typeface="Consolas"/>
                <a:cs typeface="Consolas"/>
              </a:rPr>
              <a:t>);</a:t>
            </a:r>
            <a:endParaRPr lang="en-US" sz="1500" dirty="0">
              <a:latin typeface="Consolas"/>
              <a:cs typeface="Consolas"/>
            </a:endParaRPr>
          </a:p>
          <a:p>
            <a:pPr marL="118872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dirty="0" err="1">
                <a:latin typeface="Consolas"/>
                <a:cs typeface="Consolas"/>
              </a:rPr>
              <a:t>pOldBucket</a:t>
            </a:r>
            <a:r>
              <a:rPr lang="en-US" sz="1500" dirty="0">
                <a:latin typeface="Consolas"/>
                <a:cs typeface="Consolas"/>
              </a:rPr>
              <a:t>-&gt;</a:t>
            </a:r>
            <a:r>
              <a:rPr lang="en-US" sz="1500" dirty="0" err="1">
                <a:latin typeface="Consolas"/>
                <a:cs typeface="Consolas"/>
              </a:rPr>
              <a:t>WriteUnlock</a:t>
            </a:r>
            <a:r>
              <a:rPr lang="en-US" sz="1500" dirty="0">
                <a:latin typeface="Consolas"/>
                <a:cs typeface="Consolas"/>
              </a:rPr>
              <a:t>();</a:t>
            </a:r>
          </a:p>
          <a:p>
            <a:pPr marL="118872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dirty="0" err="1">
                <a:latin typeface="Consolas"/>
                <a:cs typeface="Consolas"/>
              </a:rPr>
              <a:t>pNewBucket</a:t>
            </a:r>
            <a:r>
              <a:rPr lang="en-US" sz="1500" dirty="0">
                <a:latin typeface="Consolas"/>
                <a:cs typeface="Consolas"/>
              </a:rPr>
              <a:t>-&gt;</a:t>
            </a:r>
            <a:r>
              <a:rPr lang="en-US" sz="1500" dirty="0" err="1">
                <a:latin typeface="Consolas"/>
                <a:cs typeface="Consolas"/>
              </a:rPr>
              <a:t>WriteUnlock</a:t>
            </a:r>
            <a:r>
              <a:rPr lang="en-US" sz="1500" dirty="0">
                <a:latin typeface="Consolas"/>
                <a:cs typeface="Consolas"/>
              </a:rPr>
              <a:t>();</a:t>
            </a:r>
          </a:p>
          <a:p>
            <a:pPr marL="118872" indent="0">
              <a:buNone/>
            </a:pPr>
            <a:r>
              <a:rPr lang="en-US" sz="1500" dirty="0">
                <a:latin typeface="Consolas"/>
                <a:cs typeface="Consolas"/>
              </a:rPr>
              <a:t>    return result</a:t>
            </a:r>
          </a:p>
          <a:p>
            <a:pPr marL="118872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  <a:p>
            <a:pPr marL="118872" indent="0">
              <a:buNone/>
            </a:pPr>
            <a:endParaRPr lang="en-US" sz="15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809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LKRhash</a:t>
            </a:r>
            <a:r>
              <a:rPr lang="en-US" dirty="0" smtClean="0"/>
              <a:t> Design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Linear Hashing</a:t>
            </a:r>
            <a:r>
              <a:rPr lang="en-US" sz="4000" dirty="0" smtClean="0"/>
              <a:t>—smooth resizing</a:t>
            </a:r>
          </a:p>
          <a:p>
            <a:pPr>
              <a:lnSpc>
                <a:spcPct val="120000"/>
              </a:lnSpc>
            </a:pPr>
            <a:r>
              <a:rPr lang="en-US" sz="4000" dirty="0" smtClean="0"/>
              <a:t>Cache-friendly data structures</a:t>
            </a:r>
          </a:p>
          <a:p>
            <a:pPr>
              <a:lnSpc>
                <a:spcPct val="120000"/>
              </a:lnSpc>
            </a:pPr>
            <a:r>
              <a:rPr lang="en-US" sz="4000" dirty="0" smtClean="0"/>
              <a:t>Fine-grained locking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041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79450"/>
          </a:xfrm>
        </p:spPr>
        <p:txBody>
          <a:bodyPr>
            <a:normAutofit fontScale="90000"/>
          </a:bodyPr>
          <a:lstStyle/>
          <a:p>
            <a:r>
              <a:rPr lang="en-US"/>
              <a:t>FindKey pseudocode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6309"/>
            <a:ext cx="88392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err="1" smtClean="0">
                <a:latin typeface="Consolas"/>
                <a:cs typeface="Consolas"/>
              </a:rPr>
              <a:t>SubTable</a:t>
            </a:r>
            <a:r>
              <a:rPr lang="en-US" sz="1400" dirty="0">
                <a:latin typeface="Consolas"/>
                <a:cs typeface="Consolas"/>
              </a:rPr>
              <a:t>:</a:t>
            </a:r>
            <a:r>
              <a:rPr lang="en-US" sz="1400" dirty="0" smtClean="0">
                <a:latin typeface="Consolas"/>
                <a:cs typeface="Consolas"/>
              </a:rPr>
              <a:t>:</a:t>
            </a:r>
            <a:r>
              <a:rPr lang="en-US" sz="1400" dirty="0" err="1" smtClean="0">
                <a:latin typeface="Consolas"/>
                <a:cs typeface="Consolas"/>
              </a:rPr>
              <a:t>FindKey</a:t>
            </a:r>
            <a:r>
              <a:rPr lang="en-US" sz="1400" dirty="0">
                <a:latin typeface="Consolas"/>
                <a:cs typeface="Consolas"/>
              </a:rPr>
              <a:t>(DWORD_PTR </a:t>
            </a:r>
            <a:r>
              <a:rPr lang="en-US" sz="1400" dirty="0" err="1">
                <a:latin typeface="Consolas"/>
                <a:cs typeface="Consolas"/>
              </a:rPr>
              <a:t>pnKey</a:t>
            </a:r>
            <a:r>
              <a:rPr lang="en-US" sz="1400" dirty="0">
                <a:latin typeface="Consolas"/>
                <a:cs typeface="Consolas"/>
              </a:rPr>
              <a:t>, DWORD </a:t>
            </a:r>
            <a:r>
              <a:rPr lang="en-US" sz="1400" dirty="0" smtClean="0">
                <a:latin typeface="Consolas"/>
                <a:cs typeface="Consolas"/>
              </a:rPr>
              <a:t>signature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const</a:t>
            </a:r>
            <a:r>
              <a:rPr lang="en-US" sz="1400" dirty="0">
                <a:latin typeface="Consolas"/>
                <a:cs typeface="Consolas"/>
              </a:rPr>
              <a:t> void** </a:t>
            </a:r>
            <a:r>
              <a:rPr lang="en-US" sz="1400" dirty="0" err="1">
                <a:latin typeface="Consolas"/>
                <a:cs typeface="Consolas"/>
              </a:rPr>
              <a:t>ppvRecord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 err="1">
                <a:latin typeface="Consolas"/>
                <a:cs typeface="Consolas"/>
              </a:rPr>
              <a:t>TableReadLock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nsolas"/>
                <a:cs typeface="Consolas"/>
              </a:rPr>
              <a:t>    Bucket</a:t>
            </a:r>
            <a:r>
              <a:rPr lang="en-US" sz="1400" dirty="0">
                <a:latin typeface="Consolas"/>
                <a:cs typeface="Consolas"/>
              </a:rPr>
              <a:t>* </a:t>
            </a:r>
            <a:r>
              <a:rPr lang="en-US" sz="1400" dirty="0" err="1">
                <a:latin typeface="Consolas"/>
                <a:cs typeface="Consolas"/>
              </a:rPr>
              <a:t>pBucket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FindBucket</a:t>
            </a:r>
            <a:r>
              <a:rPr lang="en-US" sz="1400" dirty="0" smtClean="0">
                <a:latin typeface="Consolas"/>
                <a:cs typeface="Consolas"/>
              </a:rPr>
              <a:t>(signature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 err="1" smtClean="0">
                <a:latin typeface="Consolas"/>
                <a:cs typeface="Consolas"/>
              </a:rPr>
              <a:t>pBucket</a:t>
            </a:r>
            <a:r>
              <a:rPr lang="en-US" sz="1400" dirty="0">
                <a:latin typeface="Consolas"/>
                <a:cs typeface="Consolas"/>
              </a:rPr>
              <a:t>-&gt;</a:t>
            </a:r>
            <a:r>
              <a:rPr lang="en-US" sz="1400" dirty="0" err="1">
                <a:latin typeface="Consolas"/>
                <a:cs typeface="Consolas"/>
              </a:rPr>
              <a:t>ReadLock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 err="1">
                <a:latin typeface="Consolas"/>
                <a:cs typeface="Consolas"/>
              </a:rPr>
              <a:t>TableReadUnlock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nsolas"/>
                <a:cs typeface="Consolas"/>
              </a:rPr>
              <a:t>LK_RETCODE </a:t>
            </a:r>
            <a:r>
              <a:rPr lang="en-US" sz="1400" dirty="0" err="1">
                <a:latin typeface="Consolas"/>
                <a:cs typeface="Consolas"/>
              </a:rPr>
              <a:t>lkrc</a:t>
            </a:r>
            <a:r>
              <a:rPr lang="en-US" sz="1400" dirty="0">
                <a:latin typeface="Consolas"/>
                <a:cs typeface="Consolas"/>
              </a:rPr>
              <a:t> = LK_NO_SUCH_KEY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400" dirty="0">
              <a:latin typeface="Consolas"/>
              <a:cs typeface="Consolas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nsolas"/>
                <a:cs typeface="Consolas"/>
              </a:rPr>
              <a:t>for (</a:t>
            </a:r>
            <a:r>
              <a:rPr lang="en-US" sz="1400" dirty="0" err="1">
                <a:latin typeface="Consolas"/>
                <a:cs typeface="Consolas"/>
              </a:rPr>
              <a:t>pnc</a:t>
            </a:r>
            <a:r>
              <a:rPr lang="en-US" sz="1400" dirty="0">
                <a:latin typeface="Consolas"/>
                <a:cs typeface="Consolas"/>
              </a:rPr>
              <a:t> = &amp;</a:t>
            </a:r>
            <a:r>
              <a:rPr lang="en-US" sz="1400" dirty="0" err="1">
                <a:latin typeface="Consolas"/>
                <a:cs typeface="Consolas"/>
              </a:rPr>
              <a:t>pBucket</a:t>
            </a:r>
            <a:r>
              <a:rPr lang="en-US" sz="1400" dirty="0">
                <a:latin typeface="Consolas"/>
                <a:cs typeface="Consolas"/>
              </a:rPr>
              <a:t>-&gt;</a:t>
            </a:r>
            <a:r>
              <a:rPr lang="en-US" sz="1400" dirty="0" err="1">
                <a:latin typeface="Consolas"/>
                <a:cs typeface="Consolas"/>
              </a:rPr>
              <a:t>firstClump</a:t>
            </a:r>
            <a:r>
              <a:rPr lang="en-US" sz="1400" dirty="0">
                <a:latin typeface="Consolas"/>
                <a:cs typeface="Consolas"/>
              </a:rPr>
              <a:t>; </a:t>
            </a:r>
            <a:r>
              <a:rPr lang="en-US" sz="1400" dirty="0" err="1">
                <a:latin typeface="Consolas"/>
                <a:cs typeface="Consolas"/>
              </a:rPr>
              <a:t>pnc</a:t>
            </a:r>
            <a:r>
              <a:rPr lang="en-US" sz="1400" dirty="0">
                <a:latin typeface="Consolas"/>
                <a:cs typeface="Consolas"/>
              </a:rPr>
              <a:t> != NULL; </a:t>
            </a:r>
            <a:r>
              <a:rPr lang="en-US" sz="1400" dirty="0" err="1">
                <a:latin typeface="Consolas"/>
                <a:cs typeface="Consolas"/>
              </a:rPr>
              <a:t>pnc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pnc</a:t>
            </a:r>
            <a:r>
              <a:rPr lang="en-US" sz="1400" dirty="0">
                <a:latin typeface="Consolas"/>
                <a:cs typeface="Consolas"/>
              </a:rPr>
              <a:t>-&gt;</a:t>
            </a:r>
            <a:r>
              <a:rPr lang="en-US" sz="1400" dirty="0" err="1">
                <a:latin typeface="Consolas"/>
                <a:cs typeface="Consolas"/>
              </a:rPr>
              <a:t>nextClump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nsolas"/>
                <a:cs typeface="Consolas"/>
              </a:rPr>
              <a:t>    </a:t>
            </a:r>
            <a:r>
              <a:rPr lang="en-US" sz="1400" dirty="0">
                <a:latin typeface="Consolas"/>
                <a:cs typeface="Consolas"/>
              </a:rPr>
              <a:t>for (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= 0;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&lt; NODES_PER_CLUMP; ++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nsolas"/>
                <a:cs typeface="Consolas"/>
              </a:rPr>
              <a:t>        if (</a:t>
            </a:r>
            <a:r>
              <a:rPr lang="en-US" sz="1400" dirty="0" err="1">
                <a:latin typeface="Consolas"/>
                <a:cs typeface="Consolas"/>
              </a:rPr>
              <a:t>pnc</a:t>
            </a:r>
            <a:r>
              <a:rPr lang="en-US" sz="1400" dirty="0">
                <a:latin typeface="Consolas"/>
                <a:cs typeface="Consolas"/>
              </a:rPr>
              <a:t>-</a:t>
            </a:r>
            <a:r>
              <a:rPr lang="en-US" sz="1400" dirty="0" smtClean="0">
                <a:latin typeface="Consolas"/>
                <a:cs typeface="Consolas"/>
              </a:rPr>
              <a:t>&gt;sigs[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 == </a:t>
            </a:r>
            <a:r>
              <a:rPr lang="en-US" sz="1400" dirty="0" smtClean="0">
                <a:latin typeface="Consolas"/>
                <a:cs typeface="Consolas"/>
              </a:rPr>
              <a:t>signature</a:t>
            </a:r>
            <a:endParaRPr lang="en-US" sz="1400" dirty="0">
              <a:latin typeface="Consolas"/>
              <a:cs typeface="Consolas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nsolas"/>
                <a:cs typeface="Consolas"/>
              </a:rPr>
              <a:t>            &amp;&amp;  </a:t>
            </a:r>
            <a:r>
              <a:rPr lang="en-US" sz="1400" dirty="0" err="1" smtClean="0">
                <a:latin typeface="Consolas"/>
                <a:cs typeface="Consolas"/>
              </a:rPr>
              <a:t>userEqualKeys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pnKey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 smtClean="0">
                <a:latin typeface="Consolas"/>
                <a:cs typeface="Consolas"/>
              </a:rPr>
              <a:t>userExtractKey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pnc</a:t>
            </a:r>
            <a:r>
              <a:rPr lang="en-US" sz="1400" dirty="0">
                <a:latin typeface="Consolas"/>
                <a:cs typeface="Consolas"/>
              </a:rPr>
              <a:t>-</a:t>
            </a:r>
            <a:r>
              <a:rPr lang="en-US" sz="1400" dirty="0" smtClean="0">
                <a:latin typeface="Consolas"/>
                <a:cs typeface="Consolas"/>
              </a:rPr>
              <a:t>&gt;nodes[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])))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nsolas"/>
                <a:cs typeface="Consolas"/>
              </a:rPr>
              <a:t>     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nsolas"/>
                <a:cs typeface="Consolas"/>
              </a:rPr>
              <a:t>            *</a:t>
            </a:r>
            <a:r>
              <a:rPr lang="en-US" sz="1400" dirty="0" err="1">
                <a:latin typeface="Consolas"/>
                <a:cs typeface="Consolas"/>
              </a:rPr>
              <a:t>ppvRecord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pnc</a:t>
            </a:r>
            <a:r>
              <a:rPr lang="en-US" sz="1400" dirty="0">
                <a:latin typeface="Consolas"/>
                <a:cs typeface="Consolas"/>
              </a:rPr>
              <a:t>-</a:t>
            </a:r>
            <a:r>
              <a:rPr lang="en-US" sz="1400" dirty="0" smtClean="0">
                <a:latin typeface="Consolas"/>
                <a:cs typeface="Consolas"/>
              </a:rPr>
              <a:t>&gt;nodes[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dirty="0" err="1" smtClean="0">
                <a:latin typeface="Consolas"/>
                <a:cs typeface="Consolas"/>
              </a:rPr>
              <a:t>userAddRefRecord</a:t>
            </a:r>
            <a:r>
              <a:rPr lang="en-US" sz="1400" dirty="0">
                <a:latin typeface="Consolas"/>
                <a:cs typeface="Consolas"/>
              </a:rPr>
              <a:t>(*</a:t>
            </a:r>
            <a:r>
              <a:rPr lang="en-US" sz="1400" dirty="0" err="1">
                <a:latin typeface="Consolas"/>
                <a:cs typeface="Consolas"/>
              </a:rPr>
              <a:t>ppvRecord</a:t>
            </a:r>
            <a:r>
              <a:rPr lang="en-US" sz="1400" dirty="0">
                <a:latin typeface="Consolas"/>
                <a:cs typeface="Consolas"/>
              </a:rPr>
              <a:t>, +1);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dirty="0" err="1">
                <a:latin typeface="Consolas"/>
                <a:cs typeface="Consolas"/>
              </a:rPr>
              <a:t>lkrc</a:t>
            </a:r>
            <a:r>
              <a:rPr lang="en-US" sz="1400" dirty="0">
                <a:latin typeface="Consolas"/>
                <a:cs typeface="Consolas"/>
              </a:rPr>
              <a:t> = LK_SUCCESS;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nsolas"/>
                <a:cs typeface="Consolas"/>
              </a:rPr>
              <a:t>            </a:t>
            </a:r>
            <a:r>
              <a:rPr lang="en-US" sz="1400" dirty="0" err="1">
                <a:latin typeface="Consolas"/>
                <a:cs typeface="Consolas"/>
              </a:rPr>
              <a:t>goto</a:t>
            </a:r>
            <a:r>
              <a:rPr lang="en-US" sz="1400" dirty="0">
                <a:latin typeface="Consolas"/>
                <a:cs typeface="Consolas"/>
              </a:rPr>
              <a:t> Found;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nsolas"/>
                <a:cs typeface="Consolas"/>
              </a:rPr>
              <a:t>}   }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nsolas"/>
                <a:cs typeface="Consolas"/>
              </a:rPr>
              <a:t>Found: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 err="1">
                <a:latin typeface="Consolas"/>
                <a:cs typeface="Consolas"/>
              </a:rPr>
              <a:t>pBucket</a:t>
            </a:r>
            <a:r>
              <a:rPr lang="en-US" sz="1400" dirty="0">
                <a:latin typeface="Consolas"/>
                <a:cs typeface="Consolas"/>
              </a:rPr>
              <a:t>-&gt;</a:t>
            </a:r>
            <a:r>
              <a:rPr lang="en-US" sz="1400" dirty="0" err="1">
                <a:latin typeface="Consolas"/>
                <a:cs typeface="Consolas"/>
              </a:rPr>
              <a:t>ReadUnlock</a:t>
            </a:r>
            <a:r>
              <a:rPr lang="en-US" sz="1400" dirty="0">
                <a:latin typeface="Consolas"/>
                <a:cs typeface="Consolas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400" dirty="0">
                <a:latin typeface="Consolas"/>
                <a:cs typeface="Consolas"/>
              </a:rPr>
              <a:t>return </a:t>
            </a:r>
            <a:r>
              <a:rPr lang="en-US" sz="1400" dirty="0" err="1">
                <a:latin typeface="Consolas"/>
                <a:cs typeface="Consolas"/>
              </a:rPr>
              <a:t>lkrc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Patent </a:t>
            </a:r>
            <a:r>
              <a:rPr lang="fr-FR" dirty="0" smtClean="0"/>
              <a:t>6578131</a:t>
            </a:r>
          </a:p>
          <a:p>
            <a:pPr>
              <a:lnSpc>
                <a:spcPct val="110000"/>
              </a:lnSpc>
            </a:pPr>
            <a:r>
              <a:rPr lang="fr-FR" dirty="0" err="1"/>
              <a:t>Closed</a:t>
            </a:r>
            <a:r>
              <a:rPr lang="fr-FR" dirty="0"/>
              <a:t> Source</a:t>
            </a:r>
            <a:endParaRPr lang="en-US" dirty="0"/>
          </a:p>
        </p:txBody>
      </p:sp>
      <p:pic>
        <p:nvPicPr>
          <p:cNvPr id="4" name="Picture 3" descr="fly_in_the_ointment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82" y="1775191"/>
            <a:ext cx="4237182" cy="42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Patent 6578131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Scaleable</a:t>
            </a:r>
            <a:r>
              <a:rPr lang="en-US" dirty="0" smtClean="0"/>
              <a:t> </a:t>
            </a:r>
            <a:r>
              <a:rPr lang="en-US" dirty="0"/>
              <a:t>hash table for shared-memory multiprocessor </a:t>
            </a:r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4" name="Picture 3" descr="patent_cub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467" y="406400"/>
            <a:ext cx="268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6578131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268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Hoping that Microsoft will make </a:t>
            </a:r>
            <a:r>
              <a:rPr lang="en-US" dirty="0" err="1" smtClean="0"/>
              <a:t>LKRhash</a:t>
            </a:r>
            <a:r>
              <a:rPr lang="en-US" dirty="0" smtClean="0"/>
              <a:t> available on </a:t>
            </a:r>
            <a:r>
              <a:rPr lang="en-US" dirty="0" err="1" smtClean="0"/>
              <a:t>CodePlex</a:t>
            </a:r>
            <a:endParaRPr lang="en-US" dirty="0"/>
          </a:p>
        </p:txBody>
      </p:sp>
      <p:pic>
        <p:nvPicPr>
          <p:cNvPr id="9" name="Picture 8" descr="codeplex_logo_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64" y="3056103"/>
            <a:ext cx="5716190" cy="32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6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753477" cy="4625609"/>
          </a:xfrm>
        </p:spPr>
        <p:txBody>
          <a:bodyPr/>
          <a:lstStyle/>
          <a:p>
            <a:r>
              <a:rPr lang="en-US" dirty="0"/>
              <a:t>P.-Å. Larson, “</a:t>
            </a:r>
            <a:r>
              <a:rPr lang="en-US" dirty="0">
                <a:hlinkClick r:id="rId2"/>
              </a:rPr>
              <a:t>Dynamic Hash Tables</a:t>
            </a:r>
            <a:r>
              <a:rPr lang="en-US" dirty="0"/>
              <a:t>”, </a:t>
            </a:r>
            <a:r>
              <a:rPr lang="en-US" i="1" dirty="0"/>
              <a:t>Communications of the ACM</a:t>
            </a:r>
            <a:r>
              <a:rPr lang="en-US" dirty="0"/>
              <a:t>, </a:t>
            </a:r>
            <a:r>
              <a:rPr lang="en-US" dirty="0" err="1"/>
              <a:t>Vol</a:t>
            </a:r>
            <a:r>
              <a:rPr lang="en-US" dirty="0"/>
              <a:t> 31, No 4, pp. 446–</a:t>
            </a:r>
            <a:r>
              <a:rPr lang="en-US" dirty="0" smtClean="0"/>
              <a:t>457</a:t>
            </a:r>
          </a:p>
          <a:p>
            <a:r>
              <a:rPr lang="en-US" dirty="0">
                <a:hlinkClick r:id="rId3"/>
              </a:rPr>
              <a:t>http://www.google.com/patents/US6578131.</a:t>
            </a:r>
            <a:r>
              <a:rPr lang="en-US" dirty="0" smtClean="0">
                <a:hlinkClick r:id="rId3"/>
              </a:rPr>
              <a:t>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7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(Multithreaded) </a:t>
            </a:r>
            <a:r>
              <a:rPr lang="en-US" dirty="0" err="1" smtClean="0"/>
              <a:t>Hashtables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Cliff Click’s </a:t>
            </a:r>
            <a:r>
              <a:rPr lang="en-US" dirty="0" smtClean="0">
                <a:hlinkClick r:id="rId2"/>
              </a:rPr>
              <a:t>Non-Blocking Hashtable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Facebook’s </a:t>
            </a:r>
            <a:r>
              <a:rPr lang="en-US" dirty="0" err="1" smtClean="0"/>
              <a:t>AtomicHashMap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video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Github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Intel’s </a:t>
            </a:r>
            <a:r>
              <a:rPr lang="en-US" dirty="0" smtClean="0">
                <a:hlinkClick r:id="rId5"/>
              </a:rPr>
              <a:t>tbb::concurrent_hash_map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>
                <a:hlinkClick r:id="rId6"/>
              </a:rPr>
              <a:t>Hash Table Performance Tests</a:t>
            </a:r>
            <a:r>
              <a:rPr lang="en-US" dirty="0" smtClean="0"/>
              <a:t> (not MT)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0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Hashtable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502919" y="1775191"/>
            <a:ext cx="5665652" cy="4625609"/>
          </a:xfrm>
        </p:spPr>
        <p:txBody>
          <a:bodyPr/>
          <a:lstStyle/>
          <a:p>
            <a:r>
              <a:rPr lang="en-US" dirty="0" smtClean="0"/>
              <a:t>Unordered collection of keys (and values)</a:t>
            </a:r>
          </a:p>
          <a:p>
            <a:r>
              <a:rPr lang="en-US" i="1" dirty="0" smtClean="0"/>
              <a:t>hash(key)</a:t>
            </a:r>
            <a:r>
              <a:rPr lang="en-US" dirty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Bucket address </a:t>
            </a:r>
            <a:r>
              <a:rPr lang="en-US" dirty="0" smtClean="0"/>
              <a:t>≡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i="1" dirty="0" smtClean="0"/>
              <a:t>hash</a:t>
            </a:r>
            <a:r>
              <a:rPr lang="en-US" i="1" dirty="0"/>
              <a:t>(key)</a:t>
            </a:r>
            <a:r>
              <a:rPr lang="en-US" dirty="0"/>
              <a:t> </a:t>
            </a:r>
            <a:r>
              <a:rPr lang="en-US" dirty="0" smtClean="0"/>
              <a:t>modulo #buckets</a:t>
            </a:r>
          </a:p>
          <a:p>
            <a:r>
              <a:rPr lang="en-US" b="1" i="1" dirty="0" smtClean="0"/>
              <a:t>O</a:t>
            </a:r>
            <a:r>
              <a:rPr lang="en-US" b="1" dirty="0" smtClean="0"/>
              <a:t>(1) </a:t>
            </a:r>
            <a:r>
              <a:rPr lang="en-US" dirty="0" smtClean="0"/>
              <a:t>find, insert, delete</a:t>
            </a:r>
          </a:p>
          <a:p>
            <a:r>
              <a:rPr lang="en-US" dirty="0" smtClean="0"/>
              <a:t>Collision strategies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48400" y="3048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23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0" y="3048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24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7600" y="3048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25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77200" y="3048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latin typeface="Consolas"/>
                <a:cs typeface="Consolas"/>
              </a:rPr>
              <a:t>26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24600" y="3581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cs typeface="Consolas"/>
              </a:rPr>
              <a:t>foo</a:t>
            </a:r>
            <a:endParaRPr lang="en-US" dirty="0">
              <a:cs typeface="Consolas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553200" y="33528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24600" y="40386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cs typeface="Consolas"/>
              </a:rPr>
              <a:t>nod</a:t>
            </a:r>
            <a:endParaRPr lang="en-US" dirty="0">
              <a:cs typeface="Consolas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551613" y="3886200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Consolas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551613" y="4343400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Consola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555753" y="3581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cs typeface="Consolas"/>
              </a:rPr>
              <a:t>cat</a:t>
            </a:r>
            <a:endParaRPr lang="en-US" dirty="0">
              <a:cs typeface="Consola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555753" y="40386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cs typeface="Consolas"/>
              </a:rPr>
              <a:t>bar</a:t>
            </a:r>
            <a:endParaRPr lang="en-US" dirty="0">
              <a:cs typeface="Consolas"/>
            </a:endParaRP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7782766" y="3886200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Consola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555753" y="4495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cs typeface="Consolas"/>
              </a:rPr>
              <a:t>try</a:t>
            </a:r>
            <a:endParaRPr lang="en-US" dirty="0">
              <a:cs typeface="Consolas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7782766" y="4343400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Consola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555753" y="4953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cs typeface="Consolas"/>
              </a:rPr>
              <a:t>sap</a:t>
            </a:r>
            <a:endParaRPr lang="en-US" dirty="0">
              <a:cs typeface="Consolas"/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7782766" y="4800600"/>
            <a:ext cx="31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Consolas"/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7769319" y="33528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154894" y="3581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cs typeface="Consolas"/>
              </a:rPr>
              <a:t>the</a:t>
            </a:r>
            <a:endParaRPr lang="en-US" dirty="0">
              <a:cs typeface="Consolas"/>
            </a:endParaRP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8383494" y="3352800"/>
            <a:ext cx="15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nsolas"/>
              <a:cs typeface="Consolas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326188" y="4495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 smtClean="0">
                <a:cs typeface="Consolas"/>
              </a:rPr>
              <a:t>ear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448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Does Matter</a:t>
            </a:r>
            <a:endParaRPr lang="en-US" dirty="0"/>
          </a:p>
        </p:txBody>
      </p:sp>
      <p:pic>
        <p:nvPicPr>
          <p:cNvPr id="4" name="Picture 3" descr="size_does_matter_by_brechnus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4" b="11955"/>
          <a:stretch/>
        </p:blipFill>
        <p:spPr>
          <a:xfrm>
            <a:off x="0" y="1536700"/>
            <a:ext cx="9144000" cy="532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4700" y="6475968"/>
            <a:ext cx="694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50800" dist="38100" dir="2700000" algn="tl" rotWithShape="0">
                    <a:schemeClr val="accent2">
                      <a:lumMod val="60000"/>
                      <a:lumOff val="40000"/>
                      <a:alpha val="43000"/>
                    </a:schemeClr>
                  </a:outerShdw>
                </a:effectLst>
              </a:rPr>
              <a:t>http://</a:t>
            </a:r>
            <a:r>
              <a:rPr lang="en-US" dirty="0" err="1">
                <a:solidFill>
                  <a:srgbClr val="FFFF00"/>
                </a:solidFill>
                <a:effectLst>
                  <a:outerShdw blurRad="50800" dist="38100" dir="2700000" algn="tl" rotWithShape="0">
                    <a:schemeClr val="accent2">
                      <a:lumMod val="60000"/>
                      <a:lumOff val="40000"/>
                      <a:alpha val="43000"/>
                    </a:schemeClr>
                  </a:outerShdw>
                </a:effectLst>
              </a:rPr>
              <a:t>brechnuss.deviantart.com</a:t>
            </a:r>
            <a:r>
              <a:rPr lang="en-US" dirty="0">
                <a:solidFill>
                  <a:srgbClr val="FFFF00"/>
                </a:solidFill>
                <a:effectLst>
                  <a:outerShdw blurRad="50800" dist="38100" dir="2700000" algn="tl" rotWithShape="0">
                    <a:schemeClr val="accent2">
                      <a:lumMod val="60000"/>
                      <a:lumOff val="40000"/>
                      <a:alpha val="43000"/>
                    </a:schemeClr>
                  </a:outerShdw>
                </a:effectLst>
              </a:rPr>
              <a:t>/art/size-does-matter-73413798</a:t>
            </a:r>
          </a:p>
        </p:txBody>
      </p:sp>
    </p:spTree>
    <p:extLst>
      <p:ext uri="{BB962C8B-B14F-4D97-AF65-F5344CB8AC3E}">
        <p14:creationId xmlns:p14="http://schemas.microsoft.com/office/powerpoint/2010/main" val="6334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Size is </a:t>
            </a:r>
            <a:r>
              <a:rPr lang="en-US" i="1" dirty="0" smtClean="0"/>
              <a:t>Never</a:t>
            </a:r>
            <a:r>
              <a:rPr lang="en-US" dirty="0" smtClean="0"/>
              <a:t> the Right Size</a:t>
            </a:r>
            <a:endParaRPr lang="en-US" dirty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 smtClean="0"/>
              <a:t>Unless you already know cardinality</a:t>
            </a:r>
          </a:p>
          <a:p>
            <a:pPr>
              <a:lnSpc>
                <a:spcPct val="110000"/>
              </a:lnSpc>
            </a:pPr>
            <a:r>
              <a:rPr lang="en-US" sz="3600" dirty="0" smtClean="0"/>
              <a:t>Too </a:t>
            </a:r>
            <a:r>
              <a:rPr lang="en-US" sz="3600" dirty="0"/>
              <a:t>big—wastes </a:t>
            </a:r>
            <a:r>
              <a:rPr lang="en-US" sz="3600" dirty="0" smtClean="0"/>
              <a:t>memory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Too small—long chains degenerate to </a:t>
            </a:r>
            <a:r>
              <a:rPr lang="en-US" sz="3600" i="1" dirty="0" smtClean="0"/>
              <a:t>O</a:t>
            </a:r>
            <a:r>
              <a:rPr lang="en-US" sz="3600" i="1" dirty="0"/>
              <a:t>(n</a:t>
            </a:r>
            <a:r>
              <a:rPr lang="en-US" sz="3600" i="1" dirty="0" smtClean="0"/>
              <a:t>)</a:t>
            </a:r>
            <a:r>
              <a:rPr lang="en-US" sz="3600" dirty="0" smtClean="0"/>
              <a:t> </a:t>
            </a:r>
            <a:r>
              <a:rPr lang="en-US" sz="3600" dirty="0"/>
              <a:t>accesses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Degradation in </a:t>
            </a:r>
            <a:r>
              <a:rPr lang="en-US" dirty="0" smtClean="0"/>
              <a:t>Fixed-Size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33974"/>
            <a:ext cx="8229600" cy="6668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20-bucket table, 400 insertions from random shuffle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06375238"/>
              </p:ext>
            </p:extLst>
          </p:nvPr>
        </p:nvGraphicFramePr>
        <p:xfrm>
          <a:off x="1552331" y="1629115"/>
          <a:ext cx="6881253" cy="3667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709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Stop-the-World Resizing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3488"/>
            <a:ext cx="8229600" cy="10773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4 buckets initially; doubles when load factor &gt; 3.0</a:t>
            </a:r>
          </a:p>
          <a:p>
            <a:r>
              <a:rPr lang="en-US" dirty="0" smtClean="0"/>
              <a:t>Horrible </a:t>
            </a:r>
            <a:r>
              <a:rPr lang="en-US" dirty="0"/>
              <a:t>worst-case </a:t>
            </a:r>
            <a:r>
              <a:rPr lang="en-US" dirty="0" smtClean="0"/>
              <a:t>performance</a:t>
            </a:r>
          </a:p>
          <a:p>
            <a:pPr marL="118872" indent="0">
              <a:buNone/>
            </a:pP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88577909"/>
              </p:ext>
            </p:extLst>
          </p:nvPr>
        </p:nvGraphicFramePr>
        <p:xfrm>
          <a:off x="1462526" y="1616288"/>
          <a:ext cx="6914929" cy="347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13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Hashing Resizing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397500"/>
            <a:ext cx="8229600" cy="114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4 buckets initially; load factor = 3.0</a:t>
            </a:r>
          </a:p>
          <a:p>
            <a:r>
              <a:rPr lang="en-US" dirty="0" smtClean="0"/>
              <a:t>Grows to 400/3 buckets, 1 split every 3 insertions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08470005"/>
              </p:ext>
            </p:extLst>
          </p:nvPr>
        </p:nvGraphicFramePr>
        <p:xfrm>
          <a:off x="1524000" y="1536700"/>
          <a:ext cx="6235700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05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4725</TotalTime>
  <Words>1734</Words>
  <Application>Microsoft Macintosh PowerPoint</Application>
  <PresentationFormat>On-screen Show (4:3)</PresentationFormat>
  <Paragraphs>441</Paragraphs>
  <Slides>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Module</vt:lpstr>
      <vt:lpstr>LKRhash</vt:lpstr>
      <vt:lpstr>Origin Story</vt:lpstr>
      <vt:lpstr>LKRhash Design Techniques</vt:lpstr>
      <vt:lpstr>What is a Hashtable?</vt:lpstr>
      <vt:lpstr>Size Does Matter</vt:lpstr>
      <vt:lpstr>Fixed Size is Never the Right Size</vt:lpstr>
      <vt:lpstr>Degradation in Fixed-Size Table</vt:lpstr>
      <vt:lpstr>Stop-the-World Resizing</vt:lpstr>
      <vt:lpstr>Linear Hashing Resizing</vt:lpstr>
      <vt:lpstr>Linear Hashing</vt:lpstr>
      <vt:lpstr>Linear Hashing Expansion, 1 of 3</vt:lpstr>
      <vt:lpstr>Linear Hashing Expansion, 2 of 3</vt:lpstr>
      <vt:lpstr>Linear Hashing Expansion, 3 of 3</vt:lpstr>
      <vt:lpstr>Growable Array of Buckets</vt:lpstr>
      <vt:lpstr>Cache-friendliness</vt:lpstr>
      <vt:lpstr>L1/L2 Cache Misses</vt:lpstr>
      <vt:lpstr>Chasing Pointers ⇒ Cache Misses</vt:lpstr>
      <vt:lpstr>Cache-friendly data structures</vt:lpstr>
      <vt:lpstr>LKRhash buckets</vt:lpstr>
      <vt:lpstr>Lock Contention</vt:lpstr>
      <vt:lpstr>Reducing Lock Contention</vt:lpstr>
      <vt:lpstr>Table with 4 subtables</vt:lpstr>
      <vt:lpstr>Custom Reader-Writer Spin Locks</vt:lpstr>
      <vt:lpstr>Bucket = Lock + NodeClump</vt:lpstr>
      <vt:lpstr>Multiprocessor Scaling  HP Axil, 8 x PPro 200MHz</vt:lpstr>
      <vt:lpstr>Some Implementation Details</vt:lpstr>
      <vt:lpstr>InsertRecord pseudocode, 1 of 2</vt:lpstr>
      <vt:lpstr>InsertRecord pseudocode, 2 of 2</vt:lpstr>
      <vt:lpstr>SplitBucket pseudocode</vt:lpstr>
      <vt:lpstr>FindKey pseudocode</vt:lpstr>
      <vt:lpstr>Gotchas</vt:lpstr>
      <vt:lpstr>Patent 6578131</vt:lpstr>
      <vt:lpstr>Closed Source</vt:lpstr>
      <vt:lpstr>References</vt:lpstr>
      <vt:lpstr>Other (Multithreaded) Hashtables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LKRhash</dc:title>
  <dc:creator>George V. Reilly</dc:creator>
  <cp:lastModifiedBy>George V. Reilly</cp:lastModifiedBy>
  <cp:revision>87</cp:revision>
  <dcterms:created xsi:type="dcterms:W3CDTF">2012-06-11T05:25:04Z</dcterms:created>
  <dcterms:modified xsi:type="dcterms:W3CDTF">2012-06-21T05:46:03Z</dcterms:modified>
</cp:coreProperties>
</file>