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315200" cy="96012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2F8"/>
    <a:srgbClr val="C7EAF4"/>
    <a:srgbClr val="E4E4E4"/>
    <a:srgbClr val="F2F2F2"/>
    <a:srgbClr val="8B8E8F"/>
    <a:srgbClr val="717476"/>
    <a:srgbClr val="229FBE"/>
    <a:srgbClr val="2FB7D9"/>
    <a:srgbClr val="18687B"/>
    <a:srgbClr val="1E7D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77" y="-4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18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18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 </a:t>
            </a:r>
          </a:p>
        </p:txBody>
      </p:sp>
      <p:sp>
        <p:nvSpPr>
          <p:cNvPr id="18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DD5ABA-EA78-4720-9E98-3683EDA719E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731520" y="4620600"/>
            <a:ext cx="5847480" cy="37756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0" y="9119520"/>
            <a:ext cx="3165120" cy="477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ESC Minneapolis </a:t>
            </a:r>
            <a:endParaRPr lang="en-US" sz="1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10287720" y="6212880"/>
            <a:ext cx="147204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" name="Picture 10"/>
          <p:cNvPicPr/>
          <p:nvPr/>
        </p:nvPicPr>
        <p:blipFill>
          <a:blip r:embed="rId15" cstate="print"/>
          <a:srcRect r="-3788" b="13769"/>
          <a:stretch>
            <a:fillRect/>
          </a:stretch>
        </p:blipFill>
        <p:spPr>
          <a:xfrm>
            <a:off x="594000" y="6212880"/>
            <a:ext cx="1472400" cy="5371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0" y="5361120"/>
            <a:ext cx="12185280" cy="1492200"/>
          </a:xfrm>
          <a:prstGeom prst="rect">
            <a:avLst/>
          </a:prstGeom>
          <a:ln>
            <a:noFill/>
          </a:ln>
        </p:spPr>
      </p:pic>
      <p:pic>
        <p:nvPicPr>
          <p:cNvPr id="5" name="Picture 5"/>
          <p:cNvPicPr/>
          <p:nvPr/>
        </p:nvPicPr>
        <p:blipFill>
          <a:blip r:embed="rId16" cstate="print"/>
          <a:srcRect r="-3787" b="13756"/>
          <a:stretch>
            <a:fillRect/>
          </a:stretch>
        </p:blipFill>
        <p:spPr>
          <a:xfrm>
            <a:off x="1677960" y="5671080"/>
            <a:ext cx="2663280" cy="97380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9844200" y="5941800"/>
            <a:ext cx="209088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4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" name="Picture 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960" y="5469120"/>
            <a:ext cx="947520" cy="117576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0" y="0"/>
            <a:ext cx="12187440" cy="2372760"/>
          </a:xfrm>
          <a:prstGeom prst="rect">
            <a:avLst/>
          </a:prstGeom>
          <a:ln>
            <a:noFill/>
          </a:ln>
        </p:spPr>
      </p:pic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10287720" y="6212880"/>
            <a:ext cx="147204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48" name="Picture 10"/>
          <p:cNvPicPr/>
          <p:nvPr/>
        </p:nvPicPr>
        <p:blipFill>
          <a:blip r:embed="rId15" cstate="print"/>
          <a:srcRect r="-3788" b="13769"/>
          <a:stretch>
            <a:fillRect/>
          </a:stretch>
        </p:blipFill>
        <p:spPr>
          <a:xfrm>
            <a:off x="594000" y="6212880"/>
            <a:ext cx="1472400" cy="537120"/>
          </a:xfrm>
          <a:prstGeom prst="rect">
            <a:avLst/>
          </a:prstGeom>
          <a:ln>
            <a:noFill/>
          </a:ln>
        </p:spPr>
      </p:pic>
      <p:pic>
        <p:nvPicPr>
          <p:cNvPr id="49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10457640" y="6234840"/>
            <a:ext cx="1452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51" name="Picture 7"/>
          <p:cNvPicPr/>
          <p:nvPr/>
        </p:nvPicPr>
        <p:blipFill>
          <a:blip r:embed="rId16" cstate="print"/>
          <a:srcRect r="-3783" b="13769"/>
          <a:stretch>
            <a:fillRect/>
          </a:stretch>
        </p:blipFill>
        <p:spPr>
          <a:xfrm>
            <a:off x="518400" y="6221160"/>
            <a:ext cx="1428120" cy="520920"/>
          </a:xfrm>
          <a:prstGeom prst="rect">
            <a:avLst/>
          </a:prstGeom>
          <a:ln>
            <a:noFill/>
          </a:ln>
        </p:spPr>
      </p:pic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10287720" y="6212880"/>
            <a:ext cx="147204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92" name="Picture 10"/>
          <p:cNvPicPr/>
          <p:nvPr/>
        </p:nvPicPr>
        <p:blipFill>
          <a:blip r:embed="rId15" cstate="print"/>
          <a:srcRect r="-3788" b="13769"/>
          <a:stretch>
            <a:fillRect/>
          </a:stretch>
        </p:blipFill>
        <p:spPr>
          <a:xfrm>
            <a:off x="594000" y="6212880"/>
            <a:ext cx="1472400" cy="537120"/>
          </a:xfrm>
          <a:prstGeom prst="rect">
            <a:avLst/>
          </a:prstGeom>
          <a:ln>
            <a:noFill/>
          </a:ln>
        </p:spPr>
      </p:pic>
      <p:pic>
        <p:nvPicPr>
          <p:cNvPr id="93" name="Picture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10457640" y="6234840"/>
            <a:ext cx="1452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95" name="Picture 7"/>
          <p:cNvPicPr/>
          <p:nvPr/>
        </p:nvPicPr>
        <p:blipFill>
          <a:blip r:embed="rId16" cstate="print"/>
          <a:srcRect r="-3783" b="13769"/>
          <a:stretch>
            <a:fillRect/>
          </a:stretch>
        </p:blipFill>
        <p:spPr>
          <a:xfrm>
            <a:off x="518400" y="6221160"/>
            <a:ext cx="1428120" cy="520920"/>
          </a:xfrm>
          <a:prstGeom prst="rect">
            <a:avLst/>
          </a:prstGeom>
          <a:ln>
            <a:noFill/>
          </a:ln>
        </p:spPr>
      </p:pic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10287720" y="6212880"/>
            <a:ext cx="147204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37" name="Picture 10"/>
          <p:cNvPicPr/>
          <p:nvPr/>
        </p:nvPicPr>
        <p:blipFill>
          <a:blip r:embed="rId15" cstate="print"/>
          <a:srcRect r="-3788" b="13769"/>
          <a:stretch>
            <a:fillRect/>
          </a:stretch>
        </p:blipFill>
        <p:spPr>
          <a:xfrm>
            <a:off x="594000" y="6212880"/>
            <a:ext cx="1472400" cy="537120"/>
          </a:xfrm>
          <a:prstGeom prst="rect">
            <a:avLst/>
          </a:prstGeom>
          <a:ln>
            <a:noFill/>
          </a:ln>
        </p:spPr>
      </p:pic>
      <p:pic>
        <p:nvPicPr>
          <p:cNvPr id="138" name="Picture 1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6109920"/>
            <a:ext cx="12185280" cy="74340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0417320" y="6212880"/>
            <a:ext cx="163332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#ESCconf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0" name="Picture 8"/>
          <p:cNvPicPr/>
          <p:nvPr/>
        </p:nvPicPr>
        <p:blipFill>
          <a:blip r:embed="rId15" cstate="print"/>
          <a:srcRect r="-3788" b="13769"/>
          <a:stretch>
            <a:fillRect/>
          </a:stretch>
        </p:blipFill>
        <p:spPr>
          <a:xfrm>
            <a:off x="452520" y="6213240"/>
            <a:ext cx="1472400" cy="537120"/>
          </a:xfrm>
          <a:prstGeom prst="rect">
            <a:avLst/>
          </a:prstGeom>
          <a:ln>
            <a:noFill/>
          </a:ln>
        </p:spPr>
      </p:pic>
      <p:sp>
        <p:nvSpPr>
          <p:cNvPr id="1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03860" y="3530600"/>
            <a:ext cx="7141210" cy="10833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 algn="l">
              <a:lnSpc>
                <a:spcPct val="100000"/>
              </a:lnSpc>
            </a:pPr>
            <a:r>
              <a:rPr lang="en-US" sz="32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Algorithms Rule Supreme</a:t>
            </a:r>
          </a:p>
        </p:txBody>
      </p:sp>
      <p:sp>
        <p:nvSpPr>
          <p:cNvPr id="185" name="CustomShape 2"/>
          <p:cNvSpPr/>
          <p:nvPr/>
        </p:nvSpPr>
        <p:spPr>
          <a:xfrm>
            <a:off x="111760" y="4613910"/>
            <a:ext cx="2322830" cy="9410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Lloyd Moore</a:t>
            </a: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13215" y="4370705"/>
            <a:ext cx="2634615" cy="66167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030210" y="8010525"/>
            <a:ext cx="575945" cy="575945"/>
          </a:xfrm>
          <a:prstGeom prst="ellipse">
            <a:avLst/>
          </a:prstGeom>
          <a:solidFill>
            <a:srgbClr val="A8CF46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81745" y="8010525"/>
            <a:ext cx="575945" cy="575945"/>
          </a:xfrm>
          <a:prstGeom prst="ellipse">
            <a:avLst/>
          </a:prstGeom>
          <a:solidFill>
            <a:srgbClr val="73767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80575" y="8010525"/>
            <a:ext cx="575945" cy="575945"/>
          </a:xfrm>
          <a:prstGeom prst="ellipse">
            <a:avLst/>
          </a:prstGeom>
          <a:solidFill>
            <a:srgbClr val="2898C6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30210" y="8758555"/>
            <a:ext cx="575945" cy="575945"/>
          </a:xfrm>
          <a:prstGeom prst="ellipse">
            <a:avLst/>
          </a:prstGeom>
          <a:solidFill>
            <a:srgbClr val="809B3C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81745" y="8758555"/>
            <a:ext cx="575945" cy="575945"/>
          </a:xfrm>
          <a:prstGeom prst="ellipse">
            <a:avLst/>
          </a:prstGeom>
          <a:solidFill>
            <a:srgbClr val="505457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0575" y="8758555"/>
            <a:ext cx="575945" cy="575945"/>
          </a:xfrm>
          <a:prstGeom prst="ellipse">
            <a:avLst/>
          </a:prstGeom>
          <a:solidFill>
            <a:srgbClr val="197089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30835" y="0"/>
            <a:ext cx="11018520" cy="8420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“T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raditional”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–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trengths/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eakness</a:t>
            </a:r>
          </a:p>
        </p:txBody>
      </p:sp>
      <p:sp>
        <p:nvSpPr>
          <p:cNvPr id="215" name="CustomShape 2"/>
          <p:cNvSpPr/>
          <p:nvPr/>
        </p:nvSpPr>
        <p:spPr>
          <a:xfrm>
            <a:off x="1366520" y="3702050"/>
            <a:ext cx="5073650" cy="14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Simple to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implement</a:t>
            </a:r>
            <a:endParaRPr lang="en-US" sz="19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Simple to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understand</a:t>
            </a:r>
            <a:endParaRPr lang="en-US" sz="19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Mostly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independent </a:t>
            </a: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of image content</a:t>
            </a:r>
            <a:endParaRPr lang="en-US" sz="19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752465" y="3702050"/>
            <a:ext cx="5123815" cy="2362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Pretty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slow</a:t>
            </a:r>
            <a:endParaRPr lang="en-US" sz="19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Multiple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passes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over image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Multiple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working 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images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Not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cache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friendly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Original </a:t>
            </a: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image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destroyed</a:t>
            </a:r>
            <a:endParaRPr lang="en-US" sz="19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60540" y="765810"/>
            <a:ext cx="2793365" cy="2793365"/>
          </a:xfrm>
          <a:prstGeom prst="ellipse">
            <a:avLst/>
          </a:prstGeom>
          <a:solidFill>
            <a:srgbClr val="ABABA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06345" y="765810"/>
            <a:ext cx="2795905" cy="2795905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32100" y="1877695"/>
            <a:ext cx="21443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Demi" panose="020B0703020102020204" charset="0"/>
                <a:ea typeface="DejaVu Sans" panose="020B0603030804020204"/>
                <a:sym typeface="+mn-ea"/>
              </a:rPr>
              <a:t>Strengths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35178" y="1905000"/>
            <a:ext cx="224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s-UY" altLang="en-US" sz="36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Demi" panose="020B0703020102020204" charset="0"/>
                <a:ea typeface="DejaVu Sans" panose="020B0603030804020204"/>
                <a:sym typeface="+mn-ea"/>
              </a:rPr>
              <a:t>Weakness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6565" y="0"/>
            <a:ext cx="10892790" cy="7404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“W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anderer”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roblem</a:t>
            </a:r>
          </a:p>
        </p:txBody>
      </p:sp>
      <p:sp>
        <p:nvSpPr>
          <p:cNvPr id="218" name="CustomShape 2"/>
          <p:cNvSpPr/>
          <p:nvPr/>
        </p:nvSpPr>
        <p:spPr>
          <a:xfrm>
            <a:off x="3311525" y="885825"/>
            <a:ext cx="6003925" cy="38233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7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Images consist of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50 to 200 very thin blobs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45" indent="0">
              <a:lnSpc>
                <a:spcPct val="17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Imaging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environment is controlled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45" indent="0">
              <a:lnSpc>
                <a:spcPct val="17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None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No “large” blobs</a:t>
            </a:r>
            <a:endParaRPr lang="en-US" sz="20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45" indent="0">
              <a:lnSpc>
                <a:spcPct val="17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Example comes from a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real world optimization project</a:t>
            </a:r>
          </a:p>
          <a:p>
            <a:pPr marL="4445" indent="0">
              <a:lnSpc>
                <a:spcPct val="17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Blobs were actually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fibers of a material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>
              <a:lnSpc>
                <a:spcPct val="90000"/>
              </a:lnSpc>
              <a:buNone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96565" y="5014595"/>
            <a:ext cx="5828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NOTE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:</a:t>
            </a:r>
            <a:r>
              <a:rPr lang="en-US" sz="2800" b="1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 </a:t>
            </a:r>
            <a:r>
              <a:rPr lang="en-US" sz="20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Example images will show on a few blobs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9910" y="1275715"/>
            <a:ext cx="143510" cy="49149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89910" y="1897380"/>
            <a:ext cx="143510" cy="491490"/>
          </a:xfrm>
          <a:prstGeom prst="rect">
            <a:avLst/>
          </a:prstGeom>
          <a:solidFill>
            <a:srgbClr val="37A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89910" y="2606675"/>
            <a:ext cx="143510" cy="491490"/>
          </a:xfrm>
          <a:prstGeom prst="rect">
            <a:avLst/>
          </a:prstGeom>
          <a:solidFill>
            <a:srgbClr val="249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89910" y="3366770"/>
            <a:ext cx="143510" cy="491490"/>
          </a:xfrm>
          <a:prstGeom prst="rect">
            <a:avLst/>
          </a:prstGeom>
          <a:solidFill>
            <a:srgbClr val="1E7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89910" y="4097020"/>
            <a:ext cx="143510" cy="491490"/>
          </a:xfrm>
          <a:prstGeom prst="rect">
            <a:avLst/>
          </a:prstGeom>
          <a:solidFill>
            <a:srgbClr val="186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835" y="0"/>
            <a:ext cx="10891520" cy="8045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Wanderer”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utline</a:t>
            </a:r>
          </a:p>
        </p:txBody>
      </p:sp>
      <p:pic>
        <p:nvPicPr>
          <p:cNvPr id="221" name="Picture 2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720" y="805180"/>
            <a:ext cx="1918440" cy="1918440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9640" y="804820"/>
            <a:ext cx="1918800" cy="1918800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9200" y="805180"/>
            <a:ext cx="1918440" cy="1918440"/>
          </a:xfrm>
          <a:prstGeom prst="rect">
            <a:avLst/>
          </a:prstGeom>
          <a:ln>
            <a:noFill/>
          </a:ln>
        </p:spPr>
      </p:pic>
      <p:pic>
        <p:nvPicPr>
          <p:cNvPr id="224" name="Picture 2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75120" y="805180"/>
            <a:ext cx="1918440" cy="1918440"/>
          </a:xfrm>
          <a:prstGeom prst="rect">
            <a:avLst/>
          </a:prstGeom>
          <a:ln>
            <a:noFill/>
          </a:ln>
        </p:spPr>
      </p:pic>
      <p:pic>
        <p:nvPicPr>
          <p:cNvPr id="225" name="Picture 2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40680" y="809140"/>
            <a:ext cx="1918800" cy="1918800"/>
          </a:xfrm>
          <a:prstGeom prst="rect">
            <a:avLst/>
          </a:prstGeom>
          <a:ln>
            <a:noFill/>
          </a:ln>
        </p:spPr>
      </p:pic>
      <p:sp>
        <p:nvSpPr>
          <p:cNvPr id="17" name="Teardrop 16"/>
          <p:cNvSpPr/>
          <p:nvPr/>
        </p:nvSpPr>
        <p:spPr>
          <a:xfrm rot="2700000">
            <a:off x="2202180" y="1442720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/>
        </p:nvSpPr>
        <p:spPr>
          <a:xfrm rot="2700000">
            <a:off x="4582160" y="1442720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 rot="2700000">
            <a:off x="6991350" y="1442720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2700000">
            <a:off x="9353550" y="1442720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399915" y="3030855"/>
            <a:ext cx="153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Gill Sans MT" panose="020B0502020104020203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Gill Sans MT" panose="020B0502020104020203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Gill Sans MT" panose="020B0502020104020203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Gill Sans MT" panose="020B0502020104020203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bg1"/>
                </a:solidFill>
                <a:latin typeface="Gill Sans MT" panose="020B0502020104020203" charset="0"/>
              </a:rPr>
              <a:t>5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141095" y="2954020"/>
            <a:ext cx="6433820" cy="301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en-US" sz="2000">
                <a:latin typeface="Franklin Gothic Book" panose="020B0503020102020204" charset="0"/>
              </a:rPr>
              <a:t>Threshold Image</a:t>
            </a:r>
          </a:p>
          <a:p>
            <a:pPr>
              <a:lnSpc>
                <a:spcPct val="190000"/>
              </a:lnSpc>
            </a:pPr>
            <a:r>
              <a:rPr lang="en-US" sz="2000">
                <a:latin typeface="Franklin Gothic Book" panose="020B0503020102020204" charset="0"/>
              </a:rPr>
              <a:t>Find Blob Start</a:t>
            </a:r>
          </a:p>
          <a:p>
            <a:pPr>
              <a:lnSpc>
                <a:spcPct val="190000"/>
              </a:lnSpc>
            </a:pPr>
            <a:r>
              <a:rPr lang="en-US" sz="2000">
                <a:latin typeface="Franklin Gothic Book" panose="020B0503020102020204" charset="0"/>
              </a:rPr>
              <a:t>Explore Blob, Updating Bounding Box</a:t>
            </a:r>
          </a:p>
          <a:p>
            <a:pPr>
              <a:lnSpc>
                <a:spcPct val="190000"/>
              </a:lnSpc>
            </a:pPr>
            <a:r>
              <a:rPr lang="en-US" sz="2000">
                <a:latin typeface="Franklin Gothic Book" panose="020B0503020102020204" charset="0"/>
              </a:rPr>
              <a:t>Double Check Blob Fully Explored</a:t>
            </a:r>
          </a:p>
          <a:p>
            <a:pPr>
              <a:lnSpc>
                <a:spcPct val="190000"/>
              </a:lnSpc>
            </a:pPr>
            <a:r>
              <a:rPr lang="en-US" sz="2000">
                <a:latin typeface="Franklin Gothic Book" panose="020B0503020102020204" charset="0"/>
              </a:rPr>
              <a:t>Continue Until End of Image Reached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85470" y="3054985"/>
            <a:ext cx="153035" cy="297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en-US" sz="1400" b="1">
                <a:solidFill>
                  <a:schemeClr val="tx1"/>
                </a:solidFill>
                <a:latin typeface="Gill Sans MT" panose="020B0502020104020203" charset="0"/>
              </a:rPr>
              <a:t>1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2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3</a:t>
            </a:r>
          </a:p>
          <a:p>
            <a:pPr>
              <a:lnSpc>
                <a:spcPct val="240000"/>
              </a:lnSpc>
            </a:pPr>
            <a:r>
              <a:rPr lang="es-UY" altLang="en-US" sz="1600" b="1">
                <a:solidFill>
                  <a:schemeClr val="tx1"/>
                </a:solidFill>
                <a:latin typeface="Gill Sans MT" panose="020B0502020104020203" charset="0"/>
              </a:rPr>
              <a:t>4</a:t>
            </a: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934720" y="3301365"/>
            <a:ext cx="131445" cy="262890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8960" y="1052736"/>
            <a:ext cx="124460" cy="4244340"/>
          </a:xfrm>
          <a:prstGeom prst="rect">
            <a:avLst/>
          </a:prstGeom>
          <a:solidFill>
            <a:srgbClr val="D9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ustomShape 1"/>
          <p:cNvSpPr/>
          <p:nvPr/>
        </p:nvSpPr>
        <p:spPr>
          <a:xfrm>
            <a:off x="514350" y="0"/>
            <a:ext cx="10835005" cy="975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anderer”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231" name="CustomShape 2"/>
          <p:cNvSpPr/>
          <p:nvPr/>
        </p:nvSpPr>
        <p:spPr>
          <a:xfrm>
            <a:off x="514350" y="1254760"/>
            <a:ext cx="11635740" cy="4118456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Threshold: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Same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 “Traditional”                 		                   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80,000 Ops</a:t>
            </a:r>
          </a:p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Find Blob Start: 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Same as “Traditional”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70,000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Ops</a:t>
            </a:r>
          </a:p>
          <a:p>
            <a:pPr>
              <a:lnSpc>
                <a:spcPct val="90000"/>
              </a:lnSpc>
            </a:pP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Explore Blob: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in blob: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 adjacent the 8 adjacent pixels			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cur_blob_start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+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fixed_offset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read + write + add = 3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if(*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untouched_pixel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)			dereference + read + test = 3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accumulate_pixel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(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this_x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this_y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)			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Assume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75% of the time: 0.75 *(2 push + call) = 2.25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*explorer = *explorer &amp;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constant_tag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dereference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read + and + write = 4 operations</a:t>
            </a:r>
          </a:p>
          <a:p>
            <a:pPr>
              <a:lnSpc>
                <a:spcPct val="9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accumulate_pixel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If x &lt;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then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x (for 4 cases)		4 * (2 read + compare + test) = 16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Assume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25% trigger if clause: write = 0.25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++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pixel_count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increment + write = 3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return					</a:t>
            </a:r>
            <a:r>
              <a:rPr lang="en-US" sz="1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return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operation</a:t>
            </a:r>
          </a:p>
          <a:p>
            <a:pPr>
              <a:lnSpc>
                <a:spcPct val="90000"/>
              </a:lnSpc>
            </a:pPr>
            <a:endParaRPr lang="en-US" sz="15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						3 + 3 + 2.25 + 4 + 0.75 * (16 + 0.25 + 3 + 1) = </a:t>
            </a:r>
          </a:p>
          <a:p>
            <a:pPr>
              <a:lnSpc>
                <a:spcPct val="9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						27.5 operations per blob pixel (approximately actual is 27.4375)	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52500" y="5460365"/>
            <a:ext cx="10504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797165" y="7189470"/>
            <a:ext cx="575945" cy="575945"/>
          </a:xfrm>
          <a:prstGeom prst="ellipse">
            <a:avLst/>
          </a:prstGeom>
          <a:solidFill>
            <a:srgbClr val="197089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20370" y="0"/>
            <a:ext cx="10972800" cy="896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Wanderer”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233" name="CustomShape 2"/>
          <p:cNvSpPr/>
          <p:nvPr/>
        </p:nvSpPr>
        <p:spPr>
          <a:xfrm>
            <a:off x="838200" y="897255"/>
            <a:ext cx="11217910" cy="51047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Explore Blob: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in blob: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Move to next pixel: explore right, down, down &amp; right, down &amp; left: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4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cases assume 50% hit so count 2 cases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+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fixed_offset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+ add = 3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if(*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&gt;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completed_pixel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			dereference + read + subtract + test = 4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&amp;&amp; *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&lt;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untouched_pixel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)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and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subtract + test = 3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cur_blob_start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write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operation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cur_coordinate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const_offset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add + write = 3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           </a:t>
            </a: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2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* (3 + 4 + 3 + 1 + 3) = 28 operations per blob pixel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Double Check Blob Fully Explored:</a:t>
            </a: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current blob bounding box: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if(*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&gt;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completed_pixel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			dereference + read + subtract + test = 4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&amp;&amp; *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&lt;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untouched_pixel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)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and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subtract + test = 3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cur_blob_start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explorer_pointer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write = 1 operation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cur_blob_x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cur_offset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% width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reads + modulus + write = 4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cur_blob_y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cur_offset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/ width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reads + divide + write = 4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            </a:t>
            </a: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4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+ 3 + 1 + 4 + 4 = 16 operations per current blob counted pixel</a:t>
            </a:r>
          </a:p>
          <a:p>
            <a:pPr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100000"/>
              </a:lnSpc>
            </a:pP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580" y="897255"/>
            <a:ext cx="139065" cy="2138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76580" y="3697605"/>
            <a:ext cx="139065" cy="2051050"/>
          </a:xfrm>
          <a:prstGeom prst="rect">
            <a:avLst/>
          </a:prstGeom>
          <a:solidFill>
            <a:srgbClr val="7DC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8580" y="1268730"/>
            <a:ext cx="5773420" cy="2448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35610" y="0"/>
            <a:ext cx="10913745" cy="9537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anderer”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838200" y="1796415"/>
            <a:ext cx="10770870" cy="42056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565"/>
              </a:spcBef>
              <a:spcAft>
                <a:spcPts val="565"/>
              </a:spcAft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Threshold: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	Same as “Traditional”                 	           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2000" b="1" strike="noStrike" spc="-1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80,000 </a:t>
            </a:r>
            <a:r>
              <a:rPr lang="en-US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Ops</a:t>
            </a:r>
          </a:p>
          <a:p>
            <a:pPr>
              <a:lnSpc>
                <a:spcPct val="90000"/>
              </a:lnSpc>
              <a:spcBef>
                <a:spcPts val="565"/>
              </a:spcBef>
              <a:spcAft>
                <a:spcPts val="565"/>
              </a:spcAft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Find Blob Start: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	Same as “Traditional”		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2000" b="1" strike="noStrike" spc="-1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70,000 </a:t>
            </a:r>
            <a:r>
              <a:rPr lang="en-US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Ops</a:t>
            </a:r>
          </a:p>
          <a:p>
            <a:pPr>
              <a:lnSpc>
                <a:spcPct val="90000"/>
              </a:lnSpc>
              <a:spcBef>
                <a:spcPts val="565"/>
              </a:spcBef>
              <a:spcAft>
                <a:spcPts val="565"/>
              </a:spcAft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Explore Blob: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27.5 + 28 ops			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2000" b="1" strike="noStrike" spc="-1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55.5 </a:t>
            </a:r>
            <a:r>
              <a:rPr lang="en-US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Ops per Blob Pixel</a:t>
            </a:r>
          </a:p>
          <a:p>
            <a:pPr>
              <a:lnSpc>
                <a:spcPct val="90000"/>
              </a:lnSpc>
              <a:spcBef>
                <a:spcPts val="565"/>
              </a:spcBef>
              <a:spcAft>
                <a:spcPts val="565"/>
              </a:spcAft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Double Check: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16 ops, assume executes 3x 		</a:t>
            </a:r>
            <a:r>
              <a:rPr lang="en-US" sz="2000" b="1" strike="noStrike" spc="-1" dirty="0" smtClean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48 </a:t>
            </a:r>
            <a:r>
              <a:rPr lang="en-US" sz="20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Ops per Blob Pixel</a:t>
            </a:r>
          </a:p>
          <a:p>
            <a:pPr>
              <a:lnSpc>
                <a:spcPct val="9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Total = 80,000 +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70,000 =   150,000 operations per image</a:t>
            </a:r>
          </a:p>
          <a:p>
            <a:pPr>
              <a:lnSpc>
                <a:spcPct val="90000"/>
              </a:lnSpc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	            + 55.5 + 48 =             + 103.5 operations per blob pixel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940" y="1796415"/>
            <a:ext cx="139065" cy="1576705"/>
          </a:xfrm>
          <a:prstGeom prst="rect">
            <a:avLst/>
          </a:prstGeom>
          <a:solidFill>
            <a:srgbClr val="7DC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6220" y="3980180"/>
            <a:ext cx="134620" cy="495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8580" y="1268095"/>
            <a:ext cx="130810" cy="2448937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9570" y="0"/>
            <a:ext cx="10979785" cy="8934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omparison and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ummary</a:t>
            </a:r>
          </a:p>
        </p:txBody>
      </p:sp>
      <p:sp>
        <p:nvSpPr>
          <p:cNvPr id="9" name="Oval 8"/>
          <p:cNvSpPr/>
          <p:nvPr/>
        </p:nvSpPr>
        <p:spPr>
          <a:xfrm>
            <a:off x="1055440" y="1506855"/>
            <a:ext cx="1832610" cy="1832610"/>
          </a:xfrm>
          <a:prstGeom prst="ellipse">
            <a:avLst/>
          </a:prstGeom>
          <a:solidFill>
            <a:srgbClr val="12505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218635" y="1777365"/>
            <a:ext cx="15062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altLang="en-US">
                <a:solidFill>
                  <a:schemeClr val="bg1"/>
                </a:solidFill>
                <a:latin typeface="Franklin Gothic Book" panose="020B0503020102020204" charset="0"/>
              </a:rPr>
              <a:t>Algorithm</a:t>
            </a:r>
            <a:r>
              <a:rPr lang="en-US" altLang="es-UY">
                <a:solidFill>
                  <a:schemeClr val="bg1"/>
                </a:solidFill>
                <a:latin typeface="Franklin Gothic Book" panose="020B0503020102020204" charset="0"/>
              </a:rPr>
              <a:t>:</a:t>
            </a:r>
          </a:p>
          <a:p>
            <a:pPr algn="ctr"/>
            <a:r>
              <a:rPr lang="en-US" altLang="es-UY" sz="2000" b="1">
                <a:solidFill>
                  <a:schemeClr val="bg1"/>
                </a:solidFill>
                <a:latin typeface="Franklin Gothic Book" panose="020B0503020102020204" charset="0"/>
              </a:rPr>
              <a:t>Traditional</a:t>
            </a:r>
          </a:p>
          <a:p>
            <a:pPr algn="ctr"/>
            <a:r>
              <a:rPr lang="en-US" altLang="es-UY" sz="2000" b="1">
                <a:solidFill>
                  <a:schemeClr val="bg1"/>
                </a:solidFill>
                <a:latin typeface="Franklin Gothic Book" panose="020B0503020102020204" charset="0"/>
              </a:rPr>
              <a:t>Pixel</a:t>
            </a:r>
          </a:p>
          <a:p>
            <a:pPr algn="ctr"/>
            <a:r>
              <a:rPr lang="en-US" altLang="es-UY" sz="2000" b="1">
                <a:solidFill>
                  <a:schemeClr val="bg1"/>
                </a:solidFill>
                <a:latin typeface="Franklin Gothic Book" panose="020B0503020102020204" charset="0"/>
              </a:rPr>
              <a:t>Wanderer</a:t>
            </a:r>
          </a:p>
        </p:txBody>
      </p:sp>
      <p:sp>
        <p:nvSpPr>
          <p:cNvPr id="3" name="Oval 2"/>
          <p:cNvSpPr/>
          <p:nvPr/>
        </p:nvSpPr>
        <p:spPr>
          <a:xfrm>
            <a:off x="3711645" y="933450"/>
            <a:ext cx="2987675" cy="2987675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88845" y="934085"/>
            <a:ext cx="2987675" cy="2987675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4235520" y="1966595"/>
            <a:ext cx="19392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altLang="zh-CN" sz="2000" b="1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Ops per Image:</a:t>
            </a:r>
          </a:p>
          <a:p>
            <a:pPr indent="0" algn="ctr"/>
            <a:r>
              <a:rPr lang="en-US" altLang="zh-CN" sz="2000" b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832,276</a:t>
            </a:r>
          </a:p>
          <a:p>
            <a:pPr indent="0" algn="ctr"/>
            <a:r>
              <a:rPr lang="en-US" altLang="zh-CN" sz="2000" b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150,000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66950" y="1920240"/>
            <a:ext cx="2831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altLang="zh-CN" sz="2000" b="1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Ops per </a:t>
            </a:r>
            <a:r>
              <a:rPr lang="en-US" altLang="zh-CN" sz="2000" b="1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Feature: </a:t>
            </a:r>
            <a:endParaRPr lang="en-US" altLang="zh-CN" sz="2000" b="1" dirty="0">
              <a:solidFill>
                <a:srgbClr val="12505F"/>
              </a:solidFill>
              <a:latin typeface="Franklin Gothic Book" panose="020B0503020102020204" charset="0"/>
              <a:cs typeface="Calibri" panose="020F0502020204030204" charset="0"/>
            </a:endParaRPr>
          </a:p>
          <a:p>
            <a:pPr indent="0" algn="ctr"/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57.25 per blob border</a:t>
            </a:r>
          </a:p>
          <a:p>
            <a:pPr indent="0" algn="ctr"/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103.5 per blob area pixel</a:t>
            </a:r>
          </a:p>
        </p:txBody>
      </p:sp>
      <p:sp>
        <p:nvSpPr>
          <p:cNvPr id="12" name="Cross 11"/>
          <p:cNvSpPr/>
          <p:nvPr/>
        </p:nvSpPr>
        <p:spPr>
          <a:xfrm>
            <a:off x="6792595" y="1839595"/>
            <a:ext cx="935990" cy="935990"/>
          </a:xfrm>
          <a:prstGeom prst="plus">
            <a:avLst>
              <a:gd name="adj" fmla="val 33175"/>
            </a:avLst>
          </a:prstGeom>
          <a:solidFill>
            <a:srgbClr val="1E7E9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3" idx="2"/>
          </p:cNvCxnSpPr>
          <p:nvPr/>
        </p:nvCxnSpPr>
        <p:spPr>
          <a:xfrm>
            <a:off x="2895670" y="2420620"/>
            <a:ext cx="815975" cy="698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246630" y="4133850"/>
            <a:ext cx="775589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altLang="en-US" sz="1600" b="1" u="sng" dirty="0">
                <a:latin typeface="Franklin Gothic Book" panose="020B0503020102020204" charset="0"/>
                <a:sym typeface="+mn-ea"/>
              </a:rPr>
              <a:t>OBSERVATIONS</a:t>
            </a:r>
            <a:r>
              <a:rPr lang="en-US" sz="1600" b="1" u="sng" dirty="0">
                <a:latin typeface="Franklin Gothic Book" panose="020B0503020102020204" charset="0"/>
                <a:sym typeface="+mn-ea"/>
              </a:rPr>
              <a:t>:</a:t>
            </a:r>
          </a:p>
          <a:p>
            <a:pPr algn="ctr"/>
            <a:endParaRPr lang="en-US" sz="1400" dirty="0">
              <a:latin typeface="Franklin Gothic Book" panose="020B0503020102020204" charset="0"/>
            </a:endParaRPr>
          </a:p>
          <a:p>
            <a:pPr algn="ctr"/>
            <a:r>
              <a:rPr lang="en-US" sz="2000" dirty="0">
                <a:latin typeface="Franklin Gothic Book" panose="020B0503020102020204" charset="0"/>
              </a:rPr>
              <a:t>Performance </a:t>
            </a:r>
            <a:r>
              <a:rPr lang="en-US" sz="2000" b="1" dirty="0">
                <a:latin typeface="Franklin Gothic Book" panose="020B0503020102020204" charset="0"/>
              </a:rPr>
              <a:t>GREATLY </a:t>
            </a:r>
            <a:r>
              <a:rPr lang="en-US" sz="2000" dirty="0">
                <a:latin typeface="Franklin Gothic Book" panose="020B0503020102020204" charset="0"/>
              </a:rPr>
              <a:t>depends on image contents</a:t>
            </a:r>
          </a:p>
          <a:p>
            <a:pPr algn="ctr"/>
            <a:r>
              <a:rPr lang="en-US" sz="2000" b="1" dirty="0">
                <a:latin typeface="Franklin Gothic Book" panose="020B0503020102020204" charset="0"/>
              </a:rPr>
              <a:t>Wanderer </a:t>
            </a:r>
            <a:r>
              <a:rPr lang="en-US" sz="2000" dirty="0">
                <a:latin typeface="Franklin Gothic Book" panose="020B0503020102020204" charset="0"/>
              </a:rPr>
              <a:t>faster for empty image, </a:t>
            </a:r>
            <a:r>
              <a:rPr lang="en-US" sz="2000" b="1" dirty="0">
                <a:latin typeface="Franklin Gothic Book" panose="020B0503020102020204" charset="0"/>
              </a:rPr>
              <a:t>worse </a:t>
            </a:r>
            <a:r>
              <a:rPr lang="en-US" sz="2000" dirty="0">
                <a:latin typeface="Franklin Gothic Book" panose="020B0503020102020204" charset="0"/>
              </a:rPr>
              <a:t>for large blobs</a:t>
            </a:r>
          </a:p>
          <a:p>
            <a:pPr algn="ctr"/>
            <a:r>
              <a:rPr lang="en-US" sz="2000" dirty="0">
                <a:latin typeface="Franklin Gothic Book" panose="020B0503020102020204" charset="0"/>
              </a:rPr>
              <a:t>This application had long thin blobs, most only 1 or 2 pixels in width; blob area approximated blob border pixels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07035" y="0"/>
            <a:ext cx="10942955" cy="8559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anderer”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–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trengths/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eakness</a:t>
            </a:r>
          </a:p>
        </p:txBody>
      </p:sp>
      <p:sp>
        <p:nvSpPr>
          <p:cNvPr id="215" name="CustomShape 2"/>
          <p:cNvSpPr/>
          <p:nvPr/>
        </p:nvSpPr>
        <p:spPr>
          <a:xfrm>
            <a:off x="1772285" y="3917315"/>
            <a:ext cx="4350385" cy="14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15 to 30x </a:t>
            </a: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faster 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for target image content vs commercial library</a:t>
            </a: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Single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copy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of image</a:t>
            </a: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Image </a:t>
            </a: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altered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 but available</a:t>
            </a:r>
            <a:endParaRPr lang="en-US" sz="19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752465" y="3917315"/>
            <a:ext cx="5123815" cy="2362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Complex 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to implement</a:t>
            </a: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HIGHLY 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dependent on image content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Multiple 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passes over image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Not </a:t>
            </a:r>
            <a:r>
              <a:rPr lang="en-US" sz="1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cache</a:t>
            </a:r>
            <a:r>
              <a:rPr lang="en-US" sz="1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friendly</a:t>
            </a:r>
            <a:endParaRPr lang="en-US" sz="1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endParaRPr lang="en-US" sz="19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60540" y="981075"/>
            <a:ext cx="2793365" cy="2793365"/>
          </a:xfrm>
          <a:prstGeom prst="ellipse">
            <a:avLst/>
          </a:prstGeom>
          <a:solidFill>
            <a:srgbClr val="ABABA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06345" y="981075"/>
            <a:ext cx="2795905" cy="2795905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32100" y="2092960"/>
            <a:ext cx="21443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Demi" panose="020B0703020102020204" charset="0"/>
                <a:ea typeface="DejaVu Sans" panose="020B0603030804020204"/>
                <a:sym typeface="+mn-ea"/>
              </a:rPr>
              <a:t>Strengths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35178" y="2120265"/>
            <a:ext cx="224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s-UY" altLang="en-US" sz="36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Demi" panose="020B0703020102020204" charset="0"/>
                <a:ea typeface="DejaVu Sans" panose="020B0603030804020204"/>
                <a:sym typeface="+mn-ea"/>
              </a:rPr>
              <a:t>Weakness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21335" y="0"/>
            <a:ext cx="10828020" cy="9309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ingle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roblem</a:t>
            </a:r>
          </a:p>
        </p:txBody>
      </p:sp>
      <p:sp>
        <p:nvSpPr>
          <p:cNvPr id="242" name="CustomShape 2"/>
          <p:cNvSpPr/>
          <p:nvPr/>
        </p:nvSpPr>
        <p:spPr>
          <a:xfrm>
            <a:off x="3009900" y="1490980"/>
            <a:ext cx="10511155" cy="49187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indent="0">
              <a:lnSpc>
                <a:spcPct val="140000"/>
              </a:lnSpc>
              <a:spcBef>
                <a:spcPts val="1135"/>
              </a:spcBef>
              <a:spcAft>
                <a:spcPts val="1135"/>
              </a:spcAft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Track 5 to 10 small round objects per frame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>
              <a:lnSpc>
                <a:spcPct val="140000"/>
              </a:lnSpc>
              <a:spcBef>
                <a:spcPts val="1135"/>
              </a:spcBef>
              <a:spcAft>
                <a:spcPts val="1135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Run on VERY small processors, including micro-controllers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>
              <a:lnSpc>
                <a:spcPct val="140000"/>
              </a:lnSpc>
              <a:spcBef>
                <a:spcPts val="1135"/>
              </a:spcBef>
              <a:spcAft>
                <a:spcPts val="1135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Target processor need not hold full video frame, only current pixel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>
              <a:lnSpc>
                <a:spcPct val="140000"/>
              </a:lnSpc>
              <a:spcBef>
                <a:spcPts val="1135"/>
              </a:spcBef>
              <a:spcAft>
                <a:spcPts val="1135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Example comes from a real world project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>
              <a:lnSpc>
                <a:spcPct val="140000"/>
              </a:lnSpc>
              <a:spcBef>
                <a:spcPts val="1135"/>
              </a:spcBef>
              <a:spcAft>
                <a:spcPts val="1135"/>
              </a:spcAft>
              <a:buClr>
                <a:srgbClr val="000000"/>
              </a:buClr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Image content mostly controlled via narrow band optical filter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865" y="1529080"/>
            <a:ext cx="143510" cy="49149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29865" y="2150745"/>
            <a:ext cx="143510" cy="491490"/>
          </a:xfrm>
          <a:prstGeom prst="rect">
            <a:avLst/>
          </a:prstGeom>
          <a:solidFill>
            <a:srgbClr val="37A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29865" y="2860040"/>
            <a:ext cx="143510" cy="491490"/>
          </a:xfrm>
          <a:prstGeom prst="rect">
            <a:avLst/>
          </a:prstGeom>
          <a:solidFill>
            <a:srgbClr val="249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29865" y="3620135"/>
            <a:ext cx="143510" cy="491490"/>
          </a:xfrm>
          <a:prstGeom prst="rect">
            <a:avLst/>
          </a:prstGeom>
          <a:solidFill>
            <a:srgbClr val="1E7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9865" y="4350385"/>
            <a:ext cx="143510" cy="491490"/>
          </a:xfrm>
          <a:prstGeom prst="rect">
            <a:avLst/>
          </a:prstGeom>
          <a:solidFill>
            <a:srgbClr val="186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60070" y="0"/>
            <a:ext cx="10789285" cy="10420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ingle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utline</a:t>
            </a:r>
          </a:p>
        </p:txBody>
      </p:sp>
      <p:pic>
        <p:nvPicPr>
          <p:cNvPr id="245" name="Picture 2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3040" y="1004865"/>
            <a:ext cx="3047400" cy="3047400"/>
          </a:xfrm>
          <a:prstGeom prst="rect">
            <a:avLst/>
          </a:prstGeom>
          <a:ln>
            <a:noFill/>
          </a:ln>
        </p:spPr>
      </p:pic>
      <p:pic>
        <p:nvPicPr>
          <p:cNvPr id="246" name="Picture 2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8960" y="1042305"/>
            <a:ext cx="3030480" cy="3030480"/>
          </a:xfrm>
          <a:prstGeom prst="rect">
            <a:avLst/>
          </a:prstGeom>
          <a:ln>
            <a:noFill/>
          </a:ln>
        </p:spPr>
      </p:pic>
      <p:pic>
        <p:nvPicPr>
          <p:cNvPr id="247" name="Picture 24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6800" y="1007745"/>
            <a:ext cx="3047400" cy="3047400"/>
          </a:xfrm>
          <a:prstGeom prst="rect">
            <a:avLst/>
          </a:prstGeom>
          <a:ln>
            <a:noFill/>
          </a:ln>
        </p:spPr>
      </p:pic>
      <p:sp>
        <p:nvSpPr>
          <p:cNvPr id="17" name="Teardrop 16"/>
          <p:cNvSpPr/>
          <p:nvPr/>
        </p:nvSpPr>
        <p:spPr>
          <a:xfrm rot="2700000">
            <a:off x="4089400" y="2206625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/>
          <p:cNvSpPr/>
          <p:nvPr/>
        </p:nvSpPr>
        <p:spPr>
          <a:xfrm rot="2700000">
            <a:off x="7480300" y="2207260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26565" y="4072255"/>
            <a:ext cx="724662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For each pixel in the image</a:t>
            </a:r>
            <a:endParaRPr lang="en-US" sz="2000">
              <a:latin typeface="Franklin Gothic Book" panose="020B0503020102020204" charset="0"/>
            </a:endParaRPr>
          </a:p>
          <a:p>
            <a:pPr>
              <a:lnSpc>
                <a:spcPct val="19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Threshold the pixel and detect segment start and ends</a:t>
            </a:r>
            <a:endParaRPr lang="en-US" sz="2000">
              <a:latin typeface="Franklin Gothic Book" panose="020B0503020102020204" charset="0"/>
            </a:endParaRPr>
          </a:p>
          <a:p>
            <a:pPr>
              <a:lnSpc>
                <a:spcPct val="19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  <a:sym typeface="+mn-ea"/>
              </a:rPr>
              <a:t>When a segment is complete add it to the connecting blob structure</a:t>
            </a:r>
            <a:endParaRPr lang="en-US" sz="2000">
              <a:latin typeface="Franklin Gothic Book" panose="020B0503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06500" y="4144010"/>
            <a:ext cx="153035" cy="178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en-US" sz="1400" b="1">
                <a:solidFill>
                  <a:schemeClr val="tx1"/>
                </a:solidFill>
                <a:latin typeface="Gill Sans MT" panose="020B0502020104020203" charset="0"/>
              </a:rPr>
              <a:t>1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2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1555750" y="4390390"/>
            <a:ext cx="131445" cy="148209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-10795" y="110490"/>
            <a:ext cx="3905885" cy="97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lgorithms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R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ule</a:t>
            </a:r>
            <a:r>
              <a:rPr lang="en-US" sz="28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upreme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35200" y="2783205"/>
            <a:ext cx="8839200" cy="118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187" name="CustomShape 2"/>
          <p:cNvSpPr/>
          <p:nvPr/>
        </p:nvSpPr>
        <p:spPr>
          <a:xfrm>
            <a:off x="3357245" y="1633220"/>
            <a:ext cx="8418830" cy="7848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90000"/>
              </a:lnSpc>
            </a:pPr>
            <a:r>
              <a:rPr lang="en-US" sz="20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Lloyd Moore</a:t>
            </a:r>
            <a:r>
              <a:rPr lang="en-US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,</a:t>
            </a:r>
            <a:r>
              <a:rPr lang="en-US" b="1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6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Senior Embedded Systems Engineer</a:t>
            </a:r>
          </a:p>
          <a:p>
            <a:pPr algn="just">
              <a:lnSpc>
                <a:spcPct val="90000"/>
              </a:lnSpc>
            </a:pPr>
            <a:r>
              <a:rPr lang="en-US" sz="16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30 years of embedded and machine vision software experience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29965" y="3062605"/>
            <a:ext cx="6182995" cy="588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Code optimizations may get 2-4x improvement</a:t>
            </a:r>
            <a:endParaRPr lang="en-US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algn="just">
              <a:lnSpc>
                <a:spcPct val="90000"/>
              </a:lnSpc>
            </a:pP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Algorithm changes can get more than 10x</a:t>
            </a:r>
            <a:endParaRPr lang="en-US" b="1">
              <a:latin typeface="Franklin Gothic Book" panose="020B0503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80665" y="4468495"/>
            <a:ext cx="7824470" cy="111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We are going to look at how to tailor an algorithm to best fit the problem definition and improve performance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  <a:sym typeface="+mn-ea"/>
            </a:endParaRPr>
          </a:p>
          <a:p>
            <a:pPr algn="ctr">
              <a:lnSpc>
                <a:spcPct val="90000"/>
              </a:lnSpc>
            </a:pP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 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  <a:sym typeface="+mn-ea"/>
            </a:endParaRPr>
          </a:p>
          <a:p>
            <a:endParaRPr lang="en-US" sz="1600">
              <a:latin typeface="Franklin Gothic Book" panose="020B05030201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611120" y="2757805"/>
            <a:ext cx="9353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solidFill>
                  <a:schemeClr val="bg1">
                    <a:lumMod val="75000"/>
                  </a:schemeClr>
                </a:solidFill>
                <a:latin typeface="Gill Sans Ultra Bold" panose="020B0A02020104020203" charset="0"/>
              </a:rPr>
              <a:t>“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7760970" y="3134360"/>
            <a:ext cx="1367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chemeClr val="bg1">
                    <a:lumMod val="75000"/>
                  </a:schemeClr>
                </a:solidFill>
                <a:latin typeface="Gill Sans Ultra Bold" panose="020B0A02020104020203" charset="0"/>
              </a:rPr>
              <a:t>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9120" y="1633220"/>
            <a:ext cx="143510" cy="60960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32380" y="4468495"/>
            <a:ext cx="143510" cy="609600"/>
          </a:xfrm>
          <a:prstGeom prst="rect">
            <a:avLst/>
          </a:prstGeom>
          <a:solidFill>
            <a:srgbClr val="37A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27025" y="0"/>
            <a:ext cx="11022330" cy="10706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ingle Pass”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6775" y="-17145"/>
            <a:ext cx="7520940" cy="6143625"/>
          </a:xfrm>
          <a:prstGeom prst="rect">
            <a:avLst/>
          </a:prstGeom>
          <a:solidFill>
            <a:srgbClr val="19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CustomShape 2"/>
          <p:cNvSpPr/>
          <p:nvPr/>
        </p:nvSpPr>
        <p:spPr>
          <a:xfrm>
            <a:off x="505460" y="1069975"/>
            <a:ext cx="11359515" cy="50565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Setup variables: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false	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write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operation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pixel_scanner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image_start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+ write = 2 operations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0;	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writes = 2 operations</a:t>
            </a:r>
          </a:p>
          <a:p>
            <a:pPr>
              <a:lnSpc>
                <a:spcPct val="90000"/>
              </a:lnSpc>
            </a:pPr>
            <a:endParaRPr lang="en-US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 algn="ctr"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1 + 2 + 2 = 5 operations per image</a:t>
            </a:r>
          </a:p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Insert blob line: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blob		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Assume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10 blobs at all times (worst case)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if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this_y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last_y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+ 1	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read, add, compare, test = 5 operations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if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&gt;=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blob_min_x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or	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read, compare, test, or = 5 operations</a:t>
            </a:r>
          </a:p>
          <a:p>
            <a:pPr lvl="1"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&lt;=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blob_max_x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read, compare, test = 4 operations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blob_last_y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this_y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	&lt;=Only for 1 blob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blob_min_x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	&lt;=Only for 1 blob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blob_max_x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	&lt;=Only for 1 blob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if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&lt;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box_min_x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	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read, compare, test = 4 operations	&lt;=Only for 1 blob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  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box_min_x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	&lt;=Only for 1 blob, 50%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if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&gt;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box_max_x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read, compare, test = 4 operations	&lt;=Only for 1 blob</a:t>
            </a:r>
          </a:p>
          <a:p>
            <a:pPr>
              <a:lnSpc>
                <a:spcPct val="9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     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box_max_x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max_x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6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6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	&lt;=Only for 1 blob, 50%</a:t>
            </a:r>
          </a:p>
          <a:p>
            <a:pPr>
              <a:lnSpc>
                <a:spcPct val="90000"/>
              </a:lnSpc>
            </a:pPr>
            <a:endParaRPr lang="en-US" altLang="en-US" sz="16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s-UY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               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10 * (5 + 5 + 4) + (2 + 2 + 2 + 4 + 0.5 + 4 + 0.5) = 155 operations per blob line</a:t>
            </a:r>
          </a:p>
          <a:p>
            <a:pPr>
              <a:lnSpc>
                <a:spcPct val="90000"/>
              </a:lnSpc>
            </a:pPr>
            <a:endParaRPr lang="en-US" sz="14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6775" y="-17145"/>
            <a:ext cx="130810" cy="6143625"/>
          </a:xfrm>
          <a:prstGeom prst="rect">
            <a:avLst/>
          </a:prstGeom>
          <a:solidFill>
            <a:srgbClr val="229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07670" y="0"/>
            <a:ext cx="10941685" cy="7912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“S</a:t>
            </a:r>
            <a:r>
              <a:rPr lang="en-US" sz="20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ingle </a:t>
            </a:r>
            <a:r>
              <a:rPr lang="en-US" sz="24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ass” </a:t>
            </a:r>
            <a:r>
              <a:rPr lang="en-US" sz="24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5133975" y="985520"/>
            <a:ext cx="7063740" cy="3922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stomShape 2"/>
          <p:cNvSpPr/>
          <p:nvPr/>
        </p:nvSpPr>
        <p:spPr>
          <a:xfrm>
            <a:off x="242570" y="986155"/>
            <a:ext cx="20541615" cy="50158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Walk the image: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in the image:				100 x 100 pixels = 10000 loops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if *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pixel_scanner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&gt; threshold				dereference + read + compare + test = 4 operations 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Assume: 1% hit image is mostly black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if not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compare + test = 3 operations  &lt;=Take worst case 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            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starting_x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max_x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s-UY" alt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ead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+ 2 write = 3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            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starting_y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            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true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write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operation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else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         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max_x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write = 2 operations    &lt;=Not worst case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else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         if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compare + test = 3 operations    &lt;=Not worst case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insert_blob_line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() 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from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previous slide   &lt;=Counted per blob line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false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write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operation	&lt;=Not worst case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++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pixel_scanner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; ++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; ++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3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* (read + increment + write) = 9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if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&gt;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image_width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compare + test = 4 operations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       if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insert_blob_line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()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compare + test = 3 operations    &lt;=Image Row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       ++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current_x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0;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increment + 2 write = 4 operations   &lt;=Image Row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       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forming_vector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false		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write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operation	 &lt;=Image Row</a:t>
            </a:r>
            <a:endParaRPr lang="en-US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s-UY" alt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s-UY" alt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10000 * 4 +  0.01 * (3 + 3 + 2 + 1) + (9 + 4) + 10 * (3 + 4 + 1) = 40093.09 =&gt; 40,093 + 5 setup = </a:t>
            </a:r>
            <a:endParaRPr lang="en-US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				40,098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ops per </a:t>
            </a: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image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 </a:t>
            </a:r>
            <a:r>
              <a:rPr 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+ </a:t>
            </a: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155 ops per blob line</a:t>
            </a:r>
          </a:p>
          <a:p>
            <a:pPr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>
              <a:lnSpc>
                <a:spcPct val="9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3975" y="986155"/>
            <a:ext cx="130810" cy="3921125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20700" y="0"/>
            <a:ext cx="10828655" cy="9696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ingle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–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trengths/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eakness</a:t>
            </a:r>
          </a:p>
        </p:txBody>
      </p:sp>
      <p:sp>
        <p:nvSpPr>
          <p:cNvPr id="215" name="CustomShape 2"/>
          <p:cNvSpPr/>
          <p:nvPr/>
        </p:nvSpPr>
        <p:spPr>
          <a:xfrm>
            <a:off x="1493520" y="3486785"/>
            <a:ext cx="4585335" cy="1473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Extremely </a:t>
            </a: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fast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, though no direct benchmark </a:t>
            </a: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Single pass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 through image, and only need to have one pixel of the image at any time</a:t>
            </a:r>
            <a:endParaRPr lang="en-US" sz="19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Original 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image untouched</a:t>
            </a:r>
            <a:endParaRPr lang="en-US" sz="19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Simple </a:t>
            </a: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to implement</a:t>
            </a: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Very cache </a:t>
            </a:r>
            <a:r>
              <a:rPr lang="en-US" sz="19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friendly</a:t>
            </a:r>
            <a:endParaRPr lang="en-US" sz="19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  <a:sym typeface="+mn-ea"/>
            </a:endParaRPr>
          </a:p>
          <a:p>
            <a:pPr marL="109855" indent="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endParaRPr lang="en-US" sz="19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633210" y="3486785"/>
            <a:ext cx="3637280" cy="27927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lstStyle/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Performance </a:t>
            </a:r>
            <a:r>
              <a:rPr lang="en-US" sz="1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suffers </a:t>
            </a: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with large number of blobs</a:t>
            </a:r>
            <a:endParaRPr lang="en-US" sz="19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 marL="109855" indent="0" algn="ctr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None/>
            </a:pP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Have to deal with combining blob fragments in some </a:t>
            </a:r>
            <a:r>
              <a:rPr lang="en-US" sz="19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cases; did </a:t>
            </a: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not address that here as didn’t need it for this particular case</a:t>
            </a:r>
            <a:endParaRPr lang="en-US" sz="1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147560" y="880745"/>
            <a:ext cx="2519680" cy="2519680"/>
          </a:xfrm>
          <a:prstGeom prst="ellipse">
            <a:avLst/>
          </a:prstGeom>
          <a:solidFill>
            <a:srgbClr val="ABABA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1445" y="880745"/>
            <a:ext cx="2466340" cy="2466340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32100" y="1827530"/>
            <a:ext cx="21443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Demi" panose="020B0703020102020204" charset="0"/>
                <a:ea typeface="DejaVu Sans" panose="020B0603030804020204"/>
                <a:sym typeface="+mn-ea"/>
              </a:rPr>
              <a:t>Strengths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284403" y="1827530"/>
            <a:ext cx="224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s-UY" altLang="en-US" sz="3600" b="1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Demi" panose="020B0703020102020204" charset="0"/>
                <a:ea typeface="DejaVu Sans" panose="020B0603030804020204"/>
                <a:sym typeface="+mn-ea"/>
              </a:rPr>
              <a:t>Weakness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99135" y="0"/>
            <a:ext cx="10650220" cy="9340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omparison and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S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ummary</a:t>
            </a:r>
          </a:p>
        </p:txBody>
      </p:sp>
      <p:sp>
        <p:nvSpPr>
          <p:cNvPr id="9" name="Oval 8"/>
          <p:cNvSpPr/>
          <p:nvPr/>
        </p:nvSpPr>
        <p:spPr>
          <a:xfrm>
            <a:off x="1055440" y="1506855"/>
            <a:ext cx="1832610" cy="1832610"/>
          </a:xfrm>
          <a:prstGeom prst="ellipse">
            <a:avLst/>
          </a:prstGeom>
          <a:solidFill>
            <a:srgbClr val="12505F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218635" y="1777365"/>
            <a:ext cx="150622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altLang="en-US" u="sng" dirty="0" err="1">
                <a:solidFill>
                  <a:schemeClr val="bg1"/>
                </a:solidFill>
                <a:latin typeface="Franklin Gothic Book" panose="020B0503020102020204" charset="0"/>
              </a:rPr>
              <a:t>Algorithm</a:t>
            </a:r>
            <a:r>
              <a:rPr lang="en-US" altLang="es-UY" u="sng" dirty="0">
                <a:solidFill>
                  <a:schemeClr val="bg1"/>
                </a:solidFill>
                <a:latin typeface="Franklin Gothic Book" panose="020B0503020102020204" charset="0"/>
              </a:rPr>
              <a:t>:</a:t>
            </a:r>
          </a:p>
          <a:p>
            <a:pPr algn="ctr"/>
            <a:r>
              <a:rPr lang="en-US" altLang="es-UY" sz="2000" b="1" dirty="0">
                <a:solidFill>
                  <a:schemeClr val="bg1"/>
                </a:solidFill>
                <a:latin typeface="Franklin Gothic Book" panose="020B0503020102020204" charset="0"/>
              </a:rPr>
              <a:t>Traditional</a:t>
            </a:r>
          </a:p>
          <a:p>
            <a:pPr algn="ctr"/>
            <a:r>
              <a:rPr lang="es-UY" altLang="en-US" sz="2000" b="1" dirty="0" err="1">
                <a:solidFill>
                  <a:schemeClr val="bg1"/>
                </a:solidFill>
                <a:latin typeface="Franklin Gothic Book" panose="020B0503020102020204" charset="0"/>
              </a:rPr>
              <a:t>Wonderer</a:t>
            </a:r>
            <a:endParaRPr lang="es-UY" altLang="en-US" sz="2000" b="1" dirty="0">
              <a:solidFill>
                <a:schemeClr val="bg1"/>
              </a:solidFill>
              <a:latin typeface="Franklin Gothic Book" panose="020B0503020102020204" charset="0"/>
            </a:endParaRPr>
          </a:p>
          <a:p>
            <a:pPr algn="ctr"/>
            <a:r>
              <a:rPr lang="es-UY" altLang="en-US" sz="2000" b="1" dirty="0">
                <a:solidFill>
                  <a:schemeClr val="bg1"/>
                </a:solidFill>
                <a:latin typeface="Franklin Gothic Book" panose="020B0503020102020204" charset="0"/>
              </a:rPr>
              <a:t>Single Pass</a:t>
            </a:r>
          </a:p>
        </p:txBody>
      </p:sp>
      <p:sp>
        <p:nvSpPr>
          <p:cNvPr id="3" name="Oval 2"/>
          <p:cNvSpPr/>
          <p:nvPr/>
        </p:nvSpPr>
        <p:spPr>
          <a:xfrm>
            <a:off x="3711645" y="933450"/>
            <a:ext cx="2987675" cy="2987675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824192" y="945381"/>
            <a:ext cx="2987675" cy="2987675"/>
          </a:xfrm>
          <a:prstGeom prst="ellipse">
            <a:avLst/>
          </a:prstGeom>
          <a:solidFill>
            <a:srgbClr val="9BD8EB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99"/>
          <p:cNvSpPr txBox="1"/>
          <p:nvPr/>
        </p:nvSpPr>
        <p:spPr>
          <a:xfrm>
            <a:off x="4235520" y="1814195"/>
            <a:ext cx="19392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altLang="zh-CN" sz="2000" b="1" u="sng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Ops per Image:</a:t>
            </a:r>
          </a:p>
          <a:p>
            <a:pPr indent="0" algn="ctr"/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832,276</a:t>
            </a:r>
          </a:p>
          <a:p>
            <a:pPr indent="0" algn="ctr"/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150,000</a:t>
            </a:r>
          </a:p>
          <a:p>
            <a:pPr indent="0" algn="ctr"/>
            <a:r>
              <a:rPr lang="es-UY" altLang="en-US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40,098</a:t>
            </a:r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24192" y="1745521"/>
            <a:ext cx="3076257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altLang="zh-CN" sz="2000" b="1" u="sng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Ops per </a:t>
            </a:r>
            <a:r>
              <a:rPr lang="en-US" altLang="zh-CN" sz="2000" b="1" u="sng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Feature:</a:t>
            </a:r>
            <a:r>
              <a:rPr lang="en-US" altLang="zh-CN" sz="2000" b="1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 </a:t>
            </a:r>
          </a:p>
          <a:p>
            <a:pPr indent="0" algn="ctr"/>
            <a:r>
              <a:rPr lang="en-US" altLang="zh-CN" sz="2000" b="0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57.25 </a:t>
            </a:r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per </a:t>
            </a:r>
            <a:r>
              <a:rPr lang="en-US" altLang="zh-CN" sz="2000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blob </a:t>
            </a:r>
            <a:r>
              <a:rPr lang="en-US" altLang="zh-CN" sz="2000" b="0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border </a:t>
            </a:r>
            <a:r>
              <a:rPr lang="es-UY" altLang="en-US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pixel</a:t>
            </a:r>
          </a:p>
          <a:p>
            <a:pPr indent="0" algn="ctr"/>
            <a:r>
              <a:rPr lang="en-US" altLang="zh-CN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103.5 per blob </a:t>
            </a:r>
            <a:r>
              <a:rPr lang="es-UY" altLang="en-US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pixel </a:t>
            </a:r>
            <a:endParaRPr lang="es-UY" altLang="en-US" sz="2000" b="0" dirty="0" smtClean="0">
              <a:solidFill>
                <a:srgbClr val="12505F"/>
              </a:solidFill>
              <a:latin typeface="Franklin Gothic Book" panose="020B0503020102020204" charset="0"/>
              <a:cs typeface="Calibri" panose="020F0502020204030204" charset="0"/>
            </a:endParaRPr>
          </a:p>
          <a:p>
            <a:pPr indent="0" algn="ctr"/>
            <a:r>
              <a:rPr lang="es-UY" altLang="en-US" sz="2000" b="0" dirty="0" smtClean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155 </a:t>
            </a:r>
            <a:r>
              <a:rPr lang="es-UY" altLang="en-US" sz="2000" b="0" dirty="0">
                <a:solidFill>
                  <a:srgbClr val="12505F"/>
                </a:solidFill>
                <a:latin typeface="Franklin Gothic Book" panose="020B0503020102020204" charset="0"/>
                <a:cs typeface="Calibri" panose="020F0502020204030204" charset="0"/>
              </a:rPr>
              <a:t>per blob line</a:t>
            </a:r>
          </a:p>
        </p:txBody>
      </p:sp>
      <p:sp>
        <p:nvSpPr>
          <p:cNvPr id="12" name="Cross 11"/>
          <p:cNvSpPr/>
          <p:nvPr/>
        </p:nvSpPr>
        <p:spPr>
          <a:xfrm>
            <a:off x="6792595" y="1839595"/>
            <a:ext cx="935990" cy="935990"/>
          </a:xfrm>
          <a:prstGeom prst="plus">
            <a:avLst>
              <a:gd name="adj" fmla="val 33175"/>
            </a:avLst>
          </a:prstGeom>
          <a:solidFill>
            <a:srgbClr val="1E7E9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3" idx="2"/>
          </p:cNvCxnSpPr>
          <p:nvPr/>
        </p:nvCxnSpPr>
        <p:spPr>
          <a:xfrm>
            <a:off x="2895670" y="2420620"/>
            <a:ext cx="815975" cy="6985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1892300" y="4133850"/>
            <a:ext cx="856742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altLang="en-US" sz="1600" b="1" u="sng" dirty="0">
                <a:latin typeface="Franklin Gothic Book" panose="020B0503020102020204" charset="0"/>
              </a:rPr>
              <a:t>OBSERVATIONS</a:t>
            </a:r>
            <a:r>
              <a:rPr lang="en-US" sz="1600" b="1" u="sng" dirty="0">
                <a:latin typeface="Franklin Gothic Book" panose="020B0503020102020204" charset="0"/>
              </a:rPr>
              <a:t>:</a:t>
            </a:r>
          </a:p>
          <a:p>
            <a:pPr algn="ctr"/>
            <a:endParaRPr lang="en-US" sz="1600" dirty="0">
              <a:latin typeface="Franklin Gothic Book" panose="020B0503020102020204" charset="0"/>
            </a:endParaRPr>
          </a:p>
          <a:p>
            <a:pPr algn="ctr"/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Note ops per image constantly goes down, consider an empty image </a:t>
            </a:r>
          </a:p>
          <a:p>
            <a:pPr indent="0" algn="ctr">
              <a:lnSpc>
                <a:spcPct val="90000"/>
              </a:lnSpc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Most blob lines will have many pixels so 155 ops per line isn’t that bad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indent="0" algn="ctr">
              <a:lnSpc>
                <a:spcPct val="90000"/>
              </a:lnSpc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Consider a completely white image: single pass still better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indent="0" algn="ctr">
              <a:lnSpc>
                <a:spcPct val="90000"/>
              </a:lnSpc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Actual implementation also had noise filter to consolidate blob lines</a:t>
            </a:r>
            <a:endParaRPr lang="en-US" sz="2000" dirty="0">
              <a:latin typeface="Franklin Gothic Book" panose="020B0503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45440" y="0"/>
            <a:ext cx="2101850" cy="9950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inal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houghts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2758440" y="1150620"/>
            <a:ext cx="6894195" cy="42157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000" b="0">
                <a:latin typeface="Franklin Gothic Book" panose="020B0503020102020204" charset="0"/>
                <a:cs typeface="Calibri" panose="020F0502020204030204" charset="0"/>
              </a:rPr>
              <a:t>Matching the algorithm to the expected use case and input can greatly improve performance</a:t>
            </a:r>
          </a:p>
          <a:p>
            <a:pPr indent="0"/>
            <a:endParaRPr lang="en-US" altLang="zh-CN" b="0">
              <a:latin typeface="Franklin Gothic Book" panose="020B0503020102020204" charset="0"/>
              <a:cs typeface="Calibri" panose="020F0502020204030204" charset="0"/>
            </a:endParaRPr>
          </a:p>
          <a:p>
            <a:pPr indent="0"/>
            <a:endParaRPr lang="en-US" altLang="zh-CN" b="0">
              <a:latin typeface="Franklin Gothic Book" panose="020B0503020102020204" charset="0"/>
              <a:cs typeface="Calibri" panose="020F0502020204030204" charset="0"/>
            </a:endParaRPr>
          </a:p>
          <a:p>
            <a:pPr indent="0"/>
            <a:r>
              <a:rPr lang="en-US" altLang="zh-CN" sz="2000" b="0">
                <a:latin typeface="Franklin Gothic Book" panose="020B0503020102020204" charset="0"/>
                <a:cs typeface="Calibri" panose="020F0502020204030204" charset="0"/>
              </a:rPr>
              <a:t>These gains are complimentary and additive to other optimization techniques</a:t>
            </a:r>
          </a:p>
          <a:p>
            <a:pPr indent="0"/>
            <a:endParaRPr lang="en-US" altLang="zh-CN" b="0">
              <a:latin typeface="Franklin Gothic Book" panose="020B0503020102020204" charset="0"/>
              <a:cs typeface="Calibri" panose="020F0502020204030204" charset="0"/>
            </a:endParaRPr>
          </a:p>
          <a:p>
            <a:pPr indent="0"/>
            <a:endParaRPr lang="en-US" altLang="zh-CN" b="0">
              <a:latin typeface="Franklin Gothic Book" panose="020B0503020102020204" charset="0"/>
              <a:cs typeface="Calibri" panose="020F0502020204030204" charset="0"/>
            </a:endParaRPr>
          </a:p>
          <a:p>
            <a:pPr indent="0"/>
            <a:r>
              <a:rPr lang="en-US" altLang="zh-CN" sz="2000" b="0">
                <a:latin typeface="Franklin Gothic Book" panose="020B0503020102020204" charset="0"/>
                <a:cs typeface="Calibri" panose="020F0502020204030204" charset="0"/>
              </a:rPr>
              <a:t>Consider radically different approaches – “Single Pass” cannot be clearly evolved from “Traditional” or “Wanderer” algorithms</a:t>
            </a:r>
          </a:p>
          <a:p>
            <a:pPr indent="0"/>
            <a:endParaRPr lang="en-US" altLang="zh-CN" b="0">
              <a:latin typeface="Franklin Gothic Book" panose="020B0503020102020204" charset="0"/>
              <a:cs typeface="Calibri" panose="020F0502020204030204" charset="0"/>
            </a:endParaRPr>
          </a:p>
          <a:p>
            <a:pPr indent="0"/>
            <a:endParaRPr lang="en-US" altLang="zh-CN" b="0">
              <a:latin typeface="Franklin Gothic Book" panose="020B0503020102020204" charset="0"/>
              <a:cs typeface="Calibri" panose="020F0502020204030204" charset="0"/>
            </a:endParaRPr>
          </a:p>
          <a:p>
            <a:pPr indent="0"/>
            <a:r>
              <a:rPr lang="en-US" altLang="zh-CN" sz="2000" b="0">
                <a:latin typeface="Franklin Gothic Book" panose="020B0503020102020204" charset="0"/>
                <a:cs typeface="Calibri" panose="020F0502020204030204" charset="0"/>
              </a:rPr>
              <a:t>ALWAYS measure actual performance and use a wide variety of input</a:t>
            </a:r>
            <a:r>
              <a:rPr lang="en-US" altLang="zh-CN" b="0">
                <a:latin typeface="Franklin Gothic Book" panose="020B0503020102020204" charset="0"/>
                <a:cs typeface="Calibri" panose="020F050202020403020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3645" y="1235710"/>
            <a:ext cx="143510" cy="546735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93645" y="2395855"/>
            <a:ext cx="143510" cy="546735"/>
          </a:xfrm>
          <a:prstGeom prst="rect">
            <a:avLst/>
          </a:prstGeom>
          <a:solidFill>
            <a:srgbClr val="37A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93645" y="3556000"/>
            <a:ext cx="143510" cy="546735"/>
          </a:xfrm>
          <a:prstGeom prst="rect">
            <a:avLst/>
          </a:prstGeom>
          <a:solidFill>
            <a:srgbClr val="249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3645" y="4664075"/>
            <a:ext cx="143510" cy="546735"/>
          </a:xfrm>
          <a:prstGeom prst="rect">
            <a:avLst/>
          </a:prstGeom>
          <a:solidFill>
            <a:srgbClr val="1E7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-635" y="0"/>
            <a:ext cx="12193270" cy="3921125"/>
          </a:xfrm>
          <a:prstGeom prst="rect">
            <a:avLst/>
          </a:prstGeom>
          <a:solidFill>
            <a:srgbClr val="848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CustomShape 1"/>
          <p:cNvSpPr/>
          <p:nvPr/>
        </p:nvSpPr>
        <p:spPr>
          <a:xfrm>
            <a:off x="435610" y="0"/>
            <a:ext cx="9758045" cy="8813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</a:t>
            </a:r>
            <a:r>
              <a:rPr lang="en-US" sz="20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peaker/</a:t>
            </a:r>
            <a:r>
              <a:rPr lang="en-US" sz="24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uthor</a:t>
            </a:r>
            <a:r>
              <a:rPr lang="en-US" sz="24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D</a:t>
            </a:r>
            <a:r>
              <a:rPr lang="en-US" sz="20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etails</a:t>
            </a:r>
          </a:p>
        </p:txBody>
      </p:sp>
      <p:sp>
        <p:nvSpPr>
          <p:cNvPr id="262" name="CustomShape 2"/>
          <p:cNvSpPr/>
          <p:nvPr/>
        </p:nvSpPr>
        <p:spPr>
          <a:xfrm>
            <a:off x="1892300" y="3103880"/>
            <a:ext cx="4004310" cy="6991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4445" indent="0" algn="r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40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Http://FSStudio.com</a:t>
            </a:r>
          </a:p>
          <a:p>
            <a:pPr marL="4445" indent="0" algn="r">
              <a:lnSpc>
                <a:spcPct val="100000"/>
              </a:lnSpc>
              <a:buClr>
                <a:srgbClr val="000000"/>
              </a:buClr>
              <a:buNone/>
            </a:pPr>
            <a:r>
              <a:rPr lang="en-US" sz="2400" strike="noStrike" spc="-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LloydMoore@FSStudio.com</a:t>
            </a:r>
          </a:p>
        </p:txBody>
      </p:sp>
      <p:pic>
        <p:nvPicPr>
          <p:cNvPr id="2" name="Picture 1" descr="logo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8375" y="4637405"/>
            <a:ext cx="2634615" cy="661670"/>
          </a:xfrm>
          <a:prstGeom prst="rect">
            <a:avLst/>
          </a:prstGeom>
        </p:spPr>
      </p:pic>
      <p:pic>
        <p:nvPicPr>
          <p:cNvPr id="3" name="Picture 2" descr="Picture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63310" y="1635125"/>
            <a:ext cx="3047365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2422080"/>
            <a:ext cx="12185280" cy="1083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/>
                <a:ea typeface="DejaVu Sans" panose="020B0603030804020204"/>
              </a:rPr>
              <a:t>Thank You! </a:t>
            </a:r>
            <a:endParaRPr lang="en-US" sz="6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3602160"/>
            <a:ext cx="12185280" cy="941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Questions?</a:t>
            </a:r>
            <a:endParaRPr lang="en-US" sz="2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653400" y="5536800"/>
            <a:ext cx="22791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@ESC_Conf</a:t>
            </a:r>
            <a:endParaRPr lang="en-US" sz="33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44170" y="42545"/>
            <a:ext cx="1185418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lumMod val="50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genda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50" y="1091565"/>
            <a:ext cx="2423795" cy="50501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30145" y="1091565"/>
            <a:ext cx="2440305" cy="5050155"/>
          </a:xfrm>
          <a:prstGeom prst="rect">
            <a:avLst/>
          </a:prstGeom>
          <a:solidFill>
            <a:srgbClr val="55BCDD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69180" y="1091565"/>
            <a:ext cx="2453640" cy="5050155"/>
          </a:xfrm>
          <a:prstGeom prst="rect">
            <a:avLst/>
          </a:prstGeom>
          <a:solidFill>
            <a:srgbClr val="37ACD7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22185" y="1091565"/>
            <a:ext cx="2435225" cy="5050155"/>
          </a:xfrm>
          <a:prstGeom prst="rect">
            <a:avLst/>
          </a:prstGeom>
          <a:solidFill>
            <a:srgbClr val="2492B6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757410" y="1091565"/>
            <a:ext cx="2437130" cy="5050155"/>
          </a:xfrm>
          <a:prstGeom prst="rect">
            <a:avLst/>
          </a:prstGeom>
          <a:solidFill>
            <a:srgbClr val="717476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0080943" y="2117090"/>
            <a:ext cx="17976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Comparison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and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Summary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7554913" y="1901190"/>
            <a:ext cx="197294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Franklin Gothic Book" panose="020B0503020102020204" charset="0"/>
              </a:rPr>
              <a:t>Algorithm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Franklin Gothic Book" panose="020B0503020102020204" charset="0"/>
              </a:rPr>
              <a:t>analysis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Heavy" panose="020B0903020102020204" charset="0"/>
              </a:rPr>
              <a:t> 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“Single pass”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approach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225098" y="1901190"/>
            <a:ext cx="175577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Franklin Gothic Book" panose="020B0503020102020204" charset="0"/>
              </a:rPr>
              <a:t>Algorithm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Franklin Gothic Book" panose="020B0503020102020204" charset="0"/>
              </a:rPr>
              <a:t>analysis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Heavy" panose="020B0903020102020204" charset="0"/>
              </a:rPr>
              <a:t> 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“Wanderer”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approach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2780665" y="1901190"/>
            <a:ext cx="176784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Franklin Gothic Book" panose="020B0503020102020204" charset="0"/>
              </a:rPr>
              <a:t>Algorithm </a:t>
            </a:r>
          </a:p>
          <a:p>
            <a:pPr algn="ctr"/>
            <a:r>
              <a:rPr lang="en-US" sz="2000">
                <a:solidFill>
                  <a:schemeClr val="bg1"/>
                </a:solidFill>
                <a:latin typeface="Franklin Gothic Book" panose="020B0503020102020204" charset="0"/>
              </a:rPr>
              <a:t>analysis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Heavy" panose="020B0903020102020204" charset="0"/>
              </a:rPr>
              <a:t> 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“Traditional”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approach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305753" y="2085975"/>
            <a:ext cx="182562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Definition of 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Franklin Gothic Book" panose="020B0503020102020204" charset="0"/>
              </a:rPr>
              <a:t>connectivity</a:t>
            </a:r>
          </a:p>
          <a:p>
            <a:pPr algn="ctr"/>
            <a:endParaRPr lang="en-US" sz="2400">
              <a:solidFill>
                <a:schemeClr val="bg1"/>
              </a:solidFill>
              <a:latin typeface="Franklin Gothic Book" panose="020B0503020102020204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Franklin Gothic Book" panose="020B0503020102020204" charset="0"/>
              </a:rPr>
              <a:t>/blob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0575" y="1064015"/>
            <a:ext cx="3044880" cy="304488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2734945" y="4301490"/>
            <a:ext cx="8058785" cy="2219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  <a:p>
            <a:pPr marL="444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Also called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Blob Analysis</a:t>
            </a:r>
          </a:p>
          <a:p>
            <a:pPr marL="444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Goal is to determine which pixels in an image are adjacent</a:t>
            </a:r>
          </a:p>
          <a:p>
            <a:pPr marL="444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Transforms a group of individual pixels into one “object”</a:t>
            </a:r>
          </a:p>
          <a:p>
            <a:pPr marL="4445" indent="0">
              <a:lnSpc>
                <a:spcPct val="10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our discussion we will record a bounding box for the “object”</a:t>
            </a:r>
          </a:p>
        </p:txBody>
      </p:sp>
      <p:pic>
        <p:nvPicPr>
          <p:cNvPr id="193" name="Picture 19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9310" y="1064340"/>
            <a:ext cx="3044880" cy="304488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382905" y="2540"/>
            <a:ext cx="11815445" cy="972820"/>
          </a:xfrm>
          <a:prstGeom prst="rect">
            <a:avLst/>
          </a:prstGeom>
          <a:noFill/>
          <a:ln>
            <a:solidFill>
              <a:srgbClr val="000000">
                <a:alpha val="0"/>
              </a:srgb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tx1">
                    <a:lumMod val="50000"/>
                    <a:lumOff val="50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hat is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onnectivity</a:t>
            </a:r>
            <a:r>
              <a:rPr lang="en-US" sz="36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nalysis</a:t>
            </a:r>
          </a:p>
        </p:txBody>
      </p:sp>
      <p:sp>
        <p:nvSpPr>
          <p:cNvPr id="10" name="Teardrop 9"/>
          <p:cNvSpPr/>
          <p:nvPr/>
        </p:nvSpPr>
        <p:spPr>
          <a:xfrm rot="2700000">
            <a:off x="5490845" y="2068195"/>
            <a:ext cx="1036955" cy="103695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1047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30475" y="4620260"/>
            <a:ext cx="143510" cy="953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080" y="-635"/>
            <a:ext cx="12193270" cy="3363595"/>
          </a:xfrm>
          <a:prstGeom prst="rect">
            <a:avLst/>
          </a:prstGeom>
          <a:solidFill>
            <a:srgbClr val="72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ustomShape 2"/>
          <p:cNvSpPr/>
          <p:nvPr/>
        </p:nvSpPr>
        <p:spPr>
          <a:xfrm>
            <a:off x="2658110" y="895985"/>
            <a:ext cx="7327265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Assume images are 100 x 100 pixels – simple math</a:t>
            </a:r>
          </a:p>
          <a:p>
            <a:pPr marL="4445" indent="0" algn="ctr">
              <a:lnSpc>
                <a:spcPct val="13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Algorithms will be pseudo-code and we’ll count operations</a:t>
            </a:r>
          </a:p>
          <a:p>
            <a:pPr marL="4445" indent="0" algn="ctr">
              <a:lnSpc>
                <a:spcPct val="13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Algorithms somewhat simplified for presentation</a:t>
            </a:r>
          </a:p>
          <a:p>
            <a:pPr marL="4445" indent="0" algn="ctr">
              <a:lnSpc>
                <a:spcPct val="13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Will consider memory/cache friendliness separate from operations </a:t>
            </a:r>
          </a:p>
          <a:p>
            <a:pPr marL="4445" indent="0" algn="ctr">
              <a:lnSpc>
                <a:spcPct val="13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Will consider advantages &amp; disadvantages for image content</a:t>
            </a:r>
          </a:p>
          <a:p>
            <a:pPr indent="0">
              <a:lnSpc>
                <a:spcPct val="140000"/>
              </a:lnSpc>
              <a:buNone/>
            </a:pPr>
            <a:endParaRPr lang="en-US" sz="2000" b="0" strike="noStrike" spc="-1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</a:endParaRPr>
          </a:p>
        </p:txBody>
      </p:sp>
      <p:sp>
        <p:nvSpPr>
          <p:cNvPr id="186" name="CustomShape 1"/>
          <p:cNvSpPr/>
          <p:nvPr/>
        </p:nvSpPr>
        <p:spPr>
          <a:xfrm>
            <a:off x="445770" y="-635"/>
            <a:ext cx="1175258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lumMod val="50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omparing</a:t>
            </a:r>
            <a:r>
              <a:rPr lang="en-US" sz="2400" strike="noStrike" spc="-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A</a:t>
            </a:r>
            <a:r>
              <a:rPr lang="en-US" sz="2000" strike="noStrike" spc="-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308090" y="3723005"/>
            <a:ext cx="44354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445" indent="0">
              <a:lnSpc>
                <a:spcPct val="180000"/>
              </a:lnSpc>
              <a:buClr>
                <a:srgbClr val="000000"/>
              </a:buClr>
              <a:buFont typeface="Liberation Serif"/>
              <a:buNone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“Traditional” 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Algorithm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  <a:sym typeface="+mn-ea"/>
            </a:endParaRPr>
          </a:p>
          <a:p>
            <a:pPr marL="4445" indent="0">
              <a:lnSpc>
                <a:spcPct val="180000"/>
              </a:lnSpc>
              <a:buClr>
                <a:srgbClr val="000000"/>
              </a:buClr>
              <a:buFont typeface="Liberation Serif"/>
              <a:buNone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“Wanderer” 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Algorithm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  <a:sym typeface="+mn-ea"/>
            </a:endParaRPr>
          </a:p>
          <a:p>
            <a:pPr marL="4445" indent="0">
              <a:lnSpc>
                <a:spcPct val="180000"/>
              </a:lnSpc>
              <a:buClr>
                <a:srgbClr val="000000"/>
              </a:buClr>
              <a:buFont typeface="Liberation Serif"/>
              <a:buNone/>
            </a:pPr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“Single Pass” 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Algorithm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552065" y="4483735"/>
            <a:ext cx="342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Consider </a:t>
            </a:r>
            <a:r>
              <a:rPr lang="en-US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  <a:sym typeface="+mn-ea"/>
              </a:rPr>
              <a:t>3 algorithm solutions:</a:t>
            </a:r>
            <a:endParaRPr lang="en-US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  <a:sym typeface="+mn-ea"/>
            </a:endParaRPr>
          </a:p>
          <a:p>
            <a:endParaRPr lang="en-US" b="1">
              <a:latin typeface="Franklin Gothic Book" panose="020B0503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27395" y="3718560"/>
            <a:ext cx="153035" cy="178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en-US" sz="1400" b="1">
                <a:solidFill>
                  <a:schemeClr val="tx1"/>
                </a:solidFill>
                <a:latin typeface="Gill Sans MT" panose="020B0502020104020203" charset="0"/>
              </a:rPr>
              <a:t>1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2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6645" y="3964940"/>
            <a:ext cx="131445" cy="1438275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3075" y="-1270"/>
            <a:ext cx="11727815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lumMod val="50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“T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raditional”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P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roblem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122930" y="2171065"/>
            <a:ext cx="246761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2000">
                <a:latin typeface="Franklin Gothic Book" panose="020B0503020102020204" charset="0"/>
                <a:sym typeface="+mn-ea"/>
              </a:rPr>
              <a:t>Will use a </a:t>
            </a:r>
            <a:r>
              <a:rPr lang="en-US" sz="2000" b="1">
                <a:latin typeface="Franklin Gothic Book" panose="020B0503020102020204" charset="0"/>
                <a:sym typeface="+mn-ea"/>
              </a:rPr>
              <a:t>“text book”</a:t>
            </a:r>
          </a:p>
          <a:p>
            <a:pPr algn="r"/>
            <a:r>
              <a:rPr lang="en-US" sz="2000">
                <a:latin typeface="Franklin Gothic Book" panose="020B0503020102020204" charset="0"/>
                <a:sym typeface="+mn-ea"/>
              </a:rPr>
              <a:t>approach to start</a:t>
            </a:r>
            <a:endParaRPr lang="en-US" sz="2000">
              <a:latin typeface="Franklin Gothic Book" panose="020B0503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510655" y="2171065"/>
            <a:ext cx="372554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>
                <a:latin typeface="Franklin Gothic Book" panose="020B0503020102020204" charset="0"/>
                <a:sym typeface="+mn-ea"/>
              </a:rPr>
              <a:t>Won’t make any assumptions</a:t>
            </a:r>
            <a:r>
              <a:rPr lang="en-US" sz="2000">
                <a:latin typeface="Franklin Gothic Book" panose="020B0503020102020204" charset="0"/>
                <a:sym typeface="+mn-ea"/>
              </a:rPr>
              <a:t> </a:t>
            </a:r>
          </a:p>
          <a:p>
            <a:r>
              <a:rPr lang="en-US" sz="2000">
                <a:latin typeface="Franklin Gothic Book" panose="020B0503020102020204" charset="0"/>
                <a:sym typeface="+mn-ea"/>
              </a:rPr>
              <a:t>about blobs in image</a:t>
            </a:r>
            <a:endParaRPr lang="en-US" sz="2000">
              <a:latin typeface="Franklin Gothic Book" panose="020B0503020102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36545" y="3379470"/>
            <a:ext cx="275018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2000">
                <a:latin typeface="Franklin Gothic Book" panose="020B0503020102020204" charset="0"/>
                <a:sym typeface="+mn-ea"/>
              </a:rPr>
              <a:t>Serves as a </a:t>
            </a:r>
            <a:r>
              <a:rPr lang="en-US" sz="2000" b="1">
                <a:latin typeface="Franklin Gothic Book" panose="020B0503020102020204" charset="0"/>
                <a:sym typeface="+mn-ea"/>
              </a:rPr>
              <a:t>baseline</a:t>
            </a:r>
            <a:r>
              <a:rPr lang="en-US" sz="2000">
                <a:latin typeface="Franklin Gothic Book" panose="020B0503020102020204" charset="0"/>
                <a:sym typeface="+mn-ea"/>
              </a:rPr>
              <a:t> for</a:t>
            </a:r>
          </a:p>
          <a:p>
            <a:pPr algn="r"/>
            <a:r>
              <a:rPr lang="en-US" sz="2000">
                <a:latin typeface="Franklin Gothic Book" panose="020B0503020102020204" charset="0"/>
                <a:sym typeface="+mn-ea"/>
              </a:rPr>
              <a:t>other algorithms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510655" y="3379470"/>
            <a:ext cx="279019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Franklin Gothic Book" panose="020B0503020102020204" charset="0"/>
                <a:sym typeface="+mn-ea"/>
              </a:rPr>
              <a:t>Likely </a:t>
            </a:r>
            <a:r>
              <a:rPr lang="en-US" sz="2000" b="1">
                <a:latin typeface="Franklin Gothic Book" panose="020B0503020102020204" charset="0"/>
                <a:sym typeface="+mn-ea"/>
              </a:rPr>
              <a:t>wouldn’t </a:t>
            </a:r>
            <a:r>
              <a:rPr lang="en-US" sz="2000">
                <a:latin typeface="Franklin Gothic Book" panose="020B0503020102020204" charset="0"/>
                <a:sym typeface="+mn-ea"/>
              </a:rPr>
              <a:t>want to </a:t>
            </a:r>
          </a:p>
          <a:p>
            <a:pPr>
              <a:lnSpc>
                <a:spcPct val="100000"/>
              </a:lnSpc>
            </a:pPr>
            <a:r>
              <a:rPr lang="en-US" sz="2000" b="1">
                <a:latin typeface="Franklin Gothic Book" panose="020B0503020102020204" charset="0"/>
                <a:sym typeface="+mn-ea"/>
              </a:rPr>
              <a:t>use this in real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5666740" y="2219960"/>
            <a:ext cx="143510" cy="60960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6740" y="3476625"/>
            <a:ext cx="143510" cy="609600"/>
          </a:xfrm>
          <a:prstGeom prst="rect">
            <a:avLst/>
          </a:prstGeom>
          <a:solidFill>
            <a:srgbClr val="37A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94120" y="2219960"/>
            <a:ext cx="143510" cy="609600"/>
          </a:xfrm>
          <a:prstGeom prst="rect">
            <a:avLst/>
          </a:prstGeom>
          <a:solidFill>
            <a:srgbClr val="249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4120" y="3476625"/>
            <a:ext cx="143510" cy="609600"/>
          </a:xfrm>
          <a:prstGeom prst="rect">
            <a:avLst/>
          </a:prstGeom>
          <a:solidFill>
            <a:srgbClr val="1E7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2"/>
          <p:cNvSpPr/>
          <p:nvPr/>
        </p:nvSpPr>
        <p:spPr>
          <a:xfrm>
            <a:off x="972185" y="2970530"/>
            <a:ext cx="6852920" cy="25203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algn="l">
              <a:lnSpc>
                <a:spcPct val="19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Threshold Image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 algn="l">
              <a:lnSpc>
                <a:spcPct val="19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Apply edge detection kernel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 algn="l">
              <a:lnSpc>
                <a:spcPct val="19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“Walk” image to find start of an outline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 algn="l">
              <a:lnSpc>
                <a:spcPct val="19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Follow the outline to find the blob, and update bounding box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marL="4445" indent="0" algn="l">
              <a:lnSpc>
                <a:spcPct val="190000"/>
              </a:lnSpc>
              <a:buClr>
                <a:srgbClr val="000000"/>
              </a:buClr>
              <a:buFont typeface="Arial" panose="020B0604020202020204"/>
              <a:buNone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Continue until all blobs found, end of the image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 panose="020B0502020104020203" charset="0"/>
            </a:endParaRPr>
          </a:p>
          <a:p>
            <a:pPr indent="0"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ea typeface="DejaVu Sans" panose="020B0603030804020204"/>
              </a:rPr>
              <a:t> 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201" name="Picture 20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645" y="920115"/>
            <a:ext cx="1915920" cy="1915920"/>
          </a:xfrm>
          <a:prstGeom prst="rect">
            <a:avLst/>
          </a:prstGeom>
          <a:ln>
            <a:noFill/>
          </a:ln>
        </p:spPr>
      </p:pic>
      <p:pic>
        <p:nvPicPr>
          <p:cNvPr id="202" name="Picture 20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4725" y="920115"/>
            <a:ext cx="1925640" cy="1925640"/>
          </a:xfrm>
          <a:prstGeom prst="rect">
            <a:avLst/>
          </a:prstGeom>
          <a:ln>
            <a:noFill/>
          </a:ln>
        </p:spPr>
      </p:pic>
      <p:pic>
        <p:nvPicPr>
          <p:cNvPr id="203" name="Picture 20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3445" y="920115"/>
            <a:ext cx="1917720" cy="1917720"/>
          </a:xfrm>
          <a:prstGeom prst="rect">
            <a:avLst/>
          </a:prstGeom>
          <a:ln>
            <a:noFill/>
          </a:ln>
        </p:spPr>
      </p:pic>
      <p:pic>
        <p:nvPicPr>
          <p:cNvPr id="204" name="Picture 20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78565" y="920115"/>
            <a:ext cx="1917720" cy="1917720"/>
          </a:xfrm>
          <a:prstGeom prst="rect">
            <a:avLst/>
          </a:prstGeom>
          <a:ln>
            <a:noFill/>
          </a:ln>
        </p:spPr>
      </p:pic>
      <p:pic>
        <p:nvPicPr>
          <p:cNvPr id="205" name="Picture 20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33325" y="920115"/>
            <a:ext cx="1917720" cy="191772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389255" y="-1905"/>
            <a:ext cx="11809095" cy="972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“T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raditional”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lgorithm -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 O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Gill Sans MT" panose="020B0502020104020203" charset="0"/>
                <a:ea typeface="DejaVu Sans" panose="020B0603030804020204"/>
              </a:rPr>
              <a:t>utline</a:t>
            </a:r>
          </a:p>
        </p:txBody>
      </p:sp>
      <p:sp>
        <p:nvSpPr>
          <p:cNvPr id="17" name="Teardrop 16"/>
          <p:cNvSpPr/>
          <p:nvPr/>
        </p:nvSpPr>
        <p:spPr>
          <a:xfrm rot="2700000">
            <a:off x="2138680" y="1556385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/>
        </p:nvSpPr>
        <p:spPr>
          <a:xfrm rot="2700000">
            <a:off x="4518660" y="1556385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 rot="2700000">
            <a:off x="6927850" y="1556385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2700000">
            <a:off x="9290050" y="1556385"/>
            <a:ext cx="641985" cy="641985"/>
          </a:xfrm>
          <a:prstGeom prst="teardrop">
            <a:avLst/>
          </a:prstGeom>
          <a:solidFill>
            <a:schemeClr val="bg1">
              <a:lumMod val="75000"/>
            </a:schemeClr>
          </a:solidFill>
          <a:ln w="666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80365" y="3002280"/>
            <a:ext cx="153035" cy="297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40000"/>
              </a:lnSpc>
            </a:pPr>
            <a:r>
              <a:rPr lang="en-US" sz="1400" b="1">
                <a:solidFill>
                  <a:schemeClr val="tx1"/>
                </a:solidFill>
                <a:latin typeface="Gill Sans MT" panose="020B0502020104020203" charset="0"/>
              </a:rPr>
              <a:t>1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2</a:t>
            </a:r>
          </a:p>
          <a:p>
            <a:pPr>
              <a:lnSpc>
                <a:spcPct val="240000"/>
              </a:lnSpc>
            </a:pP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3</a:t>
            </a:r>
          </a:p>
          <a:p>
            <a:pPr>
              <a:lnSpc>
                <a:spcPct val="240000"/>
              </a:lnSpc>
            </a:pPr>
            <a:r>
              <a:rPr lang="es-UY" altLang="en-US" sz="1600" b="1">
                <a:solidFill>
                  <a:schemeClr val="tx1"/>
                </a:solidFill>
                <a:latin typeface="Gill Sans MT" panose="020B0502020104020203" charset="0"/>
              </a:rPr>
              <a:t>4</a:t>
            </a:r>
            <a:r>
              <a:rPr lang="en-US" sz="1600" b="1">
                <a:solidFill>
                  <a:schemeClr val="tx1"/>
                </a:solidFill>
                <a:latin typeface="Gill Sans MT" panose="020B0502020104020203" charset="0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" y="3248660"/>
            <a:ext cx="131445" cy="2628900"/>
          </a:xfrm>
          <a:prstGeom prst="rect">
            <a:avLst/>
          </a:prstGeom>
          <a:solidFill>
            <a:srgbClr val="A0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3305" y="-17145"/>
            <a:ext cx="7344410" cy="6143625"/>
          </a:xfrm>
          <a:prstGeom prst="rect">
            <a:avLst/>
          </a:prstGeom>
          <a:solidFill>
            <a:srgbClr val="197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stomShape 2"/>
          <p:cNvSpPr/>
          <p:nvPr/>
        </p:nvSpPr>
        <p:spPr>
          <a:xfrm>
            <a:off x="215900" y="890905"/>
            <a:ext cx="15914370" cy="51111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Threshold:</a:t>
            </a:r>
          </a:p>
          <a:p>
            <a:pPr>
              <a:lnSpc>
                <a:spcPct val="90000"/>
              </a:lnSpc>
            </a:pPr>
            <a:endParaRPr lang="en-US" sz="1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in image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100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x 100 pixels = 10000 loops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 + write + compare + test = 4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If value &gt; Threshold then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compare + test + write = 4 operations   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Value = 255	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Value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0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(4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+ 4) * 10000 = 80,000 Ops</a:t>
            </a:r>
          </a:p>
          <a:p>
            <a:pPr>
              <a:lnSpc>
                <a:spcPct val="90000"/>
              </a:lnSpc>
            </a:pP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Edge Detection Kernel:</a:t>
            </a:r>
          </a:p>
          <a:p>
            <a:pPr>
              <a:lnSpc>
                <a:spcPct val="90000"/>
              </a:lnSpc>
            </a:pPr>
            <a:r>
              <a:rPr lang="en-US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Assume: 3x3 kernel, stride of 1, </a:t>
            </a:r>
            <a:endParaRPr lang="en-US" sz="1500" b="0" i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5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kernel </a:t>
            </a:r>
            <a:r>
              <a:rPr lang="en-US" sz="15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stays inside </a:t>
            </a:r>
            <a:r>
              <a:rPr lang="en-US" sz="15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image</a:t>
            </a: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image position Ix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(100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– 2) = 98 loops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 + write + compare + test = 4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For each image position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(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100 – 2) = 98 loops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 + write + compare + test = 4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value = 0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write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= 1 operation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For each kernel position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Kx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3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loops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 + write + compare + test = 4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                 For each kernel position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Ky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3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loops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 + write + compare + test = 4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value += image[Ix,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] * kernel[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Kx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Ky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]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6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+ 3 multiply + 3 add + 1 write = 13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   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Target[Ix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,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Iy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] = value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+ 1 multiply + 1 add + 1 write = 5 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operations</a:t>
            </a:r>
          </a:p>
          <a:p>
            <a:pPr>
              <a:lnSpc>
                <a:spcPct val="90000"/>
              </a:lnSpc>
            </a:pPr>
            <a:endParaRPr lang="en-US" sz="1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((((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4 + 13 + 5)*3 + 4) * 3 + 1 + 4) * 98 + 4) * 98 = 682,276 Ops</a:t>
            </a:r>
          </a:p>
          <a:p>
            <a:pPr>
              <a:lnSpc>
                <a:spcPct val="90000"/>
              </a:lnSpc>
            </a:pPr>
            <a:endParaRPr lang="en-US" sz="1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</p:txBody>
      </p:sp>
      <p:sp>
        <p:nvSpPr>
          <p:cNvPr id="186" name="CustomShape 1"/>
          <p:cNvSpPr/>
          <p:nvPr/>
        </p:nvSpPr>
        <p:spPr>
          <a:xfrm>
            <a:off x="377825" y="-17145"/>
            <a:ext cx="11820525" cy="69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2">
                    <a:lumMod val="50000"/>
                  </a:schemeClr>
                </a:solidFill>
              </a14:hiddenFill>
            </a:ext>
          </a:ex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“T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raditional”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853305" y="-17145"/>
            <a:ext cx="130810" cy="6143625"/>
          </a:xfrm>
          <a:prstGeom prst="rect">
            <a:avLst/>
          </a:prstGeom>
          <a:solidFill>
            <a:srgbClr val="229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2415" y="0"/>
            <a:ext cx="11076940" cy="8216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lstStyle/>
          <a:p>
            <a:pPr algn="l">
              <a:lnSpc>
                <a:spcPct val="100000"/>
              </a:lnSpc>
            </a:pP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“T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raditional” 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lgorithm -</a:t>
            </a:r>
            <a:r>
              <a:rPr lang="en-US" sz="24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C</a:t>
            </a:r>
            <a:r>
              <a:rPr lang="en-US" sz="2000" strike="noStrike" spc="-1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omplexity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5203190" y="-17145"/>
            <a:ext cx="6994525" cy="6130925"/>
          </a:xfrm>
          <a:prstGeom prst="rect">
            <a:avLst/>
          </a:prstGeom>
          <a:solidFill>
            <a:srgbClr val="727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CustomShape 2"/>
          <p:cNvSpPr/>
          <p:nvPr/>
        </p:nvSpPr>
        <p:spPr>
          <a:xfrm>
            <a:off x="273050" y="1164590"/>
            <a:ext cx="14126210" cy="4653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Walk Image, find outline start: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in image 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100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x 100 pixels = 10000 loops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inc + write + compare + test = 4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If value == 255 then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+ compare + test = 3 operations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   	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Trace 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outline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();	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Happens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“rarely”, ignore call 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overhead</a:t>
            </a:r>
          </a:p>
          <a:p>
            <a:pPr>
              <a:lnSpc>
                <a:spcPct val="90000"/>
              </a:lnSpc>
            </a:pPr>
            <a:endParaRPr lang="en-US" sz="1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(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4 + 3) * 10000 = 70,000 Ops</a:t>
            </a:r>
          </a:p>
          <a:p>
            <a:pPr>
              <a:lnSpc>
                <a:spcPct val="90000"/>
              </a:lnSpc>
            </a:pPr>
            <a:endParaRPr lang="en-US" sz="1200" b="1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Trace blob outline: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For each pixel in border: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If Image[x-1, y] == 255 then x-- (for 5 cases)	    </a:t>
            </a:r>
            <a:r>
              <a:rPr lang="en-US" sz="15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5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* (3 read + multiply + add + compare + test) = 25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</a:t>
            </a: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One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will trigger if clause: read + add/sub + write = 3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If x &lt;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then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min_x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= x (for 4 cases)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4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* (2 read + compare + test) = 16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Assume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25% trigger if clause: write = 0.25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If x 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starting_x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&amp;&amp; y == </a:t>
            </a:r>
            <a:r>
              <a:rPr lang="en-US" sz="15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starting_y</a:t>
            </a: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 then break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4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reads + 2 compare + and + test = 8 operations</a:t>
            </a:r>
          </a:p>
          <a:p>
            <a:pPr>
              <a:lnSpc>
                <a:spcPct val="9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Image[x, y] = 0 (erase current pixel)		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2 </a:t>
            </a:r>
            <a:r>
              <a:rPr lang="en-US" sz="15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reads + multiply + add + write = 5 </a:t>
            </a:r>
            <a:r>
              <a:rPr lang="en-US" sz="15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operations</a:t>
            </a:r>
          </a:p>
          <a:p>
            <a:pPr>
              <a:lnSpc>
                <a:spcPct val="90000"/>
              </a:lnSpc>
            </a:pPr>
            <a:endParaRPr lang="en-US" sz="12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(25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+ 3 + 16 + 0.25 + 8 + 5) = 57.25 Ops per border 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pixel</a:t>
            </a:r>
          </a:p>
          <a:p>
            <a:pPr>
              <a:lnSpc>
                <a:spcPct val="9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anklin Gothic Book" panose="020B0503020102020204" charset="0"/>
              <a:ea typeface="DejaVu Sans" panose="020B0603030804020204"/>
            </a:endParaRPr>
          </a:p>
          <a:p>
            <a:pPr>
              <a:lnSpc>
                <a:spcPct val="90000"/>
              </a:lnSpc>
            </a:pPr>
            <a:r>
              <a:rPr lang="en-US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anklin Gothic Book" panose="020B0503020102020204" charset="0"/>
                <a:ea typeface="DejaVu Sans" panose="020B0603030804020204"/>
              </a:rPr>
              <a:t>						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Total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= 80000 + 682276 + 70000 = 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832,276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operations per image</a:t>
            </a:r>
          </a:p>
          <a:p>
            <a:pPr>
              <a:lnSpc>
                <a:spcPct val="90000"/>
              </a:lnSpc>
            </a:pP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						</a:t>
            </a:r>
            <a:r>
              <a:rPr lang="en-US" sz="1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	 + </a:t>
            </a:r>
            <a:r>
              <a:rPr lang="en-US" sz="16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  <a:sym typeface="+mn-ea"/>
              </a:rPr>
              <a:t>57.25 operations per border pixel of all blobs</a:t>
            </a:r>
          </a:p>
        </p:txBody>
      </p:sp>
      <p:sp>
        <p:nvSpPr>
          <p:cNvPr id="5" name="Oval 4"/>
          <p:cNvSpPr/>
          <p:nvPr/>
        </p:nvSpPr>
        <p:spPr>
          <a:xfrm>
            <a:off x="8881745" y="8010525"/>
            <a:ext cx="575945" cy="575945"/>
          </a:xfrm>
          <a:prstGeom prst="ellipse">
            <a:avLst/>
          </a:prstGeom>
          <a:solidFill>
            <a:srgbClr val="737678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03190" y="-17145"/>
            <a:ext cx="130810" cy="6143625"/>
          </a:xfrm>
          <a:prstGeom prst="rect">
            <a:avLst/>
          </a:prstGeom>
          <a:solidFill>
            <a:srgbClr val="8B8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1002</Words>
  <Application>Microsoft Office PowerPoint</Application>
  <PresentationFormat>Custom</PresentationFormat>
  <Paragraphs>365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Sam</dc:creator>
  <cp:lastModifiedBy>Lloyd</cp:lastModifiedBy>
  <cp:revision>87</cp:revision>
  <dcterms:created xsi:type="dcterms:W3CDTF">2016-03-21T13:31:00Z</dcterms:created>
  <dcterms:modified xsi:type="dcterms:W3CDTF">2017-11-29T04:40:32Z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KSOProductBuildVer">
    <vt:lpwstr>1033-10.2.0.5978</vt:lpwstr>
  </property>
</Properties>
</file>