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4" r:id="rId3"/>
    <p:sldId id="267" r:id="rId4"/>
    <p:sldId id="266" r:id="rId5"/>
    <p:sldId id="260" r:id="rId6"/>
    <p:sldId id="257" r:id="rId7"/>
    <p:sldId id="258" r:id="rId8"/>
    <p:sldId id="265" r:id="rId9"/>
    <p:sldId id="261" r:id="rId10"/>
    <p:sldId id="262" r:id="rId11"/>
    <p:sldId id="283" r:id="rId12"/>
    <p:sldId id="263" r:id="rId13"/>
    <p:sldId id="268" r:id="rId14"/>
    <p:sldId id="269" r:id="rId15"/>
    <p:sldId id="272" r:id="rId16"/>
    <p:sldId id="277" r:id="rId17"/>
    <p:sldId id="278" r:id="rId18"/>
    <p:sldId id="279" r:id="rId19"/>
    <p:sldId id="273" r:id="rId20"/>
    <p:sldId id="276" r:id="rId21"/>
    <p:sldId id="275" r:id="rId22"/>
    <p:sldId id="280" r:id="rId23"/>
    <p:sldId id="274" r:id="rId24"/>
    <p:sldId id="270" r:id="rId25"/>
    <p:sldId id="281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sh Phillips" initials="JosP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3005" autoAdjust="0"/>
  </p:normalViewPr>
  <p:slideViewPr>
    <p:cSldViewPr>
      <p:cViewPr varScale="1">
        <p:scale>
          <a:sx n="71" d="100"/>
          <a:sy n="71" d="100"/>
        </p:scale>
        <p:origin x="-1286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C74B62-EB2B-4B94-9EBA-62AE507B81E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F260B9-7883-4464-97A2-DF919B4C91C6}">
      <dgm:prSet phldrT="[Text]"/>
      <dgm:spPr/>
      <dgm:t>
        <a:bodyPr/>
        <a:lstStyle/>
        <a:p>
          <a:r>
            <a:rPr lang="en-US" dirty="0" smtClean="0"/>
            <a:t>Read</a:t>
          </a:r>
          <a:endParaRPr lang="en-US" dirty="0"/>
        </a:p>
      </dgm:t>
    </dgm:pt>
    <dgm:pt modelId="{43A685D8-F8E1-4A04-B0B8-A0D65A3DA33E}" type="parTrans" cxnId="{0827FD67-61BF-43C8-AD42-7CACDBEA926A}">
      <dgm:prSet/>
      <dgm:spPr/>
      <dgm:t>
        <a:bodyPr/>
        <a:lstStyle/>
        <a:p>
          <a:endParaRPr lang="en-US"/>
        </a:p>
      </dgm:t>
    </dgm:pt>
    <dgm:pt modelId="{9257F58F-1BA0-4048-B284-8B468F44A034}" type="sibTrans" cxnId="{0827FD67-61BF-43C8-AD42-7CACDBEA926A}">
      <dgm:prSet/>
      <dgm:spPr/>
      <dgm:t>
        <a:bodyPr/>
        <a:lstStyle/>
        <a:p>
          <a:endParaRPr lang="en-US"/>
        </a:p>
      </dgm:t>
    </dgm:pt>
    <dgm:pt modelId="{090C2913-D91D-42CE-83CC-39530D8566FA}">
      <dgm:prSet phldrT="[Text]"/>
      <dgm:spPr/>
      <dgm:t>
        <a:bodyPr/>
        <a:lstStyle/>
        <a:p>
          <a:r>
            <a:rPr lang="en-US" dirty="0" smtClean="0"/>
            <a:t>Sharpen</a:t>
          </a:r>
          <a:endParaRPr lang="en-US" dirty="0"/>
        </a:p>
      </dgm:t>
    </dgm:pt>
    <dgm:pt modelId="{2646F79C-813A-4C29-B19A-31C3BEC795B7}" type="parTrans" cxnId="{7594A348-BBBB-4FA4-AA84-C06860B18A33}">
      <dgm:prSet/>
      <dgm:spPr/>
      <dgm:t>
        <a:bodyPr/>
        <a:lstStyle/>
        <a:p>
          <a:endParaRPr lang="en-US"/>
        </a:p>
      </dgm:t>
    </dgm:pt>
    <dgm:pt modelId="{4990A370-5BC8-4DF3-A7F6-755D760062E4}" type="sibTrans" cxnId="{7594A348-BBBB-4FA4-AA84-C06860B18A33}">
      <dgm:prSet/>
      <dgm:spPr/>
      <dgm:t>
        <a:bodyPr/>
        <a:lstStyle/>
        <a:p>
          <a:endParaRPr lang="en-US"/>
        </a:p>
      </dgm:t>
    </dgm:pt>
    <dgm:pt modelId="{8E84C559-325B-4CC2-8565-A06C7DC9F742}">
      <dgm:prSet phldrT="[Text]"/>
      <dgm:spPr/>
      <dgm:t>
        <a:bodyPr/>
        <a:lstStyle/>
        <a:p>
          <a:r>
            <a:rPr lang="en-US" dirty="0" smtClean="0"/>
            <a:t>Red Eye</a:t>
          </a:r>
          <a:endParaRPr lang="en-US" dirty="0"/>
        </a:p>
      </dgm:t>
    </dgm:pt>
    <dgm:pt modelId="{A5DD5FD1-200B-44CE-B3F9-93FCA07E73AC}" type="parTrans" cxnId="{A015C991-8518-4A1A-8C9F-E9BBC0394375}">
      <dgm:prSet/>
      <dgm:spPr/>
      <dgm:t>
        <a:bodyPr/>
        <a:lstStyle/>
        <a:p>
          <a:endParaRPr lang="en-US"/>
        </a:p>
      </dgm:t>
    </dgm:pt>
    <dgm:pt modelId="{09BD3180-E0A2-4C37-8409-C5200AB96F9E}" type="sibTrans" cxnId="{A015C991-8518-4A1A-8C9F-E9BBC0394375}">
      <dgm:prSet/>
      <dgm:spPr/>
      <dgm:t>
        <a:bodyPr/>
        <a:lstStyle/>
        <a:p>
          <a:endParaRPr lang="en-US"/>
        </a:p>
      </dgm:t>
    </dgm:pt>
    <dgm:pt modelId="{A33727F2-183E-4133-A83F-A716D07264CB}">
      <dgm:prSet/>
      <dgm:spPr/>
      <dgm:t>
        <a:bodyPr/>
        <a:lstStyle/>
        <a:p>
          <a:r>
            <a:rPr lang="en-US" dirty="0" smtClean="0"/>
            <a:t>Shrink</a:t>
          </a:r>
          <a:endParaRPr lang="en-US" dirty="0"/>
        </a:p>
      </dgm:t>
    </dgm:pt>
    <dgm:pt modelId="{E22B2D69-7F5D-4D6E-8098-728DC622D364}" type="parTrans" cxnId="{26B9BBF3-02E5-4D0F-83BD-05AC60AD1B9F}">
      <dgm:prSet/>
      <dgm:spPr/>
      <dgm:t>
        <a:bodyPr/>
        <a:lstStyle/>
        <a:p>
          <a:endParaRPr lang="en-US"/>
        </a:p>
      </dgm:t>
    </dgm:pt>
    <dgm:pt modelId="{D36F72E4-7A9D-49A4-9776-807B3CA436A4}" type="sibTrans" cxnId="{26B9BBF3-02E5-4D0F-83BD-05AC60AD1B9F}">
      <dgm:prSet/>
      <dgm:spPr/>
      <dgm:t>
        <a:bodyPr/>
        <a:lstStyle/>
        <a:p>
          <a:endParaRPr lang="en-US"/>
        </a:p>
      </dgm:t>
    </dgm:pt>
    <dgm:pt modelId="{311B6B7F-F17E-43CC-988B-6EBEA79CDFA1}">
      <dgm:prSet/>
      <dgm:spPr/>
      <dgm:t>
        <a:bodyPr/>
        <a:lstStyle/>
        <a:p>
          <a:r>
            <a:rPr lang="en-US" dirty="0" smtClean="0"/>
            <a:t>Save</a:t>
          </a:r>
          <a:endParaRPr lang="en-US" dirty="0"/>
        </a:p>
      </dgm:t>
    </dgm:pt>
    <dgm:pt modelId="{B3B883CA-2F6D-43F0-8CE0-0A5396D1E2F4}" type="parTrans" cxnId="{AB5DD736-CEDA-44A3-AC31-2C9765CF0E90}">
      <dgm:prSet/>
      <dgm:spPr/>
      <dgm:t>
        <a:bodyPr/>
        <a:lstStyle/>
        <a:p>
          <a:endParaRPr lang="en-US"/>
        </a:p>
      </dgm:t>
    </dgm:pt>
    <dgm:pt modelId="{1E202139-BB7A-4CAC-B636-D532F516BBA7}" type="sibTrans" cxnId="{AB5DD736-CEDA-44A3-AC31-2C9765CF0E90}">
      <dgm:prSet/>
      <dgm:spPr/>
      <dgm:t>
        <a:bodyPr/>
        <a:lstStyle/>
        <a:p>
          <a:endParaRPr lang="en-US"/>
        </a:p>
      </dgm:t>
    </dgm:pt>
    <dgm:pt modelId="{8B0E3381-735A-4A64-B09A-062479C231C6}" type="pres">
      <dgm:prSet presAssocID="{B0C74B62-EB2B-4B94-9EBA-62AE507B81E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B8E288C-3ADB-4C13-AB18-C683EE94111F}" type="pres">
      <dgm:prSet presAssocID="{2AF260B9-7883-4464-97A2-DF919B4C91C6}" presName="node" presStyleLbl="node1" presStyleIdx="0" presStyleCnt="5" custScaleX="56681" custScaleY="60979" custLinFactNeighborY="-18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122E75-000E-46F7-ADCB-AAFF9BC57B75}" type="pres">
      <dgm:prSet presAssocID="{9257F58F-1BA0-4048-B284-8B468F44A034}" presName="sibTrans" presStyleLbl="sibTrans2D1" presStyleIdx="0" presStyleCnt="4" custScaleY="45193"/>
      <dgm:spPr/>
      <dgm:t>
        <a:bodyPr/>
        <a:lstStyle/>
        <a:p>
          <a:endParaRPr lang="en-US"/>
        </a:p>
      </dgm:t>
    </dgm:pt>
    <dgm:pt modelId="{22938840-DF8D-4020-867F-3724A00D719B}" type="pres">
      <dgm:prSet presAssocID="{9257F58F-1BA0-4048-B284-8B468F44A034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FB8DBB42-BE84-491C-B870-22C6D0C82294}" type="pres">
      <dgm:prSet presAssocID="{090C2913-D91D-42CE-83CC-39530D8566FA}" presName="node" presStyleLbl="node1" presStyleIdx="1" presStyleCnt="5" custScaleX="74128" custScaleY="60979" custLinFactNeighborY="-18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53B7AF-C6CB-4EC6-9334-062A274BFC64}" type="pres">
      <dgm:prSet presAssocID="{4990A370-5BC8-4DF3-A7F6-755D760062E4}" presName="sibTrans" presStyleLbl="sibTrans2D1" presStyleIdx="1" presStyleCnt="4" custScaleY="45193"/>
      <dgm:spPr/>
      <dgm:t>
        <a:bodyPr/>
        <a:lstStyle/>
        <a:p>
          <a:endParaRPr lang="en-US"/>
        </a:p>
      </dgm:t>
    </dgm:pt>
    <dgm:pt modelId="{601F524E-F8B4-400D-AE49-1BB481D4F47C}" type="pres">
      <dgm:prSet presAssocID="{4990A370-5BC8-4DF3-A7F6-755D760062E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04FA090A-7A14-467F-AD99-6909143B3AEC}" type="pres">
      <dgm:prSet presAssocID="{8E84C559-325B-4CC2-8565-A06C7DC9F742}" presName="node" presStyleLbl="node1" presStyleIdx="2" presStyleCnt="5" custScaleX="76943" custScaleY="60979" custLinFactNeighborX="889" custLinFactNeighborY="-1924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D9331C-33EC-4961-8B1C-8511C9BDDCB0}" type="pres">
      <dgm:prSet presAssocID="{09BD3180-E0A2-4C37-8409-C5200AB96F9E}" presName="sibTrans" presStyleLbl="sibTrans2D1" presStyleIdx="2" presStyleCnt="4" custScaleY="45193"/>
      <dgm:spPr/>
      <dgm:t>
        <a:bodyPr/>
        <a:lstStyle/>
        <a:p>
          <a:endParaRPr lang="en-US"/>
        </a:p>
      </dgm:t>
    </dgm:pt>
    <dgm:pt modelId="{94DBA98A-2E44-4E3E-AB75-F4884611586E}" type="pres">
      <dgm:prSet presAssocID="{09BD3180-E0A2-4C37-8409-C5200AB96F9E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0B1EC4CC-B646-4687-91CE-560F7E227C7B}" type="pres">
      <dgm:prSet presAssocID="{A33727F2-183E-4133-A83F-A716D07264CB}" presName="node" presStyleLbl="node1" presStyleIdx="3" presStyleCnt="5" custScaleX="79657" custScaleY="60979" custLinFactNeighborY="-18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A6747E-67DD-45DB-94AD-44FAF300DF06}" type="pres">
      <dgm:prSet presAssocID="{D36F72E4-7A9D-49A4-9776-807B3CA436A4}" presName="sibTrans" presStyleLbl="sibTrans2D1" presStyleIdx="3" presStyleCnt="4" custScaleY="45193"/>
      <dgm:spPr/>
      <dgm:t>
        <a:bodyPr/>
        <a:lstStyle/>
        <a:p>
          <a:endParaRPr lang="en-US"/>
        </a:p>
      </dgm:t>
    </dgm:pt>
    <dgm:pt modelId="{EE7F3E7D-2B1C-4800-BB8D-DD729D9D5384}" type="pres">
      <dgm:prSet presAssocID="{D36F72E4-7A9D-49A4-9776-807B3CA436A4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34B5DECD-598D-466A-B2B5-09A3DEB9C5FA}" type="pres">
      <dgm:prSet presAssocID="{311B6B7F-F17E-43CC-988B-6EBEA79CDFA1}" presName="node" presStyleLbl="node1" presStyleIdx="4" presStyleCnt="5" custScaleX="76943" custScaleY="60979" custLinFactNeighborY="-18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A7EAEE-01A8-4DA8-8C98-73815DB6CFBE}" type="presOf" srcId="{09BD3180-E0A2-4C37-8409-C5200AB96F9E}" destId="{55D9331C-33EC-4961-8B1C-8511C9BDDCB0}" srcOrd="0" destOrd="0" presId="urn:microsoft.com/office/officeart/2005/8/layout/process1"/>
    <dgm:cxn modelId="{737E61D7-1B7A-4FD4-9BA1-53B18C003C02}" type="presOf" srcId="{4990A370-5BC8-4DF3-A7F6-755D760062E4}" destId="{1A53B7AF-C6CB-4EC6-9334-062A274BFC64}" srcOrd="0" destOrd="0" presId="urn:microsoft.com/office/officeart/2005/8/layout/process1"/>
    <dgm:cxn modelId="{7594A348-BBBB-4FA4-AA84-C06860B18A33}" srcId="{B0C74B62-EB2B-4B94-9EBA-62AE507B81E1}" destId="{090C2913-D91D-42CE-83CC-39530D8566FA}" srcOrd="1" destOrd="0" parTransId="{2646F79C-813A-4C29-B19A-31C3BEC795B7}" sibTransId="{4990A370-5BC8-4DF3-A7F6-755D760062E4}"/>
    <dgm:cxn modelId="{A015C991-8518-4A1A-8C9F-E9BBC0394375}" srcId="{B0C74B62-EB2B-4B94-9EBA-62AE507B81E1}" destId="{8E84C559-325B-4CC2-8565-A06C7DC9F742}" srcOrd="2" destOrd="0" parTransId="{A5DD5FD1-200B-44CE-B3F9-93FCA07E73AC}" sibTransId="{09BD3180-E0A2-4C37-8409-C5200AB96F9E}"/>
    <dgm:cxn modelId="{676F1866-64C5-4CF9-9F3B-449BCC99C7DF}" type="presOf" srcId="{B0C74B62-EB2B-4B94-9EBA-62AE507B81E1}" destId="{8B0E3381-735A-4A64-B09A-062479C231C6}" srcOrd="0" destOrd="0" presId="urn:microsoft.com/office/officeart/2005/8/layout/process1"/>
    <dgm:cxn modelId="{AB5DD736-CEDA-44A3-AC31-2C9765CF0E90}" srcId="{B0C74B62-EB2B-4B94-9EBA-62AE507B81E1}" destId="{311B6B7F-F17E-43CC-988B-6EBEA79CDFA1}" srcOrd="4" destOrd="0" parTransId="{B3B883CA-2F6D-43F0-8CE0-0A5396D1E2F4}" sibTransId="{1E202139-BB7A-4CAC-B636-D532F516BBA7}"/>
    <dgm:cxn modelId="{5FA27EB8-CC93-47CF-B912-841E31C20EAB}" type="presOf" srcId="{311B6B7F-F17E-43CC-988B-6EBEA79CDFA1}" destId="{34B5DECD-598D-466A-B2B5-09A3DEB9C5FA}" srcOrd="0" destOrd="0" presId="urn:microsoft.com/office/officeart/2005/8/layout/process1"/>
    <dgm:cxn modelId="{0827FD67-61BF-43C8-AD42-7CACDBEA926A}" srcId="{B0C74B62-EB2B-4B94-9EBA-62AE507B81E1}" destId="{2AF260B9-7883-4464-97A2-DF919B4C91C6}" srcOrd="0" destOrd="0" parTransId="{43A685D8-F8E1-4A04-B0B8-A0D65A3DA33E}" sibTransId="{9257F58F-1BA0-4048-B284-8B468F44A034}"/>
    <dgm:cxn modelId="{26B9BBF3-02E5-4D0F-83BD-05AC60AD1B9F}" srcId="{B0C74B62-EB2B-4B94-9EBA-62AE507B81E1}" destId="{A33727F2-183E-4133-A83F-A716D07264CB}" srcOrd="3" destOrd="0" parTransId="{E22B2D69-7F5D-4D6E-8098-728DC622D364}" sibTransId="{D36F72E4-7A9D-49A4-9776-807B3CA436A4}"/>
    <dgm:cxn modelId="{AFA77208-BC21-43E1-B813-DBA784B7470E}" type="presOf" srcId="{D36F72E4-7A9D-49A4-9776-807B3CA436A4}" destId="{EE7F3E7D-2B1C-4800-BB8D-DD729D9D5384}" srcOrd="1" destOrd="0" presId="urn:microsoft.com/office/officeart/2005/8/layout/process1"/>
    <dgm:cxn modelId="{C72C7C8E-E13B-4D2B-A083-F1A6D80B477E}" type="presOf" srcId="{A33727F2-183E-4133-A83F-A716D07264CB}" destId="{0B1EC4CC-B646-4687-91CE-560F7E227C7B}" srcOrd="0" destOrd="0" presId="urn:microsoft.com/office/officeart/2005/8/layout/process1"/>
    <dgm:cxn modelId="{592AF920-120C-4640-A09B-FA1FB38707C3}" type="presOf" srcId="{8E84C559-325B-4CC2-8565-A06C7DC9F742}" destId="{04FA090A-7A14-467F-AD99-6909143B3AEC}" srcOrd="0" destOrd="0" presId="urn:microsoft.com/office/officeart/2005/8/layout/process1"/>
    <dgm:cxn modelId="{7131F7C6-89CC-4BF9-A4C7-59DB0BE2A107}" type="presOf" srcId="{D36F72E4-7A9D-49A4-9776-807B3CA436A4}" destId="{30A6747E-67DD-45DB-94AD-44FAF300DF06}" srcOrd="0" destOrd="0" presId="urn:microsoft.com/office/officeart/2005/8/layout/process1"/>
    <dgm:cxn modelId="{423D7D45-54C1-44E2-BA7D-194A1CE04EFA}" type="presOf" srcId="{9257F58F-1BA0-4048-B284-8B468F44A034}" destId="{56122E75-000E-46F7-ADCB-AAFF9BC57B75}" srcOrd="0" destOrd="0" presId="urn:microsoft.com/office/officeart/2005/8/layout/process1"/>
    <dgm:cxn modelId="{238DDC15-55B3-4D89-B816-8280B1EB16AA}" type="presOf" srcId="{2AF260B9-7883-4464-97A2-DF919B4C91C6}" destId="{DB8E288C-3ADB-4C13-AB18-C683EE94111F}" srcOrd="0" destOrd="0" presId="urn:microsoft.com/office/officeart/2005/8/layout/process1"/>
    <dgm:cxn modelId="{55EB5D48-05B4-4365-B680-5506C3684433}" type="presOf" srcId="{4990A370-5BC8-4DF3-A7F6-755D760062E4}" destId="{601F524E-F8B4-400D-AE49-1BB481D4F47C}" srcOrd="1" destOrd="0" presId="urn:microsoft.com/office/officeart/2005/8/layout/process1"/>
    <dgm:cxn modelId="{D7F0A3ED-B71D-42BF-A88A-7A52DCC97955}" type="presOf" srcId="{09BD3180-E0A2-4C37-8409-C5200AB96F9E}" destId="{94DBA98A-2E44-4E3E-AB75-F4884611586E}" srcOrd="1" destOrd="0" presId="urn:microsoft.com/office/officeart/2005/8/layout/process1"/>
    <dgm:cxn modelId="{633CD7DE-726E-4F41-B01D-C59D17FB52A8}" type="presOf" srcId="{9257F58F-1BA0-4048-B284-8B468F44A034}" destId="{22938840-DF8D-4020-867F-3724A00D719B}" srcOrd="1" destOrd="0" presId="urn:microsoft.com/office/officeart/2005/8/layout/process1"/>
    <dgm:cxn modelId="{3171B901-1488-440A-B6EA-2AF546497EEF}" type="presOf" srcId="{090C2913-D91D-42CE-83CC-39530D8566FA}" destId="{FB8DBB42-BE84-491C-B870-22C6D0C82294}" srcOrd="0" destOrd="0" presId="urn:microsoft.com/office/officeart/2005/8/layout/process1"/>
    <dgm:cxn modelId="{42296B56-95B9-4572-81E4-44A538DF9F8A}" type="presParOf" srcId="{8B0E3381-735A-4A64-B09A-062479C231C6}" destId="{DB8E288C-3ADB-4C13-AB18-C683EE94111F}" srcOrd="0" destOrd="0" presId="urn:microsoft.com/office/officeart/2005/8/layout/process1"/>
    <dgm:cxn modelId="{41928DE9-6B2F-4836-BB68-82641671C208}" type="presParOf" srcId="{8B0E3381-735A-4A64-B09A-062479C231C6}" destId="{56122E75-000E-46F7-ADCB-AAFF9BC57B75}" srcOrd="1" destOrd="0" presId="urn:microsoft.com/office/officeart/2005/8/layout/process1"/>
    <dgm:cxn modelId="{4C80D222-38E9-4210-BA56-ACCA509254A6}" type="presParOf" srcId="{56122E75-000E-46F7-ADCB-AAFF9BC57B75}" destId="{22938840-DF8D-4020-867F-3724A00D719B}" srcOrd="0" destOrd="0" presId="urn:microsoft.com/office/officeart/2005/8/layout/process1"/>
    <dgm:cxn modelId="{6B65C4D2-EB9B-4BF7-8248-29A236075844}" type="presParOf" srcId="{8B0E3381-735A-4A64-B09A-062479C231C6}" destId="{FB8DBB42-BE84-491C-B870-22C6D0C82294}" srcOrd="2" destOrd="0" presId="urn:microsoft.com/office/officeart/2005/8/layout/process1"/>
    <dgm:cxn modelId="{555EF433-F875-4FCC-B9ED-921873387FD2}" type="presParOf" srcId="{8B0E3381-735A-4A64-B09A-062479C231C6}" destId="{1A53B7AF-C6CB-4EC6-9334-062A274BFC64}" srcOrd="3" destOrd="0" presId="urn:microsoft.com/office/officeart/2005/8/layout/process1"/>
    <dgm:cxn modelId="{A7D30FB3-65A6-4B87-9C1E-3D9736B929B9}" type="presParOf" srcId="{1A53B7AF-C6CB-4EC6-9334-062A274BFC64}" destId="{601F524E-F8B4-400D-AE49-1BB481D4F47C}" srcOrd="0" destOrd="0" presId="urn:microsoft.com/office/officeart/2005/8/layout/process1"/>
    <dgm:cxn modelId="{6080A4EA-F530-4F33-A322-EDA0F1F17C17}" type="presParOf" srcId="{8B0E3381-735A-4A64-B09A-062479C231C6}" destId="{04FA090A-7A14-467F-AD99-6909143B3AEC}" srcOrd="4" destOrd="0" presId="urn:microsoft.com/office/officeart/2005/8/layout/process1"/>
    <dgm:cxn modelId="{65D432F4-193E-4330-BA3C-E586E0EE15E7}" type="presParOf" srcId="{8B0E3381-735A-4A64-B09A-062479C231C6}" destId="{55D9331C-33EC-4961-8B1C-8511C9BDDCB0}" srcOrd="5" destOrd="0" presId="urn:microsoft.com/office/officeart/2005/8/layout/process1"/>
    <dgm:cxn modelId="{1EEC9353-5CC9-4466-9B13-184419B39E11}" type="presParOf" srcId="{55D9331C-33EC-4961-8B1C-8511C9BDDCB0}" destId="{94DBA98A-2E44-4E3E-AB75-F4884611586E}" srcOrd="0" destOrd="0" presId="urn:microsoft.com/office/officeart/2005/8/layout/process1"/>
    <dgm:cxn modelId="{019CA564-E857-4D1C-973B-0FB2CF4EB373}" type="presParOf" srcId="{8B0E3381-735A-4A64-B09A-062479C231C6}" destId="{0B1EC4CC-B646-4687-91CE-560F7E227C7B}" srcOrd="6" destOrd="0" presId="urn:microsoft.com/office/officeart/2005/8/layout/process1"/>
    <dgm:cxn modelId="{BD329162-79ED-4D2B-8CEA-2B8938F75D18}" type="presParOf" srcId="{8B0E3381-735A-4A64-B09A-062479C231C6}" destId="{30A6747E-67DD-45DB-94AD-44FAF300DF06}" srcOrd="7" destOrd="0" presId="urn:microsoft.com/office/officeart/2005/8/layout/process1"/>
    <dgm:cxn modelId="{2050DCF5-D087-4030-9EA9-FBBDB4738D87}" type="presParOf" srcId="{30A6747E-67DD-45DB-94AD-44FAF300DF06}" destId="{EE7F3E7D-2B1C-4800-BB8D-DD729D9D5384}" srcOrd="0" destOrd="0" presId="urn:microsoft.com/office/officeart/2005/8/layout/process1"/>
    <dgm:cxn modelId="{8A7EBA07-5BED-472F-AA7E-0D2D13973A5C}" type="presParOf" srcId="{8B0E3381-735A-4A64-B09A-062479C231C6}" destId="{34B5DECD-598D-466A-B2B5-09A3DEB9C5FA}" srcOrd="8" destOrd="0" presId="urn:microsoft.com/office/officeart/2005/8/layout/process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D312D-FA4C-4F3B-B62F-9B87E1CEDED8}" type="datetimeFigureOut">
              <a:rPr lang="en-US" smtClean="0"/>
              <a:pPr/>
              <a:t>4/13/2009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6B4F-6240-41B0-9724-AB9D7EEE36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B4F-6240-41B0-9724-AB9D7EEE36F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A1.m1 and A2.m1 can operate concurrently;</a:t>
            </a:r>
          </a:p>
          <a:p>
            <a:r>
              <a:rPr lang="en-US" dirty="0" smtClean="0"/>
              <a:t>A1.f1 and</a:t>
            </a:r>
            <a:r>
              <a:rPr lang="en-US" baseline="0" dirty="0" smtClean="0"/>
              <a:t> A1.f1 can operate concurrently;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1BF7F1-11AB-4B1A-9F85-1012D2F4080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Non-determinism: reader and writer agents start simultaneously</a:t>
            </a:r>
          </a:p>
          <a:p>
            <a:r>
              <a:rPr lang="en-US" dirty="0" smtClean="0"/>
              <a:t>Message-passing</a:t>
            </a:r>
            <a:r>
              <a:rPr lang="en-US" baseline="0" dirty="0" smtClean="0"/>
              <a:t> is not immune to deadlocks</a:t>
            </a:r>
          </a:p>
          <a:p>
            <a:r>
              <a:rPr lang="en-US" baseline="0" dirty="0" smtClean="0"/>
              <a:t>Sometimes deadlocks are not programming errors but fundamental design flaws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B4F-6240-41B0-9724-AB9D7EEE36F0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A3B69-6E61-4AA4-B781-D5FA45FC76C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cannot rely on programmers discipline</a:t>
            </a:r>
          </a:p>
          <a:p>
            <a:r>
              <a:rPr lang="en-US" dirty="0" smtClean="0"/>
              <a:t>Let programmers “forget” they are writing a parallel program. Parallelism “just happens”</a:t>
            </a:r>
          </a:p>
          <a:p>
            <a:r>
              <a:rPr lang="en-US" dirty="0" smtClean="0"/>
              <a:t>Axum is a </a:t>
            </a:r>
            <a:r>
              <a:rPr lang="en-US" smtClean="0"/>
              <a:t>special-purpose language</a:t>
            </a:r>
            <a:endParaRPr lang="en-US" dirty="0" smtClean="0"/>
          </a:p>
          <a:p>
            <a:r>
              <a:rPr lang="en-US" dirty="0" smtClean="0"/>
              <a:t>We don’t ask you to abandon your investment</a:t>
            </a:r>
            <a:r>
              <a:rPr lang="en-US" baseline="0" dirty="0" smtClean="0"/>
              <a:t> in C#/VB/C++, just use Axum to coordinate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B4F-6240-41B0-9724-AB9D7EEE36F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idea of</a:t>
            </a:r>
            <a:r>
              <a:rPr lang="en-US" baseline="0" dirty="0" smtClean="0"/>
              <a:t> isolation has been frequently used to make things more robust</a:t>
            </a:r>
          </a:p>
          <a:p>
            <a:r>
              <a:rPr lang="en-US" baseline="0" dirty="0" smtClean="0"/>
              <a:t>Simple: isolated components can’t break each other!</a:t>
            </a:r>
          </a:p>
          <a:p>
            <a:r>
              <a:rPr lang="en-US" baseline="0" dirty="0" smtClean="0"/>
              <a:t>The central theme of this talk, will re-occur frequently in the presentation…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B4F-6240-41B0-9724-AB9D7EEE36F0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2916-C697-4150-AED9-C02D19637CA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parent is optional</a:t>
            </a:r>
          </a:p>
          <a:p>
            <a:r>
              <a:rPr lang="en-US" dirty="0" smtClean="0"/>
              <a:t>Parent is typed</a:t>
            </a:r>
            <a:r>
              <a:rPr lang="en-US" baseline="0" dirty="0" smtClean="0"/>
              <a:t> as ‘reference to </a:t>
            </a:r>
            <a:r>
              <a:rPr lang="en-US" baseline="0" dirty="0" err="1" smtClean="0"/>
              <a:t>readonly</a:t>
            </a:r>
            <a:r>
              <a:rPr lang="en-US" baseline="0" dirty="0" smtClean="0"/>
              <a:t> D’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2916-C697-4150-AED9-C02D19637CA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16B4F-6240-41B0-9724-AB9D7EEE36F0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 in C++ is shallow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2916-C697-4150-AED9-C02D19637C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C82916-C697-4150-AED9-C02D19637CA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48025-87BD-4164-9D5E-EE497D9EBAB7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32A4-A10D-4639-9DEE-19B2273AEE57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2A54B-1062-4FF2-A0FE-5EA81165EB13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8630F-EE96-4EBA-85DC-D17FB436E701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2CC0-9094-4DE8-9D6A-3CCCE6866E1A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57B-B262-4FD8-A7E1-2E162777BB7F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89429-3D6C-43CA-AEB0-E6D09BE27A2A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5E488-4015-4672-8D20-71B5AFB5363A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E8284-F767-4379-9CC9-0E9796F61D62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EFA0-8F21-4D16-9C9C-7D0E800C382F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1CD7-BCC2-4083-9191-A821154AE0C3}" type="datetime1">
              <a:rPr lang="en-US" smtClean="0"/>
              <a:pPr/>
              <a:t>4/13/2009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5CA6E-1184-465B-AD59-4FB697F921A0}" type="datetime1">
              <a:rPr lang="en-US" smtClean="0"/>
              <a:pPr/>
              <a:t>4/13/2009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artur@microsoft.com" TargetMode="External"/><Relationship Id="rId2" Type="http://schemas.openxmlformats.org/officeDocument/2006/relationships/hyperlink" Target="mailto:axum@microsof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s.msdn.com/maestrotea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828800"/>
          </a:xfrm>
        </p:spPr>
        <p:txBody>
          <a:bodyPr>
            <a:normAutofit/>
          </a:bodyPr>
          <a:lstStyle/>
          <a:p>
            <a:pPr lvl="0"/>
            <a:r>
              <a:rPr lang="en-US" sz="9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Axum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10000"/>
            <a:ext cx="7854696" cy="1752600"/>
          </a:xfrm>
        </p:spPr>
        <p:txBody>
          <a:bodyPr/>
          <a:lstStyle/>
          <a:p>
            <a:r>
              <a:rPr lang="en-US" sz="3200" dirty="0" smtClean="0"/>
              <a:t>Better concurrency with a .NET language for isolation and asynchrony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Tax Calculator, 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2133600"/>
            <a:ext cx="838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TaxService.TaxCalculator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taxCalculator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new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TaxService.TaxCalculator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("TaxCalc1");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taxCalculator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::Income &lt;-- 50000;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Do something useful while the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// taxes are being calculated...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taxAmount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receive(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taxCalculator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::Tax);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971800" y="2895600"/>
            <a:ext cx="3124200" cy="1676400"/>
          </a:xfrm>
          <a:prstGeom prst="round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err="1" smtClean="0"/>
              <a:t>TaxCalculator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Agents and Channels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6" name="Rounded Rectangle 5"/>
          <p:cNvSpPr/>
          <p:nvPr/>
        </p:nvSpPr>
        <p:spPr>
          <a:xfrm>
            <a:off x="914400" y="2514600"/>
            <a:ext cx="1752600" cy="320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Agent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400800" y="2514600"/>
            <a:ext cx="1752600" cy="3200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 Agent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2971800" y="3352800"/>
            <a:ext cx="312420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Income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flipH="1">
            <a:off x="2971800" y="3810000"/>
            <a:ext cx="3124200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Tax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Tax Calculator,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Demo:</a:t>
            </a:r>
          </a:p>
          <a:p>
            <a:pPr lvl="1"/>
            <a:r>
              <a:rPr lang="en-US" dirty="0" smtClean="0"/>
              <a:t>Simple </a:t>
            </a:r>
            <a:r>
              <a:rPr lang="en-US" dirty="0" err="1" smtClean="0"/>
              <a:t>Input/Output</a:t>
            </a:r>
            <a:r>
              <a:rPr lang="en-US" dirty="0" smtClean="0"/>
              <a:t> ports</a:t>
            </a:r>
          </a:p>
          <a:p>
            <a:pPr lvl="1"/>
            <a:r>
              <a:rPr lang="en-US" dirty="0" smtClean="0"/>
              <a:t>Request-Reply port</a:t>
            </a:r>
          </a:p>
          <a:p>
            <a:pPr lvl="1"/>
            <a:r>
              <a:rPr lang="en-US" dirty="0" smtClean="0"/>
              <a:t>Forwarding network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Dataflow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is triggered by the </a:t>
            </a:r>
            <a:r>
              <a:rPr lang="en-US" i="1" dirty="0" smtClean="0"/>
              <a:t>availability</a:t>
            </a:r>
            <a:r>
              <a:rPr lang="en-US" dirty="0" smtClean="0"/>
              <a:t> of data</a:t>
            </a:r>
          </a:p>
          <a:p>
            <a:r>
              <a:rPr lang="en-US" dirty="0" smtClean="0"/>
              <a:t>Spreadsheet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Change in a cell triggers reevaluation of dependent cells;</a:t>
            </a:r>
          </a:p>
          <a:p>
            <a:pPr lvl="1"/>
            <a:r>
              <a:rPr lang="en-US" dirty="0" smtClean="0"/>
              <a:t>Independent cells can change concurrently</a:t>
            </a:r>
          </a:p>
          <a:p>
            <a:r>
              <a:rPr lang="en-US" dirty="0" smtClean="0"/>
              <a:t>Compiler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Characters flow through </a:t>
            </a:r>
            <a:r>
              <a:rPr lang="en-US" dirty="0" err="1" smtClean="0"/>
              <a:t>lexer</a:t>
            </a:r>
            <a:r>
              <a:rPr lang="en-US" dirty="0" smtClean="0"/>
              <a:t> turning into tokens;</a:t>
            </a:r>
          </a:p>
          <a:p>
            <a:pPr lvl="1"/>
            <a:r>
              <a:rPr lang="en-US" dirty="0" smtClean="0"/>
              <a:t>Tokens go through grammar turning into AST;</a:t>
            </a:r>
          </a:p>
          <a:p>
            <a:pPr lvl="1"/>
            <a:r>
              <a:rPr lang="en-US" dirty="0" smtClean="0"/>
              <a:t>AST goes through several passes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</a:t>
            </a:r>
            <a:r>
              <a:rPr lang="en-US" dirty="0" smtClean="0"/>
              <a:t>Processor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2408237"/>
          <a:ext cx="8229600" cy="307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81000" y="2133600"/>
            <a:ext cx="8382000" cy="12191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 JPG, Sharpen,</a:t>
            </a:r>
            <a:r>
              <a:rPr lang="en-US" sz="2400" dirty="0" smtClean="0"/>
              <a:t>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Reduce “red eye” effect, </a:t>
            </a:r>
            <a:r>
              <a:rPr lang="en-US" sz="2400" dirty="0" smtClean="0"/>
              <a:t>Shrink, 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Save as 85% quality JPG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2400" baseline="0" dirty="0" smtClean="0"/>
              <a:t>Simple pipeline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" y="4540984"/>
            <a:ext cx="85344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PrimaryChannel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FileName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==&gt; 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Sharpen ==&gt;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RemoveRedEye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==&gt; Shrink ==&gt; Save;</a:t>
            </a:r>
          </a:p>
          <a:p>
            <a:endParaRPr lang="en-US" sz="2000" dirty="0" smtClean="0">
              <a:cs typeface="Consolas" pitchFamily="49" charset="0"/>
            </a:endParaRPr>
          </a:p>
          <a:p>
            <a:r>
              <a:rPr lang="en-US" sz="2400" dirty="0" smtClean="0">
                <a:cs typeface="Consolas" pitchFamily="49" charset="0"/>
              </a:rPr>
              <a:t>Contrast with:</a:t>
            </a:r>
          </a:p>
          <a:p>
            <a:endParaRPr lang="en-US" sz="2000" dirty="0" smtClean="0"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Save(Shrink(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RemoveRedEye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(Sharpen(filename))));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two stages of the pipeline can access the same image!</a:t>
            </a:r>
          </a:p>
          <a:p>
            <a:r>
              <a:rPr lang="en-US" dirty="0" smtClean="0"/>
              <a:t>Let’s dive deeper…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 Of Isolation in Axum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Passive containers of shared state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Disciplined access to domain state</a:t>
            </a:r>
            <a:endParaRPr lang="en-US" dirty="0" smtClean="0"/>
          </a:p>
          <a:p>
            <a:pPr lvl="2"/>
            <a:r>
              <a:rPr lang="en-US" dirty="0" smtClean="0"/>
              <a:t>Writer: can write domain state</a:t>
            </a:r>
          </a:p>
          <a:p>
            <a:pPr lvl="2"/>
            <a:r>
              <a:rPr lang="en-US" dirty="0" smtClean="0"/>
              <a:t>Reader: can read domain state</a:t>
            </a:r>
            <a:endParaRPr lang="en-US" dirty="0" smtClean="0"/>
          </a:p>
          <a:p>
            <a:pPr lvl="2"/>
            <a:r>
              <a:rPr lang="en-US" dirty="0" smtClean="0"/>
              <a:t>No-access: cannot access domain </a:t>
            </a:r>
            <a:r>
              <a:rPr lang="en-US" i="1" dirty="0" smtClean="0"/>
              <a:t>mutable</a:t>
            </a:r>
            <a:r>
              <a:rPr lang="en-US" dirty="0" smtClean="0"/>
              <a:t> state</a:t>
            </a:r>
            <a:endParaRPr lang="en-US" dirty="0" smtClean="0"/>
          </a:p>
          <a:p>
            <a:r>
              <a:rPr lang="en-US" dirty="0" smtClean="0"/>
              <a:t>True Functions</a:t>
            </a:r>
            <a:endParaRPr lang="en-US" dirty="0" smtClean="0"/>
          </a:p>
          <a:p>
            <a:pPr lvl="2"/>
            <a:r>
              <a:rPr lang="en-US" dirty="0" smtClean="0"/>
              <a:t>In agents, cannot modify domain and agent state</a:t>
            </a:r>
            <a:endParaRPr lang="en-US" dirty="0" smtClean="0"/>
          </a:p>
          <a:p>
            <a:pPr lvl="2"/>
            <a:r>
              <a:rPr lang="en-US" dirty="0" smtClean="0"/>
              <a:t>In domains, cannot modify domain state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domain D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agent A : channel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public 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// OK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data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 10; // error!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void f()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data = 20; // error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domain D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const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agent A : channel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C // no-access agent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public A()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// error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m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cdata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// OK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‘</a:t>
            </a:r>
            <a:r>
              <a:rPr lang="en-US" dirty="0" err="1" smtClean="0"/>
              <a:t>ol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Const data: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const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n=1;</a:t>
            </a:r>
          </a:p>
          <a:p>
            <a:r>
              <a:rPr lang="en-US" dirty="0" smtClean="0"/>
              <a:t>Pointer to const: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const * p = &amp;n;</a:t>
            </a:r>
          </a:p>
          <a:p>
            <a:r>
              <a:rPr lang="en-US" dirty="0" smtClean="0"/>
              <a:t>Rule </a:t>
            </a:r>
            <a:r>
              <a:rPr lang="en-US" dirty="0" smtClean="0"/>
              <a:t>1: Cannot modify const data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const S*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s; // error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(*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0;// error</a:t>
            </a:r>
          </a:p>
          <a:p>
            <a:pPr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10; // ditto</a:t>
            </a:r>
          </a:p>
          <a:p>
            <a:r>
              <a:rPr lang="en-US" dirty="0" smtClean="0"/>
              <a:t>Rule 2: Cannot convert pointer to const to pointer to non-const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Axum == Maestro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8229600" cy="3124200"/>
          </a:xfrm>
        </p:spPr>
        <p:txBody>
          <a:bodyPr/>
          <a:lstStyle/>
          <a:p>
            <a:pPr algn="r">
              <a:buNone/>
            </a:pPr>
            <a:r>
              <a:rPr lang="en-US" dirty="0" smtClean="0"/>
              <a:t>“What's in a name? That which we call a rose</a:t>
            </a:r>
          </a:p>
          <a:p>
            <a:pPr algn="r">
              <a:buNone/>
            </a:pPr>
            <a:r>
              <a:rPr lang="en-US" dirty="0" smtClean="0"/>
              <a:t>By any other name would smell as sweet."</a:t>
            </a:r>
          </a:p>
          <a:p>
            <a:pPr algn="r">
              <a:buNone/>
            </a:pPr>
            <a:endParaRPr lang="en-US" dirty="0" smtClean="0"/>
          </a:p>
          <a:p>
            <a:pPr algn="r">
              <a:buNone/>
            </a:pPr>
            <a:r>
              <a:rPr lang="en-US" dirty="0" smtClean="0"/>
              <a:t>Shakespeare, Romeo and Juliet (II, ii, 1-2)</a:t>
            </a:r>
            <a:endParaRPr lang="en-US" dirty="0"/>
          </a:p>
        </p:txBody>
      </p:sp>
      <p:pic>
        <p:nvPicPr>
          <p:cNvPr id="1026" name="Picture 2" descr="C:\Users\arturl.REDMOND\AppData\Local\Microsoft\Windows\Temporary Internet Files\Content.IE5\77Y77D2V\MCj03608020000[1].wm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39000" y="762000"/>
            <a:ext cx="1627614" cy="2286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Many Faces of Const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void f() </a:t>
            </a:r>
            <a:r>
              <a:rPr lang="en-US" sz="2400" b="1" dirty="0" smtClean="0">
                <a:latin typeface="Consolas" pitchFamily="49" charset="0"/>
                <a:cs typeface="Consolas" pitchFamily="49" charset="0"/>
              </a:rPr>
              <a:t>const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{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= 1; 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// Error!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// Translates to: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  // (*this).</a:t>
            </a:r>
            <a:r>
              <a:rPr lang="en-US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 = 1;</a:t>
            </a:r>
            <a:endParaRPr lang="en-US" sz="2400" dirty="0" smtClean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Loophole!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struct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S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*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2400" b="1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…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const S 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&amp;s;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// error: l-value specifies const object:</a:t>
            </a:r>
          </a:p>
          <a:p>
            <a:pPr>
              <a:buNone/>
            </a:pP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val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= 0; </a:t>
            </a:r>
          </a:p>
          <a:p>
            <a:pPr>
              <a:buNone/>
            </a:pP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ps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-&gt;</a:t>
            </a:r>
            <a:r>
              <a:rPr lang="en-US" sz="24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ptr</a:t>
            </a:r>
            <a:r>
              <a:rPr lang="en-US" sz="24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1; //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domain D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data;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reader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agent A : channel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C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public 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() {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n =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parent.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; //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OK,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parent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readonly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parent.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= 10; // error!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800" b="1" dirty="0" smtClean="0">
                <a:latin typeface="Consolas" pitchFamily="49" charset="0"/>
                <a:cs typeface="Consolas" pitchFamily="49" charset="0"/>
              </a:rPr>
              <a:t>function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void f() {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b="1" dirty="0" err="1" smtClean="0">
                <a:latin typeface="Consolas" pitchFamily="49" charset="0"/>
                <a:cs typeface="Consolas" pitchFamily="49" charset="0"/>
              </a:rPr>
              <a:t>this.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data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= 20; // error, </a:t>
            </a:r>
            <a:r>
              <a:rPr lang="en-US" sz="1800" i="1" dirty="0" smtClean="0">
                <a:latin typeface="Consolas" pitchFamily="49" charset="0"/>
                <a:cs typeface="Consolas" pitchFamily="49" charset="0"/>
              </a:rPr>
              <a:t>this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is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readonly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Immutability in Axum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Readonly</a:t>
            </a:r>
            <a:r>
              <a:rPr lang="en-US" dirty="0" smtClean="0"/>
              <a:t> vs. </a:t>
            </a:r>
            <a:r>
              <a:rPr lang="en-US" dirty="0" smtClean="0"/>
              <a:t>Const</a:t>
            </a:r>
          </a:p>
          <a:p>
            <a:pPr lvl="1"/>
            <a:r>
              <a:rPr lang="en-US" dirty="0" smtClean="0">
                <a:cs typeface="Consolas" pitchFamily="49" charset="0"/>
              </a:rPr>
              <a:t>Data cannot be mutated through </a:t>
            </a:r>
            <a:r>
              <a:rPr lang="en-US" dirty="0" err="1" smtClean="0">
                <a:cs typeface="Consolas" pitchFamily="49" charset="0"/>
              </a:rPr>
              <a:t>readonly</a:t>
            </a:r>
            <a:r>
              <a:rPr lang="en-US" dirty="0" smtClean="0">
                <a:cs typeface="Consolas" pitchFamily="49" charset="0"/>
              </a:rPr>
              <a:t> reference.</a:t>
            </a:r>
          </a:p>
          <a:p>
            <a:pPr lvl="1"/>
            <a:r>
              <a:rPr lang="en-US" dirty="0" smtClean="0">
                <a:cs typeface="Consolas" pitchFamily="49" charset="0"/>
              </a:rPr>
              <a:t>Const reference can only refer to immutable data (data that </a:t>
            </a:r>
            <a:r>
              <a:rPr lang="en-US" i="1" dirty="0" smtClean="0">
                <a:cs typeface="Consolas" pitchFamily="49" charset="0"/>
              </a:rPr>
              <a:t>never</a:t>
            </a:r>
            <a:r>
              <a:rPr lang="en-US" dirty="0" smtClean="0">
                <a:cs typeface="Consolas" pitchFamily="49" charset="0"/>
              </a:rPr>
              <a:t> changes)</a:t>
            </a:r>
          </a:p>
          <a:p>
            <a:pPr lvl="1"/>
            <a:r>
              <a:rPr lang="en-US" dirty="0" err="1" smtClean="0">
                <a:cs typeface="Consolas" pitchFamily="49" charset="0"/>
              </a:rPr>
              <a:t>Readonly</a:t>
            </a:r>
            <a:r>
              <a:rPr lang="en-US" dirty="0" smtClean="0">
                <a:cs typeface="Consolas" pitchFamily="49" charset="0"/>
              </a:rPr>
              <a:t>: “I won’t break you”</a:t>
            </a:r>
          </a:p>
          <a:p>
            <a:pPr lvl="1"/>
            <a:r>
              <a:rPr lang="en-US" dirty="0" smtClean="0">
                <a:cs typeface="Consolas" pitchFamily="49" charset="0"/>
              </a:rPr>
              <a:t>Const: “You won’t break me”</a:t>
            </a:r>
          </a:p>
          <a:p>
            <a:endParaRPr lang="en-US" dirty="0" smtClean="0"/>
          </a:p>
          <a:p>
            <a:r>
              <a:rPr lang="en-US" dirty="0" smtClean="0"/>
              <a:t>Deep immutability</a:t>
            </a:r>
          </a:p>
          <a:p>
            <a:pPr lvl="1"/>
            <a:r>
              <a:rPr lang="en-US" dirty="0" err="1" smtClean="0"/>
              <a:t>a.b.c.d</a:t>
            </a:r>
            <a:r>
              <a:rPr lang="en-US" dirty="0" smtClean="0"/>
              <a:t> = 1; // error if one of </a:t>
            </a:r>
            <a:r>
              <a:rPr lang="en-US" dirty="0" err="1" smtClean="0"/>
              <a:t>a,b,c,d</a:t>
            </a:r>
            <a:r>
              <a:rPr lang="en-US" dirty="0" smtClean="0"/>
              <a:t> is </a:t>
            </a:r>
            <a:r>
              <a:rPr lang="en-US" dirty="0" err="1" smtClean="0"/>
              <a:t>readonly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in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model: one writer </a:t>
            </a:r>
            <a:r>
              <a:rPr lang="en-US" i="1" dirty="0" smtClean="0"/>
              <a:t>or</a:t>
            </a:r>
            <a:r>
              <a:rPr lang="en-US" dirty="0" smtClean="0"/>
              <a:t> multiple readers</a:t>
            </a:r>
          </a:p>
          <a:p>
            <a:r>
              <a:rPr lang="en-US" dirty="0" smtClean="0"/>
              <a:t>Execution scheduled in the most efficient </a:t>
            </a:r>
            <a:r>
              <a:rPr lang="en-US" b="1" i="1" dirty="0" smtClean="0"/>
              <a:t>safe</a:t>
            </a:r>
            <a:r>
              <a:rPr lang="en-US" dirty="0" smtClean="0"/>
              <a:t> way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990600" y="3276600"/>
            <a:ext cx="6934200" cy="2819400"/>
          </a:xfrm>
          <a:prstGeom prst="round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Domain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3886200"/>
            <a:ext cx="1295400" cy="2057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Reader</a:t>
            </a:r>
          </a:p>
          <a:p>
            <a:pPr algn="ctr"/>
            <a:r>
              <a:rPr lang="en-US" dirty="0" smtClean="0"/>
              <a:t>Agent1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867400" y="3886200"/>
            <a:ext cx="19202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method1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67400" y="4419600"/>
            <a:ext cx="19202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method2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867400" y="4953000"/>
            <a:ext cx="19202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function1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867400" y="5486400"/>
            <a:ext cx="192024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function2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524000" y="45720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0" y="48768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524000" y="51816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24000" y="54864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895600" y="3886200"/>
            <a:ext cx="1295400" cy="2057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Writer</a:t>
            </a:r>
          </a:p>
          <a:p>
            <a:pPr algn="ctr"/>
            <a:r>
              <a:rPr lang="en-US" dirty="0" smtClean="0"/>
              <a:t>Agent2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971800" y="45720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971800" y="48768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2971800" y="51816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2971800" y="54864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343400" y="3886200"/>
            <a:ext cx="1295400" cy="20574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 smtClean="0"/>
              <a:t>No Access</a:t>
            </a:r>
          </a:p>
          <a:p>
            <a:pPr algn="ctr"/>
            <a:r>
              <a:rPr lang="en-US" dirty="0" smtClean="0"/>
              <a:t>Agent3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4419600" y="45720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4419600" y="48768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m2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419600" y="51816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f1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4419600" y="5486400"/>
            <a:ext cx="11430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49C569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1DC9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11DC9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Silver Bullet…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Non-determinism</a:t>
            </a:r>
          </a:p>
          <a:p>
            <a:r>
              <a:rPr lang="en-US" dirty="0" smtClean="0"/>
              <a:t>Deadlocks</a:t>
            </a:r>
          </a:p>
          <a:p>
            <a:pPr lvl="1"/>
            <a:r>
              <a:rPr lang="en-US" dirty="0" smtClean="0"/>
              <a:t>Demo: Dining Philosophers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your feedback!</a:t>
            </a:r>
          </a:p>
          <a:p>
            <a:pPr lvl="1"/>
            <a:r>
              <a:rPr lang="en-US" dirty="0" smtClean="0">
                <a:hlinkClick r:id="rId2"/>
              </a:rPr>
              <a:t>axum@microsoft.com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arturl@microsoft.com</a:t>
            </a:r>
            <a:endParaRPr lang="en-US" dirty="0" smtClean="0"/>
          </a:p>
          <a:p>
            <a:r>
              <a:rPr lang="en-US" dirty="0" smtClean="0"/>
              <a:t>Check out our blog:</a:t>
            </a:r>
          </a:p>
          <a:p>
            <a:pPr lvl="1"/>
            <a:r>
              <a:rPr lang="en-US" dirty="0" smtClean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blogs.msdn.com/maestroteam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Incubation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Farther </a:t>
            </a:r>
            <a:r>
              <a:rPr lang="en-US" dirty="0" smtClean="0"/>
              <a:t>along than research</a:t>
            </a:r>
          </a:p>
          <a:p>
            <a:r>
              <a:rPr lang="en-US" dirty="0" smtClean="0"/>
              <a:t>But not yet in </a:t>
            </a:r>
            <a:r>
              <a:rPr lang="en-US" dirty="0" err="1" smtClean="0"/>
              <a:t>productization</a:t>
            </a:r>
            <a:r>
              <a:rPr lang="en-US" dirty="0" smtClean="0"/>
              <a:t> phase</a:t>
            </a:r>
          </a:p>
          <a:p>
            <a:r>
              <a:rPr lang="en-US" dirty="0" smtClean="0"/>
              <a:t>Have released internally in Microsoft</a:t>
            </a:r>
          </a:p>
          <a:p>
            <a:r>
              <a:rPr lang="en-US" dirty="0" smtClean="0"/>
              <a:t>Will </a:t>
            </a:r>
            <a:r>
              <a:rPr lang="en-US" i="1" dirty="0" smtClean="0"/>
              <a:t>soon</a:t>
            </a:r>
            <a:r>
              <a:rPr lang="en-US" dirty="0" smtClean="0"/>
              <a:t> release a public beta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84238"/>
            <a:ext cx="8686800" cy="792162"/>
          </a:xfrm>
        </p:spPr>
        <p:txBody>
          <a:bodyPr>
            <a:noAutofit/>
          </a:bodyPr>
          <a:lstStyle/>
          <a:p>
            <a:r>
              <a:rPr/>
              <a:t>Inspirational 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 smtClean="0"/>
              <a:t>“If the state of your entire universe can change from one instant to the next, there’s something wrong with your universe.” </a:t>
            </a:r>
          </a:p>
          <a:p>
            <a:pPr>
              <a:buNone/>
            </a:pPr>
            <a:endParaRPr lang="en-US" sz="2400" i="1" dirty="0" smtClean="0"/>
          </a:p>
          <a:p>
            <a:pPr>
              <a:buNone/>
            </a:pPr>
            <a:r>
              <a:rPr lang="en-US" sz="2400" i="1" dirty="0" smtClean="0"/>
              <a:t>“Programmers are asked to take a wildly non-deterministic model and rein it in where needed. We should start with a deterministic model and add non-determinism where necessary.”</a:t>
            </a:r>
            <a:br>
              <a:rPr lang="en-US" sz="2400" i="1" dirty="0" smtClean="0"/>
            </a:b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en-US" sz="2000" dirty="0" smtClean="0"/>
              <a:t>Ed Lee, UCB 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Axum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Imperative, managed language</a:t>
            </a:r>
          </a:p>
          <a:p>
            <a:r>
              <a:rPr lang="en-US" dirty="0" smtClean="0"/>
              <a:t>Looks and feels like C# or C++</a:t>
            </a:r>
          </a:p>
          <a:p>
            <a:pPr lvl="1"/>
            <a:r>
              <a:rPr lang="en-US" dirty="0" smtClean="0"/>
              <a:t>Has curly-brace!</a:t>
            </a:r>
          </a:p>
          <a:p>
            <a:pPr lvl="1"/>
            <a:r>
              <a:rPr lang="en-US" dirty="0" smtClean="0"/>
              <a:t>And a few other </a:t>
            </a:r>
            <a:r>
              <a:rPr lang="en-US" dirty="0" smtClean="0"/>
              <a:t>familiar concepts 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Works with all </a:t>
            </a:r>
            <a:r>
              <a:rPr lang="en-US" dirty="0" err="1" smtClean="0"/>
              <a:t>.Net</a:t>
            </a:r>
            <a:r>
              <a:rPr lang="en-US" dirty="0" smtClean="0"/>
              <a:t> libraries</a:t>
            </a:r>
          </a:p>
          <a:p>
            <a:pPr lvl="1"/>
            <a:r>
              <a:rPr lang="en-US" dirty="0" smtClean="0"/>
              <a:t>Such as BCL</a:t>
            </a:r>
          </a:p>
          <a:p>
            <a:r>
              <a:rPr lang="en-US" dirty="0" smtClean="0"/>
              <a:t>Can be mixed with C# or </a:t>
            </a:r>
            <a:r>
              <a:rPr lang="en-US" dirty="0" err="1" smtClean="0"/>
              <a:t>VB.Net</a:t>
            </a:r>
            <a:endParaRPr lang="en-US" dirty="0" smtClean="0"/>
          </a:p>
          <a:p>
            <a:pPr lvl="1"/>
            <a:r>
              <a:rPr lang="en-US" dirty="0" smtClean="0"/>
              <a:t>Even in the same project</a:t>
            </a:r>
            <a:r>
              <a:rPr lang="en-US" dirty="0" smtClean="0"/>
              <a:t>!</a:t>
            </a:r>
          </a:p>
          <a:p>
            <a:r>
              <a:rPr lang="en-US" dirty="0" smtClean="0"/>
              <a:t>Built on top of CCR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Language?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Relying on programmer’s discipline doesn’t work</a:t>
            </a:r>
          </a:p>
          <a:p>
            <a:pPr lvl="1"/>
            <a:r>
              <a:rPr lang="en-US" dirty="0" smtClean="0"/>
              <a:t>Library solutions can only do so much</a:t>
            </a:r>
            <a:endParaRPr lang="en-US" dirty="0" smtClean="0"/>
          </a:p>
          <a:p>
            <a:pPr lvl="1"/>
            <a:r>
              <a:rPr lang="en-US" dirty="0" smtClean="0"/>
              <a:t>We want strong safety </a:t>
            </a:r>
            <a:r>
              <a:rPr lang="en-US" dirty="0" smtClean="0"/>
              <a:t>enforced by the compiler</a:t>
            </a:r>
          </a:p>
          <a:p>
            <a:r>
              <a:rPr lang="en-US" dirty="0" smtClean="0"/>
              <a:t>Reduce complexity</a:t>
            </a:r>
          </a:p>
          <a:p>
            <a:r>
              <a:rPr lang="en-US" dirty="0" smtClean="0"/>
              <a:t>Concurrent by default</a:t>
            </a:r>
          </a:p>
          <a:p>
            <a:pPr lvl="1"/>
            <a:r>
              <a:rPr lang="en-US" dirty="0" smtClean="0"/>
              <a:t>“Forget” you’re writing a parallel program</a:t>
            </a:r>
            <a:endParaRPr lang="en-US" dirty="0" smtClean="0"/>
          </a:p>
          <a:p>
            <a:r>
              <a:rPr lang="en-US" dirty="0" smtClean="0"/>
              <a:t>Not </a:t>
            </a:r>
            <a:r>
              <a:rPr lang="en-US" dirty="0" smtClean="0"/>
              <a:t>intended to substitute other languages</a:t>
            </a:r>
          </a:p>
          <a:p>
            <a:pPr lvl="1"/>
            <a:r>
              <a:rPr lang="en-US" dirty="0" smtClean="0"/>
              <a:t>High level orchestration in Axum</a:t>
            </a:r>
          </a:p>
          <a:p>
            <a:pPr lvl="1"/>
            <a:r>
              <a:rPr lang="en-US" dirty="0" smtClean="0"/>
              <a:t>Most of the application still written in traditional </a:t>
            </a:r>
            <a:r>
              <a:rPr lang="en-US" dirty="0" smtClean="0"/>
              <a:t>language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Shared state is evil</a:t>
            </a:r>
          </a:p>
          <a:p>
            <a:r>
              <a:rPr lang="en-US" dirty="0" smtClean="0"/>
              <a:t>Processes in OS</a:t>
            </a:r>
          </a:p>
          <a:p>
            <a:pPr lvl="1"/>
            <a:r>
              <a:rPr lang="en-US" dirty="0" smtClean="0"/>
              <a:t>Tabs and plug-ins in Google Chrome</a:t>
            </a:r>
          </a:p>
          <a:p>
            <a:r>
              <a:rPr lang="en-US" dirty="0" smtClean="0"/>
              <a:t>Computers on the Web</a:t>
            </a:r>
          </a:p>
          <a:p>
            <a:pPr lvl="1"/>
            <a:r>
              <a:rPr lang="en-US" dirty="0" smtClean="0"/>
              <a:t>But: </a:t>
            </a:r>
            <a:r>
              <a:rPr lang="en-US" dirty="0" smtClean="0"/>
              <a:t>worms, viruses and </a:t>
            </a:r>
            <a:r>
              <a:rPr lang="en-US" dirty="0" err="1" smtClean="0"/>
              <a:t>trojans</a:t>
            </a:r>
            <a:r>
              <a:rPr lang="en-US" dirty="0" smtClean="0"/>
              <a:t> (when isolation breaks down)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Domains</a:t>
            </a:r>
          </a:p>
          <a:p>
            <a:pPr lvl="1"/>
            <a:r>
              <a:rPr lang="en-US" dirty="0" smtClean="0"/>
              <a:t>Passive containers of state</a:t>
            </a:r>
          </a:p>
          <a:p>
            <a:r>
              <a:rPr lang="en-US" dirty="0" smtClean="0"/>
              <a:t>Agents</a:t>
            </a:r>
          </a:p>
          <a:p>
            <a:pPr lvl="1"/>
            <a:r>
              <a:rPr lang="en-US" dirty="0" smtClean="0"/>
              <a:t>Active components; can send messages and share state within the same domain</a:t>
            </a:r>
          </a:p>
          <a:p>
            <a:r>
              <a:rPr lang="en-US" dirty="0" smtClean="0"/>
              <a:t>Channels and Ports</a:t>
            </a:r>
          </a:p>
          <a:p>
            <a:pPr lvl="1"/>
            <a:r>
              <a:rPr lang="en-US" dirty="0" smtClean="0"/>
              <a:t>“Pipes” that conduct messages</a:t>
            </a:r>
          </a:p>
          <a:p>
            <a:pPr lvl="1"/>
            <a:r>
              <a:rPr lang="en-US" dirty="0" smtClean="0"/>
              <a:t>A channel has a collection of ports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Tax Calculator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1981200"/>
            <a:ext cx="8534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channel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TaxCalculator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input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Income;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output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Tax;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public agent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TaxAgent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: channel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TaxCalculator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public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TaxAgent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income =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receive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this.PrimaryChannel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::Income);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tax = (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)(income *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GetTaxRate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());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this.PrimaryChannel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::Tax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&lt;--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tax;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7984</TotalTime>
  <Words>1177</Words>
  <Application>Microsoft Office PowerPoint</Application>
  <PresentationFormat>On-screen Show (4:3)</PresentationFormat>
  <Paragraphs>298</Paragraphs>
  <Slides>26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Axum</vt:lpstr>
      <vt:lpstr>Axum == Maestro</vt:lpstr>
      <vt:lpstr>Incubation Project</vt:lpstr>
      <vt:lpstr>Inspirational Quotes</vt:lpstr>
      <vt:lpstr>Axum Language</vt:lpstr>
      <vt:lpstr>Why Another Language?</vt:lpstr>
      <vt:lpstr>Isolation</vt:lpstr>
      <vt:lpstr>Main Concepts</vt:lpstr>
      <vt:lpstr>Example: Tax Calculator</vt:lpstr>
      <vt:lpstr>Example: Tax Calculator, 2</vt:lpstr>
      <vt:lpstr>Agents and Channels</vt:lpstr>
      <vt:lpstr>Example: Tax Calculator, 3</vt:lpstr>
      <vt:lpstr>Dataflow Programming</vt:lpstr>
      <vt:lpstr>Image Processor</vt:lpstr>
      <vt:lpstr>Isolation</vt:lpstr>
      <vt:lpstr>Units Of Isolation in Axum</vt:lpstr>
      <vt:lpstr>Example</vt:lpstr>
      <vt:lpstr>Example, cont</vt:lpstr>
      <vt:lpstr>Good ‘ol C++</vt:lpstr>
      <vt:lpstr>The Many Faces of Const</vt:lpstr>
      <vt:lpstr>Loophole!</vt:lpstr>
      <vt:lpstr>Example</vt:lpstr>
      <vt:lpstr>Immutability in Axum</vt:lpstr>
      <vt:lpstr>Concurrency in Network</vt:lpstr>
      <vt:lpstr>No Silver Bullet…</vt:lpstr>
      <vt:lpstr>Thank you!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Axum</dc:title>
  <dc:creator>Artur Laksberg</dc:creator>
  <cp:lastModifiedBy>Artur Laksberg</cp:lastModifiedBy>
  <cp:revision>195</cp:revision>
  <dcterms:created xsi:type="dcterms:W3CDTF">2009-04-05T21:15:28Z</dcterms:created>
  <dcterms:modified xsi:type="dcterms:W3CDTF">2009-04-16T13:03:02Z</dcterms:modified>
</cp:coreProperties>
</file>