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86" r:id="rId3"/>
    <p:sldId id="295" r:id="rId4"/>
    <p:sldId id="258" r:id="rId5"/>
    <p:sldId id="294" r:id="rId6"/>
    <p:sldId id="259" r:id="rId7"/>
    <p:sldId id="267" r:id="rId8"/>
    <p:sldId id="302" r:id="rId9"/>
    <p:sldId id="261" r:id="rId10"/>
    <p:sldId id="262" r:id="rId11"/>
    <p:sldId id="263" r:id="rId12"/>
    <p:sldId id="306" r:id="rId13"/>
    <p:sldId id="272" r:id="rId14"/>
    <p:sldId id="273" r:id="rId15"/>
    <p:sldId id="309" r:id="rId16"/>
    <p:sldId id="269" r:id="rId17"/>
    <p:sldId id="270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96" r:id="rId27"/>
    <p:sldId id="297" r:id="rId28"/>
    <p:sldId id="284" r:id="rId29"/>
    <p:sldId id="283" r:id="rId30"/>
    <p:sldId id="298" r:id="rId31"/>
    <p:sldId id="293" r:id="rId32"/>
    <p:sldId id="299" r:id="rId33"/>
    <p:sldId id="300" r:id="rId34"/>
    <p:sldId id="310" r:id="rId35"/>
    <p:sldId id="304" r:id="rId36"/>
    <p:sldId id="287" r:id="rId37"/>
    <p:sldId id="291" r:id="rId38"/>
    <p:sldId id="307" r:id="rId39"/>
    <p:sldId id="292" r:id="rId40"/>
    <p:sldId id="301" r:id="rId41"/>
    <p:sldId id="305" r:id="rId42"/>
    <p:sldId id="29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7B3277-829E-4D4C-AB61-D4DB6DE8B914}">
          <p14:sldIdLst>
            <p14:sldId id="256"/>
            <p14:sldId id="286"/>
            <p14:sldId id="295"/>
            <p14:sldId id="258"/>
            <p14:sldId id="294"/>
            <p14:sldId id="259"/>
            <p14:sldId id="267"/>
            <p14:sldId id="302"/>
            <p14:sldId id="261"/>
            <p14:sldId id="262"/>
            <p14:sldId id="263"/>
            <p14:sldId id="306"/>
            <p14:sldId id="272"/>
            <p14:sldId id="273"/>
            <p14:sldId id="309"/>
            <p14:sldId id="269"/>
            <p14:sldId id="270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96"/>
            <p14:sldId id="297"/>
            <p14:sldId id="284"/>
            <p14:sldId id="283"/>
            <p14:sldId id="298"/>
            <p14:sldId id="293"/>
            <p14:sldId id="299"/>
            <p14:sldId id="300"/>
            <p14:sldId id="310"/>
            <p14:sldId id="304"/>
            <p14:sldId id="287"/>
            <p14:sldId id="291"/>
            <p14:sldId id="307"/>
            <p14:sldId id="292"/>
            <p14:sldId id="301"/>
            <p14:sldId id="305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09"/>
  </p:normalViewPr>
  <p:slideViewPr>
    <p:cSldViewPr snapToGrid="0" snapToObjects="1">
      <p:cViewPr varScale="1">
        <p:scale>
          <a:sx n="110" d="100"/>
          <a:sy n="110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B3651-6180-3746-9C52-35AC41D104C1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F421D-B62E-6542-8951-F7897651D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3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745C-ADDB-FE41-A1F0-1101F416133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1A68-5805-A047-8A95-DA2F451E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745C-ADDB-FE41-A1F0-1101F416133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1A68-5805-A047-8A95-DA2F451E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745C-ADDB-FE41-A1F0-1101F416133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1A68-5805-A047-8A95-DA2F451E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6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745C-ADDB-FE41-A1F0-1101F416133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1A68-5805-A047-8A95-DA2F451E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4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745C-ADDB-FE41-A1F0-1101F416133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1A68-5805-A047-8A95-DA2F451E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8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745C-ADDB-FE41-A1F0-1101F416133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1A68-5805-A047-8A95-DA2F451E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6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745C-ADDB-FE41-A1F0-1101F4161339}" type="datetimeFigureOut">
              <a:rPr lang="en-US" smtClean="0"/>
              <a:t>4/9/17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1A68-5805-A047-8A95-DA2F451E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4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745C-ADDB-FE41-A1F0-1101F4161339}" type="datetimeFigureOut">
              <a:rPr lang="en-US" smtClean="0"/>
              <a:t>4/9/17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1A68-5805-A047-8A95-DA2F451E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2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745C-ADDB-FE41-A1F0-1101F4161339}" type="datetimeFigureOut">
              <a:rPr lang="en-US" smtClean="0"/>
              <a:t>4/9/17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1A68-5805-A047-8A95-DA2F451E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5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745C-ADDB-FE41-A1F0-1101F416133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1A68-5805-A047-8A95-DA2F451E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6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745C-ADDB-FE41-A1F0-1101F4161339}" type="datetimeFigureOut">
              <a:rPr lang="en-US" smtClean="0"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31A68-5805-A047-8A95-DA2F451E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3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B745C-ADDB-FE41-A1F0-1101F4161339}" type="datetimeFigureOut">
              <a:rPr lang="en-US" smtClean="0"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31A68-5805-A047-8A95-DA2F451EB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urse_of_knowledg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ghtbender" TargetMode="External"/><Relationship Id="rId4" Type="http://schemas.openxmlformats.org/officeDocument/2006/relationships/hyperlink" Target="https://github.com/lightbender/secured" TargetMode="External"/><Relationship Id="rId5" Type="http://schemas.openxmlformats.org/officeDocument/2006/relationships/hyperlink" Target="https://code.dlang.org/" TargetMode="External"/><Relationship Id="rId6" Type="http://schemas.openxmlformats.org/officeDocument/2006/relationships/hyperlink" Target="https://code.dlang.org/downloa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flyboynw@gmail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Curse of Knowledge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Humane Library Design with 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290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Better HMAC 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err="1" smtClean="0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[] hash = </a:t>
            </a:r>
            <a:r>
              <a:rPr lang="en-US" err="1" smtClean="0">
                <a:latin typeface="Courier" charset="0"/>
                <a:ea typeface="Courier" charset="0"/>
                <a:cs typeface="Courier" charset="0"/>
              </a:rPr>
              <a:t>hmac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(key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data);</a:t>
            </a:r>
            <a:endParaRPr lang="en-US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62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SecureD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numCol="1"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err="1" smtClean="0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[] </a:t>
            </a:r>
            <a:r>
              <a:rPr lang="en-US" sz="2000" smtClean="0">
                <a:latin typeface="Courier" charset="0"/>
                <a:ea typeface="Courier" charset="0"/>
                <a:cs typeface="Courier" charset="0"/>
              </a:rPr>
              <a:t>hash(</a:t>
            </a:r>
            <a:r>
              <a:rPr lang="en-US" sz="2000" err="1" smtClean="0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[] data)</a:t>
            </a:r>
          </a:p>
          <a:p>
            <a:pPr marL="0" indent="0">
              <a:buNone/>
            </a:pPr>
            <a:r>
              <a:rPr lang="en-US" sz="2000" err="1" smtClean="0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[] </a:t>
            </a:r>
            <a:r>
              <a:rPr lang="en-US" sz="2000" smtClean="0">
                <a:latin typeface="Courier" charset="0"/>
                <a:ea typeface="Courier" charset="0"/>
                <a:cs typeface="Courier" charset="0"/>
              </a:rPr>
              <a:t>hash(string 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path</a:t>
            </a:r>
            <a:r>
              <a:rPr lang="en-US" sz="200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sz="200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 err="1" smtClean="0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[] </a:t>
            </a:r>
            <a:r>
              <a:rPr lang="en-US" sz="2000" err="1" smtClean="0">
                <a:latin typeface="Courier" charset="0"/>
                <a:ea typeface="Courier" charset="0"/>
                <a:cs typeface="Courier" charset="0"/>
              </a:rPr>
              <a:t>hmac</a:t>
            </a:r>
            <a:r>
              <a:rPr lang="en-US" sz="200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err="1" smtClean="0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[] key, 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[] data)</a:t>
            </a:r>
          </a:p>
          <a:p>
            <a:pPr marL="0" indent="0">
              <a:buNone/>
            </a:pPr>
            <a:r>
              <a:rPr lang="en-US" sz="2000" err="1" smtClean="0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[] 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hmac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[] key, string path</a:t>
            </a:r>
            <a:r>
              <a:rPr lang="en-US" sz="200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000" err="1" smtClean="0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[] pbkdf2(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[] key, string password, 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uint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 iterations = 25000, 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uint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outputLen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 = 48</a:t>
            </a:r>
            <a:r>
              <a:rPr lang="en-US" sz="200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000" err="1" smtClean="0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[] random(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uint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 bytes</a:t>
            </a:r>
            <a:r>
              <a:rPr lang="en-US" sz="200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000" smtClean="0">
                <a:latin typeface="Courier" charset="0"/>
                <a:ea typeface="Courier" charset="0"/>
                <a:cs typeface="Courier" charset="0"/>
              </a:rPr>
              <a:t>bool 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constantTimeEquality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[] a, 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[] b</a:t>
            </a:r>
            <a:r>
              <a:rPr lang="en-US" sz="200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000" err="1" smtClean="0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[] encrypt (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[] key, 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[] data, 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[] 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additionalData</a:t>
            </a:r>
            <a:r>
              <a:rPr lang="en-US" sz="200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000" smtClean="0">
                <a:latin typeface="Courier" charset="0"/>
                <a:ea typeface="Courier" charset="0"/>
                <a:cs typeface="Courier" charset="0"/>
              </a:rPr>
              <a:t>bool 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validate (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[] key, 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[] data, 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[] 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additionalData</a:t>
            </a:r>
            <a:r>
              <a:rPr lang="en-US" sz="200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000" err="1" smtClean="0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[] decrypt (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[] key, 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[] data, 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[] 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additionalData</a:t>
            </a:r>
            <a:r>
              <a:rPr lang="en-US" sz="200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>
                <a:latin typeface="Courier" charset="0"/>
                <a:ea typeface="Courier" charset="0"/>
                <a:cs typeface="Courier" charset="0"/>
              </a:rPr>
              <a:t>public class 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EllipticCurve</a:t>
            </a:r>
            <a:endParaRPr lang="en-US" sz="200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00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>
              <a:buNone/>
            </a:pPr>
            <a:r>
              <a:rPr lang="en-US" sz="2000" smtClean="0">
                <a:latin typeface="Courier" charset="0"/>
                <a:ea typeface="Courier" charset="0"/>
                <a:cs typeface="Courier" charset="0"/>
              </a:rPr>
              <a:t>this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sz="2000" smtClean="0">
                <a:latin typeface="Courier" charset="0"/>
                <a:ea typeface="Courier" charset="0"/>
                <a:cs typeface="Courier" charset="0"/>
              </a:rPr>
              <a:t>this(string 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privateKey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, string password)</a:t>
            </a:r>
          </a:p>
          <a:p>
            <a:pPr marL="0" indent="0">
              <a:buNone/>
            </a:pPr>
            <a:r>
              <a:rPr lang="en-US" sz="2000" smtClean="0">
                <a:latin typeface="Courier" charset="0"/>
                <a:ea typeface="Courier" charset="0"/>
                <a:cs typeface="Courier" charset="0"/>
              </a:rPr>
              <a:t>this(string 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publicKey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000" smtClean="0">
                <a:latin typeface="Courier" charset="0"/>
                <a:ea typeface="Courier" charset="0"/>
                <a:cs typeface="Courier" charset="0"/>
              </a:rPr>
              <a:t>~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this()</a:t>
            </a:r>
          </a:p>
          <a:p>
            <a:pPr marL="0" indent="0">
              <a:buNone/>
            </a:pPr>
            <a:r>
              <a:rPr lang="en-US" sz="200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>
                <a:latin typeface="Courier" charset="0"/>
                <a:ea typeface="Courier" charset="0"/>
                <a:cs typeface="Courier" charset="0"/>
              </a:rPr>
            </a:br>
            <a:r>
              <a:rPr lang="en-US" sz="2000" err="1" smtClean="0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[] derive(string 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peerKey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sz="2000" err="1" smtClean="0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[] sign(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[] data, bool useSha256 = false)</a:t>
            </a:r>
          </a:p>
          <a:p>
            <a:pPr marL="0" indent="0">
              <a:buNone/>
            </a:pPr>
            <a:r>
              <a:rPr lang="en-US" sz="2000" smtClean="0">
                <a:latin typeface="Courier" charset="0"/>
                <a:ea typeface="Courier" charset="0"/>
                <a:cs typeface="Courier" charset="0"/>
              </a:rPr>
              <a:t>bool 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verify(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[] data, 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[] signature, bool useSha256 = false)</a:t>
            </a:r>
          </a:p>
          <a:p>
            <a:pPr marL="0" indent="0">
              <a:buNone/>
            </a:pPr>
            <a:r>
              <a:rPr lang="en-US" sz="200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getPublicKey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sz="200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getPrivateKey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(string password, </a:t>
            </a:r>
            <a:r>
              <a:rPr lang="en-US" sz="200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 iterations = 25000, bool use3Des = false)</a:t>
            </a:r>
          </a:p>
          <a:p>
            <a:pPr marL="0" indent="0">
              <a:buNone/>
            </a:pPr>
            <a:r>
              <a:rPr lang="en-US" sz="200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TLS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tlsContext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handshake(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[] data)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[] encrypt(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tlsContext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[] data)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[] decrypt(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tlsContext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[] data)</a:t>
            </a:r>
          </a:p>
          <a:p>
            <a:pPr marL="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void disconnect(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tlsContext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[] data)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work with any networking library</a:t>
            </a:r>
          </a:p>
          <a:p>
            <a:r>
              <a:rPr lang="en-US" dirty="0" smtClean="0"/>
              <a:t>Simple API that clearly states what it is and how to use it</a:t>
            </a:r>
          </a:p>
        </p:txBody>
      </p:sp>
    </p:spTree>
    <p:extLst>
      <p:ext uri="{BB962C8B-B14F-4D97-AF65-F5344CB8AC3E}">
        <p14:creationId xmlns:p14="http://schemas.microsoft.com/office/powerpoint/2010/main" val="4327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std.conv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to(T)(T value)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string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numStr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to!string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(12345678);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98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8" y="1371600"/>
            <a:ext cx="11099800" cy="3873500"/>
          </a:xfrm>
        </p:spPr>
      </p:pic>
    </p:spTree>
    <p:extLst>
      <p:ext uri="{BB962C8B-B14F-4D97-AF65-F5344CB8AC3E}">
        <p14:creationId xmlns:p14="http://schemas.microsoft.com/office/powerpoint/2010/main" val="69002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Language == Library?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7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 Language in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112 Keywords</a:t>
            </a:r>
          </a:p>
          <a:p>
            <a:r>
              <a:rPr lang="en-US" smtClean="0"/>
              <a:t>63 Operators</a:t>
            </a:r>
          </a:p>
          <a:p>
            <a:r>
              <a:rPr lang="en-US" smtClean="0"/>
              <a:t>5 Global Symbols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9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a </a:t>
            </a:r>
            <a:r>
              <a:rPr lang="en-US" dirty="0" smtClean="0"/>
              <a:t>conditional predicate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 smtClean="0"/>
              <a:t>a </a:t>
            </a:r>
            <a:r>
              <a:rPr lang="en-US" dirty="0" smtClean="0"/>
              <a:t>message to </a:t>
            </a:r>
            <a:r>
              <a:rPr lang="en-US" dirty="0" err="1" smtClean="0"/>
              <a:t>stdout</a:t>
            </a:r>
            <a:endParaRPr lang="en-US" dirty="0" smtClean="0"/>
          </a:p>
          <a:p>
            <a:r>
              <a:rPr lang="en-US" dirty="0" smtClean="0"/>
              <a:t>Call terminate</a:t>
            </a:r>
          </a:p>
        </p:txBody>
      </p:sp>
    </p:spTree>
    <p:extLst>
      <p:ext uri="{BB962C8B-B14F-4D97-AF65-F5344CB8AC3E}">
        <p14:creationId xmlns:p14="http://schemas.microsoft.com/office/powerpoint/2010/main" val="127833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foreach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 range as parameter</a:t>
            </a:r>
          </a:p>
          <a:p>
            <a:r>
              <a:rPr lang="en-US" dirty="0" smtClean="0"/>
              <a:t>Pull item from range</a:t>
            </a:r>
          </a:p>
          <a:p>
            <a:r>
              <a:rPr lang="en-US" dirty="0" smtClean="0"/>
              <a:t>Execute a delegate (the code inside the brackets)</a:t>
            </a:r>
          </a:p>
          <a:p>
            <a:r>
              <a:rPr lang="en-US" dirty="0" smtClean="0"/>
              <a:t>Pull next item from range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7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code inside the brackets</a:t>
            </a:r>
          </a:p>
          <a:p>
            <a:r>
              <a:rPr lang="en-US" dirty="0" smtClean="0"/>
              <a:t>Throw error if code modifies global state</a:t>
            </a:r>
          </a:p>
          <a:p>
            <a:r>
              <a:rPr lang="en-US" dirty="0" smtClean="0"/>
              <a:t>List </a:t>
            </a:r>
            <a:r>
              <a:rPr lang="en-US" dirty="0" smtClean="0"/>
              <a:t>all possible escaping </a:t>
            </a:r>
            <a:r>
              <a:rPr lang="en-US" dirty="0" smtClean="0"/>
              <a:t>calls as errors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2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Curse of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curse of knowledge is a cognitive bias that occurs when an individual, communicating with other individuals, unknowingly assumes that the others have the background to understand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Source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en.wikipedia.org/wiki/Curse_of_knowledge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uint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value</a:t>
            </a:r>
          </a:p>
          <a:p>
            <a:r>
              <a:rPr lang="en-US" dirty="0" smtClean="0"/>
              <a:t>Retrieve value</a:t>
            </a:r>
          </a:p>
          <a:p>
            <a:r>
              <a:rPr lang="en-US" dirty="0" smtClean="0"/>
              <a:t>If value is greater than </a:t>
            </a:r>
            <a:r>
              <a:rPr lang="cs-CZ" dirty="0" smtClean="0"/>
              <a:t>4294967295, </a:t>
            </a:r>
            <a:r>
              <a:rPr lang="cs-CZ" dirty="0" err="1" smtClean="0"/>
              <a:t>throw</a:t>
            </a:r>
            <a:r>
              <a:rPr lang="cs-CZ" dirty="0" smtClean="0"/>
              <a:t> </a:t>
            </a:r>
            <a:r>
              <a:rPr lang="cs-CZ" dirty="0" err="1" smtClean="0"/>
              <a:t>an</a:t>
            </a:r>
            <a:r>
              <a:rPr lang="cs-CZ" dirty="0" smtClean="0"/>
              <a:t> </a:t>
            </a:r>
            <a:r>
              <a:rPr lang="cs-CZ" dirty="0" err="1" smtClean="0"/>
              <a:t>overflow</a:t>
            </a:r>
            <a:r>
              <a:rPr lang="cs-CZ" dirty="0" smtClean="0"/>
              <a:t> </a:t>
            </a:r>
            <a:r>
              <a:rPr lang="cs-CZ" dirty="0" err="1" smtClean="0"/>
              <a:t>exception</a:t>
            </a:r>
            <a:endParaRPr lang="cs-CZ" dirty="0" smtClean="0"/>
          </a:p>
          <a:p>
            <a:r>
              <a:rPr lang="cs-CZ" dirty="0" err="1" smtClean="0"/>
              <a:t>If</a:t>
            </a:r>
            <a:r>
              <a:rPr lang="cs-CZ" dirty="0" smtClean="0"/>
              <a:t> </a:t>
            </a:r>
            <a:r>
              <a:rPr lang="cs-CZ" dirty="0" err="1" smtClean="0"/>
              <a:t>value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less</a:t>
            </a:r>
            <a:r>
              <a:rPr lang="cs-CZ" dirty="0" smtClean="0"/>
              <a:t> </a:t>
            </a:r>
            <a:r>
              <a:rPr lang="cs-CZ" dirty="0" err="1" smtClean="0"/>
              <a:t>than</a:t>
            </a:r>
            <a:r>
              <a:rPr lang="cs-CZ" dirty="0" smtClean="0"/>
              <a:t> 0, </a:t>
            </a:r>
            <a:r>
              <a:rPr lang="cs-CZ" dirty="0" err="1" smtClean="0"/>
              <a:t>throw</a:t>
            </a:r>
            <a:r>
              <a:rPr lang="cs-CZ" dirty="0" smtClean="0"/>
              <a:t> </a:t>
            </a:r>
            <a:r>
              <a:rPr lang="cs-CZ" dirty="0" err="1" smtClean="0"/>
              <a:t>an</a:t>
            </a:r>
            <a:r>
              <a:rPr lang="cs-CZ" dirty="0" smtClean="0"/>
              <a:t> </a:t>
            </a:r>
            <a:r>
              <a:rPr lang="cs-CZ" dirty="0" err="1" smtClean="0"/>
              <a:t>out-of-range</a:t>
            </a:r>
            <a:r>
              <a:rPr lang="cs-CZ" dirty="0" smtClean="0"/>
              <a:t> </a:t>
            </a:r>
            <a:r>
              <a:rPr lang="cs-CZ" dirty="0" err="1" smtClean="0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2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Reverse the Curse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Brevity for the sake of brevity is Evil</a:t>
            </a:r>
          </a:p>
          <a:p>
            <a:r>
              <a:rPr lang="en-US" dirty="0" smtClean="0"/>
              <a:t>Use whole words where possible</a:t>
            </a:r>
          </a:p>
          <a:p>
            <a:r>
              <a:rPr lang="en-US" dirty="0" err="1" smtClean="0"/>
              <a:t>writeln</a:t>
            </a:r>
            <a:endParaRPr lang="en-US" dirty="0" smtClean="0"/>
          </a:p>
          <a:p>
            <a:pPr lvl="1"/>
            <a:r>
              <a:rPr lang="en-US" dirty="0" smtClean="0"/>
              <a:t>How do non-native English speakers know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Learn by rote</a:t>
            </a:r>
          </a:p>
          <a:p>
            <a:pPr lvl="2"/>
            <a:r>
              <a:rPr lang="en-US" dirty="0" smtClean="0"/>
              <a:t>Slow uptake</a:t>
            </a:r>
            <a:endParaRPr lang="en-US" dirty="0" smtClean="0"/>
          </a:p>
          <a:p>
            <a:pPr lvl="1"/>
            <a:r>
              <a:rPr lang="en-US" dirty="0" err="1" smtClean="0"/>
              <a:t>writeln</a:t>
            </a:r>
            <a:endParaRPr lang="en-US" dirty="0" smtClean="0"/>
          </a:p>
          <a:p>
            <a:pPr lvl="1"/>
            <a:r>
              <a:rPr lang="en-US" dirty="0" err="1" smtClean="0"/>
              <a:t>writeLine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Abbreviations are acceptable when:</a:t>
            </a:r>
          </a:p>
          <a:p>
            <a:pPr lvl="1"/>
            <a:r>
              <a:rPr lang="en-US" dirty="0" smtClean="0"/>
              <a:t>The abbreviation is well known (e.g. HTTP)</a:t>
            </a:r>
          </a:p>
          <a:p>
            <a:pPr lvl="1"/>
            <a:r>
              <a:rPr lang="en-US" dirty="0" smtClean="0"/>
              <a:t>The expanded form is unwieldly (e.g. </a:t>
            </a:r>
            <a:r>
              <a:rPr lang="en-US" dirty="0" smtClean="0"/>
              <a:t>Hashed </a:t>
            </a:r>
            <a:r>
              <a:rPr lang="en-US" dirty="0" smtClean="0"/>
              <a:t>Message Authentication Code)</a:t>
            </a:r>
          </a:p>
          <a:p>
            <a:r>
              <a:rPr lang="en-US" dirty="0" smtClean="0"/>
              <a:t>Avoid verbosity</a:t>
            </a:r>
          </a:p>
          <a:p>
            <a:pPr lvl="1"/>
            <a:r>
              <a:rPr lang="en-US" dirty="0" smtClean="0"/>
              <a:t>zipAndUploadFileToAwsS3</a:t>
            </a:r>
          </a:p>
          <a:p>
            <a:pPr lvl="1"/>
            <a:r>
              <a:rPr lang="en-US" dirty="0" err="1" smtClean="0"/>
              <a:t>writeLineToConsole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69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one thing</a:t>
            </a:r>
          </a:p>
          <a:p>
            <a:r>
              <a:rPr lang="en-US" dirty="0" smtClean="0"/>
              <a:t>Do one thing </a:t>
            </a:r>
            <a:r>
              <a:rPr lang="en-US" b="1" dirty="0" smtClean="0"/>
              <a:t>only</a:t>
            </a:r>
          </a:p>
          <a:p>
            <a:r>
              <a:rPr lang="en-US" dirty="0" smtClean="0"/>
              <a:t>Do it well</a:t>
            </a:r>
          </a:p>
          <a:p>
            <a:r>
              <a:rPr lang="en-US" dirty="0" smtClean="0"/>
              <a:t>Do it </a:t>
            </a:r>
            <a:r>
              <a:rPr lang="en-US" dirty="0" smtClean="0"/>
              <a:t>succinctly</a:t>
            </a:r>
          </a:p>
          <a:p>
            <a:endParaRPr lang="en-US" dirty="0"/>
          </a:p>
          <a:p>
            <a:r>
              <a:rPr lang="en-US" dirty="0" smtClean="0"/>
              <a:t>Exception: Standard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2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SecureD is </a:t>
            </a:r>
            <a:r>
              <a:rPr lang="en-US" dirty="0" smtClean="0"/>
              <a:t>31 methods </a:t>
            </a:r>
            <a:r>
              <a:rPr lang="en-US" dirty="0" smtClean="0"/>
              <a:t>covering the following scenarios:</a:t>
            </a:r>
          </a:p>
          <a:p>
            <a:pPr lvl="1"/>
            <a:r>
              <a:rPr lang="en-US" dirty="0" smtClean="0"/>
              <a:t>Symmetric Cryptography (AES-256-CTR-HMAC)</a:t>
            </a:r>
          </a:p>
          <a:p>
            <a:pPr lvl="2"/>
            <a:r>
              <a:rPr lang="en-US" dirty="0" smtClean="0"/>
              <a:t>Encryption</a:t>
            </a:r>
          </a:p>
          <a:p>
            <a:pPr lvl="2"/>
            <a:r>
              <a:rPr lang="en-US" dirty="0" smtClean="0"/>
              <a:t>Authentication/Validation</a:t>
            </a:r>
          </a:p>
          <a:p>
            <a:pPr lvl="2"/>
            <a:r>
              <a:rPr lang="en-US" dirty="0" smtClean="0"/>
              <a:t>Decryption</a:t>
            </a:r>
          </a:p>
          <a:p>
            <a:pPr lvl="1"/>
            <a:r>
              <a:rPr lang="en-US" dirty="0" smtClean="0"/>
              <a:t>Asymmetric Cryptography (</a:t>
            </a:r>
            <a:r>
              <a:rPr lang="en-US" dirty="0"/>
              <a:t>ECC-P384 + RSA-AES-256-CTR)</a:t>
            </a:r>
            <a:endParaRPr lang="en-US" dirty="0" smtClean="0"/>
          </a:p>
          <a:p>
            <a:pPr lvl="2"/>
            <a:r>
              <a:rPr lang="en-US" dirty="0" smtClean="0"/>
              <a:t>Load + Generate Public/Private Keys</a:t>
            </a:r>
          </a:p>
          <a:p>
            <a:pPr lvl="2"/>
            <a:r>
              <a:rPr lang="en-US" dirty="0" smtClean="0"/>
              <a:t>Key Derivation</a:t>
            </a:r>
          </a:p>
          <a:p>
            <a:pPr lvl="2"/>
            <a:r>
              <a:rPr lang="en-US" dirty="0" smtClean="0"/>
              <a:t>Sign + Verify</a:t>
            </a:r>
          </a:p>
          <a:p>
            <a:pPr lvl="1"/>
            <a:r>
              <a:rPr lang="en-US" dirty="0" smtClean="0"/>
              <a:t>Hashing (SHA2-384)</a:t>
            </a:r>
          </a:p>
          <a:p>
            <a:pPr lvl="2"/>
            <a:r>
              <a:rPr lang="en-US" dirty="0" smtClean="0"/>
              <a:t>Regular and Keyed (HMAC) Hashing</a:t>
            </a:r>
          </a:p>
          <a:p>
            <a:pPr lvl="2"/>
            <a:r>
              <a:rPr lang="en-US" dirty="0" smtClean="0"/>
              <a:t>File Hashing</a:t>
            </a:r>
          </a:p>
          <a:p>
            <a:pPr lvl="1"/>
            <a:r>
              <a:rPr lang="en-US" dirty="0" smtClean="0"/>
              <a:t>Password Based Key Derivation (PBKDF2)</a:t>
            </a:r>
          </a:p>
          <a:p>
            <a:r>
              <a:rPr lang="en-US" dirty="0" smtClean="0"/>
              <a:t>SecureD implements OpenSSL and </a:t>
            </a:r>
            <a:r>
              <a:rPr lang="en-US" dirty="0" err="1" smtClean="0"/>
              <a:t>Botan</a:t>
            </a:r>
            <a:r>
              <a:rPr lang="en-US" dirty="0" smtClean="0"/>
              <a:t> via DUB configuration</a:t>
            </a:r>
          </a:p>
          <a:p>
            <a:r>
              <a:rPr lang="en-US" dirty="0" smtClean="0"/>
              <a:t>Method signatures do not change per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any library of value will have more than one source file.</a:t>
            </a:r>
          </a:p>
          <a:p>
            <a:r>
              <a:rPr lang="en-US" dirty="0" smtClean="0"/>
              <a:t>In D each file is a module.</a:t>
            </a:r>
          </a:p>
          <a:p>
            <a:r>
              <a:rPr lang="en-US" dirty="0" smtClean="0"/>
              <a:t>SecureD is 9 modules and 1 package module.</a:t>
            </a:r>
          </a:p>
          <a:p>
            <a:r>
              <a:rPr lang="en-US" dirty="0" smtClean="0"/>
              <a:t>Each Module can be imported individually 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secured.aes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dirty="0" smtClean="0"/>
              <a:t>A Package Module can be used to import a list of modules</a:t>
            </a:r>
          </a:p>
          <a:p>
            <a:pPr lvl="1"/>
            <a:r>
              <a:rPr lang="en-US" dirty="0" smtClean="0"/>
              <a:t>Packages do not need to include all modules</a:t>
            </a:r>
          </a:p>
          <a:p>
            <a:pPr lvl="1"/>
            <a:r>
              <a:rPr lang="en-US" dirty="0" smtClean="0"/>
              <a:t>SecureD does not include </a:t>
            </a:r>
            <a:r>
              <a:rPr lang="en-US" dirty="0" err="1" smtClean="0"/>
              <a:t>rsa.d</a:t>
            </a:r>
            <a:r>
              <a:rPr lang="en-US" dirty="0" smtClean="0"/>
              <a:t> in the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6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 -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module secured;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public import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secured.aes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import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secured.ecc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import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secured.hash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import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secured.hmac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import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secured.kdf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import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secured.random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public import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secured.util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import secured;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50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overloading intent</a:t>
            </a:r>
          </a:p>
          <a:p>
            <a:pPr lvl="1"/>
            <a:r>
              <a:rPr lang="en-US" dirty="0" smtClean="0"/>
              <a:t>Overloads are variants of a </a:t>
            </a:r>
            <a:r>
              <a:rPr lang="en-US" dirty="0" smtClean="0"/>
              <a:t>single </a:t>
            </a:r>
            <a:r>
              <a:rPr lang="en-US" dirty="0" err="1" smtClean="0"/>
              <a:t>inrent</a:t>
            </a:r>
            <a:endParaRPr lang="en-US" dirty="0" smtClean="0"/>
          </a:p>
          <a:p>
            <a:pPr lvl="1"/>
            <a:r>
              <a:rPr lang="en-US" dirty="0" smtClean="0"/>
              <a:t>Overloading intent is guaranteed to cause confusion at the call-site</a:t>
            </a:r>
          </a:p>
          <a:p>
            <a:r>
              <a:rPr lang="en-US" dirty="0" smtClean="0"/>
              <a:t>Overloading language constructs is </a:t>
            </a:r>
            <a:r>
              <a:rPr lang="en-US" b="1" i="1" dirty="0" smtClean="0"/>
              <a:t>EVIL</a:t>
            </a:r>
          </a:p>
          <a:p>
            <a:pPr lvl="1"/>
            <a:r>
              <a:rPr lang="en-US" dirty="0" smtClean="0"/>
              <a:t>Especially when the intents are tenuously related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parameters that will be obvious when reading the call-site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auto digest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hmac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(key,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passwordBytes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auto digest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hmac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(key, “/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usr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/lib/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libssl.dylib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”);</a:t>
            </a:r>
          </a:p>
          <a:p>
            <a:r>
              <a:rPr lang="en-US" dirty="0" smtClean="0"/>
              <a:t>Templates </a:t>
            </a:r>
            <a:r>
              <a:rPr lang="en-US" dirty="0"/>
              <a:t>are enormously powerful</a:t>
            </a:r>
          </a:p>
          <a:p>
            <a:pPr lvl="1"/>
            <a:r>
              <a:rPr lang="en-US" dirty="0"/>
              <a:t>But with great power comes great </a:t>
            </a:r>
            <a:r>
              <a:rPr lang="en-US" dirty="0" smtClean="0"/>
              <a:t>responsibility</a:t>
            </a:r>
          </a:p>
          <a:p>
            <a:pPr lvl="1"/>
            <a:r>
              <a:rPr lang="en-US" dirty="0" smtClean="0"/>
              <a:t>Templates are overloading on steroids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3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Curse of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ognitive </a:t>
            </a:r>
            <a:r>
              <a:rPr lang="en-US" dirty="0" smtClean="0"/>
              <a:t>bias or blindness</a:t>
            </a:r>
          </a:p>
          <a:p>
            <a:r>
              <a:rPr lang="en-US" dirty="0" smtClean="0"/>
              <a:t>The more you know the worse it becomes</a:t>
            </a:r>
          </a:p>
          <a:p>
            <a:r>
              <a:rPr lang="en-US" dirty="0" smtClean="0"/>
              <a:t>It is exacerbated by intelligence</a:t>
            </a:r>
          </a:p>
          <a:p>
            <a:r>
              <a:rPr lang="en-US" dirty="0" smtClean="0"/>
              <a:t>Simply </a:t>
            </a:r>
            <a:r>
              <a:rPr lang="en-US" dirty="0" smtClean="0"/>
              <a:t>knowing about it is not enough to counteract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3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SecureD uses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en-US" dirty="0" smtClean="0"/>
              <a:t> to compile code for either OpenSSL or </a:t>
            </a:r>
            <a:r>
              <a:rPr lang="en-US" dirty="0" err="1" smtClean="0"/>
              <a:t>Botan</a:t>
            </a:r>
            <a:endParaRPr lang="en-US" dirty="0" smtClean="0"/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en-US" dirty="0" smtClean="0"/>
              <a:t> is a special case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static if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Analogous to #define but MUCH cleaner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Compiler is passed a -version= string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Code inside a version block not matching the -version= string is not compiled</a:t>
            </a:r>
          </a:p>
          <a:p>
            <a:pPr lvl="1"/>
            <a:r>
              <a:rPr lang="en-US" dirty="0" smtClean="0">
                <a:ea typeface="Courier" charset="0"/>
                <a:cs typeface="Courier" charset="0"/>
              </a:rPr>
              <a:t>Enables supporting multiple dependent libraries in the same library</a:t>
            </a:r>
            <a:endParaRPr lang="en-US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10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Deprecation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method of removing broken or badly designed code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deprecated</a:t>
            </a:r>
            <a:r>
              <a:rPr lang="en-US" dirty="0" smtClean="0"/>
              <a:t> keyword in D</a:t>
            </a:r>
          </a:p>
          <a:p>
            <a:pPr lvl="1"/>
            <a:r>
              <a:rPr lang="en-US" dirty="0" smtClean="0"/>
              <a:t>Provide an alternative</a:t>
            </a:r>
          </a:p>
          <a:p>
            <a:pPr lvl="1"/>
            <a:r>
              <a:rPr lang="en-US" dirty="0" smtClean="0"/>
              <a:t>Can have an optional message associated with it.</a:t>
            </a:r>
          </a:p>
          <a:p>
            <a:pPr lvl="1"/>
            <a:r>
              <a:rPr lang="en-US" dirty="0" smtClean="0"/>
              <a:t>Provide a clear removal date in message and release notes</a:t>
            </a:r>
          </a:p>
          <a:p>
            <a:pPr lvl="1"/>
            <a:r>
              <a:rPr lang="en-US" dirty="0" smtClean="0"/>
              <a:t>If you do not have a clear removal date, do not deprecate the feature</a:t>
            </a:r>
          </a:p>
          <a:p>
            <a:r>
              <a:rPr lang="en-US" dirty="0" smtClean="0"/>
              <a:t>Usage: </a:t>
            </a:r>
          </a:p>
          <a:p>
            <a:pPr lvl="1"/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deprecated(“This method has been deprecated and will be removed in the 12/17 release. Please use &lt;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othermethod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 instead.”)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Sanity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in { }</a:t>
            </a:r>
            <a:r>
              <a:rPr lang="en-US" dirty="0" smtClean="0"/>
              <a:t> and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out { }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n { }</a:t>
            </a:r>
          </a:p>
          <a:p>
            <a:pPr lvl="1"/>
            <a:r>
              <a:rPr lang="en-US" dirty="0" smtClean="0"/>
              <a:t>Specialized code can be run to ensure the sanity of incoming parameters</a:t>
            </a:r>
          </a:p>
          <a:p>
            <a:pPr lvl="1"/>
            <a:r>
              <a:rPr lang="en-US" dirty="0" smtClean="0"/>
              <a:t>SecureD uses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in { }</a:t>
            </a:r>
            <a:r>
              <a:rPr lang="en-US" dirty="0" smtClean="0"/>
              <a:t> to enforce parameter lengths and values </a:t>
            </a:r>
          </a:p>
          <a:p>
            <a:pPr lvl="2"/>
            <a:r>
              <a:rPr lang="en-US" dirty="0">
                <a:latin typeface="Courier" charset="0"/>
                <a:ea typeface="Courier" charset="0"/>
                <a:cs typeface="Courier" charset="0"/>
              </a:rPr>
              <a:t>assert(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key.length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== 32, "Encryption key must be 32 bytes in length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.");</a:t>
            </a:r>
          </a:p>
          <a:p>
            <a:r>
              <a:rPr lang="en-US" dirty="0" smtClean="0"/>
              <a:t>out { } </a:t>
            </a:r>
          </a:p>
          <a:p>
            <a:pPr lvl="1"/>
            <a:r>
              <a:rPr lang="en-US" dirty="0" smtClean="0"/>
              <a:t>Used to determine if the return value is invalid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unittest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{ }</a:t>
            </a:r>
          </a:p>
          <a:p>
            <a:r>
              <a:rPr lang="en-US" dirty="0" smtClean="0"/>
              <a:t>Built into the language</a:t>
            </a:r>
          </a:p>
          <a:p>
            <a:r>
              <a:rPr lang="en-US" dirty="0" smtClean="0"/>
              <a:t>Tests can be run as part of every build</a:t>
            </a:r>
          </a:p>
          <a:p>
            <a:r>
              <a:rPr lang="en-US" dirty="0" smtClean="0"/>
              <a:t>SecureD has Unit Tests for each method in the library</a:t>
            </a:r>
          </a:p>
          <a:p>
            <a:r>
              <a:rPr lang="en-US" dirty="0" smtClean="0"/>
              <a:t>For open source libraries, the engineer can run the tests to verify the library returns the expected results.</a:t>
            </a:r>
          </a:p>
          <a:p>
            <a:pPr lvl="1"/>
            <a:r>
              <a:rPr lang="en-US" dirty="0" smtClean="0"/>
              <a:t>SecureD uses </a:t>
            </a:r>
            <a:r>
              <a:rPr lang="en-US" dirty="0" err="1" smtClean="0"/>
              <a:t>unittests</a:t>
            </a:r>
            <a:r>
              <a:rPr lang="en-US" dirty="0" smtClean="0"/>
              <a:t> extensively to verify correctness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the built-in deprecation mechanism</a:t>
            </a:r>
          </a:p>
          <a:p>
            <a:pPr lvl="1"/>
            <a:r>
              <a:rPr lang="en-US" dirty="0" smtClean="0"/>
              <a:t>Your language has one right?</a:t>
            </a:r>
          </a:p>
          <a:p>
            <a:r>
              <a:rPr lang="en-US" dirty="0" smtClean="0"/>
              <a:t>Wrap old methods in new names</a:t>
            </a:r>
          </a:p>
          <a:p>
            <a:pPr lvl="1"/>
            <a:r>
              <a:rPr lang="en-US" dirty="0" smtClean="0"/>
              <a:t>Provide new, simpler methods</a:t>
            </a:r>
          </a:p>
          <a:p>
            <a:pPr lvl="1"/>
            <a:r>
              <a:rPr lang="en-US" dirty="0" smtClean="0"/>
              <a:t>Once the deprecation period has passed, remove the old method</a:t>
            </a:r>
          </a:p>
          <a:p>
            <a:r>
              <a:rPr lang="en-US" dirty="0" smtClean="0"/>
              <a:t>A defined deprecation strategy smoothens out the change</a:t>
            </a:r>
          </a:p>
          <a:p>
            <a:pPr lvl="1"/>
            <a:r>
              <a:rPr lang="en-US" dirty="0" smtClean="0"/>
              <a:t>But what about &lt;insert important user here&gt;?</a:t>
            </a:r>
          </a:p>
          <a:p>
            <a:pPr lvl="2"/>
            <a:r>
              <a:rPr lang="en-US" dirty="0" smtClean="0"/>
              <a:t>Chances are they’ve been begging for this</a:t>
            </a:r>
          </a:p>
          <a:p>
            <a:pPr lvl="2"/>
            <a:r>
              <a:rPr lang="en-US" dirty="0" smtClean="0"/>
              <a:t>The complexity in your API is maintenance overhead in theirs</a:t>
            </a:r>
          </a:p>
          <a:p>
            <a:pPr lvl="1"/>
            <a:r>
              <a:rPr lang="en-US" dirty="0" smtClean="0"/>
              <a:t>Breaking changes scare off users!</a:t>
            </a:r>
          </a:p>
          <a:p>
            <a:pPr lvl="2"/>
            <a:r>
              <a:rPr lang="en-US" dirty="0" smtClean="0"/>
              <a:t>Existing users will complain loudly, then use the new API</a:t>
            </a:r>
          </a:p>
          <a:p>
            <a:pPr lvl="2"/>
            <a:r>
              <a:rPr lang="en-US" dirty="0" smtClean="0"/>
              <a:t>New users will find your library more approachable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2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Where are the Templates?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Templates are overloading gone wild.</a:t>
            </a:r>
          </a:p>
          <a:p>
            <a:pPr lvl="1"/>
            <a:r>
              <a:rPr lang="en-US" dirty="0" smtClean="0"/>
              <a:t>Now types are overloaded as well as method signatures.</a:t>
            </a:r>
          </a:p>
          <a:p>
            <a:pPr lvl="1"/>
            <a:r>
              <a:rPr lang="en-US" dirty="0" smtClean="0"/>
              <a:t>Notoriously difficult to debug in C++</a:t>
            </a:r>
          </a:p>
          <a:p>
            <a:pPr lvl="1"/>
            <a:r>
              <a:rPr lang="en-US" dirty="0" smtClean="0"/>
              <a:t>Easier to debug in D</a:t>
            </a:r>
          </a:p>
          <a:p>
            <a:r>
              <a:rPr lang="en-US" dirty="0" smtClean="0"/>
              <a:t>Use only as appropriate</a:t>
            </a:r>
          </a:p>
          <a:p>
            <a:pPr lvl="1"/>
            <a:r>
              <a:rPr lang="en-US" dirty="0" smtClean="0"/>
              <a:t>SecureD has no need for any of the capabilities of templates</a:t>
            </a:r>
          </a:p>
          <a:p>
            <a:pPr lvl="1"/>
            <a:r>
              <a:rPr lang="en-US" dirty="0" smtClean="0"/>
              <a:t>Use only as often as strictly necessary</a:t>
            </a:r>
          </a:p>
          <a:p>
            <a:pPr lvl="1"/>
            <a:r>
              <a:rPr lang="en-US" dirty="0" smtClean="0"/>
              <a:t>Limit to one template parameter as much as possible</a:t>
            </a:r>
          </a:p>
          <a:p>
            <a:pPr lvl="1"/>
            <a:r>
              <a:rPr lang="en-US" dirty="0" smtClean="0"/>
              <a:t>to(T) in </a:t>
            </a:r>
            <a:r>
              <a:rPr lang="en-US" dirty="0" err="1" smtClean="0"/>
              <a:t>std.conv</a:t>
            </a:r>
            <a:r>
              <a:rPr lang="en-US" dirty="0" smtClean="0"/>
              <a:t> is my favorite example of a well designed template</a:t>
            </a:r>
          </a:p>
          <a:p>
            <a:pPr lvl="2"/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to!string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(12345678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9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&lt;Insert Your Library Here&gt;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overloaded </a:t>
            </a:r>
            <a:r>
              <a:rPr lang="en-US" dirty="0"/>
              <a:t>m</a:t>
            </a:r>
            <a:r>
              <a:rPr lang="en-US" dirty="0" smtClean="0"/>
              <a:t>ethods</a:t>
            </a:r>
          </a:p>
          <a:p>
            <a:r>
              <a:rPr lang="en-US" dirty="0" smtClean="0"/>
              <a:t>Prefer human friendly names</a:t>
            </a:r>
          </a:p>
          <a:p>
            <a:r>
              <a:rPr lang="en-US" dirty="0" smtClean="0"/>
              <a:t>“Stay on target. Stay on target!”</a:t>
            </a:r>
          </a:p>
          <a:p>
            <a:pPr lvl="1"/>
            <a:r>
              <a:rPr lang="en-US" dirty="0" smtClean="0"/>
              <a:t>A library that </a:t>
            </a:r>
            <a:r>
              <a:rPr lang="en-US" dirty="0" smtClean="0"/>
              <a:t>implements crypto </a:t>
            </a:r>
            <a:r>
              <a:rPr lang="en-US" dirty="0" smtClean="0"/>
              <a:t>should not implement string processing</a:t>
            </a:r>
          </a:p>
          <a:p>
            <a:pPr lvl="1"/>
            <a:r>
              <a:rPr lang="en-US" dirty="0" smtClean="0"/>
              <a:t>A library that </a:t>
            </a:r>
            <a:r>
              <a:rPr lang="en-US" dirty="0" smtClean="0"/>
              <a:t>that processes HTTP requests </a:t>
            </a:r>
            <a:r>
              <a:rPr lang="en-US" dirty="0" smtClean="0"/>
              <a:t>should not implement crypto</a:t>
            </a:r>
          </a:p>
          <a:p>
            <a:r>
              <a:rPr lang="en-US" dirty="0" smtClean="0"/>
              <a:t>Choose composition over implementation</a:t>
            </a:r>
          </a:p>
          <a:p>
            <a:pPr lvl="1"/>
            <a:r>
              <a:rPr lang="en-US" dirty="0" smtClean="0"/>
              <a:t>Don’t reinvent the </a:t>
            </a:r>
            <a:r>
              <a:rPr lang="en-US" dirty="0" smtClean="0"/>
              <a:t>wheel</a:t>
            </a:r>
          </a:p>
          <a:p>
            <a:pPr lvl="1"/>
            <a:r>
              <a:rPr lang="en-US" dirty="0" smtClean="0"/>
              <a:t>Take dependencies on existing packages were available</a:t>
            </a:r>
            <a:endParaRPr lang="en-US" dirty="0" smtClean="0"/>
          </a:p>
          <a:p>
            <a:pPr lvl="1"/>
            <a:r>
              <a:rPr lang="en-US" dirty="0" smtClean="0"/>
              <a:t>DUB is your friend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7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Phobos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 Standard Library</a:t>
            </a:r>
            <a:endParaRPr lang="en-US" dirty="0" smtClean="0"/>
          </a:p>
          <a:p>
            <a:r>
              <a:rPr lang="en-US" dirty="0" smtClean="0"/>
              <a:t>Wish List</a:t>
            </a:r>
          </a:p>
          <a:p>
            <a:pPr lvl="1"/>
            <a:r>
              <a:rPr lang="en-US" dirty="0" smtClean="0"/>
              <a:t>Split each </a:t>
            </a:r>
            <a:r>
              <a:rPr lang="en-US" dirty="0"/>
              <a:t>namespace (std.*) </a:t>
            </a:r>
            <a:r>
              <a:rPr lang="en-US" dirty="0" smtClean="0"/>
              <a:t>into a </a:t>
            </a:r>
            <a:r>
              <a:rPr lang="en-US" dirty="0" err="1" smtClean="0"/>
              <a:t>seperate</a:t>
            </a:r>
            <a:r>
              <a:rPr lang="en-US" dirty="0" smtClean="0"/>
              <a:t> </a:t>
            </a:r>
            <a:r>
              <a:rPr lang="en-US" dirty="0"/>
              <a:t>DUB package</a:t>
            </a:r>
          </a:p>
          <a:p>
            <a:pPr lvl="1"/>
            <a:r>
              <a:rPr lang="en-US" dirty="0"/>
              <a:t>Module </a:t>
            </a:r>
            <a:r>
              <a:rPr lang="en-US" dirty="0" smtClean="0"/>
              <a:t>interdependencies </a:t>
            </a:r>
            <a:r>
              <a:rPr lang="en-US" dirty="0"/>
              <a:t>become extremely clear</a:t>
            </a:r>
          </a:p>
          <a:p>
            <a:pPr lvl="1"/>
            <a:r>
              <a:rPr lang="en-US" dirty="0"/>
              <a:t>Select-a-size model for </a:t>
            </a:r>
            <a:r>
              <a:rPr lang="en-US" dirty="0" err="1"/>
              <a:t>Phobos</a:t>
            </a:r>
            <a:endParaRPr lang="en-US" dirty="0"/>
          </a:p>
          <a:p>
            <a:pPr lvl="2"/>
            <a:r>
              <a:rPr lang="en-US" dirty="0" smtClean="0"/>
              <a:t>Entire Library</a:t>
            </a:r>
            <a:endParaRPr lang="en-US" dirty="0"/>
          </a:p>
          <a:p>
            <a:pPr lvl="2"/>
            <a:r>
              <a:rPr lang="en-US" dirty="0"/>
              <a:t>Package Rings (Base, </a:t>
            </a:r>
            <a:r>
              <a:rPr lang="en-US" dirty="0" err="1"/>
              <a:t>NoGC</a:t>
            </a:r>
            <a:r>
              <a:rPr lang="en-US" dirty="0"/>
              <a:t>, Complete, Experimental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Package Groups (System, Console, Files, Strings, Ranges, Containers, Data)</a:t>
            </a:r>
            <a:endParaRPr lang="en-US" dirty="0"/>
          </a:p>
          <a:p>
            <a:pPr lvl="2"/>
            <a:r>
              <a:rPr lang="en-US" dirty="0"/>
              <a:t>Single </a:t>
            </a:r>
            <a:r>
              <a:rPr lang="en-US" dirty="0"/>
              <a:t>M</a:t>
            </a:r>
            <a:r>
              <a:rPr lang="en-US" dirty="0" smtClean="0"/>
              <a:t>odule (std.base64,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7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Ok To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Options</a:t>
            </a:r>
          </a:p>
          <a:p>
            <a:pPr lvl="1"/>
            <a:r>
              <a:rPr lang="en-US" dirty="0" smtClean="0"/>
              <a:t>Provide thoughtful defaults</a:t>
            </a:r>
          </a:p>
          <a:p>
            <a:pPr lvl="1"/>
            <a:r>
              <a:rPr lang="en-US" dirty="0" smtClean="0"/>
              <a:t>Allow customizability at key points</a:t>
            </a:r>
          </a:p>
          <a:p>
            <a:pPr lvl="1"/>
            <a:r>
              <a:rPr lang="en-US" dirty="0" smtClean="0"/>
              <a:t>Most engineers don’t want to think about the choices anyways</a:t>
            </a:r>
          </a:p>
          <a:p>
            <a:r>
              <a:rPr lang="en-US" dirty="0" smtClean="0"/>
              <a:t>Take Dependencies</a:t>
            </a:r>
          </a:p>
          <a:p>
            <a:pPr lvl="1"/>
            <a:r>
              <a:rPr lang="en-US" dirty="0" smtClean="0"/>
              <a:t>Reduces complexity of your code</a:t>
            </a:r>
          </a:p>
          <a:p>
            <a:pPr lvl="1"/>
            <a:r>
              <a:rPr lang="en-US" dirty="0" smtClean="0"/>
              <a:t>Any decent build system can handle them, DUB makes them trivial</a:t>
            </a:r>
          </a:p>
          <a:p>
            <a:pPr lvl="1"/>
            <a:r>
              <a:rPr lang="en-US" dirty="0" smtClean="0"/>
              <a:t>Allows you to focus on the problem you are trying to solve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5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Improved Accessibility</a:t>
            </a:r>
          </a:p>
          <a:p>
            <a:pPr lvl="1"/>
            <a:r>
              <a:rPr lang="en-US" dirty="0" smtClean="0"/>
              <a:t>Newcomers will </a:t>
            </a:r>
            <a:r>
              <a:rPr lang="en-US" dirty="0" smtClean="0"/>
              <a:t>learn the </a:t>
            </a:r>
            <a:r>
              <a:rPr lang="en-US" dirty="0" smtClean="0"/>
              <a:t>library faster</a:t>
            </a:r>
          </a:p>
          <a:p>
            <a:pPr lvl="1"/>
            <a:r>
              <a:rPr lang="en-US" dirty="0" smtClean="0"/>
              <a:t>Engineers can quickly select </a:t>
            </a:r>
            <a:r>
              <a:rPr lang="en-US" dirty="0" smtClean="0"/>
              <a:t>the desired effect</a:t>
            </a:r>
          </a:p>
          <a:p>
            <a:pPr lvl="1"/>
            <a:r>
              <a:rPr lang="en-US" dirty="0" smtClean="0"/>
              <a:t>Maintainers will find it easier to maintain code written by others</a:t>
            </a:r>
          </a:p>
          <a:p>
            <a:r>
              <a:rPr lang="en-US" dirty="0" smtClean="0"/>
              <a:t>Reduced Complexity</a:t>
            </a:r>
          </a:p>
          <a:p>
            <a:pPr lvl="1"/>
            <a:r>
              <a:rPr lang="en-US" dirty="0" smtClean="0"/>
              <a:t>Decreases time to working knowledge</a:t>
            </a:r>
          </a:p>
          <a:p>
            <a:pPr lvl="1"/>
            <a:r>
              <a:rPr lang="en-US" dirty="0" smtClean="0"/>
              <a:t>Decreases maintenance cost</a:t>
            </a:r>
          </a:p>
          <a:p>
            <a:pPr lvl="1"/>
            <a:r>
              <a:rPr lang="en-US" dirty="0" smtClean="0"/>
              <a:t>Decreases time-to-ship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333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Design Libraries </a:t>
            </a:r>
            <a:r>
              <a:rPr lang="en-US" dirty="0" smtClean="0"/>
              <a:t> - The Laser Scalpel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need to do _____________ !</a:t>
            </a:r>
          </a:p>
          <a:p>
            <a:r>
              <a:rPr lang="en-US" dirty="0" smtClean="0"/>
              <a:t>It does everything I need it to do</a:t>
            </a:r>
          </a:p>
          <a:p>
            <a:r>
              <a:rPr lang="en-US" dirty="0" smtClean="0"/>
              <a:t>Hey, this might be useful to someone else </a:t>
            </a:r>
            <a:r>
              <a:rPr lang="mr-IN" dirty="0" smtClean="0"/>
              <a:t>…</a:t>
            </a:r>
            <a:r>
              <a:rPr lang="en-US" dirty="0" smtClean="0"/>
              <a:t> </a:t>
            </a:r>
          </a:p>
          <a:p>
            <a:r>
              <a:rPr lang="en-US" dirty="0" smtClean="0"/>
              <a:t>GitHub!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Result: The API surface is simple but </a:t>
            </a:r>
            <a:r>
              <a:rPr lang="en-US" dirty="0" smtClean="0"/>
              <a:t>only useful for the original use case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157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Principle of Single Responsibility</a:t>
            </a:r>
            <a:endParaRPr lang="en-US" dirty="0" smtClean="0"/>
          </a:p>
          <a:p>
            <a:pPr lvl="1"/>
            <a:r>
              <a:rPr lang="en-US" dirty="0" smtClean="0"/>
              <a:t>Do one thing and do it will</a:t>
            </a:r>
            <a:endParaRPr lang="en-US" dirty="0" smtClean="0"/>
          </a:p>
          <a:p>
            <a:pPr lvl="1"/>
            <a:r>
              <a:rPr lang="en-US" dirty="0" smtClean="0"/>
              <a:t>Reduces complexity of both the code and the API surface</a:t>
            </a:r>
            <a:endParaRPr lang="en-US" dirty="0" smtClean="0"/>
          </a:p>
          <a:p>
            <a:pPr lvl="1"/>
            <a:r>
              <a:rPr lang="en-US" dirty="0" smtClean="0"/>
              <a:t>Standard Libraries are exempted</a:t>
            </a:r>
            <a:endParaRPr lang="en-US" dirty="0" smtClean="0"/>
          </a:p>
          <a:p>
            <a:r>
              <a:rPr lang="en-US" dirty="0" smtClean="0"/>
              <a:t>Modularity</a:t>
            </a:r>
            <a:endParaRPr lang="en-US" dirty="0" smtClean="0"/>
          </a:p>
          <a:p>
            <a:pPr lvl="1"/>
            <a:r>
              <a:rPr lang="en-US" dirty="0" smtClean="0"/>
              <a:t>Allow engineer to pay for only what they need</a:t>
            </a:r>
            <a:endParaRPr lang="en-US" dirty="0" smtClean="0"/>
          </a:p>
          <a:p>
            <a:pPr lvl="1"/>
            <a:r>
              <a:rPr lang="en-US" dirty="0" smtClean="0"/>
              <a:t>Provide Package Modules</a:t>
            </a:r>
          </a:p>
          <a:p>
            <a:pPr lvl="2"/>
            <a:r>
              <a:rPr lang="en-US" dirty="0" smtClean="0"/>
              <a:t>Include both top-level and sub-level package modules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85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Code</a:t>
            </a:r>
          </a:p>
          <a:p>
            <a:pPr lvl="1"/>
            <a:r>
              <a:rPr lang="en-US" dirty="0" smtClean="0"/>
              <a:t>Avoid advanced language features</a:t>
            </a:r>
          </a:p>
          <a:p>
            <a:pPr lvl="1"/>
            <a:r>
              <a:rPr lang="en-US" dirty="0" smtClean="0"/>
              <a:t>Design for modularity</a:t>
            </a:r>
          </a:p>
          <a:p>
            <a:r>
              <a:rPr lang="en-US" dirty="0" smtClean="0"/>
              <a:t>The API</a:t>
            </a:r>
          </a:p>
          <a:p>
            <a:pPr lvl="1"/>
            <a:r>
              <a:rPr lang="en-US" dirty="0" smtClean="0"/>
              <a:t>Simple and Intuitive</a:t>
            </a:r>
          </a:p>
          <a:p>
            <a:pPr lvl="2"/>
            <a:r>
              <a:rPr lang="en-US" dirty="0"/>
              <a:t>OpenSSL is the perfect </a:t>
            </a:r>
            <a:r>
              <a:rPr lang="en-US" dirty="0" smtClean="0"/>
              <a:t>example of what not to do</a:t>
            </a:r>
          </a:p>
          <a:p>
            <a:pPr lvl="1"/>
            <a:r>
              <a:rPr lang="en-US" dirty="0" smtClean="0"/>
              <a:t>Avoid advanced language features</a:t>
            </a:r>
          </a:p>
          <a:p>
            <a:pPr lvl="1"/>
            <a:r>
              <a:rPr lang="en-US" dirty="0" smtClean="0"/>
              <a:t>Hide complexity</a:t>
            </a:r>
          </a:p>
          <a:p>
            <a:pPr lvl="2"/>
            <a:r>
              <a:rPr lang="en-US" dirty="0" smtClean="0"/>
              <a:t>OpenSSL again</a:t>
            </a:r>
          </a:p>
          <a:p>
            <a:pPr lvl="1"/>
            <a:r>
              <a:rPr lang="en-US" dirty="0" smtClean="0"/>
              <a:t>A complex problem does not typically require a complex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2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+ </a:t>
            </a:r>
            <a:r>
              <a:rPr lang="en-US" dirty="0" smtClean="0"/>
              <a:t>DLang Forums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flyboynw@gmail.com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IRC: LightBender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https://github.com/lightbender</a:t>
            </a:r>
            <a:endParaRPr lang="en-US" dirty="0" smtClean="0"/>
          </a:p>
          <a:p>
            <a:r>
              <a:rPr lang="en-US" dirty="0" smtClean="0"/>
              <a:t>SecureD: </a:t>
            </a:r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github.com/lightbender/secured</a:t>
            </a:r>
            <a:endParaRPr lang="en-US" dirty="0" smtClean="0"/>
          </a:p>
          <a:p>
            <a:r>
              <a:rPr lang="en-US" dirty="0" smtClean="0"/>
              <a:t>DLang Package Repository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https://code.dlang.org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/>
              <a:t>DUB: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code.dlang.org/download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0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Design Libraries </a:t>
            </a:r>
            <a:r>
              <a:rPr lang="mr-IN" dirty="0"/>
              <a:t>–</a:t>
            </a:r>
            <a:r>
              <a:rPr lang="en-US" dirty="0"/>
              <a:t> The </a:t>
            </a:r>
            <a:r>
              <a:rPr lang="en-US" dirty="0" err="1" smtClean="0"/>
              <a:t>Hotpatch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Hey! This would be useful!</a:t>
            </a:r>
          </a:p>
          <a:p>
            <a:r>
              <a:rPr lang="en-US" dirty="0"/>
              <a:t>Hey! This would be useful!</a:t>
            </a:r>
          </a:p>
          <a:p>
            <a:r>
              <a:rPr lang="en-US" dirty="0"/>
              <a:t>Hey! This would be useful!</a:t>
            </a:r>
          </a:p>
          <a:p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Result: Library does a (typically large) number of unrelated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7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Design Libraries </a:t>
            </a:r>
            <a:r>
              <a:rPr lang="mr-IN" dirty="0" smtClean="0"/>
              <a:t>–</a:t>
            </a:r>
            <a:r>
              <a:rPr lang="en-US" dirty="0" smtClean="0"/>
              <a:t> The Kitchen Sink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don’t have ____________ !</a:t>
            </a:r>
          </a:p>
          <a:p>
            <a:r>
              <a:rPr lang="en-US" dirty="0" smtClean="0"/>
              <a:t>Create an exhaustive wish list</a:t>
            </a:r>
          </a:p>
          <a:p>
            <a:r>
              <a:rPr lang="en-US" dirty="0" smtClean="0"/>
              <a:t>Build everything on wish list</a:t>
            </a:r>
          </a:p>
          <a:p>
            <a:endParaRPr lang="en-US" dirty="0" smtClean="0"/>
          </a:p>
          <a:p>
            <a:r>
              <a:rPr lang="en-US" dirty="0" smtClean="0"/>
              <a:t>Result: Sprawling </a:t>
            </a:r>
            <a:r>
              <a:rPr lang="en-US" dirty="0" smtClean="0"/>
              <a:t>API with buggy implementations </a:t>
            </a:r>
            <a:r>
              <a:rPr lang="en-US" dirty="0" smtClean="0"/>
              <a:t>that </a:t>
            </a:r>
            <a:r>
              <a:rPr lang="en-US" dirty="0" smtClean="0"/>
              <a:t>cover </a:t>
            </a:r>
            <a:r>
              <a:rPr lang="en-US" dirty="0" smtClean="0"/>
              <a:t>every possible 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7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Curse Is A Lie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Of Omission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5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OpenSSL </a:t>
            </a:r>
            <a:r>
              <a:rPr lang="mr-IN" smtClean="0"/>
              <a:t>–</a:t>
            </a:r>
            <a:r>
              <a:rPr lang="en-US" smtClean="0"/>
              <a:t> HMAC Implementation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1690688"/>
            <a:ext cx="100590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EVP_MD_CTX *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mdctx</a:t>
            </a:r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EVP_MD_CTX_create</a:t>
            </a:r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mdctx</a:t>
            </a:r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== null)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	throw new CryptographicException("Unable to create OpenSSL context.");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scope(exit)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	if(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mdctx</a:t>
            </a:r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!is null)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EVP_MD_CTX_destroy</a:t>
            </a:r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mdctx</a:t>
            </a:r>
            <a:r>
              <a:rPr lang="en-US" sz="12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endParaRPr lang="en-US" sz="12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const</a:t>
            </a:r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(EVP_MD)* md = EVP_sha384();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EVP_DigestInit_ex</a:t>
            </a:r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mdctx</a:t>
            </a:r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, md, null) != 1)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	throw new CryptographicException("Unable to create SHA-384 hash context</a:t>
            </a:r>
            <a:r>
              <a:rPr lang="en-US" sz="12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.");</a:t>
            </a:r>
          </a:p>
          <a:p>
            <a:endParaRPr lang="en-US" sz="12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auto 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pkey</a:t>
            </a:r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EVP_PKEY_new_mac_key</a:t>
            </a:r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(EVP_PKEY_HMAC, null, 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key.ptr</a:t>
            </a:r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, cast(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key.length</a:t>
            </a:r>
            <a:r>
              <a:rPr lang="en-US" sz="12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  <a:endParaRPr lang="en-US" sz="12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scope(exit)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	if(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pkey</a:t>
            </a:r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!is null)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EVP_PKEY_free</a:t>
            </a:r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pkey</a:t>
            </a:r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EVP_DigestSignInit</a:t>
            </a:r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mdctx</a:t>
            </a:r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, null, md, null, 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pkey</a:t>
            </a:r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 != 1)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	throw new CryptographicException("Unable to create SHA-384 HMAC key context.");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EVP_DigestSignUpdate</a:t>
            </a:r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mdctx</a:t>
            </a:r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data.ptr</a:t>
            </a:r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data.length</a:t>
            </a:r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 != 1)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	throw new CryptographicException("Error while updating digest</a:t>
            </a:r>
            <a:r>
              <a:rPr lang="en-US" sz="12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.");</a:t>
            </a:r>
          </a:p>
          <a:p>
            <a:endParaRPr lang="en-US" sz="12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ulong</a:t>
            </a:r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digestlen</a:t>
            </a:r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[] digest = new 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[48];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EVP_DigestSignFinal</a:t>
            </a:r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mdctx</a:t>
            </a:r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digest.ptr</a:t>
            </a:r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, &amp;</a:t>
            </a:r>
            <a:r>
              <a:rPr lang="en-US" sz="1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digestlen</a:t>
            </a:r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 &lt; 0)</a:t>
            </a:r>
          </a:p>
          <a:p>
            <a:r>
              <a:rPr lang="en-US" sz="1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	throw new CryptographicException("Error while retrieving the digest</a:t>
            </a:r>
            <a:r>
              <a:rPr lang="en-US" sz="12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.");</a:t>
            </a:r>
            <a:endParaRPr lang="en-US" sz="12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7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Botan</a:t>
            </a:r>
            <a:r>
              <a:rPr lang="en-US" smtClean="0"/>
              <a:t> </a:t>
            </a:r>
            <a:r>
              <a:rPr lang="mr-IN" smtClean="0"/>
              <a:t>–</a:t>
            </a:r>
            <a:r>
              <a:rPr lang="en-US" smtClean="0"/>
              <a:t> HMAC Implementation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10515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auto </a:t>
            </a:r>
            <a:r>
              <a:rPr lang="en-US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sha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= new HMAC(new SHA384());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scope(exit)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sha.clear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r>
              <a:rPr lang="en-US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sha.setKey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key.ptr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key.length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endParaRPr lang="en-US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sha.update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(data);</a:t>
            </a:r>
          </a:p>
          <a:p>
            <a:endParaRPr lang="en-US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auto </a:t>
            </a:r>
            <a:r>
              <a:rPr lang="en-US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digestvec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sha.finished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r>
              <a:rPr lang="en-US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[] digest = 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new </a:t>
            </a:r>
            <a:r>
              <a:rPr lang="en-US" dirty="0" err="1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ubyte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dirty="0" err="1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digestvec.length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];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for(</a:t>
            </a:r>
            <a:r>
              <a:rPr lang="en-US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digestvec.length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++)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	digest[</a:t>
            </a:r>
            <a:r>
              <a:rPr lang="en-US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digestvec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];</a:t>
            </a:r>
            <a:endParaRPr lang="en-US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2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71138</TotalTime>
  <Words>1615</Words>
  <Application>Microsoft Macintosh PowerPoint</Application>
  <PresentationFormat>Widescreen</PresentationFormat>
  <Paragraphs>328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Calibri</vt:lpstr>
      <vt:lpstr>Calibri Light</vt:lpstr>
      <vt:lpstr>Courier</vt:lpstr>
      <vt:lpstr>Mangal</vt:lpstr>
      <vt:lpstr>Arial</vt:lpstr>
      <vt:lpstr>Office Theme</vt:lpstr>
      <vt:lpstr>The Curse of Knowledge</vt:lpstr>
      <vt:lpstr>The Curse of Knowledge</vt:lpstr>
      <vt:lpstr>The Curse of Knowledge</vt:lpstr>
      <vt:lpstr>How We Design Libraries  - The Laser Scalpel</vt:lpstr>
      <vt:lpstr>How We Design Libraries – The Hotpatch</vt:lpstr>
      <vt:lpstr>How We Design Libraries – The Kitchen Sink</vt:lpstr>
      <vt:lpstr>The Curse Is A Lie</vt:lpstr>
      <vt:lpstr>OpenSSL – HMAC Implementation</vt:lpstr>
      <vt:lpstr>Botan – HMAC Implementation</vt:lpstr>
      <vt:lpstr>Better HMAC Implementation</vt:lpstr>
      <vt:lpstr>SecureD API</vt:lpstr>
      <vt:lpstr>Theoretical TLS API</vt:lpstr>
      <vt:lpstr>std.conv</vt:lpstr>
      <vt:lpstr>PowerPoint Presentation</vt:lpstr>
      <vt:lpstr>Language == Library?</vt:lpstr>
      <vt:lpstr>The D Language in Numbers</vt:lpstr>
      <vt:lpstr>assert</vt:lpstr>
      <vt:lpstr>foreach</vt:lpstr>
      <vt:lpstr>pure</vt:lpstr>
      <vt:lpstr>uint </vt:lpstr>
      <vt:lpstr>Reverse the Curse</vt:lpstr>
      <vt:lpstr>Naming</vt:lpstr>
      <vt:lpstr>Naming</vt:lpstr>
      <vt:lpstr>Scope</vt:lpstr>
      <vt:lpstr>Scope</vt:lpstr>
      <vt:lpstr>Modularity</vt:lpstr>
      <vt:lpstr>Modularity - Packages</vt:lpstr>
      <vt:lpstr>Overloading</vt:lpstr>
      <vt:lpstr>Overloading</vt:lpstr>
      <vt:lpstr>Configuration</vt:lpstr>
      <vt:lpstr>Deprecation</vt:lpstr>
      <vt:lpstr>Sanity Checking</vt:lpstr>
      <vt:lpstr>Unit Testing</vt:lpstr>
      <vt:lpstr>Existing Libraries</vt:lpstr>
      <vt:lpstr>But Where are the Templates?</vt:lpstr>
      <vt:lpstr>&lt;Insert Your Library Here&gt;</vt:lpstr>
      <vt:lpstr>Phobos</vt:lpstr>
      <vt:lpstr>It’s Ok To…</vt:lpstr>
      <vt:lpstr>Desired Outcomes</vt:lpstr>
      <vt:lpstr>Desired Outcomes</vt:lpstr>
      <vt:lpstr>Review</vt:lpstr>
      <vt:lpstr>Contact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Curse of Knowledge</dc:title>
  <dc:creator>Adam Wilson</dc:creator>
  <cp:lastModifiedBy>Adam Wilson</cp:lastModifiedBy>
  <cp:revision>130</cp:revision>
  <dcterms:created xsi:type="dcterms:W3CDTF">2016-12-15T03:22:54Z</dcterms:created>
  <dcterms:modified xsi:type="dcterms:W3CDTF">2017-04-19T08:47:44Z</dcterms:modified>
</cp:coreProperties>
</file>