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2" r:id="rId13"/>
    <p:sldId id="268" r:id="rId14"/>
    <p:sldId id="270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94"/>
    <p:restoredTop sz="94638"/>
  </p:normalViewPr>
  <p:slideViewPr>
    <p:cSldViewPr snapToGrid="0" snapToObjects="1">
      <p:cViewPr varScale="1">
        <p:scale>
          <a:sx n="93" d="100"/>
          <a:sy n="93" d="100"/>
        </p:scale>
        <p:origin x="240" y="7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Coordinate Transformations in Three Dimensions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469042"/>
          </a:xfrm>
        </p:spPr>
        <p:txBody>
          <a:bodyPr/>
          <a:lstStyle/>
          <a:p>
            <a:r>
              <a:rPr lang="en-US" dirty="0" smtClean="0"/>
              <a:t>Robert P. Goddard</a:t>
            </a:r>
            <a:endParaRPr lang="en-US" dirty="0"/>
          </a:p>
          <a:p>
            <a:r>
              <a:rPr lang="en-US" dirty="0" smtClean="0"/>
              <a:t>Northwest C++ Users Group</a:t>
            </a:r>
            <a:br>
              <a:rPr lang="en-US" dirty="0" smtClean="0"/>
            </a:br>
            <a:r>
              <a:rPr lang="en-US" dirty="0" smtClean="0"/>
              <a:t>Presented 18 October 2017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Additional </a:t>
            </a:r>
            <a:r>
              <a:rPr lang="en-US" smtClean="0"/>
              <a:t>material added 23 October 2017</a:t>
            </a:r>
          </a:p>
        </p:txBody>
      </p:sp>
    </p:spTree>
    <p:extLst>
      <p:ext uri="{BB962C8B-B14F-4D97-AF65-F5344CB8AC3E}">
        <p14:creationId xmlns:p14="http://schemas.microsoft.com/office/powerpoint/2010/main" val="552098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Quaternion from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93371"/>
            <a:ext cx="8915400" cy="4517851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 smtClean="0"/>
              <a:t>/// </a:t>
            </a:r>
            <a:r>
              <a:rPr lang="en-US" i="1" dirty="0"/>
              <a:t>Compute </a:t>
            </a:r>
            <a:r>
              <a:rPr lang="en-US" i="1" dirty="0" smtClean="0"/>
              <a:t>the Spinor (unit quaternion) corresponding </a:t>
            </a:r>
            <a:r>
              <a:rPr lang="en-US" i="1" dirty="0"/>
              <a:t>to the given orientation angles.</a:t>
            </a:r>
            <a:br>
              <a:rPr lang="en-US" i="1" dirty="0"/>
            </a:br>
            <a:r>
              <a:rPr lang="en-US" i="1" dirty="0" smtClean="0"/>
              <a:t>/** </a:t>
            </a:r>
            <a:r>
              <a:rPr lang="en-US" i="1" dirty="0"/>
              <a:t>Heading, pitch, and roll are right-handed rotations about </a:t>
            </a:r>
            <a:r>
              <a:rPr lang="en-US" i="1" dirty="0" smtClean="0"/>
              <a:t>z</a:t>
            </a:r>
            <a:r>
              <a:rPr lang="en-US" i="1" dirty="0"/>
              <a:t>, </a:t>
            </a:r>
            <a:r>
              <a:rPr lang="en-US" i="1" dirty="0" smtClean="0"/>
              <a:t>y</a:t>
            </a:r>
            <a:r>
              <a:rPr lang="en-US" i="1" dirty="0"/>
              <a:t>, and </a:t>
            </a:r>
            <a:r>
              <a:rPr lang="en-US" i="1" dirty="0" smtClean="0"/>
              <a:t>x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* respectively, in that </a:t>
            </a:r>
            <a:r>
              <a:rPr lang="en-US" i="1" dirty="0" smtClean="0"/>
              <a:t>order, in radians. </a:t>
            </a:r>
            <a:r>
              <a:rPr lang="en-US" i="1" dirty="0"/>
              <a:t>*/</a:t>
            </a:r>
            <a:br>
              <a:rPr lang="en-US" i="1" dirty="0"/>
            </a:br>
            <a:r>
              <a:rPr lang="en-US" dirty="0" smtClean="0"/>
              <a:t>Spinor </a:t>
            </a:r>
            <a:r>
              <a:rPr lang="en-US" dirty="0" err="1" smtClean="0"/>
              <a:t>spinorFromOrient</a:t>
            </a:r>
            <a:r>
              <a:rPr lang="en-US" dirty="0"/>
              <a:t>( Orientation orient 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double 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dirty="0" err="1"/>
              <a:t>std</a:t>
            </a:r>
            <a:r>
              <a:rPr lang="en-US" dirty="0"/>
              <a:t>::cos( 0.5*</a:t>
            </a:r>
            <a:r>
              <a:rPr lang="en-US" dirty="0" err="1"/>
              <a:t>orient.heading</a:t>
            </a:r>
            <a:r>
              <a:rPr lang="en-US" dirty="0"/>
              <a:t> 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double </a:t>
            </a:r>
            <a:r>
              <a:rPr lang="en-US" dirty="0" err="1"/>
              <a:t>sh</a:t>
            </a:r>
            <a:r>
              <a:rPr lang="en-US" dirty="0"/>
              <a:t> = </a:t>
            </a:r>
            <a:r>
              <a:rPr lang="en-US" dirty="0" err="1"/>
              <a:t>std</a:t>
            </a:r>
            <a:r>
              <a:rPr lang="en-US" dirty="0"/>
              <a:t>::sin( 0.5*</a:t>
            </a:r>
            <a:r>
              <a:rPr lang="en-US" dirty="0" err="1"/>
              <a:t>orient.heading</a:t>
            </a:r>
            <a:r>
              <a:rPr lang="en-US" dirty="0"/>
              <a:t> 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double </a:t>
            </a:r>
            <a:r>
              <a:rPr lang="en-US" dirty="0" err="1"/>
              <a:t>cp</a:t>
            </a:r>
            <a:r>
              <a:rPr lang="en-US" dirty="0"/>
              <a:t> = </a:t>
            </a:r>
            <a:r>
              <a:rPr lang="en-US" dirty="0" err="1"/>
              <a:t>std</a:t>
            </a:r>
            <a:r>
              <a:rPr lang="en-US" dirty="0"/>
              <a:t>::cos( 0.5*</a:t>
            </a:r>
            <a:r>
              <a:rPr lang="en-US" dirty="0" err="1"/>
              <a:t>orient.pitch</a:t>
            </a:r>
            <a:r>
              <a:rPr lang="en-US" dirty="0"/>
              <a:t> 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double </a:t>
            </a:r>
            <a:r>
              <a:rPr lang="en-US" dirty="0" err="1"/>
              <a:t>sp</a:t>
            </a:r>
            <a:r>
              <a:rPr lang="en-US" dirty="0"/>
              <a:t> = </a:t>
            </a:r>
            <a:r>
              <a:rPr lang="en-US" dirty="0" err="1"/>
              <a:t>std</a:t>
            </a:r>
            <a:r>
              <a:rPr lang="en-US" dirty="0"/>
              <a:t>::sin( 0.5*</a:t>
            </a:r>
            <a:r>
              <a:rPr lang="en-US" dirty="0" err="1"/>
              <a:t>orient.pitch</a:t>
            </a:r>
            <a:r>
              <a:rPr lang="en-US" dirty="0"/>
              <a:t> 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double </a:t>
            </a:r>
            <a:r>
              <a:rPr lang="en-US" dirty="0" err="1"/>
              <a:t>cr</a:t>
            </a:r>
            <a:r>
              <a:rPr lang="en-US" dirty="0"/>
              <a:t> = </a:t>
            </a:r>
            <a:r>
              <a:rPr lang="en-US" dirty="0" err="1"/>
              <a:t>std</a:t>
            </a:r>
            <a:r>
              <a:rPr lang="en-US" dirty="0"/>
              <a:t>::cos( 0.5*</a:t>
            </a:r>
            <a:r>
              <a:rPr lang="en-US" dirty="0" err="1"/>
              <a:t>orient.roll</a:t>
            </a:r>
            <a:r>
              <a:rPr lang="en-US" dirty="0"/>
              <a:t> 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double </a:t>
            </a:r>
            <a:r>
              <a:rPr lang="en-US" dirty="0" err="1"/>
              <a:t>sr</a:t>
            </a:r>
            <a:r>
              <a:rPr lang="en-US" dirty="0"/>
              <a:t> = </a:t>
            </a:r>
            <a:r>
              <a:rPr lang="en-US" dirty="0" err="1"/>
              <a:t>std</a:t>
            </a:r>
            <a:r>
              <a:rPr lang="en-US" dirty="0"/>
              <a:t>::sin( 0.5*</a:t>
            </a:r>
            <a:r>
              <a:rPr lang="en-US" dirty="0" err="1"/>
              <a:t>orient.roll</a:t>
            </a:r>
            <a:r>
              <a:rPr lang="en-US" dirty="0"/>
              <a:t> );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return Spinor( 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ch</a:t>
            </a:r>
            <a:r>
              <a:rPr lang="en-US" dirty="0" smtClean="0"/>
              <a:t>*</a:t>
            </a:r>
            <a:r>
              <a:rPr lang="en-US" dirty="0" err="1" smtClean="0"/>
              <a:t>cp</a:t>
            </a:r>
            <a:r>
              <a:rPr lang="en-US" dirty="0" smtClean="0"/>
              <a:t>*</a:t>
            </a:r>
            <a:r>
              <a:rPr lang="en-US" dirty="0" err="1" smtClean="0"/>
              <a:t>cr</a:t>
            </a:r>
            <a:r>
              <a:rPr lang="en-US" dirty="0" smtClean="0"/>
              <a:t> + </a:t>
            </a:r>
            <a:r>
              <a:rPr lang="en-US" dirty="0" err="1" smtClean="0"/>
              <a:t>sh</a:t>
            </a:r>
            <a:r>
              <a:rPr lang="en-US" dirty="0" smtClean="0"/>
              <a:t>*</a:t>
            </a:r>
            <a:r>
              <a:rPr lang="en-US" dirty="0" err="1" smtClean="0"/>
              <a:t>sp</a:t>
            </a:r>
            <a:r>
              <a:rPr lang="en-US" dirty="0" smtClean="0"/>
              <a:t>*</a:t>
            </a:r>
            <a:r>
              <a:rPr lang="en-US" dirty="0" err="1" smtClean="0"/>
              <a:t>sr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		-</a:t>
            </a:r>
            <a:r>
              <a:rPr lang="en-US" dirty="0" err="1" smtClean="0"/>
              <a:t>ch</a:t>
            </a:r>
            <a:r>
              <a:rPr lang="en-US" dirty="0" smtClean="0"/>
              <a:t>*</a:t>
            </a:r>
            <a:r>
              <a:rPr lang="en-US" dirty="0" err="1" smtClean="0"/>
              <a:t>sp</a:t>
            </a:r>
            <a:r>
              <a:rPr lang="en-US" dirty="0" smtClean="0"/>
              <a:t>*</a:t>
            </a:r>
            <a:r>
              <a:rPr lang="en-US" dirty="0" err="1" smtClean="0"/>
              <a:t>sr</a:t>
            </a:r>
            <a:r>
              <a:rPr lang="en-US" dirty="0" smtClean="0"/>
              <a:t> + </a:t>
            </a:r>
            <a:r>
              <a:rPr lang="en-US" dirty="0" err="1" smtClean="0"/>
              <a:t>sh</a:t>
            </a:r>
            <a:r>
              <a:rPr lang="en-US" dirty="0" smtClean="0"/>
              <a:t>*</a:t>
            </a:r>
            <a:r>
              <a:rPr lang="en-US" dirty="0" err="1" smtClean="0"/>
              <a:t>cp</a:t>
            </a:r>
            <a:r>
              <a:rPr lang="en-US" dirty="0" smtClean="0"/>
              <a:t>*</a:t>
            </a:r>
            <a:r>
              <a:rPr lang="en-US" dirty="0" err="1" smtClean="0"/>
              <a:t>cr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ch</a:t>
            </a:r>
            <a:r>
              <a:rPr lang="en-US" dirty="0" smtClean="0"/>
              <a:t>*</a:t>
            </a:r>
            <a:r>
              <a:rPr lang="en-US" dirty="0" err="1" smtClean="0"/>
              <a:t>sp</a:t>
            </a:r>
            <a:r>
              <a:rPr lang="en-US" dirty="0" smtClean="0"/>
              <a:t>*</a:t>
            </a:r>
            <a:r>
              <a:rPr lang="en-US" dirty="0" err="1" smtClean="0"/>
              <a:t>cr</a:t>
            </a:r>
            <a:r>
              <a:rPr lang="en-US" dirty="0" smtClean="0"/>
              <a:t> + </a:t>
            </a:r>
            <a:r>
              <a:rPr lang="en-US" dirty="0" err="1" smtClean="0"/>
              <a:t>sh</a:t>
            </a:r>
            <a:r>
              <a:rPr lang="en-US" dirty="0" smtClean="0"/>
              <a:t>*</a:t>
            </a:r>
            <a:r>
              <a:rPr lang="en-US" dirty="0" err="1" smtClean="0"/>
              <a:t>cp</a:t>
            </a:r>
            <a:r>
              <a:rPr lang="en-US" dirty="0" smtClean="0"/>
              <a:t>*</a:t>
            </a:r>
            <a:r>
              <a:rPr lang="en-US" dirty="0" err="1" smtClean="0"/>
              <a:t>sr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ch</a:t>
            </a:r>
            <a:r>
              <a:rPr lang="en-US" dirty="0" smtClean="0"/>
              <a:t>*</a:t>
            </a:r>
            <a:r>
              <a:rPr lang="en-US" dirty="0" err="1" smtClean="0"/>
              <a:t>cp</a:t>
            </a:r>
            <a:r>
              <a:rPr lang="en-US" dirty="0" smtClean="0"/>
              <a:t>*</a:t>
            </a:r>
            <a:r>
              <a:rPr lang="en-US" dirty="0" err="1" smtClean="0"/>
              <a:t>sr</a:t>
            </a:r>
            <a:r>
              <a:rPr lang="en-US" dirty="0" smtClean="0"/>
              <a:t> + </a:t>
            </a:r>
            <a:r>
              <a:rPr lang="en-US" dirty="0" err="1" smtClean="0"/>
              <a:t>sh</a:t>
            </a:r>
            <a:r>
              <a:rPr lang="en-US" dirty="0" smtClean="0"/>
              <a:t>*</a:t>
            </a:r>
            <a:r>
              <a:rPr lang="en-US" dirty="0" err="1" smtClean="0"/>
              <a:t>sp</a:t>
            </a:r>
            <a:r>
              <a:rPr lang="en-US" dirty="0" smtClean="0"/>
              <a:t>*</a:t>
            </a:r>
            <a:r>
              <a:rPr lang="en-US" dirty="0" err="1" smtClean="0"/>
              <a:t>cr</a:t>
            </a:r>
            <a:r>
              <a:rPr lang="en-US" dirty="0" smtClean="0"/>
              <a:t> 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endParaRPr lang="en-US" i="1" dirty="0"/>
          </a:p>
          <a:p>
            <a:r>
              <a:rPr lang="en-US" dirty="0" smtClean="0"/>
              <a:t>Cost: 6 trig functions + 16 multiplications, minus some for common sub-expression elimination.</a:t>
            </a:r>
          </a:p>
          <a:p>
            <a:r>
              <a:rPr lang="en-US" dirty="0" smtClean="0"/>
              <a:t>Conclude: Do this only on input from human-readable 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Added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after this one were added after the talk.</a:t>
            </a:r>
          </a:p>
          <a:p>
            <a:r>
              <a:rPr lang="en-US" b="1" dirty="0" smtClean="0"/>
              <a:t>Caveat</a:t>
            </a:r>
            <a:r>
              <a:rPr lang="en-US" dirty="0" smtClean="0"/>
              <a:t>: All code shown in this presentation is based on well-tested SST code, but it was </a:t>
            </a:r>
            <a:r>
              <a:rPr lang="en-US" dirty="0" smtClean="0"/>
              <a:t>heavily edited </a:t>
            </a:r>
            <a:r>
              <a:rPr lang="en-US" dirty="0" smtClean="0"/>
              <a:t>for this presentation and not subsequently tested. Don’t blindly depend on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1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Quaternion to Rotation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/// Convert a Spinor (unit quaternion) to a 3-by-3 rotation matrix</a:t>
            </a:r>
            <a:br>
              <a:rPr lang="en-US" i="1" dirty="0"/>
            </a:br>
            <a:r>
              <a:rPr lang="en-US" b="1" dirty="0"/>
              <a:t>void </a:t>
            </a:r>
            <a:r>
              <a:rPr lang="en-US" dirty="0" err="1"/>
              <a:t>spinorToMatrix</a:t>
            </a:r>
            <a:r>
              <a:rPr lang="en-US" dirty="0"/>
              <a:t>( Spinor spinor, </a:t>
            </a:r>
            <a:r>
              <a:rPr lang="en-US" b="1" dirty="0"/>
              <a:t>float </a:t>
            </a:r>
            <a:r>
              <a:rPr lang="en-US" dirty="0"/>
              <a:t>matrix[</a:t>
            </a:r>
            <a:r>
              <a:rPr lang="en-US" dirty="0"/>
              <a:t>3</a:t>
            </a:r>
            <a:r>
              <a:rPr lang="en-US" dirty="0"/>
              <a:t>][</a:t>
            </a:r>
            <a:r>
              <a:rPr lang="en-US" dirty="0"/>
              <a:t>3</a:t>
            </a:r>
            <a:r>
              <a:rPr lang="en-US" dirty="0"/>
              <a:t>] 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float </a:t>
            </a:r>
            <a:r>
              <a:rPr lang="en-US" dirty="0"/>
              <a:t>q0 = spinor.R_component_1();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float </a:t>
            </a:r>
            <a:r>
              <a:rPr lang="en-US" dirty="0"/>
              <a:t>q1 = spinor.R_component_2();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float </a:t>
            </a:r>
            <a:r>
              <a:rPr lang="en-US" dirty="0"/>
              <a:t>q2 = spinor.R_component_3();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float </a:t>
            </a:r>
            <a:r>
              <a:rPr lang="en-US" dirty="0"/>
              <a:t>q3 = spinor.R_component_4();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float </a:t>
            </a:r>
            <a:r>
              <a:rPr lang="en-US" dirty="0"/>
              <a:t>p00 = q0*q0;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float </a:t>
            </a:r>
            <a:r>
              <a:rPr lang="en-US" dirty="0"/>
              <a:t>p01 = q0*q1;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float </a:t>
            </a:r>
            <a:r>
              <a:rPr lang="en-US" dirty="0"/>
              <a:t>p02 = q0*q2;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float </a:t>
            </a:r>
            <a:r>
              <a:rPr lang="en-US" dirty="0"/>
              <a:t>p03 = q0*q3;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float </a:t>
            </a:r>
            <a:r>
              <a:rPr lang="en-US" dirty="0"/>
              <a:t>p11 = q1*q1;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float </a:t>
            </a:r>
            <a:r>
              <a:rPr lang="en-US" dirty="0"/>
              <a:t>p12 = q1*q2;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float </a:t>
            </a:r>
            <a:r>
              <a:rPr lang="en-US" dirty="0"/>
              <a:t>p13 = q1*q3;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float </a:t>
            </a:r>
            <a:r>
              <a:rPr lang="en-US" dirty="0"/>
              <a:t>p22 = q2*q2;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float </a:t>
            </a:r>
            <a:r>
              <a:rPr lang="en-US" dirty="0"/>
              <a:t>p23 = q2*q3;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float </a:t>
            </a:r>
            <a:r>
              <a:rPr lang="en-US" dirty="0"/>
              <a:t>p33 = q3*q3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// Continued from left column: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de-DE" dirty="0" smtClean="0"/>
              <a:t> </a:t>
            </a:r>
            <a:r>
              <a:rPr lang="de-DE" dirty="0" err="1"/>
              <a:t>matrix</a:t>
            </a:r>
            <a:r>
              <a:rPr lang="de-DE" dirty="0"/>
              <a:t>[</a:t>
            </a:r>
            <a:r>
              <a:rPr lang="de-DE" dirty="0"/>
              <a:t>0</a:t>
            </a:r>
            <a:r>
              <a:rPr lang="de-DE" dirty="0"/>
              <a:t>][</a:t>
            </a:r>
            <a:r>
              <a:rPr lang="de-DE" dirty="0"/>
              <a:t>0</a:t>
            </a:r>
            <a:r>
              <a:rPr lang="de-DE" dirty="0"/>
              <a:t>] = p00 - p11 - p01 - p01;</a:t>
            </a:r>
            <a:br>
              <a:rPr lang="de-DE" dirty="0"/>
            </a:br>
            <a:r>
              <a:rPr lang="de-DE" dirty="0"/>
              <a:t>    </a:t>
            </a:r>
            <a:r>
              <a:rPr lang="de-DE" dirty="0" err="1"/>
              <a:t>matrix</a:t>
            </a:r>
            <a:r>
              <a:rPr lang="de-DE" dirty="0"/>
              <a:t>[</a:t>
            </a:r>
            <a:r>
              <a:rPr lang="de-DE" dirty="0"/>
              <a:t>0</a:t>
            </a:r>
            <a:r>
              <a:rPr lang="de-DE" dirty="0"/>
              <a:t>][</a:t>
            </a:r>
            <a:r>
              <a:rPr lang="de-DE" dirty="0"/>
              <a:t>1</a:t>
            </a:r>
            <a:r>
              <a:rPr lang="de-DE" dirty="0"/>
              <a:t>] = p01 + p01 + p23 + p23;</a:t>
            </a:r>
            <a:br>
              <a:rPr lang="de-DE" dirty="0"/>
            </a:br>
            <a:r>
              <a:rPr lang="de-DE" dirty="0"/>
              <a:t>    </a:t>
            </a:r>
            <a:r>
              <a:rPr lang="de-DE" dirty="0" err="1"/>
              <a:t>matrix</a:t>
            </a:r>
            <a:r>
              <a:rPr lang="de-DE" dirty="0"/>
              <a:t>[</a:t>
            </a:r>
            <a:r>
              <a:rPr lang="de-DE" dirty="0"/>
              <a:t>0</a:t>
            </a:r>
            <a:r>
              <a:rPr lang="de-DE" dirty="0"/>
              <a:t>][</a:t>
            </a:r>
            <a:r>
              <a:rPr lang="de-DE" dirty="0"/>
              <a:t>2</a:t>
            </a:r>
            <a:r>
              <a:rPr lang="de-DE" dirty="0"/>
              <a:t>] = p13 + p13 - p02 - p02;</a:t>
            </a:r>
            <a:br>
              <a:rPr lang="de-DE" dirty="0"/>
            </a:br>
            <a:r>
              <a:rPr lang="de-DE" dirty="0"/>
              <a:t>    </a:t>
            </a:r>
            <a:r>
              <a:rPr lang="de-DE" dirty="0" err="1"/>
              <a:t>matrix</a:t>
            </a:r>
            <a:r>
              <a:rPr lang="de-DE" dirty="0"/>
              <a:t>[</a:t>
            </a:r>
            <a:r>
              <a:rPr lang="de-DE" dirty="0"/>
              <a:t>1</a:t>
            </a:r>
            <a:r>
              <a:rPr lang="de-DE" dirty="0"/>
              <a:t>][</a:t>
            </a:r>
            <a:r>
              <a:rPr lang="de-DE" dirty="0"/>
              <a:t>0</a:t>
            </a:r>
            <a:r>
              <a:rPr lang="de-DE" dirty="0"/>
              <a:t>] = p23 + p23 - p01 - p01;</a:t>
            </a:r>
            <a:br>
              <a:rPr lang="de-DE" dirty="0"/>
            </a:br>
            <a:r>
              <a:rPr lang="de-DE" dirty="0"/>
              <a:t>    </a:t>
            </a:r>
            <a:r>
              <a:rPr lang="de-DE" dirty="0" err="1"/>
              <a:t>matrix</a:t>
            </a:r>
            <a:r>
              <a:rPr lang="de-DE" dirty="0"/>
              <a:t>[</a:t>
            </a:r>
            <a:r>
              <a:rPr lang="de-DE" dirty="0"/>
              <a:t>1</a:t>
            </a:r>
            <a:r>
              <a:rPr lang="de-DE" dirty="0"/>
              <a:t>][</a:t>
            </a:r>
            <a:r>
              <a:rPr lang="de-DE" dirty="0"/>
              <a:t>1</a:t>
            </a:r>
            <a:r>
              <a:rPr lang="de-DE" dirty="0"/>
              <a:t>] = p00 - p11 + p01 + p01;</a:t>
            </a:r>
            <a:br>
              <a:rPr lang="de-DE" dirty="0"/>
            </a:br>
            <a:r>
              <a:rPr lang="de-DE" dirty="0"/>
              <a:t>    </a:t>
            </a:r>
            <a:r>
              <a:rPr lang="de-DE" dirty="0" err="1"/>
              <a:t>matrix</a:t>
            </a:r>
            <a:r>
              <a:rPr lang="de-DE" dirty="0"/>
              <a:t>[</a:t>
            </a:r>
            <a:r>
              <a:rPr lang="de-DE" dirty="0"/>
              <a:t>1</a:t>
            </a:r>
            <a:r>
              <a:rPr lang="de-DE" dirty="0"/>
              <a:t>][</a:t>
            </a:r>
            <a:r>
              <a:rPr lang="de-DE" dirty="0"/>
              <a:t>2</a:t>
            </a:r>
            <a:r>
              <a:rPr lang="de-DE" dirty="0"/>
              <a:t>] = p03 + p12 + p03 + p12;</a:t>
            </a:r>
            <a:br>
              <a:rPr lang="de-DE" dirty="0"/>
            </a:br>
            <a:r>
              <a:rPr lang="de-DE" dirty="0"/>
              <a:t>    </a:t>
            </a:r>
            <a:r>
              <a:rPr lang="de-DE" dirty="0" err="1"/>
              <a:t>matrix</a:t>
            </a:r>
            <a:r>
              <a:rPr lang="de-DE" dirty="0"/>
              <a:t>[</a:t>
            </a:r>
            <a:r>
              <a:rPr lang="de-DE" dirty="0"/>
              <a:t>2</a:t>
            </a:r>
            <a:r>
              <a:rPr lang="de-DE" dirty="0"/>
              <a:t>][</a:t>
            </a:r>
            <a:r>
              <a:rPr lang="de-DE" dirty="0"/>
              <a:t>0</a:t>
            </a:r>
            <a:r>
              <a:rPr lang="de-DE" dirty="0"/>
              <a:t>] = p02 + p02 + p13 + p13;</a:t>
            </a:r>
            <a:br>
              <a:rPr lang="de-DE" dirty="0"/>
            </a:br>
            <a:r>
              <a:rPr lang="de-DE" dirty="0"/>
              <a:t>    </a:t>
            </a:r>
            <a:r>
              <a:rPr lang="de-DE" dirty="0" err="1"/>
              <a:t>matrix</a:t>
            </a:r>
            <a:r>
              <a:rPr lang="de-DE" dirty="0"/>
              <a:t>[</a:t>
            </a:r>
            <a:r>
              <a:rPr lang="de-DE" dirty="0"/>
              <a:t>2</a:t>
            </a:r>
            <a:r>
              <a:rPr lang="de-DE" dirty="0"/>
              <a:t>][</a:t>
            </a:r>
            <a:r>
              <a:rPr lang="de-DE" dirty="0"/>
              <a:t>1</a:t>
            </a:r>
            <a:r>
              <a:rPr lang="de-DE" dirty="0"/>
              <a:t>] = p12 + p12 - p03 - p03;</a:t>
            </a:r>
            <a:br>
              <a:rPr lang="de-DE" dirty="0"/>
            </a:br>
            <a:r>
              <a:rPr lang="de-DE" dirty="0"/>
              <a:t>    </a:t>
            </a:r>
            <a:r>
              <a:rPr lang="de-DE" dirty="0" err="1"/>
              <a:t>matrix</a:t>
            </a:r>
            <a:r>
              <a:rPr lang="de-DE" dirty="0"/>
              <a:t>[</a:t>
            </a:r>
            <a:r>
              <a:rPr lang="de-DE" dirty="0"/>
              <a:t>2</a:t>
            </a:r>
            <a:r>
              <a:rPr lang="de-DE" dirty="0"/>
              <a:t>][</a:t>
            </a:r>
            <a:r>
              <a:rPr lang="de-DE" dirty="0"/>
              <a:t>2</a:t>
            </a:r>
            <a:r>
              <a:rPr lang="de-DE" dirty="0"/>
              <a:t>] = p00 + p11 - p22 - p33;</a:t>
            </a:r>
            <a:br>
              <a:rPr lang="de-DE" dirty="0"/>
            </a:br>
            <a:r>
              <a:rPr lang="de-DE" dirty="0" smtClean="0"/>
              <a:t>}</a:t>
            </a:r>
          </a:p>
          <a:p>
            <a:r>
              <a:rPr lang="en-US" dirty="0" smtClean="0"/>
              <a:t>Cost: 10 multiplications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16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Quaternion to Rotation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/>
              <a:t>/// Convert a Spinor (unit quaternion) to the equivalent rotation vector.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 smtClean="0"/>
              <a:t>/** </a:t>
            </a:r>
            <a:r>
              <a:rPr lang="en-US" i="1" dirty="0"/>
              <a:t>Return the Vector whose direction is that of the axis of the right-handed</a:t>
            </a:r>
            <a:br>
              <a:rPr lang="en-US" i="1" dirty="0"/>
            </a:br>
            <a:r>
              <a:rPr lang="en-US" i="1" dirty="0"/>
              <a:t> * rotation corresponding to the </a:t>
            </a:r>
            <a:r>
              <a:rPr lang="en-US" i="1" dirty="0" smtClean="0"/>
              <a:t>Spinor </a:t>
            </a:r>
            <a:r>
              <a:rPr lang="en-US" i="1" dirty="0"/>
              <a:t>s, and whose magnitude is the</a:t>
            </a:r>
            <a:br>
              <a:rPr lang="en-US" i="1" dirty="0"/>
            </a:br>
            <a:r>
              <a:rPr lang="en-US" i="1" dirty="0"/>
              <a:t> * rotation angle in radians. */</a:t>
            </a:r>
            <a:br>
              <a:rPr lang="en-US" i="1" dirty="0"/>
            </a:br>
            <a:r>
              <a:rPr lang="en-US" dirty="0" smtClean="0"/>
              <a:t>Vector </a:t>
            </a:r>
            <a:r>
              <a:rPr lang="en-US" dirty="0" err="1" smtClean="0"/>
              <a:t>spinorToVector</a:t>
            </a:r>
            <a:r>
              <a:rPr lang="en-US" dirty="0"/>
              <a:t>( Spinor s )</a:t>
            </a:r>
            <a:br>
              <a:rPr lang="en-US" dirty="0"/>
            </a:b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Vector u = </a:t>
            </a:r>
            <a:r>
              <a:rPr lang="en-US" dirty="0" smtClean="0"/>
              <a:t>Unreal</a:t>
            </a:r>
            <a:r>
              <a:rPr lang="en-US" dirty="0" smtClean="0"/>
              <a:t>( s ); 	// Last 3 elements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double </a:t>
            </a:r>
            <a:r>
              <a:rPr lang="en-US" dirty="0" err="1"/>
              <a:t>sinHalfAngle</a:t>
            </a:r>
            <a:r>
              <a:rPr lang="en-US" dirty="0"/>
              <a:t> = </a:t>
            </a:r>
            <a:r>
              <a:rPr lang="en-US" dirty="0" smtClean="0"/>
              <a:t>abs( u );	// 3 </a:t>
            </a:r>
            <a:r>
              <a:rPr lang="en-US" dirty="0" err="1" smtClean="0"/>
              <a:t>mults</a:t>
            </a:r>
            <a:r>
              <a:rPr lang="en-US" dirty="0" smtClean="0"/>
              <a:t> + </a:t>
            </a:r>
            <a:r>
              <a:rPr lang="en-US" dirty="0" err="1" smtClean="0"/>
              <a:t>sqrt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if </a:t>
            </a:r>
            <a:r>
              <a:rPr lang="en-US" dirty="0"/>
              <a:t>( </a:t>
            </a:r>
            <a:r>
              <a:rPr lang="en-US" dirty="0" err="1"/>
              <a:t>sinHalfAngle</a:t>
            </a:r>
            <a:r>
              <a:rPr lang="en-US" dirty="0"/>
              <a:t> &lt; </a:t>
            </a:r>
            <a:r>
              <a:rPr lang="en-US" dirty="0" err="1" smtClean="0"/>
              <a:t>AngleTolerance</a:t>
            </a:r>
            <a:r>
              <a:rPr lang="en-US" dirty="0" smtClean="0"/>
              <a:t> ) </a:t>
            </a:r>
            <a:r>
              <a:rPr lang="en-US" b="1" dirty="0" smtClean="0"/>
              <a:t>return </a:t>
            </a:r>
            <a:r>
              <a:rPr lang="en-US" dirty="0" smtClean="0"/>
              <a:t>Vector();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double </a:t>
            </a:r>
            <a:r>
              <a:rPr lang="en-US" dirty="0" err="1"/>
              <a:t>cosHalfAngle</a:t>
            </a:r>
            <a:r>
              <a:rPr lang="en-US" dirty="0"/>
              <a:t> = real( s </a:t>
            </a:r>
            <a:r>
              <a:rPr lang="en-US" dirty="0" smtClean="0"/>
              <a:t>);	// First element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double</a:t>
            </a:r>
            <a:r>
              <a:rPr lang="en-US" dirty="0" smtClean="0"/>
              <a:t> </a:t>
            </a:r>
            <a:r>
              <a:rPr lang="en-US" dirty="0" err="1" smtClean="0"/>
              <a:t>halfAngle</a:t>
            </a:r>
            <a:r>
              <a:rPr lang="en-US" dirty="0" smtClean="0"/>
              <a:t> = ( </a:t>
            </a:r>
            <a:r>
              <a:rPr lang="en-US" dirty="0" err="1" smtClean="0"/>
              <a:t>cosHalfAngle</a:t>
            </a:r>
            <a:r>
              <a:rPr lang="en-US" dirty="0" smtClean="0"/>
              <a:t> &gt;= 0.0 )	// Choose the smaller angle</a:t>
            </a:r>
            <a:br>
              <a:rPr lang="en-US" dirty="0" smtClean="0"/>
            </a:br>
            <a:r>
              <a:rPr lang="en-US" dirty="0" smtClean="0"/>
              <a:t>        ? </a:t>
            </a:r>
            <a:r>
              <a:rPr lang="en-US" dirty="0" err="1" smtClean="0"/>
              <a:t>std</a:t>
            </a:r>
            <a:r>
              <a:rPr lang="en-US" dirty="0"/>
              <a:t>::atan2( </a:t>
            </a:r>
            <a:r>
              <a:rPr lang="en-US" dirty="0" err="1"/>
              <a:t>sinHalfAngle</a:t>
            </a:r>
            <a:r>
              <a:rPr lang="en-US" dirty="0"/>
              <a:t>, </a:t>
            </a:r>
            <a:r>
              <a:rPr lang="en-US" dirty="0" err="1"/>
              <a:t>cosHalfAngle</a:t>
            </a:r>
            <a:r>
              <a:rPr lang="en-US" dirty="0"/>
              <a:t> 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: -</a:t>
            </a:r>
            <a:r>
              <a:rPr lang="en-US" dirty="0" err="1" smtClean="0"/>
              <a:t>std</a:t>
            </a:r>
            <a:r>
              <a:rPr lang="en-US" dirty="0"/>
              <a:t>::atan2( </a:t>
            </a:r>
            <a:r>
              <a:rPr lang="en-US" dirty="0" err="1"/>
              <a:t>sinHalfAngle</a:t>
            </a:r>
            <a:r>
              <a:rPr lang="en-US" dirty="0"/>
              <a:t>, </a:t>
            </a:r>
            <a:r>
              <a:rPr lang="en-US" dirty="0" smtClean="0"/>
              <a:t>-</a:t>
            </a:r>
            <a:r>
              <a:rPr lang="en-US" dirty="0" err="1" smtClean="0"/>
              <a:t>cosHalfAngle</a:t>
            </a:r>
            <a:r>
              <a:rPr lang="en-US" dirty="0" smtClean="0"/>
              <a:t> 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return </a:t>
            </a:r>
            <a:r>
              <a:rPr lang="en-US" dirty="0" smtClean="0"/>
              <a:t>(2.0/</a:t>
            </a:r>
            <a:r>
              <a:rPr lang="en-US" dirty="0" err="1" smtClean="0"/>
              <a:t>sinHalfAngle</a:t>
            </a:r>
            <a:r>
              <a:rPr lang="en-US" dirty="0" smtClean="0"/>
              <a:t>) * u;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r>
              <a:rPr lang="en-US" dirty="0" smtClean="0"/>
              <a:t>Cost: 1 trig function + 1 square root + 6 multiplications + 1 division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1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Quaternion From Rotation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/// Convert </a:t>
            </a:r>
            <a:r>
              <a:rPr lang="en-US" i="1" dirty="0" smtClean="0"/>
              <a:t>a rotation vector to the equivalent </a:t>
            </a:r>
            <a:r>
              <a:rPr lang="en-US" i="1" dirty="0"/>
              <a:t>Spinor (unit quaternion</a:t>
            </a:r>
            <a:r>
              <a:rPr lang="en-US" i="1" dirty="0" smtClean="0"/>
              <a:t>).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 smtClean="0"/>
              <a:t>/* </a:t>
            </a:r>
            <a:r>
              <a:rPr lang="en-US" i="1" dirty="0"/>
              <a:t>Return the Spinor corresponding to a right-handed rotation about the</a:t>
            </a:r>
            <a:br>
              <a:rPr lang="en-US" i="1" dirty="0"/>
            </a:br>
            <a:r>
              <a:rPr lang="en-US" i="1" dirty="0"/>
              <a:t> * vector x by |x| radians. */</a:t>
            </a:r>
            <a:br>
              <a:rPr lang="en-US" i="1" dirty="0"/>
            </a:br>
            <a:r>
              <a:rPr lang="en-US" dirty="0" smtClean="0"/>
              <a:t>Spinor </a:t>
            </a:r>
            <a:r>
              <a:rPr lang="en-US" dirty="0" err="1" smtClean="0"/>
              <a:t>spinorFromVector</a:t>
            </a:r>
            <a:r>
              <a:rPr lang="en-US" dirty="0"/>
              <a:t>( Vector x 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double </a:t>
            </a:r>
            <a:r>
              <a:rPr lang="en-US" dirty="0"/>
              <a:t>angle = a</a:t>
            </a:r>
            <a:r>
              <a:rPr lang="en-US" dirty="0" smtClean="0"/>
              <a:t>bs</a:t>
            </a:r>
            <a:r>
              <a:rPr lang="en-US" dirty="0"/>
              <a:t>( x 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if </a:t>
            </a:r>
            <a:r>
              <a:rPr lang="en-US" dirty="0"/>
              <a:t>( angle &lt;= </a:t>
            </a:r>
            <a:r>
              <a:rPr lang="en-US" dirty="0" err="1"/>
              <a:t>angleTolerance</a:t>
            </a:r>
            <a:r>
              <a:rPr lang="en-US" dirty="0"/>
              <a:t> 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return </a:t>
            </a:r>
            <a:r>
              <a:rPr lang="en-US" dirty="0"/>
              <a:t>Spinor</a:t>
            </a:r>
            <a:r>
              <a:rPr lang="en-US" dirty="0" smtClean="0"/>
              <a:t>();	// {1,0,0,0}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double </a:t>
            </a:r>
            <a:r>
              <a:rPr lang="en-US" dirty="0"/>
              <a:t>factor = </a:t>
            </a:r>
            <a:r>
              <a:rPr lang="en-US" dirty="0" err="1"/>
              <a:t>std</a:t>
            </a:r>
            <a:r>
              <a:rPr lang="en-US" dirty="0"/>
              <a:t>::sin( 0.5*angle ) / angle;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return </a:t>
            </a:r>
            <a:r>
              <a:rPr lang="en-US" dirty="0"/>
              <a:t>Spinor(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std</a:t>
            </a:r>
            <a:r>
              <a:rPr lang="en-US" dirty="0"/>
              <a:t>::cos( 0.5*angle ),</a:t>
            </a:r>
            <a:br>
              <a:rPr lang="en-US" dirty="0"/>
            </a:br>
            <a:r>
              <a:rPr lang="en-US" dirty="0"/>
              <a:t>            factor * x[2],</a:t>
            </a:r>
            <a:br>
              <a:rPr lang="en-US" dirty="0"/>
            </a:br>
            <a:r>
              <a:rPr lang="en-US" dirty="0"/>
              <a:t>            factor * x[1],</a:t>
            </a:r>
            <a:br>
              <a:rPr lang="en-US" dirty="0"/>
            </a:br>
            <a:r>
              <a:rPr lang="en-US" dirty="0"/>
              <a:t>            factor * x[0]</a:t>
            </a:r>
            <a:br>
              <a:rPr lang="en-US" dirty="0"/>
            </a:br>
            <a:r>
              <a:rPr lang="en-US" dirty="0"/>
              <a:t>        );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r>
              <a:rPr lang="en-US" dirty="0" smtClean="0"/>
              <a:t>Cost: 2 trig functions + 4 multiplications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64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Interpolating a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012" y="1219200"/>
            <a:ext cx="8915400" cy="512717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    </a:t>
            </a:r>
            <a:r>
              <a:rPr lang="en-US" i="1" dirty="0" smtClean="0"/>
              <a:t>/// Interpolate linearly </a:t>
            </a:r>
            <a:r>
              <a:rPr lang="en-US" i="1" dirty="0"/>
              <a:t>between two Rotations</a:t>
            </a:r>
            <a:br>
              <a:rPr lang="en-US" i="1" dirty="0"/>
            </a:br>
            <a:r>
              <a:rPr lang="en-US" i="1" dirty="0"/>
              <a:t>    /** Set *this to a Rotation that lies along a "minimal" path</a:t>
            </a:r>
            <a:br>
              <a:rPr lang="en-US" i="1" dirty="0"/>
            </a:br>
            <a:r>
              <a:rPr lang="en-US" i="1" dirty="0"/>
              <a:t>     * between the two given Rotations.</a:t>
            </a:r>
            <a:br>
              <a:rPr lang="en-US" i="1" dirty="0"/>
            </a:br>
            <a:r>
              <a:rPr lang="en-US" i="1" dirty="0"/>
              <a:t>     * The point along that path is computed using </a:t>
            </a:r>
            <a:r>
              <a:rPr lang="en-US" i="1" dirty="0" smtClean="0"/>
              <a:t>linear interpolation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 * with the given </a:t>
            </a:r>
            <a:r>
              <a:rPr lang="en-US" i="1" dirty="0" smtClean="0"/>
              <a:t>weight.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 */</a:t>
            </a:r>
            <a:br>
              <a:rPr lang="en-US" i="1" dirty="0"/>
            </a:br>
            <a:r>
              <a:rPr lang="en-US" b="1" dirty="0"/>
              <a:t>void </a:t>
            </a:r>
            <a:r>
              <a:rPr lang="en-US" dirty="0"/>
              <a:t>Rotation::Interpolate(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dirty="0"/>
              <a:t>Rotation&amp; </a:t>
            </a:r>
            <a:r>
              <a:rPr lang="en-US" dirty="0" err="1"/>
              <a:t>prevRot</a:t>
            </a:r>
            <a:r>
              <a:rPr lang="en-US" dirty="0"/>
              <a:t>,    </a:t>
            </a:r>
            <a:r>
              <a:rPr lang="en-US" i="1" dirty="0"/>
              <a:t>///&lt; Previous Rotation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dirty="0"/>
              <a:t>Rotation&amp; </a:t>
            </a:r>
            <a:r>
              <a:rPr lang="en-US" dirty="0" err="1"/>
              <a:t>nextRot</a:t>
            </a:r>
            <a:r>
              <a:rPr lang="en-US" dirty="0"/>
              <a:t>,     </a:t>
            </a:r>
            <a:r>
              <a:rPr lang="en-US" i="1" dirty="0"/>
              <a:t>///&lt; Next Rotation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b="1" dirty="0" smtClean="0"/>
              <a:t>double </a:t>
            </a:r>
            <a:r>
              <a:rPr lang="en-US" dirty="0" smtClean="0"/>
              <a:t>weight </a:t>
            </a:r>
            <a:r>
              <a:rPr lang="en-US" i="1" dirty="0"/>
              <a:t>///&lt; Interpolation </a:t>
            </a:r>
            <a:r>
              <a:rPr lang="en-US" i="1" dirty="0" smtClean="0"/>
              <a:t>weight, 0 at </a:t>
            </a:r>
            <a:r>
              <a:rPr lang="en-US" i="1" dirty="0" err="1" smtClean="0"/>
              <a:t>prev</a:t>
            </a:r>
            <a:r>
              <a:rPr lang="en-US" i="1" dirty="0"/>
              <a:t> </a:t>
            </a:r>
            <a:r>
              <a:rPr lang="en-US" i="1" dirty="0" smtClean="0"/>
              <a:t>to 1 at next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Spinor </a:t>
            </a:r>
            <a:r>
              <a:rPr lang="en-US" dirty="0" err="1" smtClean="0"/>
              <a:t>fullSpinor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nextRot.spinor</a:t>
            </a:r>
            <a:r>
              <a:rPr lang="en-US" dirty="0" smtClean="0"/>
              <a:t>_ / </a:t>
            </a:r>
            <a:r>
              <a:rPr lang="en-US" dirty="0" err="1" smtClean="0"/>
              <a:t>prevRot.spinor</a:t>
            </a:r>
            <a:r>
              <a:rPr lang="en-US" dirty="0" smtClean="0"/>
              <a:t>_;	// 4 </a:t>
            </a:r>
            <a:r>
              <a:rPr lang="en-US" dirty="0" err="1" smtClean="0"/>
              <a:t>mult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Vector </a:t>
            </a:r>
            <a:r>
              <a:rPr lang="en-US" dirty="0" err="1" smtClean="0"/>
              <a:t>vecFull</a:t>
            </a:r>
            <a:r>
              <a:rPr lang="en-US" dirty="0" smtClean="0"/>
              <a:t> = </a:t>
            </a:r>
            <a:r>
              <a:rPr lang="en-US" dirty="0" err="1"/>
              <a:t>spinorToVector</a:t>
            </a:r>
            <a:r>
              <a:rPr lang="en-US" dirty="0"/>
              <a:t>( </a:t>
            </a:r>
            <a:r>
              <a:rPr lang="en-US" dirty="0" err="1"/>
              <a:t>fullSpinor</a:t>
            </a:r>
            <a:r>
              <a:rPr lang="en-US" dirty="0"/>
              <a:t> </a:t>
            </a:r>
            <a:r>
              <a:rPr lang="en-US" dirty="0" smtClean="0"/>
              <a:t>);	// 1 trig + 1 </a:t>
            </a:r>
            <a:r>
              <a:rPr lang="en-US" dirty="0" err="1" smtClean="0"/>
              <a:t>sqrt</a:t>
            </a:r>
            <a:r>
              <a:rPr lang="en-US" dirty="0" smtClean="0"/>
              <a:t> + 7 </a:t>
            </a:r>
            <a:r>
              <a:rPr lang="en-US" dirty="0" err="1" smtClean="0"/>
              <a:t>mult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Vector </a:t>
            </a:r>
            <a:r>
              <a:rPr lang="en-US" dirty="0" err="1"/>
              <a:t>vecDelta</a:t>
            </a:r>
            <a:r>
              <a:rPr lang="en-US" dirty="0"/>
              <a:t> </a:t>
            </a:r>
            <a:r>
              <a:rPr lang="en-US" dirty="0" smtClean="0"/>
              <a:t>= weight*</a:t>
            </a:r>
            <a:r>
              <a:rPr lang="en-US" dirty="0" err="1" smtClean="0"/>
              <a:t>vecFull</a:t>
            </a:r>
            <a:r>
              <a:rPr lang="en-US" dirty="0" smtClean="0"/>
              <a:t>;	// 3 </a:t>
            </a:r>
            <a:r>
              <a:rPr lang="en-US" dirty="0" err="1" smtClean="0"/>
              <a:t>mult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Spinor </a:t>
            </a:r>
            <a:r>
              <a:rPr lang="en-US" dirty="0" err="1"/>
              <a:t>spinDelta</a:t>
            </a:r>
            <a:r>
              <a:rPr lang="en-US" dirty="0"/>
              <a:t> = </a:t>
            </a:r>
            <a:r>
              <a:rPr lang="en-US" dirty="0" err="1"/>
              <a:t>spinorFromVector</a:t>
            </a:r>
            <a:r>
              <a:rPr lang="en-US" dirty="0"/>
              <a:t>( </a:t>
            </a:r>
            <a:r>
              <a:rPr lang="en-US" dirty="0" err="1"/>
              <a:t>vecDelta</a:t>
            </a:r>
            <a:r>
              <a:rPr lang="en-US" dirty="0"/>
              <a:t> </a:t>
            </a:r>
            <a:r>
              <a:rPr lang="en-US" dirty="0" smtClean="0"/>
              <a:t>);		// 2 trig + 4 </a:t>
            </a:r>
            <a:r>
              <a:rPr lang="en-US" dirty="0" err="1" smtClean="0"/>
              <a:t>mult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spinor_ = </a:t>
            </a:r>
            <a:r>
              <a:rPr lang="en-US" dirty="0" err="1" smtClean="0"/>
              <a:t>spinDelta</a:t>
            </a:r>
            <a:r>
              <a:rPr lang="en-US" dirty="0" smtClean="0"/>
              <a:t> * </a:t>
            </a:r>
            <a:r>
              <a:rPr lang="en-US" dirty="0" err="1"/>
              <a:t>prevRot.spinor</a:t>
            </a:r>
            <a:r>
              <a:rPr lang="en-US" dirty="0" smtClean="0"/>
              <a:t>_;	// 4 </a:t>
            </a:r>
            <a:r>
              <a:rPr lang="en-US" dirty="0" err="1" smtClean="0"/>
              <a:t>mult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r>
              <a:rPr lang="en-US" i="1" dirty="0" smtClean="0"/>
              <a:t>Simplified for presentation by omitting time derivatives.</a:t>
            </a:r>
          </a:p>
          <a:p>
            <a:r>
              <a:rPr lang="en-US" i="1" dirty="0" smtClean="0"/>
              <a:t>Spinor spinor_ is a member of Rotation.</a:t>
            </a:r>
          </a:p>
          <a:p>
            <a:r>
              <a:rPr lang="en-US" i="1" dirty="0" smtClean="0"/>
              <a:t>Cost: 3 </a:t>
            </a:r>
            <a:r>
              <a:rPr lang="en-US" i="1" dirty="0" smtClean="0"/>
              <a:t>trig functions </a:t>
            </a:r>
            <a:r>
              <a:rPr lang="en-US" i="1" dirty="0" smtClean="0"/>
              <a:t>+ 1 </a:t>
            </a:r>
            <a:r>
              <a:rPr lang="en-US" i="1" dirty="0" smtClean="0"/>
              <a:t>square root+ </a:t>
            </a:r>
            <a:r>
              <a:rPr lang="en-US" i="1" dirty="0" smtClean="0"/>
              <a:t>22 </a:t>
            </a:r>
            <a:r>
              <a:rPr lang="en-US" i="1" dirty="0" smtClean="0"/>
              <a:t>multiplications</a:t>
            </a:r>
          </a:p>
          <a:p>
            <a:r>
              <a:rPr lang="en-US" i="1" dirty="0" smtClean="0"/>
              <a:t>Can be reduced if there are many interpolation points between the same 2 rotations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599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Representations of Rotations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45771"/>
            <a:ext cx="8915400" cy="468085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Orientation angles (e.g. heading, pitch, roll)</a:t>
            </a:r>
          </a:p>
          <a:p>
            <a:pPr lvl="1"/>
            <a:r>
              <a:rPr lang="en-US" dirty="0" smtClean="0"/>
              <a:t>Use only for human-readable I/O</a:t>
            </a:r>
          </a:p>
          <a:p>
            <a:pPr lvl="1"/>
            <a:r>
              <a:rPr lang="en-US" dirty="0" smtClean="0"/>
              <a:t>Conversion to other representations require trig functions</a:t>
            </a:r>
          </a:p>
          <a:p>
            <a:pPr lvl="1"/>
            <a:r>
              <a:rPr lang="en-US" dirty="0" smtClean="0"/>
              <a:t>Difficult to compute from the other forms (iterative nonlinear solver)</a:t>
            </a:r>
          </a:p>
          <a:p>
            <a:r>
              <a:rPr lang="en-US" dirty="0" smtClean="0"/>
              <a:t>Matrix (3 by 3, orthogonal, 6 constraints)</a:t>
            </a:r>
          </a:p>
          <a:p>
            <a:pPr lvl="1"/>
            <a:r>
              <a:rPr lang="en-US" dirty="0" smtClean="0"/>
              <a:t>Most efficient for transforming vectors</a:t>
            </a:r>
          </a:p>
          <a:p>
            <a:pPr lvl="1"/>
            <a:r>
              <a:rPr lang="en-US" dirty="0" smtClean="0"/>
              <a:t>Difficult to convert to any other representation</a:t>
            </a:r>
          </a:p>
          <a:p>
            <a:r>
              <a:rPr lang="en-US" dirty="0" smtClean="0"/>
              <a:t>Unit Quaternion (4 reals + 1 constraint)</a:t>
            </a:r>
          </a:p>
          <a:p>
            <a:pPr lvl="1"/>
            <a:r>
              <a:rPr lang="en-US" dirty="0" smtClean="0"/>
              <a:t>Easy to compute compound rotation (multiply)</a:t>
            </a:r>
          </a:p>
          <a:p>
            <a:pPr lvl="1"/>
            <a:r>
              <a:rPr lang="en-US" dirty="0"/>
              <a:t>Reasonably easy to compute from orientation </a:t>
            </a:r>
            <a:r>
              <a:rPr lang="en-US" dirty="0" smtClean="0"/>
              <a:t>angles or </a:t>
            </a:r>
            <a:r>
              <a:rPr lang="en-US" smtClean="0"/>
              <a:t>rotation vector</a:t>
            </a:r>
            <a:endParaRPr lang="en-US" dirty="0"/>
          </a:p>
          <a:p>
            <a:pPr lvl="1"/>
            <a:r>
              <a:rPr lang="en-US" dirty="0" smtClean="0"/>
              <a:t>Easy to convert to matrix or rotation vector</a:t>
            </a:r>
          </a:p>
          <a:p>
            <a:r>
              <a:rPr lang="en-US" dirty="0" smtClean="0"/>
              <a:t>Rotation Vector (3 reals)</a:t>
            </a:r>
          </a:p>
          <a:p>
            <a:pPr lvl="1"/>
            <a:r>
              <a:rPr lang="en-US" dirty="0" smtClean="0"/>
              <a:t>Required for </a:t>
            </a:r>
            <a:r>
              <a:rPr lang="en-US" dirty="0" smtClean="0"/>
              <a:t>interpolating </a:t>
            </a:r>
            <a:r>
              <a:rPr lang="en-US" dirty="0" smtClean="0"/>
              <a:t>rotations (and extrapolating, not shown)</a:t>
            </a:r>
            <a:endParaRPr lang="en-US" dirty="0" smtClean="0"/>
          </a:p>
          <a:p>
            <a:pPr lvl="1"/>
            <a:r>
              <a:rPr lang="en-US" dirty="0" smtClean="0"/>
              <a:t>Reasonably easy </a:t>
            </a:r>
            <a:r>
              <a:rPr lang="en-US" dirty="0" smtClean="0"/>
              <a:t>to convert to or from unit quaternions</a:t>
            </a:r>
          </a:p>
          <a:p>
            <a:r>
              <a:rPr lang="en-US" b="1" dirty="0" smtClean="0"/>
              <a:t>All four are required for an efficient, full-featured 3D geometry library.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09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a Vector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 charset="0"/>
                          </a:rPr>
                          <m:t>𝒓</m:t>
                        </m:r>
                      </m:e>
                    </m:acc>
                  </m:oMath>
                </a14:m>
                <a:r>
                  <a:rPr lang="en-US" b="1" dirty="0" smtClean="0"/>
                  <a:t>: </a:t>
                </a:r>
                <a:r>
                  <a:rPr lang="en-US" dirty="0" smtClean="0"/>
                  <a:t>A location in the Earth coordinate system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charset="0"/>
                          </a:rPr>
                          <m:t>𝒓</m:t>
                        </m:r>
                      </m:e>
                    </m:acc>
                  </m:oMath>
                </a14:m>
                <a:r>
                  <a:rPr lang="en-US" b="1" dirty="0" smtClean="0"/>
                  <a:t>’: </a:t>
                </a:r>
                <a:r>
                  <a:rPr lang="en-US" dirty="0" smtClean="0"/>
                  <a:t>The same </a:t>
                </a:r>
                <a:r>
                  <a:rPr lang="en-US" dirty="0"/>
                  <a:t>location in the </a:t>
                </a:r>
                <a:r>
                  <a:rPr lang="en-US" dirty="0" smtClean="0"/>
                  <a:t>Platform coordinate system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b="1" dirty="0" smtClean="0"/>
                  <a:t>: </a:t>
                </a:r>
                <a:r>
                  <a:rPr lang="en-US" dirty="0" smtClean="0"/>
                  <a:t>The location of the Platform in the Earth coordinate system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latin typeface="Cambria Math" charset="0"/>
                      </a:rPr>
                      <m:t>M</m:t>
                    </m:r>
                    <m:r>
                      <a:rPr lang="en-US" b="1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b="1" dirty="0" smtClean="0"/>
                  <a:t>: </a:t>
                </a:r>
                <a:r>
                  <a:rPr lang="en-US" dirty="0" smtClean="0"/>
                  <a:t>A rotation operator taking a vector from Earth to Platform coordinates</a:t>
                </a:r>
              </a:p>
              <a:p>
                <a:r>
                  <a:rPr lang="en-US" dirty="0" smtClean="0"/>
                  <a:t>The relationship is a linear transformation: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𝒓</m:t>
                            </m:r>
                          </m:e>
                        </m:acc>
                      </m:e>
                      <m:sup>
                        <m:r>
                          <a:rPr lang="en-US" b="1" i="1" dirty="0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b="1" i="1" dirty="0" smtClean="0">
                        <a:latin typeface="Cambria Math" charset="0"/>
                      </a:rPr>
                      <m:t>=</m:t>
                    </m:r>
                    <m:r>
                      <m:rPr>
                        <m:nor/>
                      </m:rPr>
                      <a:rPr lang="en-US" b="1" dirty="0">
                        <a:latin typeface="Cambria Math" charset="0"/>
                      </a:rPr>
                      <m:t>M</m:t>
                    </m:r>
                    <m:r>
                      <a:rPr lang="en-US" b="1" i="1" dirty="0" smtClean="0">
                        <a:latin typeface="Cambria Math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 charset="0"/>
                          </a:rPr>
                          <m:t>𝒓</m:t>
                        </m:r>
                      </m:e>
                    </m:acc>
                    <m:r>
                      <a:rPr lang="en-US" b="1" i="1" dirty="0" smtClean="0">
                        <a:latin typeface="Cambria Math" charset="0"/>
                      </a:rPr>
                      <m:t> −</m:t>
                    </m:r>
                    <m:acc>
                      <m:accPr>
                        <m:chr m:val="⃗"/>
                        <m:ctrlPr>
                          <a:rPr lang="en-US" b="1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charset="0"/>
                          </a:rPr>
                          <m:t>𝑹</m:t>
                        </m:r>
                      </m:e>
                    </m:acc>
                    <m:r>
                      <a:rPr lang="en-US" b="1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b="1" dirty="0" smtClean="0"/>
                  <a:t> : </a:t>
                </a:r>
                <a:r>
                  <a:rPr lang="en-US" b="1" dirty="0" err="1" smtClean="0"/>
                  <a:t>transformTo</a:t>
                </a:r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charset="0"/>
                          </a:rPr>
                          <m:t>𝒓</m:t>
                        </m:r>
                      </m:e>
                    </m:acc>
                    <m:r>
                      <a:rPr lang="en-US" b="1" i="1" dirty="0">
                        <a:latin typeface="Cambria Math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1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charset="0"/>
                          </a:rPr>
                          <m:t>𝑹</m:t>
                        </m:r>
                      </m:e>
                    </m:acc>
                    <m:r>
                      <m:rPr>
                        <m:nor/>
                      </m:rPr>
                      <a:rPr lang="en-US" b="1" dirty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b="1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dirty="0">
                            <a:latin typeface="Cambria Math" charset="0"/>
                          </a:rPr>
                          <m:t>M</m:t>
                        </m:r>
                      </m:e>
                      <m:sup>
                        <m:r>
                          <a:rPr lang="en-US" b="1" i="1" dirty="0" smtClean="0">
                            <a:latin typeface="Cambria Math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𝒓</m:t>
                            </m:r>
                          </m:e>
                        </m:acc>
                      </m:e>
                      <m:sup>
                        <m:r>
                          <a:rPr lang="en-US" b="1" i="1" dirty="0"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1" dirty="0" smtClean="0"/>
                  <a:t>: </a:t>
                </a:r>
                <a:r>
                  <a:rPr lang="en-US" b="1" dirty="0" err="1" smtClean="0"/>
                  <a:t>transformFrom</a:t>
                </a:r>
                <a:endParaRPr lang="en-US" b="1" dirty="0" smtClean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latin typeface="Cambria Math" charset="0"/>
                      </a:rPr>
                      <m:t>M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i="1" dirty="0" smtClean="0"/>
                  <a:t>orthogonal</a:t>
                </a:r>
                <a:r>
                  <a:rPr lang="en-US" dirty="0" smtClean="0"/>
                  <a:t>: Its transpose is its inverse: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dirty="0">
                            <a:latin typeface="Cambria Math" charset="0"/>
                          </a:rPr>
                          <m:t>M</m:t>
                        </m:r>
                      </m:e>
                      <m:sup>
                        <m:r>
                          <a:rPr lang="en-US" b="1" i="1" dirty="0">
                            <a:latin typeface="Cambria Math" charset="0"/>
                          </a:rPr>
                          <m:t>𝑻</m:t>
                        </m:r>
                      </m:sup>
                    </m:sSup>
                    <m:r>
                      <m:rPr>
                        <m:nor/>
                      </m:rPr>
                      <a:rPr lang="en-US" b="1" dirty="0">
                        <a:latin typeface="Cambria Math" charset="0"/>
                      </a:rPr>
                      <m:t>M</m:t>
                    </m:r>
                    <m:r>
                      <a:rPr lang="en-US" b="1" i="1" dirty="0">
                        <a:latin typeface="Cambria Math" charset="0"/>
                      </a:rPr>
                      <m:t>=</m:t>
                    </m:r>
                    <m:r>
                      <m:rPr>
                        <m:nor/>
                      </m:rPr>
                      <a:rPr lang="en-US" b="1" dirty="0">
                        <a:latin typeface="Cambria Math" charset="0"/>
                      </a:rPr>
                      <m:t>M</m:t>
                    </m:r>
                    <m:sSup>
                      <m:sSupPr>
                        <m:ctrlPr>
                          <a:rPr lang="en-US" b="1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dirty="0">
                            <a:latin typeface="Cambria Math" charset="0"/>
                          </a:rPr>
                          <m:t>M</m:t>
                        </m:r>
                      </m:e>
                      <m:sup>
                        <m:r>
                          <a:rPr lang="en-US" b="1" i="1" dirty="0">
                            <a:latin typeface="Cambria Math" charset="0"/>
                          </a:rPr>
                          <m:t>𝑻</m:t>
                        </m:r>
                      </m:sup>
                    </m:sSup>
                    <m:r>
                      <a:rPr lang="en-US" b="1" i="1" dirty="0" smtClean="0">
                        <a:latin typeface="Cambria Math" charset="0"/>
                      </a:rPr>
                      <m:t>=</m:t>
                    </m:r>
                    <m:r>
                      <a:rPr lang="en-US" b="1" i="0" dirty="0" smtClean="0">
                        <a:latin typeface="Cambria Math" charset="0"/>
                      </a:rPr>
                      <m:t>𝐈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(unit matrix)</a:t>
                </a:r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35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 Inputs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Class Orientation: {heading, pitch, roll}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dirty="0" smtClean="0"/>
                  <a:t>: Heading: Rotation about the Z axis. Range: -180 to 180 degrees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</m:oMath>
                </a14:m>
                <a:r>
                  <a:rPr lang="en-US" dirty="0" smtClean="0"/>
                  <a:t>: Pitch: Rotation about the Y’ axis. Range: -90 to 90 degrees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: </m:t>
                    </m:r>
                  </m:oMath>
                </a14:m>
                <a:r>
                  <a:rPr lang="en-US" dirty="0" smtClean="0"/>
                  <a:t>Roll: Rotation about the X” axis. Range: -180 to 180 degrees</a:t>
                </a:r>
              </a:p>
              <a:p>
                <a:r>
                  <a:rPr lang="en-US" i="1" dirty="0" smtClean="0"/>
                  <a:t>Demonstrate with tripod</a:t>
                </a:r>
              </a:p>
              <a:p>
                <a:r>
                  <a:rPr lang="en-US" dirty="0" smtClean="0"/>
                  <a:t>Nearly every operation requires sines and cosines:</a:t>
                </a:r>
              </a:p>
              <a:p>
                <a:pPr lvl="1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uk-UA" i="1" smtClean="0">
                            <a:latin typeface="Cambria Math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os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charset="0"/>
                            </a:rPr>
                            <m:t>⁡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charset="0"/>
                            </a:rPr>
                            <m:t>h</m:t>
                          </m:r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in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charset="0"/>
                            </a:rPr>
                            <m:t>⁡</m:t>
                          </m:r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charset="0"/>
                            </a:rPr>
                            <m:t>)</m:t>
                          </m:r>
                        </m:e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os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charset="0"/>
                            </a:rPr>
                            <m:t>⁡</m:t>
                          </m:r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charset="0"/>
                            </a:rPr>
                            <m:t>)</m:t>
                          </m:r>
                        </m:e>
                        <m:e>
                          <m:r>
                            <a:rPr lang="en-US" i="1">
                              <a:latin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in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charset="0"/>
                            </a:rPr>
                            <m:t>⁡</m:t>
                          </m:r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charset="0"/>
                            </a:rPr>
                            <m:t>)</m:t>
                          </m:r>
                        </m:e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os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charset="0"/>
                            </a:rPr>
                            <m:t>⁡</m:t>
                          </m:r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charset="0"/>
                            </a:rPr>
                            <m:t>)</m:t>
                          </m:r>
                        </m:e>
                        <m:e>
                          <m:r>
                            <a:rPr lang="en-US" i="1">
                              <a:latin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in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charset="0"/>
                            </a:rPr>
                            <m:t>⁡</m:t>
                          </m:r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dirty="0" smtClean="0"/>
              </a:p>
              <a:p>
                <a:r>
                  <a:rPr lang="en-US" dirty="0" smtClean="0"/>
                  <a:t>A 3D </a:t>
                </a:r>
                <a:r>
                  <a:rPr lang="en-US" dirty="0"/>
                  <a:t>rotation about an axis reduces to a 2D rotation in the plane of the other two </a:t>
                </a:r>
                <a:r>
                  <a:rPr lang="en-US" dirty="0" smtClean="0"/>
                  <a:t>axes</a:t>
                </a:r>
                <a:endParaRPr lang="en-US" i="1" dirty="0" smtClean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charset="0"/>
                          </a:rPr>
                          <m:t>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𝑍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𝑠h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𝑠h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𝑐h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       </m:t>
                        </m:r>
                        <m:r>
                          <a:rPr lang="en-US" b="1" i="0">
                            <a:latin typeface="Cambria Math" charset="0"/>
                          </a:rPr>
                          <m:t>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𝑠𝑝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𝑠𝑝</m:t>
                              </m:r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𝑐𝑝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       </m:t>
                        </m:r>
                        <m:r>
                          <a:rPr lang="en-US" b="1" i="0">
                            <a:latin typeface="Cambria Math" charset="0"/>
                          </a:rPr>
                          <m:t>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𝑠𝑟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𝑠𝑟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𝑐𝑟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74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68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 Matrix from Orientation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600200"/>
                <a:ext cx="8915400" cy="431102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Successive rotations = matrix multiplication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latin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𝒓</m:t>
                            </m:r>
                          </m:e>
                        </m:acc>
                      </m:e>
                      <m:sup>
                        <m:r>
                          <a:rPr lang="en-US" b="1" i="1" dirty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b="1" i="1" dirty="0">
                        <a:latin typeface="Cambria Math" charset="0"/>
                      </a:rPr>
                      <m:t>=</m:t>
                    </m:r>
                    <m:r>
                      <m:rPr>
                        <m:nor/>
                      </m:rPr>
                      <a:rPr lang="en-US" b="1" dirty="0">
                        <a:latin typeface="Cambria Math" charset="0"/>
                      </a:rPr>
                      <m:t>M</m:t>
                    </m:r>
                    <m:r>
                      <a:rPr lang="en-US" b="1" i="1" dirty="0">
                        <a:latin typeface="Cambria Math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1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charset="0"/>
                          </a:rPr>
                          <m:t>𝒓</m:t>
                        </m:r>
                      </m:e>
                    </m:acc>
                    <m:r>
                      <a:rPr lang="en-US" b="1" i="1" dirty="0">
                        <a:latin typeface="Cambria Math" charset="0"/>
                      </a:rPr>
                      <m:t> −</m:t>
                    </m:r>
                    <m:acc>
                      <m:accPr>
                        <m:chr m:val="⃗"/>
                        <m:ctrlPr>
                          <a:rPr lang="en-US" b="1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charset="0"/>
                          </a:rPr>
                          <m:t>𝑹</m:t>
                        </m:r>
                      </m:e>
                    </m:acc>
                    <m:r>
                      <a:rPr lang="en-US" b="1" i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b="0" i="1" dirty="0" smtClean="0">
                    <a:latin typeface="Cambria Math" charset="0"/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𝑍</m:t>
                        </m:r>
                      </m:sub>
                    </m:sSub>
                    <m:r>
                      <a:rPr lang="en-US" b="1" i="1" dirty="0">
                        <a:latin typeface="Cambria Math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1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charset="0"/>
                          </a:rPr>
                          <m:t>𝒓</m:t>
                        </m:r>
                      </m:e>
                    </m:acc>
                    <m:r>
                      <a:rPr lang="en-US" b="1" i="1" dirty="0">
                        <a:latin typeface="Cambria Math" charset="0"/>
                      </a:rPr>
                      <m:t> −</m:t>
                    </m:r>
                    <m:acc>
                      <m:accPr>
                        <m:chr m:val="⃗"/>
                        <m:ctrlPr>
                          <a:rPr lang="en-US" b="1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charset="0"/>
                          </a:rPr>
                          <m:t>𝑹</m:t>
                        </m:r>
                      </m:e>
                    </m:acc>
                    <m:r>
                      <a:rPr lang="en-US" b="1" i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i="1" dirty="0">
                    <a:latin typeface="Cambria Math" charset="0"/>
                  </a:rPr>
                  <a:t> </a:t>
                </a:r>
                <a:r>
                  <a:rPr lang="en-US" b="1" dirty="0"/>
                  <a:t>: </a:t>
                </a:r>
                <a:r>
                  <a:rPr lang="en-US" b="1" dirty="0" err="1" smtClean="0"/>
                  <a:t>transformTo</a:t>
                </a:r>
                <a:r>
                  <a:rPr lang="en-US" dirty="0"/>
                  <a:t> </a:t>
                </a:r>
                <a:r>
                  <a:rPr lang="en-US" dirty="0" smtClean="0"/>
                  <a:t>again</a:t>
                </a:r>
              </a:p>
              <a:p>
                <a:pPr marL="342900" lvl="1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1" dirty="0">
                            <a:latin typeface="Cambria Math" charset="0"/>
                          </a:rPr>
                          <m:t>M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1" dirty="0">
                            <a:latin typeface="Cambria Math" charset="0"/>
                          </a:rPr>
                          <m:t>M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1" dirty="0">
                            <a:latin typeface="Cambria Math" charset="0"/>
                          </a:rPr>
                          <m:t>M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𝑍</m:t>
                        </m:r>
                      </m:sub>
                    </m:sSub>
                    <m:r>
                      <a:rPr lang="en-US" b="1" i="1" dirty="0">
                        <a:latin typeface="Cambria Math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1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charset="0"/>
                          </a:rPr>
                          <m:t>𝒓</m:t>
                        </m:r>
                      </m:e>
                    </m:acc>
                    <m:r>
                      <a:rPr lang="en-US" b="1" i="1" dirty="0">
                        <a:latin typeface="Cambria Math" charset="0"/>
                      </a:rPr>
                      <m:t> −</m:t>
                    </m:r>
                    <m:acc>
                      <m:accPr>
                        <m:chr m:val="⃗"/>
                        <m:ctrlPr>
                          <a:rPr lang="en-US" b="1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charset="0"/>
                          </a:rPr>
                          <m:t>𝑹</m:t>
                        </m:r>
                      </m:e>
                    </m:acc>
                    <m:r>
                      <a:rPr lang="en-US" b="1" i="1" dirty="0">
                        <a:latin typeface="Cambria Math" charset="0"/>
                      </a:rPr>
                      <m:t>)))=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1" dirty="0">
                            <a:latin typeface="Cambria Math" charset="0"/>
                          </a:rPr>
                          <m:t>M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1" dirty="0">
                            <a:latin typeface="Cambria Math" charset="0"/>
                          </a:rPr>
                          <m:t>M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1" dirty="0">
                            <a:latin typeface="Cambria Math" charset="0"/>
                          </a:rPr>
                          <m:t>M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𝑍</m:t>
                        </m:r>
                      </m:sub>
                    </m:sSub>
                    <m:r>
                      <a:rPr lang="en-US" b="1" i="1">
                        <a:latin typeface="Cambria Math" charset="0"/>
                      </a:rPr>
                      <m:t>)</m:t>
                    </m:r>
                    <m:r>
                      <a:rPr lang="en-US" b="1" i="1" dirty="0">
                        <a:latin typeface="Cambria Math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1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charset="0"/>
                          </a:rPr>
                          <m:t>𝒓</m:t>
                        </m:r>
                      </m:e>
                    </m:acc>
                    <m:r>
                      <a:rPr lang="en-US" b="1" i="1" dirty="0">
                        <a:latin typeface="Cambria Math" charset="0"/>
                      </a:rPr>
                      <m:t> −</m:t>
                    </m:r>
                    <m:acc>
                      <m:accPr>
                        <m:chr m:val="⃗"/>
                        <m:ctrlPr>
                          <a:rPr lang="en-US" b="1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charset="0"/>
                          </a:rPr>
                          <m:t>𝑹</m:t>
                        </m:r>
                      </m:e>
                    </m:acc>
                    <m:r>
                      <a:rPr lang="en-US" b="1" i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: </a:t>
                </a:r>
                <a:r>
                  <a:rPr lang="en-US" dirty="0" smtClean="0"/>
                  <a:t>Associative</a:t>
                </a:r>
                <a:endParaRPr lang="en-US" b="0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latin typeface="Cambria Math" charset="0"/>
                      </a:rPr>
                      <m:t>M</m:t>
                    </m:r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1" dirty="0">
                            <a:latin typeface="Cambria Math" charset="0"/>
                          </a:rPr>
                          <m:t>M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1" dirty="0">
                            <a:latin typeface="Cambria Math" charset="0"/>
                          </a:rPr>
                          <m:t>M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1" dirty="0">
                            <a:latin typeface="Cambria Math" charset="0"/>
                          </a:rPr>
                          <m:t>M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𝑍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𝑐h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𝑐𝑝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𝑠h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𝑠𝑝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𝑐𝑟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𝑠h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𝑠𝑟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𝑠𝑝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𝑐h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𝑐𝑟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𝑐h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𝑠𝑟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𝑠𝑝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𝑠h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𝑠𝑟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𝑐𝑝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𝑠𝑟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𝑠h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𝑐𝑟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𝑠𝑝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𝑐h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𝑠𝑟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𝑐h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𝑐𝑟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𝑠𝑝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𝑠h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𝑐𝑟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𝑐𝑝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Notice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1" dirty="0">
                            <a:latin typeface="Cambria Math" charset="0"/>
                          </a:rPr>
                          <m:t>M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dirty="0" smtClean="0"/>
                  <a:t> is applied to the vector first, and appears on the right in the matrix multiplication:</a:t>
                </a:r>
              </a:p>
              <a:p>
                <a:r>
                  <a:rPr lang="en-US" dirty="0" smtClean="0"/>
                  <a:t>Naïve multiplication counts (sub-expression </a:t>
                </a:r>
                <a:r>
                  <a:rPr lang="en-US" dirty="0"/>
                  <a:t>elimination can lower </a:t>
                </a:r>
                <a:r>
                  <a:rPr lang="en-US" dirty="0" smtClean="0"/>
                  <a:t>them slightly):</a:t>
                </a:r>
                <a:endParaRPr lang="en-US" dirty="0"/>
              </a:p>
              <a:p>
                <a:pPr lvl="1"/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latin typeface="Cambria Math" charset="0"/>
                      </a:rPr>
                      <m:t>M</m:t>
                    </m:r>
                  </m:oMath>
                </a14:m>
                <a:r>
                  <a:rPr lang="en-US" dirty="0"/>
                  <a:t>: 15 </a:t>
                </a:r>
                <a:r>
                  <a:rPr lang="en-US" dirty="0" smtClean="0"/>
                  <a:t>multiplications (11 with SEE).</a:t>
                </a:r>
                <a:endParaRPr lang="en-US" dirty="0"/>
              </a:p>
              <a:p>
                <a:pPr lvl="1"/>
                <a:r>
                  <a:rPr lang="en-US" b="1" dirty="0" err="1"/>
                  <a:t>transformTo</a:t>
                </a:r>
                <a:r>
                  <a:rPr lang="en-US" dirty="0"/>
                  <a:t>: 9 </a:t>
                </a:r>
                <a:r>
                  <a:rPr lang="en-US" dirty="0" smtClean="0"/>
                  <a:t>multiplications (one matrix-vector multiplication)</a:t>
                </a:r>
              </a:p>
              <a:p>
                <a:pPr lvl="1"/>
                <a:r>
                  <a:rPr lang="en-US" b="1" dirty="0" err="1" smtClean="0"/>
                  <a:t>transformTo</a:t>
                </a:r>
                <a:r>
                  <a:rPr lang="en-US" dirty="0" smtClean="0"/>
                  <a:t> stepwise sparse: 3*4=12 multiplications (less with some zero angles)</a:t>
                </a:r>
              </a:p>
              <a:p>
                <a:r>
                  <a:rPr lang="en-US" dirty="0" smtClean="0"/>
                  <a:t>Do this if you have many vectors to transform between the same 2 coordinate systems.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00200"/>
                <a:ext cx="8915400" cy="4311022"/>
              </a:xfrm>
              <a:blipFill rotWithShape="0">
                <a:blip r:embed="rId2"/>
                <a:stretch>
                  <a:fillRect l="-342" t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3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Smooth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Try to keep an airplane centered in camera image as it passes overhead.</a:t>
            </a:r>
          </a:p>
          <a:p>
            <a:pPr lvl="1"/>
            <a:r>
              <a:rPr lang="en-US" i="1" dirty="0" smtClean="0"/>
              <a:t>Demonstrate with tripod. Roll doesn’t help.</a:t>
            </a:r>
          </a:p>
          <a:p>
            <a:pPr lvl="1"/>
            <a:r>
              <a:rPr lang="en-US" dirty="0" smtClean="0"/>
              <a:t>With HPR rotations, </a:t>
            </a:r>
            <a:r>
              <a:rPr lang="en-US" i="1" dirty="0" smtClean="0"/>
              <a:t>it can’t be done continuously!</a:t>
            </a:r>
          </a:p>
          <a:p>
            <a:pPr lvl="1"/>
            <a:r>
              <a:rPr lang="en-US" dirty="0" smtClean="0"/>
              <a:t>The problem occurs at the axis of the first rotation (heading).</a:t>
            </a:r>
          </a:p>
          <a:p>
            <a:r>
              <a:rPr lang="en-US" dirty="0" smtClean="0"/>
              <a:t>Theorem: For every 3D rotation, there exists an axis such that vectors parallel to that axis are invariant under that rotation.</a:t>
            </a:r>
          </a:p>
          <a:p>
            <a:r>
              <a:rPr lang="en-US" dirty="0" smtClean="0"/>
              <a:t>Proposed representation #3: Unit vector (axis) in the invariant direction, multiplied by a scalar giving the angle of rotation about that vector.</a:t>
            </a:r>
          </a:p>
          <a:p>
            <a:r>
              <a:rPr lang="en-US" dirty="0" smtClean="0"/>
              <a:t>Advantage: Smooth rotation (interpolation) can be done by smoothly varying the angle (magnitude of vector) while keeping the axis constant.</a:t>
            </a:r>
          </a:p>
          <a:p>
            <a:r>
              <a:rPr lang="en-US" dirty="0" smtClean="0"/>
              <a:t>New problem: Find that vector, given orientation (#1) or matrix (#2).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2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Quaternions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Abstract definition: A </a:t>
                </a:r>
                <a:r>
                  <a:rPr lang="en-US" i="1" dirty="0" smtClean="0"/>
                  <a:t>quaternion</a:t>
                </a:r>
                <a:r>
                  <a:rPr lang="en-US" dirty="0" smtClean="0"/>
                  <a:t> is a set of 4 real numbers with two operations, addition and multiplication: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𝒊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𝒋</m:t>
                    </m:r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𝒌</m:t>
                    </m:r>
                  </m:oMath>
                </a14:m>
                <a:r>
                  <a:rPr lang="en-US" dirty="0" smtClean="0"/>
                  <a:t>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]</a:t>
                </a:r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𝒊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𝒋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𝒌</m:t>
                    </m:r>
                  </m:oMath>
                </a14:m>
                <a:r>
                  <a:rPr lang="en-US" dirty="0" smtClean="0"/>
                  <a:t> are unit vectors, analogous to the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𝒊</m:t>
                    </m:r>
                  </m:oMath>
                </a14:m>
                <a:r>
                  <a:rPr lang="en-US" dirty="0" smtClean="0"/>
                  <a:t> used in complex numbers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𝒊𝒊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𝒋𝒋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𝒌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𝒌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𝒊𝒋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𝒌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= -1</a:t>
                </a:r>
              </a:p>
              <a:p>
                <a:pPr lvl="2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uk-UA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mPr>
                      <m:m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𝒊𝒋</m:t>
                          </m:r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=−</m:t>
                          </m:r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𝒋𝒊</m:t>
                          </m:r>
                          <m:r>
                            <m:rPr>
                              <m:nor/>
                            </m:rPr>
                            <a:rPr lang="en-US" dirty="0"/>
                            <m:t> = </m:t>
                          </m:r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𝒌</m:t>
                          </m:r>
                        </m:e>
                        <m:e>
                          <m:r>
                            <a:rPr lang="en-US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𝒋𝒌</m:t>
                          </m:r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=−</m:t>
                          </m:r>
                          <m:r>
                            <a:rPr lang="en-US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𝒌𝒋</m:t>
                          </m:r>
                          <m:r>
                            <m:rPr>
                              <m:nor/>
                            </m:rPr>
                            <a:rPr lang="en-US" dirty="0"/>
                            <m:t> = </m:t>
                          </m:r>
                          <m:r>
                            <a:rPr lang="en-US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𝒊</m:t>
                          </m:r>
                        </m:e>
                        <m:e>
                          <m:r>
                            <a:rPr lang="en-US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𝒌𝒊</m:t>
                          </m:r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=−</m:t>
                          </m:r>
                          <m:r>
                            <a:rPr lang="en-US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𝒊𝒌</m:t>
                          </m:r>
                          <m:r>
                            <m:rPr>
                              <m:nor/>
                            </m:rPr>
                            <a:rPr lang="en-US" dirty="0"/>
                            <m:t> = </m:t>
                          </m:r>
                          <m:r>
                            <a:rPr lang="en-US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𝒋</m:t>
                          </m:r>
                        </m:e>
                      </m:mr>
                    </m:m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Quaternion addition works like vectors: Just add the components.</a:t>
                </a:r>
              </a:p>
              <a:p>
                <a:pPr lvl="1"/>
                <a:r>
                  <a:rPr lang="en-US" dirty="0" smtClean="0"/>
                  <a:t>Quaternion multiplication: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𝒊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𝒋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b>
                    </m:sSub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𝒌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𝛼𝛽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)+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𝒊</m:t>
                    </m:r>
                  </m:oMath>
                </a14:m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b="1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𝒋</m:t>
                    </m:r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b="1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𝒌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b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5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Quaternion Subspaces and Properties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Quaternions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 0, 0, 0]</m:t>
                    </m:r>
                  </m:oMath>
                </a14:m>
                <a:r>
                  <a:rPr lang="en-US" dirty="0" smtClean="0"/>
                  <a:t> are isomorphic to the real numbers.</a:t>
                </a:r>
              </a:p>
              <a:p>
                <a:r>
                  <a:rPr lang="en-US" dirty="0"/>
                  <a:t>Quaternions of the form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 0, 0]</m:t>
                    </m:r>
                  </m:oMath>
                </a14:m>
                <a:r>
                  <a:rPr lang="en-US" dirty="0"/>
                  <a:t> are isomorphic to the </a:t>
                </a:r>
                <a:r>
                  <a:rPr lang="en-US" dirty="0" smtClean="0"/>
                  <a:t>complex numbers.</a:t>
                </a:r>
              </a:p>
              <a:p>
                <a:r>
                  <a:rPr lang="en-US" dirty="0" smtClean="0"/>
                  <a:t>Traceless Quaternions, </a:t>
                </a:r>
                <a:r>
                  <a:rPr lang="en-US" dirty="0"/>
                  <a:t>of the form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[</m:t>
                    </m:r>
                    <m:r>
                      <a:rPr lang="en-US" b="0" i="1" smtClean="0">
                        <a:latin typeface="Cambria Math" charset="0"/>
                      </a:rPr>
                      <m:t>0, 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are isomorphic to </a:t>
                </a:r>
                <a:r>
                  <a:rPr lang="en-US" dirty="0" smtClean="0"/>
                  <a:t>3D vectors.</a:t>
                </a:r>
              </a:p>
              <a:p>
                <a:r>
                  <a:rPr lang="en-US" dirty="0" smtClean="0"/>
                  <a:t>Unit Quaternions, in which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|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sSubSup>
                      <m:sSubSup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=1</m:t>
                    </m:r>
                  </m:oMath>
                </a14:m>
                <a:r>
                  <a:rPr lang="en-US" dirty="0" smtClean="0"/>
                  <a:t>, are isomorphic to the 3D rotation group. I call them Spinors</a:t>
                </a:r>
                <a:r>
                  <a:rPr lang="en-US" dirty="0" smtClean="0"/>
                  <a:t>. Also called Cayley-Klein parameters.</a:t>
                </a:r>
                <a:endParaRPr lang="en-US" dirty="0"/>
              </a:p>
              <a:p>
                <a:r>
                  <a:rPr lang="en-US" dirty="0" smtClean="0"/>
                  <a:t>Quaternions as a whole form a </a:t>
                </a:r>
                <a:r>
                  <a:rPr lang="en-US" i="1" dirty="0" smtClean="0"/>
                  <a:t>division ring</a:t>
                </a:r>
                <a:r>
                  <a:rPr lang="en-US" dirty="0" smtClean="0"/>
                  <a:t>: a vector algebra in which every element has a multiplicative inverse except the one in which all elements are zero.</a:t>
                </a:r>
              </a:p>
              <a:p>
                <a:r>
                  <a:rPr lang="en-US" dirty="0" smtClean="0"/>
                  <a:t>Multiplication is associative (i.e.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𝑏𝑐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𝑎𝑏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dirty="0" smtClean="0"/>
                  <a:t>) and it distributes over addition (i.e.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𝑎𝑏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𝑎𝑐</m:t>
                    </m:r>
                  </m:oMath>
                </a14:m>
                <a:r>
                  <a:rPr lang="en-US" dirty="0" smtClean="0"/>
                  <a:t>) but non-commutative (i.e.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𝑎𝑏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𝑏𝑎</m:t>
                    </m:r>
                  </m:oMath>
                </a14:m>
                <a:r>
                  <a:rPr lang="en-US" dirty="0" smtClean="0"/>
                  <a:t>).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1026" b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12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Quaternion Coordinate Transformation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/>
                <a:r>
                  <a:rPr lang="en-US" b="1" dirty="0" smtClean="0"/>
                  <a:t>transformTo: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latin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𝒓</m:t>
                            </m:r>
                          </m:e>
                        </m:acc>
                      </m:e>
                      <m:sup>
                        <m:r>
                          <a:rPr lang="en-US" b="1" i="1" dirty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b="1" i="1" dirty="0">
                        <a:latin typeface="Cambria Math" charset="0"/>
                      </a:rPr>
                      <m:t>=</m:t>
                    </m:r>
                    <m:r>
                      <m:rPr>
                        <m:nor/>
                      </m:rPr>
                      <a:rPr lang="en-US" b="1" dirty="0">
                        <a:latin typeface="Cambria Math" charset="0"/>
                      </a:rPr>
                      <m:t>M</m:t>
                    </m:r>
                    <m:d>
                      <m:dPr>
                        <m:ctrlPr>
                          <a:rPr lang="en-US" b="1" i="1" dirty="0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1" i="1" dirty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1" i="1" dirty="0">
                                <a:latin typeface="Cambria Math" charset="0"/>
                              </a:rPr>
                              <m:t>𝒓</m:t>
                            </m:r>
                          </m:e>
                        </m:acc>
                        <m:r>
                          <a:rPr lang="en-US" b="1" i="1" dirty="0">
                            <a:latin typeface="Cambria Math" charset="0"/>
                          </a:rPr>
                          <m:t> −</m:t>
                        </m:r>
                        <m:acc>
                          <m:accPr>
                            <m:chr m:val="⃗"/>
                            <m:ctrlPr>
                              <a:rPr lang="en-US" b="1" i="1" dirty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1" i="1" dirty="0">
                                <a:latin typeface="Cambria Math" charset="0"/>
                              </a:rPr>
                              <m:t>𝑹</m:t>
                            </m:r>
                          </m:e>
                        </m:acc>
                      </m:e>
                    </m:d>
                    <m:r>
                      <a:rPr lang="en-US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  <m:r>
                      <a:rPr lang="en-US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𝒑</m:t>
                    </m:r>
                    <m:r>
                      <a:rPr lang="en-US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′=</m:t>
                    </m:r>
                    <m:sSup>
                      <m:sSupPr>
                        <m:ctrlPr>
                          <a:rPr lang="en-US" b="1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charset="0"/>
                          </a:rPr>
                          <m:t>𝑸</m:t>
                        </m:r>
                      </m:e>
                      <m:sup>
                        <m:r>
                          <a:rPr lang="en-US" b="1" i="1" dirty="0" smtClean="0">
                            <a:latin typeface="Cambria Math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1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charset="0"/>
                          </a:rPr>
                          <m:t>𝒑</m:t>
                        </m:r>
                        <m:r>
                          <a:rPr lang="en-US" b="1" i="1" dirty="0">
                            <a:latin typeface="Cambria Math" charset="0"/>
                          </a:rPr>
                          <m:t> −</m:t>
                        </m:r>
                        <m:r>
                          <a:rPr lang="en-US" b="1" i="1" dirty="0" smtClean="0">
                            <a:latin typeface="Cambria Math" charset="0"/>
                          </a:rPr>
                          <m:t>𝑷</m:t>
                        </m:r>
                      </m:e>
                    </m:d>
                    <m:r>
                      <a:rPr lang="en-US" b="1" i="1" dirty="0" smtClean="0">
                        <a:latin typeface="Cambria Math" charset="0"/>
                      </a:rPr>
                      <m:t>𝑸</m:t>
                    </m:r>
                  </m:oMath>
                </a14:m>
                <a:endParaRPr lang="en-US" b="1" dirty="0" smtClean="0"/>
              </a:p>
              <a:p>
                <a:pPr marL="342900" lvl="1" indent="-342900"/>
                <a:r>
                  <a:rPr lang="en-US" b="1" dirty="0" err="1"/>
                  <a:t>transformFrom</a:t>
                </a:r>
                <a:r>
                  <a:rPr lang="en-US" b="1" dirty="0" smtClean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charset="0"/>
                          </a:rPr>
                          <m:t>𝒓</m:t>
                        </m:r>
                      </m:e>
                    </m:acc>
                    <m:r>
                      <a:rPr lang="en-US" b="1" i="1" dirty="0">
                        <a:latin typeface="Cambria Math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1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charset="0"/>
                          </a:rPr>
                          <m:t>𝑹</m:t>
                        </m:r>
                      </m:e>
                    </m:acc>
                    <m:r>
                      <m:rPr>
                        <m:nor/>
                      </m:rPr>
                      <a:rPr lang="en-US" b="1" dirty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b="1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dirty="0">
                            <a:latin typeface="Cambria Math" charset="0"/>
                          </a:rPr>
                          <m:t>M</m:t>
                        </m:r>
                      </m:e>
                      <m:sup>
                        <m:r>
                          <a:rPr lang="en-US" b="1" i="1" dirty="0">
                            <a:latin typeface="Cambria Math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𝒓</m:t>
                            </m:r>
                          </m:e>
                        </m:acc>
                      </m:e>
                      <m:sup>
                        <m:r>
                          <a:rPr lang="en-US" b="1" i="1" dirty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  <m:acc>
                      <m:accPr>
                        <m:chr m:val="⃗"/>
                        <m:ctrlPr>
                          <a:rPr lang="en-US" b="1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charset="0"/>
                          </a:rPr>
                          <m:t>𝒓</m:t>
                        </m:r>
                      </m:e>
                    </m:acc>
                    <m:r>
                      <a:rPr lang="en-US" b="1" i="1" dirty="0">
                        <a:latin typeface="Cambria Math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1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charset="0"/>
                          </a:rPr>
                          <m:t>𝑹</m:t>
                        </m:r>
                      </m:e>
                    </m:acc>
                    <m:r>
                      <m:rPr>
                        <m:nor/>
                      </m:rPr>
                      <a:rPr lang="en-US" b="1" dirty="0">
                        <a:latin typeface="Cambria Math" charset="0"/>
                      </a:rPr>
                      <m:t>+</m:t>
                    </m:r>
                    <m:r>
                      <a:rPr lang="en-US" b="1" i="1" dirty="0" smtClean="0">
                        <a:latin typeface="Cambria Math" charset="0"/>
                      </a:rPr>
                      <m:t>𝑸</m:t>
                    </m:r>
                    <m:sSup>
                      <m:sSupPr>
                        <m:ctrlPr>
                          <a:rPr lang="en-US" b="1" i="1" dirty="0">
                            <a:latin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𝒓</m:t>
                            </m:r>
                          </m:e>
                        </m:acc>
                      </m:e>
                      <m:sup>
                        <m:r>
                          <a:rPr lang="en-US" b="1" i="1" dirty="0">
                            <a:latin typeface="Cambria Math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charset="0"/>
                          </a:rPr>
                          <m:t>𝑸</m:t>
                        </m:r>
                      </m:e>
                      <m:sup>
                        <m:r>
                          <a:rPr lang="en-US" b="1" i="1" dirty="0">
                            <a:latin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pPr marL="342900" lvl="1" indent="-342900"/>
                <a:r>
                  <a:rPr lang="en-US" dirty="0" smtClean="0"/>
                  <a:t>Where quaternions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charset="0"/>
                      </a:rPr>
                      <m:t>𝒑</m:t>
                    </m:r>
                  </m:oMath>
                </a14:m>
                <a:r>
                  <a:rPr lang="en-US" b="1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𝒑</m:t>
                    </m:r>
                    <m:r>
                      <a:rPr lang="en-US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′</m:t>
                    </m:r>
                  </m:oMath>
                </a14:m>
                <a:r>
                  <a:rPr lang="en-US" b="1" dirty="0" smtClean="0"/>
                  <a:t>, </a:t>
                </a:r>
                <a:r>
                  <a:rPr lang="en-US" dirty="0" smtClean="0"/>
                  <a:t>and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charset="0"/>
                      </a:rPr>
                      <m:t>𝑷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are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charset="0"/>
                          </a:rPr>
                          <m:t>𝒓</m:t>
                        </m:r>
                      </m:e>
                    </m:acc>
                    <m:r>
                      <a:rPr lang="en-US" b="1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b="1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latin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𝒓</m:t>
                            </m:r>
                          </m:e>
                        </m:acc>
                      </m:e>
                      <m:sup>
                        <m:r>
                          <a:rPr lang="en-US" b="1" i="1" dirty="0"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dirty="0" smtClean="0"/>
                  <a:t> in quaternion form (traceless),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charset="0"/>
                      </a:rPr>
                      <m:t>𝑸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a unit quaternion representing the same rotation as matrix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latin typeface="Cambria Math" charset="0"/>
                      </a:rPr>
                      <m:t>M</m:t>
                    </m:r>
                  </m:oMath>
                </a14:m>
                <a:r>
                  <a:rPr lang="en-US" b="1" dirty="0" smtClean="0"/>
                  <a:t>,</a:t>
                </a:r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charset="0"/>
                          </a:rPr>
                          <m:t>𝑸</m:t>
                        </m:r>
                      </m:e>
                      <m:sup>
                        <m:r>
                          <a:rPr lang="en-US" b="1" i="1" dirty="0">
                            <a:latin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its conjugate, defined as </a:t>
                </a:r>
              </a:p>
              <a:p>
                <a:pPr marL="342900" lvl="1" indent="-342900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charset="0"/>
                          </a:rPr>
                          <m:t>𝑸</m:t>
                        </m:r>
                      </m:e>
                      <m:sup>
                        <m:r>
                          <a:rPr lang="en-US" b="1" i="1" dirty="0"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lang="en-US" b="1" i="1" dirty="0" smtClean="0">
                        <a:latin typeface="Cambria Math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[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]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charset="0"/>
                      </a:rPr>
                      <m:t>𝑸</m:t>
                    </m:r>
                    <m:r>
                      <a:rPr lang="en-US" b="1" i="1" dirty="0">
                        <a:latin typeface="Cambria Math" charset="0"/>
                      </a:rPr>
                      <m:t> =</m:t>
                    </m:r>
                    <m:r>
                      <m:rPr>
                        <m:nor/>
                      </m:rPr>
                      <a:rPr lang="en-US" dirty="0"/>
                      <m:t>[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]</m:t>
                    </m:r>
                  </m:oMath>
                </a14:m>
                <a:endParaRPr lang="en-US" dirty="0" smtClean="0"/>
              </a:p>
              <a:p>
                <a:pPr marL="342900" lvl="1" indent="-342900"/>
                <a:r>
                  <a:rPr lang="en-US" dirty="0" smtClean="0"/>
                  <a:t>Cost: 24 multiplications</a:t>
                </a:r>
              </a:p>
              <a:p>
                <a:pPr marL="342900" lvl="1" indent="-342900"/>
                <a:r>
                  <a:rPr lang="en-US" dirty="0" smtClean="0"/>
                  <a:t>Do this only if you have only one vector to transform using a given rotation – if ever. Otherwise it is faster to convert the unit quaternion to a 3-by-3 rotation matrix and then multiply by the vector.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2" t="-6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706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Quaternion Scalar-Vector 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342900" lvl="1" indent="-342900"/>
                <a:r>
                  <a:rPr lang="en-US" dirty="0" smtClean="0"/>
                  <a:t>A </a:t>
                </a:r>
                <a:r>
                  <a:rPr lang="en-US" dirty="0"/>
                  <a:t>useful way to look at a quaternion is as a scalar (the first member) and a vector (the last 3 members):</a:t>
                </a:r>
              </a:p>
              <a:p>
                <a:pPr marL="742950" lvl="2" indent="-342900"/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𝜶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𝒂</m:t>
                        </m:r>
                      </m:e>
                    </m:acc>
                  </m:oMath>
                </a14:m>
                <a:endParaRPr lang="en-US" b="1" dirty="0"/>
              </a:p>
              <a:p>
                <a:pPr marL="342900" lvl="1" indent="-342900"/>
                <a:r>
                  <a:rPr lang="en-US" dirty="0"/>
                  <a:t>In that form, </a:t>
                </a:r>
                <a:r>
                  <a:rPr lang="en-US" dirty="0" smtClean="0"/>
                  <a:t>multiplication breaks down into familiar pieces:</a:t>
                </a:r>
              </a:p>
              <a:p>
                <a:pPr marL="742950" lvl="2" indent="-342900"/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⊗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𝟎</m:t>
                        </m:r>
                      </m:sub>
                    </m:sSub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𝟎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𝟎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𝒂</m:t>
                        </m:r>
                      </m:e>
                    </m:acc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𝒂</m:t>
                        </m:r>
                      </m:e>
                    </m:acc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𝒂</m:t>
                        </m:r>
                      </m:e>
                    </m:acc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𝒃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marL="342900" lvl="1" indent="-342900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𝒂</m:t>
                        </m:r>
                      </m:e>
                    </m:acc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𝒂</m:t>
                        </m:r>
                      </m:e>
                    </m:acc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US" dirty="0" smtClean="0"/>
                  <a:t> are the familiar vector dot and cross products.</a:t>
                </a:r>
              </a:p>
              <a:p>
                <a:pPr marL="342900" lvl="1" indent="-342900"/>
                <a:r>
                  <a:rPr lang="en-US" dirty="0" smtClean="0"/>
                  <a:t>Now here is an important punch line:</a:t>
                </a:r>
              </a:p>
              <a:p>
                <a:pPr marL="742950" lvl="2" indent="-342900"/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𝜶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𝒂</m:t>
                        </m:r>
                      </m:e>
                    </m:acc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cos</m:t>
                    </m:r>
                    <m:d>
                      <m:dPr>
                        <m:ctrlP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𝜽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/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</m:e>
                    </m:d>
                    <m:r>
                      <a:rPr lang="en-US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sin</m:t>
                    </m:r>
                    <m:r>
                      <a:rPr lang="en-US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𝜽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/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𝟐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b="1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𝒖</m:t>
                        </m:r>
                      </m:e>
                    </m:acc>
                  </m:oMath>
                </a14:m>
                <a:endParaRPr lang="en-US" b="1" dirty="0" smtClean="0"/>
              </a:p>
              <a:p>
                <a:pPr marL="742950" lvl="2" indent="-342900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𝒖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𝟏</m:t>
                    </m:r>
                  </m:oMath>
                </a14:m>
                <a:r>
                  <a:rPr lang="en-US" dirty="0" smtClean="0"/>
                  <a:t> is a unit vector. In that case, it turns out that</a:t>
                </a:r>
                <a:endParaRPr lang="en-US" dirty="0"/>
              </a:p>
              <a:p>
                <a:pPr marL="742950" lvl="2" indent="-342900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𝜶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∗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𝒖</m:t>
                        </m:r>
                      </m:e>
                    </m:acc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𝜶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acc>
                      <m:accPr>
                        <m:chr m:val="⃗"/>
                        <m:ctrlP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𝒖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marL="342900" lvl="1" indent="-342900"/>
                <a:r>
                  <a:rPr lang="en-US" dirty="0" smtClean="0"/>
                  <a:t>i.e. the vector contained within a unit quaternion is invariant under the rotation represented by that quaternion.</a:t>
                </a:r>
              </a:p>
              <a:p>
                <a:pPr marL="342900" lvl="1" indent="-342900"/>
                <a:r>
                  <a:rPr lang="en-US" dirty="0" smtClean="0"/>
                  <a:t>We have found the axis vector we need for interpolation </a:t>
                </a:r>
                <a:r>
                  <a:rPr lang="is-IS" dirty="0" smtClean="0"/>
                  <a:t>… once we have the quaternion.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74" t="-1452" b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2998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1871</TotalTime>
  <Words>593</Words>
  <Application>Microsoft Macintosh PowerPoint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Cambria Math</vt:lpstr>
      <vt:lpstr>Century Gothic</vt:lpstr>
      <vt:lpstr>Wingdings 3</vt:lpstr>
      <vt:lpstr>Arial</vt:lpstr>
      <vt:lpstr>Wisp</vt:lpstr>
      <vt:lpstr>Coordinate Transformations in Three Dimensions</vt:lpstr>
      <vt:lpstr>Transforming a Vector</vt:lpstr>
      <vt:lpstr>Rotation Inputs</vt:lpstr>
      <vt:lpstr>Rotation Matrix from Orientation</vt:lpstr>
      <vt:lpstr>Problem: Smooth Motion</vt:lpstr>
      <vt:lpstr>Quaternions</vt:lpstr>
      <vt:lpstr>Quaternion Subspaces and Properties</vt:lpstr>
      <vt:lpstr>Quaternion Coordinate Transformation</vt:lpstr>
      <vt:lpstr>Quaternion Scalar-Vector Form</vt:lpstr>
      <vt:lpstr>Unit Quaternion from Orientation</vt:lpstr>
      <vt:lpstr>Added Material</vt:lpstr>
      <vt:lpstr>Unit Quaternion to Rotation Matrix</vt:lpstr>
      <vt:lpstr>Unit Quaternion to Rotation Vector</vt:lpstr>
      <vt:lpstr>Unit Quaternion From Rotation Vector</vt:lpstr>
      <vt:lpstr>Interpolating a Rotation</vt:lpstr>
      <vt:lpstr>Summary: Representations of Rotations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Coordinate Transformations in Three Dimensions</dc:title>
  <dc:creator>Microsoft Office User</dc:creator>
  <cp:lastModifiedBy>Microsoft Office User</cp:lastModifiedBy>
  <cp:revision>75</cp:revision>
  <dcterms:created xsi:type="dcterms:W3CDTF">2017-10-16T18:53:31Z</dcterms:created>
  <dcterms:modified xsi:type="dcterms:W3CDTF">2017-10-23T21:01:10Z</dcterms:modified>
</cp:coreProperties>
</file>