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3"/>
  </p:notesMasterIdLst>
  <p:handoutMasterIdLst>
    <p:handoutMasterId r:id="rId44"/>
  </p:handoutMasterIdLst>
  <p:sldIdLst>
    <p:sldId id="256" r:id="rId2"/>
    <p:sldId id="257" r:id="rId3"/>
    <p:sldId id="259" r:id="rId4"/>
    <p:sldId id="260" r:id="rId5"/>
    <p:sldId id="261" r:id="rId6"/>
    <p:sldId id="287" r:id="rId7"/>
    <p:sldId id="288" r:id="rId8"/>
    <p:sldId id="292" r:id="rId9"/>
    <p:sldId id="291" r:id="rId10"/>
    <p:sldId id="293" r:id="rId11"/>
    <p:sldId id="294" r:id="rId12"/>
    <p:sldId id="296" r:id="rId13"/>
    <p:sldId id="297" r:id="rId14"/>
    <p:sldId id="258" r:id="rId15"/>
    <p:sldId id="262" r:id="rId16"/>
    <p:sldId id="263" r:id="rId17"/>
    <p:sldId id="264" r:id="rId18"/>
    <p:sldId id="265" r:id="rId19"/>
    <p:sldId id="269" r:id="rId20"/>
    <p:sldId id="267" r:id="rId21"/>
    <p:sldId id="266" r:id="rId22"/>
    <p:sldId id="268" r:id="rId23"/>
    <p:sldId id="270" r:id="rId24"/>
    <p:sldId id="271" r:id="rId25"/>
    <p:sldId id="272" r:id="rId26"/>
    <p:sldId id="274" r:id="rId27"/>
    <p:sldId id="275" r:id="rId28"/>
    <p:sldId id="276" r:id="rId29"/>
    <p:sldId id="298" r:id="rId30"/>
    <p:sldId id="299" r:id="rId31"/>
    <p:sldId id="277" r:id="rId32"/>
    <p:sldId id="278" r:id="rId33"/>
    <p:sldId id="301" r:id="rId34"/>
    <p:sldId id="300" r:id="rId35"/>
    <p:sldId id="279" r:id="rId36"/>
    <p:sldId id="280" r:id="rId37"/>
    <p:sldId id="284" r:id="rId38"/>
    <p:sldId id="285" r:id="rId39"/>
    <p:sldId id="286" r:id="rId40"/>
    <p:sldId id="289" r:id="rId41"/>
    <p:sldId id="302" r:id="rId42"/>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51" autoAdjust="0"/>
    <p:restoredTop sz="94660"/>
  </p:normalViewPr>
  <p:slideViewPr>
    <p:cSldViewPr>
      <p:cViewPr varScale="1">
        <p:scale>
          <a:sx n="107" d="100"/>
          <a:sy n="107" d="100"/>
        </p:scale>
        <p:origin x="-109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48FF561-91D4-4527-986B-50D422ECB1E0}" type="datetimeFigureOut">
              <a:rPr lang="en-US" smtClean="0"/>
              <a:t>2/18/2009</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B69CD0B-3A46-4642-A53F-F1898CDDACB6}"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7252B9DE-14F3-45CA-B920-949E0E7825B9}" type="datetimeFigureOut">
              <a:rPr lang="en-US" smtClean="0"/>
              <a:pPr/>
              <a:t>2/17/2009</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2350CED6-8F57-4491-A302-FACA3F3A8DA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dirty="0"/>
          </a:p>
        </p:txBody>
      </p:sp>
      <p:sp>
        <p:nvSpPr>
          <p:cNvPr id="4" name="Header Placeholder 3"/>
          <p:cNvSpPr>
            <a:spLocks noGrp="1"/>
          </p:cNvSpPr>
          <p:nvPr>
            <p:ph type="hdr" sz="quarter" idx="10"/>
          </p:nvPr>
        </p:nvSpPr>
        <p:spPr/>
        <p:txBody>
          <a:bodyPr/>
          <a:lstStyle/>
          <a:p>
            <a:pPr>
              <a:defRPr/>
            </a:pPr>
            <a:r>
              <a:rPr lang="en-US" smtClean="0"/>
              <a:t>TechReady7 Breakout Chalktalk Template</a:t>
            </a:r>
            <a:endParaRPr lang="en-US"/>
          </a:p>
        </p:txBody>
      </p:sp>
      <p:sp>
        <p:nvSpPr>
          <p:cNvPr id="5" name="Date Placeholder 4"/>
          <p:cNvSpPr>
            <a:spLocks noGrp="1"/>
          </p:cNvSpPr>
          <p:nvPr>
            <p:ph type="dt" idx="11"/>
          </p:nvPr>
        </p:nvSpPr>
        <p:spPr/>
        <p:txBody>
          <a:bodyPr/>
          <a:lstStyle/>
          <a:p>
            <a:pPr>
              <a:defRPr/>
            </a:pPr>
            <a:fld id="{0F1BBA4F-922E-4054-B879-7A09F6F5CFDB}" type="datetimeFigureOut">
              <a:rPr lang="en-US" smtClean="0"/>
              <a:pPr>
                <a:defRPr/>
              </a:pPr>
              <a:t>2/17/2009</a:t>
            </a:fld>
            <a:endParaRPr lang="en-US"/>
          </a:p>
        </p:txBody>
      </p:sp>
      <p:sp>
        <p:nvSpPr>
          <p:cNvPr id="6" name="Footer Placeholder 5"/>
          <p:cNvSpPr>
            <a:spLocks noGrp="1"/>
          </p:cNvSpPr>
          <p:nvPr>
            <p:ph type="ftr" sz="quarter" idx="12"/>
          </p:nvPr>
        </p:nvSpPr>
        <p:spPr/>
        <p:txBody>
          <a:bodyPr/>
          <a:lstStyle/>
          <a:p>
            <a:pPr>
              <a:defRPr/>
            </a:pPr>
            <a:r>
              <a:rPr lang="en-US" smtClean="0"/>
              <a:t>© 2008 Microsoft Corporation. All rights reserved. Microsoft, Windows, Windows Vista and other product names are or may be registered trademarks and/or trademarks in the U.S. and/or other countries.</a:t>
            </a:r>
          </a:p>
          <a:p>
            <a:pPr>
              <a:defRPr/>
            </a:pPr>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pPr>
              <a:defRPr/>
            </a:pPr>
            <a:fld id="{0B428B36-6815-4683-8EF4-AD499A39A4B0}" type="slidenum">
              <a:rPr lang="en-US" smtClean="0"/>
              <a:pPr>
                <a:defRPr/>
              </a:pPr>
              <a:t>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50CED6-8F57-4491-A302-FACA3F3A8DA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lowchart: Document 6"/>
          <p:cNvSpPr/>
          <p:nvPr/>
        </p:nvSpPr>
        <p:spPr>
          <a:xfrm rot="10800000">
            <a:off x="1" y="1520731"/>
            <a:ext cx="9144000" cy="3435579"/>
          </a:xfrm>
          <a:custGeom>
            <a:avLst/>
            <a:gdLst>
              <a:gd name="connsiteX0" fmla="*/ 0 w 21600"/>
              <a:gd name="connsiteY0" fmla="*/ 0 h 18805"/>
              <a:gd name="connsiteX1" fmla="*/ 21600 w 21600"/>
              <a:gd name="connsiteY1" fmla="*/ 0 h 18805"/>
              <a:gd name="connsiteX2" fmla="*/ 21600 w 21600"/>
              <a:gd name="connsiteY2" fmla="*/ 17322 h 18805"/>
              <a:gd name="connsiteX3" fmla="*/ 0 w 21600"/>
              <a:gd name="connsiteY3" fmla="*/ 18805 h 18805"/>
              <a:gd name="connsiteX4" fmla="*/ 0 w 21600"/>
              <a:gd name="connsiteY4" fmla="*/ 0 h 18805"/>
              <a:gd name="connsiteX0" fmla="*/ 0 w 21600"/>
              <a:gd name="connsiteY0" fmla="*/ 0 h 18805"/>
              <a:gd name="connsiteX1" fmla="*/ 21600 w 21600"/>
              <a:gd name="connsiteY1" fmla="*/ 0 h 18805"/>
              <a:gd name="connsiteX2" fmla="*/ 21600 w 21600"/>
              <a:gd name="connsiteY2" fmla="*/ 17322 h 18805"/>
              <a:gd name="connsiteX3" fmla="*/ 0 w 21600"/>
              <a:gd name="connsiteY3" fmla="*/ 18805 h 18805"/>
              <a:gd name="connsiteX4" fmla="*/ 0 w 21600"/>
              <a:gd name="connsiteY4" fmla="*/ 0 h 18805"/>
              <a:gd name="connsiteX0" fmla="*/ 0 w 21600"/>
              <a:gd name="connsiteY0" fmla="*/ 0 h 18916"/>
              <a:gd name="connsiteX1" fmla="*/ 21600 w 21600"/>
              <a:gd name="connsiteY1" fmla="*/ 0 h 18916"/>
              <a:gd name="connsiteX2" fmla="*/ 21600 w 21600"/>
              <a:gd name="connsiteY2" fmla="*/ 17322 h 18916"/>
              <a:gd name="connsiteX3" fmla="*/ 0 w 21600"/>
              <a:gd name="connsiteY3" fmla="*/ 18916 h 18916"/>
              <a:gd name="connsiteX4" fmla="*/ 0 w 21600"/>
              <a:gd name="connsiteY4" fmla="*/ 0 h 18916"/>
              <a:gd name="connsiteX0" fmla="*/ 0 w 21600"/>
              <a:gd name="connsiteY0" fmla="*/ 0 h 18916"/>
              <a:gd name="connsiteX1" fmla="*/ 21600 w 21600"/>
              <a:gd name="connsiteY1" fmla="*/ 0 h 18916"/>
              <a:gd name="connsiteX2" fmla="*/ 21600 w 21600"/>
              <a:gd name="connsiteY2" fmla="*/ 17322 h 18916"/>
              <a:gd name="connsiteX3" fmla="*/ 0 w 21600"/>
              <a:gd name="connsiteY3" fmla="*/ 18916 h 18916"/>
              <a:gd name="connsiteX4" fmla="*/ 0 w 21600"/>
              <a:gd name="connsiteY4" fmla="*/ 0 h 18916"/>
              <a:gd name="connsiteX0" fmla="*/ 0 w 21600"/>
              <a:gd name="connsiteY0" fmla="*/ 0 h 18916"/>
              <a:gd name="connsiteX1" fmla="*/ 21600 w 21600"/>
              <a:gd name="connsiteY1" fmla="*/ 0 h 18916"/>
              <a:gd name="connsiteX2" fmla="*/ 21600 w 21600"/>
              <a:gd name="connsiteY2" fmla="*/ 17322 h 18916"/>
              <a:gd name="connsiteX3" fmla="*/ 0 w 21600"/>
              <a:gd name="connsiteY3" fmla="*/ 18916 h 18916"/>
              <a:gd name="connsiteX4" fmla="*/ 0 w 21600"/>
              <a:gd name="connsiteY4" fmla="*/ 0 h 18916"/>
              <a:gd name="connsiteX0" fmla="*/ 0 w 21600"/>
              <a:gd name="connsiteY0" fmla="*/ 0 h 19355"/>
              <a:gd name="connsiteX1" fmla="*/ 21600 w 21600"/>
              <a:gd name="connsiteY1" fmla="*/ 0 h 19355"/>
              <a:gd name="connsiteX2" fmla="*/ 21600 w 21600"/>
              <a:gd name="connsiteY2" fmla="*/ 17322 h 19355"/>
              <a:gd name="connsiteX3" fmla="*/ 0 w 21600"/>
              <a:gd name="connsiteY3" fmla="*/ 19355 h 19355"/>
              <a:gd name="connsiteX4" fmla="*/ 0 w 21600"/>
              <a:gd name="connsiteY4" fmla="*/ 0 h 19355"/>
              <a:gd name="connsiteX0" fmla="*/ 0 w 21600"/>
              <a:gd name="connsiteY0" fmla="*/ 0 h 19355"/>
              <a:gd name="connsiteX1" fmla="*/ 21600 w 21600"/>
              <a:gd name="connsiteY1" fmla="*/ 0 h 19355"/>
              <a:gd name="connsiteX2" fmla="*/ 21600 w 21600"/>
              <a:gd name="connsiteY2" fmla="*/ 17322 h 19355"/>
              <a:gd name="connsiteX3" fmla="*/ 0 w 21600"/>
              <a:gd name="connsiteY3" fmla="*/ 19355 h 19355"/>
              <a:gd name="connsiteX4" fmla="*/ 0 w 21600"/>
              <a:gd name="connsiteY4" fmla="*/ 0 h 19355"/>
              <a:gd name="connsiteX0" fmla="*/ 0 w 21600"/>
              <a:gd name="connsiteY0" fmla="*/ 0 h 19794"/>
              <a:gd name="connsiteX1" fmla="*/ 21600 w 21600"/>
              <a:gd name="connsiteY1" fmla="*/ 0 h 19794"/>
              <a:gd name="connsiteX2" fmla="*/ 21600 w 21600"/>
              <a:gd name="connsiteY2" fmla="*/ 17322 h 19794"/>
              <a:gd name="connsiteX3" fmla="*/ 0 w 21600"/>
              <a:gd name="connsiteY3" fmla="*/ 19794 h 19794"/>
              <a:gd name="connsiteX4" fmla="*/ 0 w 21600"/>
              <a:gd name="connsiteY4" fmla="*/ 0 h 19794"/>
              <a:gd name="connsiteX0" fmla="*/ 0 w 21600"/>
              <a:gd name="connsiteY0" fmla="*/ 0 h 19794"/>
              <a:gd name="connsiteX1" fmla="*/ 21600 w 21600"/>
              <a:gd name="connsiteY1" fmla="*/ 0 h 19794"/>
              <a:gd name="connsiteX2" fmla="*/ 21600 w 21600"/>
              <a:gd name="connsiteY2" fmla="*/ 17322 h 19794"/>
              <a:gd name="connsiteX3" fmla="*/ 0 w 21600"/>
              <a:gd name="connsiteY3" fmla="*/ 19794 h 19794"/>
              <a:gd name="connsiteX4" fmla="*/ 0 w 21600"/>
              <a:gd name="connsiteY4" fmla="*/ 0 h 19794"/>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19794">
                <a:moveTo>
                  <a:pt x="0" y="0"/>
                </a:moveTo>
                <a:lnTo>
                  <a:pt x="21600" y="0"/>
                </a:lnTo>
                <a:lnTo>
                  <a:pt x="21600" y="17322"/>
                </a:lnTo>
                <a:cubicBezTo>
                  <a:pt x="10800" y="17322"/>
                  <a:pt x="7466" y="25350"/>
                  <a:pt x="0" y="19794"/>
                </a:cubicBezTo>
                <a:lnTo>
                  <a:pt x="0" y="0"/>
                </a:lnTo>
                <a:close/>
              </a:path>
            </a:pathLst>
          </a:custGeom>
          <a:gradFill>
            <a:gsLst>
              <a:gs pos="100000">
                <a:schemeClr val="bg2">
                  <a:tint val="28000"/>
                  <a:satMod val="2000000"/>
                  <a:alpha val="30000"/>
                </a:schemeClr>
              </a:gs>
              <a:gs pos="35000">
                <a:schemeClr val="bg2">
                  <a:shade val="100000"/>
                  <a:satMod val="600000"/>
                  <a:alpha val="0"/>
                </a:schemeClr>
              </a:gs>
            </a:gsLst>
            <a:lin ang="54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Title 8"/>
          <p:cNvSpPr>
            <a:spLocks noGrp="1"/>
          </p:cNvSpPr>
          <p:nvPr>
            <p:ph type="ctrTitle"/>
          </p:nvPr>
        </p:nvSpPr>
        <p:spPr>
          <a:xfrm>
            <a:off x="502920" y="2775745"/>
            <a:ext cx="8229600" cy="2167128"/>
          </a:xfrm>
        </p:spPr>
        <p:txBody>
          <a:bodyPr tIns="0" bIns="0" anchor="t"/>
          <a:lstStyle>
            <a:lvl1pPr>
              <a:defRPr sz="5000" cap="all"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smtClean="0"/>
              <a:t>Click to edit Master title style</a:t>
            </a:r>
            <a:endParaRPr lang="en-US" dirty="0"/>
          </a:p>
        </p:txBody>
      </p:sp>
      <p:sp>
        <p:nvSpPr>
          <p:cNvPr id="17" name="Subtitle 16"/>
          <p:cNvSpPr>
            <a:spLocks noGrp="1"/>
          </p:cNvSpPr>
          <p:nvPr>
            <p:ph type="subTitle" idx="1"/>
          </p:nvPr>
        </p:nvSpPr>
        <p:spPr>
          <a:xfrm>
            <a:off x="500064" y="1559720"/>
            <a:ext cx="5105400" cy="1219200"/>
          </a:xfrm>
        </p:spPr>
        <p:txBody>
          <a:bodyPr lIns="0" tIns="0" rIns="0" bIns="0" anchor="b"/>
          <a:lstStyle>
            <a:lvl1pPr marL="0" indent="0" algn="l">
              <a:buNone/>
              <a:defRPr sz="19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30" name="Date Placeholder 29"/>
          <p:cNvSpPr>
            <a:spLocks noGrp="1"/>
          </p:cNvSpPr>
          <p:nvPr>
            <p:ph type="dt" sz="half" idx="10"/>
          </p:nvPr>
        </p:nvSpPr>
        <p:spPr/>
        <p:txBody>
          <a:bodyPr/>
          <a:lstStyle/>
          <a:p>
            <a:fld id="{36B7ACF7-F8F4-4B14-A5DB-A5BCDE22C171}" type="datetimeFigureOut">
              <a:rPr lang="en-US" smtClean="0"/>
              <a:pPr/>
              <a:t>2/17/2009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31DA71A-6B00-4244-98A2-90A001556EB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B7ACF7-F8F4-4B14-A5DB-A5BCDE22C171}" type="datetimeFigureOut">
              <a:rPr lang="en-US" smtClean="0"/>
              <a:pPr/>
              <a:t>2/17/2009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DA71A-6B00-4244-98A2-90A001556E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B7ACF7-F8F4-4B14-A5DB-A5BCDE22C171}" type="datetimeFigureOut">
              <a:rPr lang="en-US" smtClean="0"/>
              <a:pPr/>
              <a:t>2/17/2009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DA71A-6B00-4244-98A2-90A001556EB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30044" y="1411552"/>
            <a:ext cx="7672003" cy="2053960"/>
          </a:xfrm>
        </p:spPr>
        <p:txBody>
          <a:bodyPr/>
          <a:lstStyle>
            <a:lvl1pPr>
              <a:lnSpc>
                <a:spcPct val="78000"/>
              </a:lnSpc>
              <a:defRPr/>
            </a:lvl1pPr>
            <a:lvl2pPr>
              <a:lnSpc>
                <a:spcPct val="78000"/>
              </a:lnSpc>
              <a:defRPr/>
            </a:lvl2pPr>
            <a:lvl3pPr>
              <a:lnSpc>
                <a:spcPct val="78000"/>
              </a:lnSpc>
              <a:defRPr/>
            </a:lvl3pPr>
            <a:lvl4pPr>
              <a:lnSpc>
                <a:spcPct val="78000"/>
              </a:lnSpc>
              <a:defRPr/>
            </a:lvl4pPr>
            <a:lvl5pPr>
              <a:lnSpc>
                <a:spcPct val="78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p:nvPr>
        </p:nvSpPr>
        <p:spPr>
          <a:xfrm>
            <a:off x="387054" y="152400"/>
            <a:ext cx="8375946" cy="609398"/>
          </a:xfrm>
          <a:prstGeom prst="rect">
            <a:avLst/>
          </a:prstGeom>
        </p:spPr>
        <p:txBody>
          <a:bodyPr vert="horz" wrap="square" lIns="0" tIns="0" rIns="0" bIns="0" rtlCol="0" anchor="t">
            <a:spAutoFit/>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447800"/>
            <a:ext cx="8229600" cy="4846637"/>
          </a:xfrm>
        </p:spPr>
        <p:txBody>
          <a:bodyPr/>
          <a:lstStyle>
            <a:lvl1pPr>
              <a:buClrTx/>
              <a:defRPr/>
            </a:lvl1pPr>
            <a:lvl2pPr>
              <a:buClrTx/>
              <a:defRPr/>
            </a:lvl2pPr>
            <a:lvl3pPr>
              <a:buClrTx/>
              <a:defRPr/>
            </a:lvl3pPr>
            <a:lvl4pPr>
              <a:buClrTx/>
              <a:defRPr/>
            </a:lvl4pPr>
            <a:lvl5pPr>
              <a:buClrTx/>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6B7ACF7-F8F4-4B14-A5DB-A5BCDE22C171}" type="datetimeFigureOut">
              <a:rPr lang="en-US" smtClean="0"/>
              <a:pPr/>
              <a:t>2/17/2009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DA71A-6B00-4244-98A2-90A001556E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990600"/>
            <a:ext cx="7772400" cy="1362456"/>
          </a:xfrm>
        </p:spPr>
        <p:txBody>
          <a:bodyPr>
            <a:noAutofit/>
          </a:bodyPr>
          <a:lstStyle>
            <a:lvl1pPr algn="l">
              <a:buNone/>
              <a:defRPr sz="48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352677"/>
            <a:ext cx="7772400" cy="1509712"/>
          </a:xfrm>
        </p:spPr>
        <p:txBody>
          <a:bodyPr anchor="t"/>
          <a:lstStyle>
            <a:lvl1pPr>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p>
            <a:fld id="{36B7ACF7-F8F4-4B14-A5DB-A5BCDE22C171}" type="datetimeFigureOut">
              <a:rPr lang="en-US" smtClean="0"/>
              <a:pPr/>
              <a:t>2/17/2009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DA71A-6B00-4244-98A2-90A001556EB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tIns="9144" bIns="9144"/>
          <a:lstStyle/>
          <a:p>
            <a:r>
              <a:rPr lang="en-US" smtClean="0"/>
              <a:t>Click to edit Master title style</a:t>
            </a:r>
            <a:endParaRPr lang="en-US" dirty="0"/>
          </a:p>
        </p:txBody>
      </p:sp>
      <p:sp>
        <p:nvSpPr>
          <p:cNvPr id="3" name="Content Placeholder 2"/>
          <p:cNvSpPr>
            <a:spLocks noGrp="1"/>
          </p:cNvSpPr>
          <p:nvPr>
            <p:ph sz="half" idx="1"/>
          </p:nvPr>
        </p:nvSpPr>
        <p:spPr>
          <a:xfrm>
            <a:off x="457200" y="2199800"/>
            <a:ext cx="4038600" cy="416052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2199800"/>
            <a:ext cx="4038600" cy="416052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B7ACF7-F8F4-4B14-A5DB-A5BCDE22C171}" type="datetimeFigureOut">
              <a:rPr lang="en-US" smtClean="0"/>
              <a:pPr/>
              <a:t>2/17/2009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DA71A-6B00-4244-98A2-90A001556E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tIns="9144" bIns="9144" anchor="b"/>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112168"/>
            <a:ext cx="4040188" cy="502920"/>
          </a:xfrm>
        </p:spPr>
        <p:txBody>
          <a:bodyPr anchor="b">
            <a:noAutofit/>
          </a:bodyPr>
          <a:lstStyle>
            <a:lvl1pPr>
              <a:buNone/>
              <a:defRPr sz="2200" b="1">
                <a:effectLst>
                  <a:outerShdw blurRad="38000" dist="38000" dir="2700000" algn="tl" rotWithShape="0">
                    <a:schemeClr val="bg2">
                      <a:shade val="45000"/>
                      <a:satMod val="150000"/>
                      <a:alpha val="90000"/>
                    </a:schemeClr>
                  </a:outerShdw>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2112168"/>
            <a:ext cx="4041775" cy="502920"/>
          </a:xfrm>
        </p:spPr>
        <p:txBody>
          <a:bodyPr anchor="b">
            <a:noAutofit/>
          </a:bodyPr>
          <a:lstStyle>
            <a:lvl1pPr>
              <a:buNone/>
              <a:defRPr sz="2200" b="1">
                <a:effectLst>
                  <a:outerShdw blurRad="30000" dist="30000" dir="2700000" algn="tl" rotWithShape="0">
                    <a:schemeClr val="bg2">
                      <a:shade val="45000"/>
                      <a:satMod val="150000"/>
                      <a:alpha val="90000"/>
                    </a:schemeClr>
                  </a:outerShdw>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667000"/>
            <a:ext cx="4040188" cy="3657600"/>
          </a:xfrm>
        </p:spPr>
        <p:txBody>
          <a:bodyPr/>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5" y="2667000"/>
            <a:ext cx="4041775" cy="3657600"/>
          </a:xfrm>
        </p:spPr>
        <p:txBody>
          <a:bodyPr/>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B7ACF7-F8F4-4B14-A5DB-A5BCDE22C171}" type="datetimeFigureOut">
              <a:rPr lang="en-US" smtClean="0"/>
              <a:pPr/>
              <a:t>2/17/2009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1DA71A-6B00-4244-98A2-90A001556E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a:effectLst/>
        </p:spPr>
        <p:txBody>
          <a:bodyPr tIns="9144" bIns="9144" anchor="b"/>
          <a:lstStyle>
            <a:lvl1pPr>
              <a:defRPr sz="4800" cap="none" baseline="0">
                <a:effectLst>
                  <a:outerShdw blurRad="30000" dist="30000" dir="2700000" algn="tl" rotWithShape="0">
                    <a:schemeClr val="bg2">
                      <a:shade val="45000"/>
                      <a:satMod val="150000"/>
                      <a:alpha val="90000"/>
                    </a:schemeClr>
                  </a:outerShdw>
                </a:effectLst>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B7ACF7-F8F4-4B14-A5DB-A5BCDE22C171}" type="datetimeFigureOut">
              <a:rPr lang="en-US" smtClean="0"/>
              <a:pPr/>
              <a:t>2/17/2009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1DA71A-6B00-4244-98A2-90A001556E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7ACF7-F8F4-4B14-A5DB-A5BCDE22C171}" type="datetimeFigureOut">
              <a:rPr lang="en-US" smtClean="0"/>
              <a:pPr/>
              <a:t>2/17/2009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1DA71A-6B00-4244-98A2-90A001556E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1440"/>
            <a:ext cx="8229600" cy="914400"/>
          </a:xfrm>
        </p:spPr>
        <p:txBody>
          <a:bodyPr tIns="0" bIns="0" anchor="b"/>
          <a:lstStyle>
            <a:lvl1pPr algn="l">
              <a:buNone/>
              <a:defRPr sz="5000" b="1"/>
            </a:lvl1pPr>
          </a:lstStyle>
          <a:p>
            <a:r>
              <a:rPr lang="en-US" smtClean="0"/>
              <a:t>Click to edit Master title style</a:t>
            </a:r>
            <a:endParaRPr lang="en-US" dirty="0"/>
          </a:p>
        </p:txBody>
      </p:sp>
      <p:sp>
        <p:nvSpPr>
          <p:cNvPr id="3" name="Text Placeholder 2"/>
          <p:cNvSpPr>
            <a:spLocks noGrp="1"/>
          </p:cNvSpPr>
          <p:nvPr>
            <p:ph type="body" idx="2"/>
          </p:nvPr>
        </p:nvSpPr>
        <p:spPr>
          <a:xfrm>
            <a:off x="457200" y="1133856"/>
            <a:ext cx="2590800" cy="5181600"/>
          </a:xfrm>
        </p:spPr>
        <p:txBody>
          <a:bodyPr lIns="45720" tIns="45720" rIns="0"/>
          <a:lstStyle>
            <a:lvl1pPr marL="0" indent="0">
              <a:spcBef>
                <a:spcPts val="300"/>
              </a:spcBef>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3429000" y="1133472"/>
            <a:ext cx="5257800" cy="5191128"/>
          </a:xfrm>
        </p:spPr>
        <p:txBody>
          <a:bodyPr/>
          <a:lstStyle>
            <a:lvl1pPr algn="l">
              <a:defRPr sz="3000"/>
            </a:lvl1pPr>
            <a:lvl2pPr algn="l">
              <a:defRPr sz="2800"/>
            </a:lvl2pPr>
            <a:lvl3pPr algn="l">
              <a:defRPr sz="2400"/>
            </a:lvl3pPr>
            <a:lvl4pPr algn="l">
              <a:defRPr sz="2000"/>
            </a:lvl4pPr>
            <a:lvl5pPr algn="l">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B7ACF7-F8F4-4B14-A5DB-A5BCDE22C171}" type="datetimeFigureOut">
              <a:rPr lang="en-US" smtClean="0"/>
              <a:pPr/>
              <a:t>2/17/2009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DA71A-6B00-4244-98A2-90A001556E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240" y="1981200"/>
            <a:ext cx="3429000" cy="522288"/>
          </a:xfrm>
        </p:spPr>
        <p:txBody>
          <a:bodyPr tIns="0" bIns="0" anchor="b"/>
          <a:lstStyle>
            <a:lvl1pPr algn="r">
              <a:buNone/>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4093368" y="1066800"/>
            <a:ext cx="4572000" cy="4572000"/>
          </a:xfrm>
          <a:solidFill>
            <a:schemeClr val="bg2">
              <a:shade val="75000"/>
            </a:schemeClr>
          </a:solidFill>
          <a:ln w="60325">
            <a:solidFill>
              <a:srgbClr val="FFFFFF"/>
            </a:solidFill>
            <a:miter lim="800000"/>
          </a:ln>
          <a:effectLst>
            <a:outerShdw blurRad="36195" dist="10000" dir="5400000" algn="tl" rotWithShape="0">
              <a:srgbClr val="000000">
                <a:alpha val="75000"/>
              </a:srgbClr>
            </a:outerShdw>
            <a:reflection stA="21000" endA="500" endPos="10000" dist="20000" dir="5400000" sy="-100000" algn="bl" rotWithShape="0"/>
          </a:effectLst>
        </p:spPr>
        <p:txBody>
          <a:bodyPr/>
          <a:lstStyle>
            <a:lvl1pPr>
              <a:buNone/>
              <a:defRPr sz="3200"/>
            </a:lvl1pPr>
          </a:lstStyle>
          <a:p>
            <a:r>
              <a:rPr lang="en-US" smtClean="0"/>
              <a:t>Click icon to add picture</a:t>
            </a:r>
            <a:endParaRPr lang="en-US" dirty="0"/>
          </a:p>
        </p:txBody>
      </p:sp>
      <p:sp>
        <p:nvSpPr>
          <p:cNvPr id="4" name="Text Placeholder 3"/>
          <p:cNvSpPr>
            <a:spLocks noGrp="1"/>
          </p:cNvSpPr>
          <p:nvPr>
            <p:ph type="body" sz="half" idx="2"/>
          </p:nvPr>
        </p:nvSpPr>
        <p:spPr>
          <a:xfrm>
            <a:off x="376240" y="2543176"/>
            <a:ext cx="3429000" cy="914400"/>
          </a:xfrm>
        </p:spPr>
        <p:txBody>
          <a:bodyPr lIns="0" tIns="0" rIns="0" bIns="0" anchor="t"/>
          <a:lstStyle>
            <a:lvl1pPr indent="0" algn="r">
              <a:spcBef>
                <a:spcPts val="300"/>
              </a:spcBef>
              <a:buFontTx/>
              <a:buNone/>
              <a:defRPr sz="1400" baseline="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p>
            <a:fld id="{36B7ACF7-F8F4-4B14-A5DB-A5BCDE22C171}" type="datetimeFigureOut">
              <a:rPr lang="en-US" smtClean="0"/>
              <a:pPr/>
              <a:t>2/17/2009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3400" y="6356350"/>
            <a:ext cx="533400" cy="365125"/>
          </a:xfrm>
        </p:spPr>
        <p:txBody>
          <a:bodyPr/>
          <a:lstStyle/>
          <a:p>
            <a:fld id="{B31DA71A-6B00-4244-98A2-90A001556EB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Flowchart: Document 6"/>
          <p:cNvSpPr/>
          <p:nvPr/>
        </p:nvSpPr>
        <p:spPr>
          <a:xfrm rot="10800000">
            <a:off x="1" y="1142899"/>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2">
                  <a:tint val="55000"/>
                  <a:satMod val="1800000"/>
                  <a:alpha val="5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Flowchart: Document 7"/>
          <p:cNvSpPr/>
          <p:nvPr/>
        </p:nvSpPr>
        <p:spPr>
          <a:xfrm rot="10800000">
            <a:off x="1" y="1341133"/>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2">
                  <a:tint val="40000"/>
                  <a:satMod val="1900000"/>
                  <a:alpha val="30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Title Placeholder 8"/>
          <p:cNvSpPr>
            <a:spLocks noGrp="1"/>
          </p:cNvSpPr>
          <p:nvPr>
            <p:ph type="title"/>
          </p:nvPr>
        </p:nvSpPr>
        <p:spPr>
          <a:xfrm>
            <a:off x="457200" y="533400"/>
            <a:ext cx="8229600" cy="1524000"/>
          </a:xfrm>
          <a:prstGeom prst="rect">
            <a:avLst/>
          </a:prstGeom>
        </p:spPr>
        <p:txBody>
          <a:bodyPr vert="horz" lIns="0" tIns="9144" rIns="0" bIns="9144" anchor="b">
            <a:normAutofit/>
          </a:bodyPr>
          <a:lstStyle/>
          <a:p>
            <a:r>
              <a:rPr lang="en-US" smtClean="0"/>
              <a:t>Click to edit Master title style</a:t>
            </a:r>
            <a:endParaRPr lang="en-US" dirty="0"/>
          </a:p>
        </p:txBody>
      </p:sp>
      <p:sp>
        <p:nvSpPr>
          <p:cNvPr id="30" name="Text Placeholder 29"/>
          <p:cNvSpPr>
            <a:spLocks noGrp="1"/>
          </p:cNvSpPr>
          <p:nvPr>
            <p:ph type="body" idx="1"/>
          </p:nvPr>
        </p:nvSpPr>
        <p:spPr>
          <a:xfrm>
            <a:off x="457200" y="2179637"/>
            <a:ext cx="8229600" cy="4114800"/>
          </a:xfrm>
          <a:prstGeom prst="rect">
            <a:avLst/>
          </a:prstGeom>
        </p:spPr>
        <p:txBody>
          <a:bodyPr vert="horz" lIns="9144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2"/>
          </p:nvPr>
        </p:nvSpPr>
        <p:spPr>
          <a:xfrm>
            <a:off x="457200" y="6356350"/>
            <a:ext cx="1981200" cy="365125"/>
          </a:xfrm>
          <a:prstGeom prst="rect">
            <a:avLst/>
          </a:prstGeom>
        </p:spPr>
        <p:txBody>
          <a:bodyPr vert="horz" anchor="b"/>
          <a:lstStyle>
            <a:lvl1pPr algn="ctr">
              <a:defRPr sz="1200">
                <a:solidFill>
                  <a:schemeClr val="tx2">
                    <a:shade val="50000"/>
                  </a:schemeClr>
                </a:solidFill>
              </a:defRPr>
            </a:lvl1pPr>
          </a:lstStyle>
          <a:p>
            <a:fld id="{36B7ACF7-F8F4-4B14-A5DB-A5BCDE22C171}" type="datetimeFigureOut">
              <a:rPr lang="en-US" smtClean="0"/>
              <a:pPr/>
              <a:t>2/17/2009</a:t>
            </a:fld>
            <a:endParaRPr lang="en-US"/>
          </a:p>
        </p:txBody>
      </p:sp>
      <p:sp>
        <p:nvSpPr>
          <p:cNvPr id="22" name="Footer Placeholder 21"/>
          <p:cNvSpPr>
            <a:spLocks noGrp="1"/>
          </p:cNvSpPr>
          <p:nvPr>
            <p:ph type="ftr" sz="quarter" idx="3"/>
          </p:nvPr>
        </p:nvSpPr>
        <p:spPr>
          <a:xfrm>
            <a:off x="2438400" y="6356350"/>
            <a:ext cx="2895600" cy="365125"/>
          </a:xfrm>
          <a:prstGeom prst="rect">
            <a:avLst/>
          </a:prstGeom>
        </p:spPr>
        <p:txBody>
          <a:bodyPr vert="horz" lIns="0" anchor="b"/>
          <a:lstStyle>
            <a:lvl1pPr algn="l">
              <a:defRPr sz="12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356350"/>
            <a:ext cx="533400" cy="365125"/>
          </a:xfrm>
          <a:prstGeom prst="rect">
            <a:avLst/>
          </a:prstGeom>
        </p:spPr>
        <p:txBody>
          <a:bodyPr vert="horz" lIns="91440" rIns="0" anchor="b"/>
          <a:lstStyle>
            <a:lvl1pPr algn="r">
              <a:defRPr sz="1400">
                <a:solidFill>
                  <a:schemeClr val="tx2">
                    <a:shade val="50000"/>
                  </a:schemeClr>
                </a:solidFill>
              </a:defRPr>
            </a:lvl1pPr>
          </a:lstStyle>
          <a:p>
            <a:fld id="{B31DA71A-6B00-4244-98A2-90A001556EB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xStyles>
    <p:titleStyle>
      <a:lvl1pPr algn="l" rtl="0" eaLnBrk="1" latinLnBrk="0" hangingPunct="1">
        <a:spcBef>
          <a:spcPct val="0"/>
        </a:spcBef>
        <a:buNone/>
        <a:defRPr sz="4800" b="1" kern="1200">
          <a:ln w="500">
            <a:solidFill>
              <a:schemeClr val="tx2">
                <a:shade val="20000"/>
                <a:satMod val="350000"/>
              </a:schemeClr>
            </a:solidFill>
          </a:ln>
          <a:solidFill>
            <a:schemeClr val="tx2">
              <a:tint val="100000"/>
              <a:satMod val="250000"/>
            </a:schemeClr>
          </a:solidFill>
          <a:effectLst>
            <a:outerShdw blurRad="30000" dist="30000" dir="2700000" algn="tl" rotWithShape="0">
              <a:schemeClr val="bg2">
                <a:shade val="45000"/>
                <a:satMod val="150000"/>
                <a:alpha val="90000"/>
              </a:schemeClr>
            </a:outerShdw>
          </a:effectLst>
          <a:latin typeface="+mj-lt"/>
          <a:ea typeface="+mj-ea"/>
          <a:cs typeface="+mj-cs"/>
        </a:defRPr>
      </a:lvl1pPr>
    </p:titleStyle>
    <p:bodyStyle>
      <a:lvl1pPr marL="320040" indent="-320040" algn="l" rtl="0" eaLnBrk="1" latinLnBrk="0" hangingPunct="1">
        <a:spcBef>
          <a:spcPct val="20000"/>
        </a:spcBef>
        <a:buClr>
          <a:schemeClr val="accent1"/>
        </a:buClr>
        <a:buSzPct val="70000"/>
        <a:buFont typeface="Wingdings 2"/>
        <a:buChar char=""/>
        <a:defRPr sz="3000" kern="1200">
          <a:solidFill>
            <a:schemeClr val="tx1"/>
          </a:solidFill>
          <a:latin typeface="+mn-lt"/>
          <a:ea typeface="+mn-ea"/>
          <a:cs typeface="+mn-cs"/>
        </a:defRPr>
      </a:lvl1pPr>
      <a:lvl2pPr marL="630936" indent="-274320" algn="l" rtl="0" eaLnBrk="1" latinLnBrk="0" hangingPunct="1">
        <a:spcBef>
          <a:spcPct val="20000"/>
        </a:spcBef>
        <a:buClr>
          <a:schemeClr val="accent2"/>
        </a:buClr>
        <a:buFont typeface="Wingdings 2"/>
        <a:buChar char=""/>
        <a:defRPr sz="2600" kern="1200">
          <a:solidFill>
            <a:schemeClr val="tx1"/>
          </a:solidFill>
          <a:latin typeface="+mn-lt"/>
          <a:ea typeface="+mn-ea"/>
          <a:cs typeface="+mn-cs"/>
        </a:defRPr>
      </a:lvl2pPr>
      <a:lvl3pPr marL="923544" indent="-274320" algn="l" rtl="0" eaLnBrk="1" latinLnBrk="0" hangingPunct="1">
        <a:spcBef>
          <a:spcPct val="20000"/>
        </a:spcBef>
        <a:buClr>
          <a:schemeClr val="accent3"/>
        </a:buClr>
        <a:buFont typeface="Wingdings 2"/>
        <a:buChar char=""/>
        <a:defRPr sz="2400" kern="1200">
          <a:solidFill>
            <a:schemeClr val="tx1"/>
          </a:solidFill>
          <a:latin typeface="+mn-lt"/>
          <a:ea typeface="+mn-ea"/>
          <a:cs typeface="+mn-cs"/>
        </a:defRPr>
      </a:lvl3pPr>
      <a:lvl4pPr marL="1188720" indent="-228600" algn="l" rtl="0" eaLnBrk="1" latinLnBrk="0" hangingPunct="1">
        <a:spcBef>
          <a:spcPct val="20000"/>
        </a:spcBef>
        <a:buClr>
          <a:schemeClr val="accent4"/>
        </a:buClr>
        <a:buFont typeface="Wingdings 2"/>
        <a:buChar char=""/>
        <a:defRPr sz="2200" kern="1200">
          <a:solidFill>
            <a:schemeClr val="tx1"/>
          </a:solidFill>
          <a:latin typeface="+mn-lt"/>
          <a:ea typeface="+mn-ea"/>
          <a:cs typeface="+mn-cs"/>
        </a:defRPr>
      </a:lvl4pPr>
      <a:lvl5pPr marL="1426464" indent="-228600" algn="l" rtl="0" eaLnBrk="1" latinLnBrk="0" hangingPunct="1">
        <a:spcBef>
          <a:spcPct val="20000"/>
        </a:spcBef>
        <a:buClr>
          <a:schemeClr val="accent5"/>
        </a:buClr>
        <a:buFont typeface="Wingdings 2"/>
        <a:buChar char=""/>
        <a:defRPr sz="2000" kern="1200">
          <a:solidFill>
            <a:schemeClr val="tx1"/>
          </a:solidFill>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cap="none" dirty="0" smtClean="0"/>
              <a:t>CCR -</a:t>
            </a:r>
            <a:br>
              <a:rPr lang="en-US" cap="none" dirty="0" smtClean="0"/>
            </a:br>
            <a:r>
              <a:rPr lang="en-US" cap="none" dirty="0" smtClean="0"/>
              <a:t>Concurrency and Coordination</a:t>
            </a:r>
            <a:br>
              <a:rPr lang="en-US" cap="none" dirty="0" smtClean="0"/>
            </a:br>
            <a:r>
              <a:rPr lang="en-US" cap="none" dirty="0" smtClean="0"/>
              <a:t>Runtime</a:t>
            </a:r>
            <a:endParaRPr lang="en-US" cap="none" dirty="0"/>
          </a:p>
        </p:txBody>
      </p:sp>
      <p:sp>
        <p:nvSpPr>
          <p:cNvPr id="3" name="Subtitle 2"/>
          <p:cNvSpPr>
            <a:spLocks noGrp="1"/>
          </p:cNvSpPr>
          <p:nvPr>
            <p:ph type="subTitle" idx="1"/>
          </p:nvPr>
        </p:nvSpPr>
        <p:spPr/>
        <p:txBody>
          <a:bodyPr/>
          <a:lstStyle/>
          <a:p>
            <a:r>
              <a:rPr lang="en-US" dirty="0" smtClean="0"/>
              <a:t>Andreas Ulbrich (anulb@microsoft.com)</a:t>
            </a:r>
          </a:p>
          <a:p>
            <a:r>
              <a:rPr lang="en-US" dirty="0" smtClean="0"/>
              <a:t>SDE – Microsoft Robotics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Choice</a:t>
            </a:r>
            <a:endParaRPr lang="en-US" dirty="0"/>
          </a:p>
        </p:txBody>
      </p:sp>
      <p:sp>
        <p:nvSpPr>
          <p:cNvPr id="5" name="Content Placeholder 4"/>
          <p:cNvSpPr>
            <a:spLocks noGrp="1"/>
          </p:cNvSpPr>
          <p:nvPr>
            <p:ph idx="1"/>
          </p:nvPr>
        </p:nvSpPr>
        <p:spPr/>
        <p:txBody>
          <a:bodyPr/>
          <a:lstStyle/>
          <a:p>
            <a:r>
              <a:rPr lang="en-US" dirty="0" smtClean="0"/>
              <a:t>Executes at most one of its child-tasks</a:t>
            </a:r>
          </a:p>
          <a:p>
            <a:pPr>
              <a:buNone/>
            </a:pPr>
            <a:endParaRPr lang="en-US" sz="2000" dirty="0" smtClean="0">
              <a:latin typeface="Consolas" pitchFamily="49" charset="0"/>
            </a:endParaRPr>
          </a:p>
          <a:p>
            <a:pPr>
              <a:buNone/>
            </a:pPr>
            <a:r>
              <a:rPr lang="en-US" sz="2000" dirty="0" err="1" smtClean="0">
                <a:latin typeface="Consolas" pitchFamily="49" charset="0"/>
              </a:rPr>
              <a:t>PortSet</a:t>
            </a:r>
            <a:r>
              <a:rPr lang="en-US" sz="2000" dirty="0" smtClean="0">
                <a:latin typeface="Consolas" pitchFamily="49" charset="0"/>
              </a:rPr>
              <a:t>&lt;string, Exception&gt; </a:t>
            </a:r>
            <a:r>
              <a:rPr lang="en-US" sz="2000" dirty="0" err="1" smtClean="0">
                <a:latin typeface="Consolas" pitchFamily="49" charset="0"/>
              </a:rPr>
              <a:t>resultPort</a:t>
            </a:r>
            <a:r>
              <a:rPr lang="en-US" sz="2000" dirty="0" smtClean="0">
                <a:latin typeface="Consolas" pitchFamily="49" charset="0"/>
              </a:rPr>
              <a:t> = …</a:t>
            </a:r>
          </a:p>
          <a:p>
            <a:pPr>
              <a:buNone/>
            </a:pPr>
            <a:endParaRPr lang="en-US" sz="2000" dirty="0" smtClean="0">
              <a:latin typeface="Consolas" pitchFamily="49" charset="0"/>
            </a:endParaRPr>
          </a:p>
          <a:p>
            <a:pPr>
              <a:buNone/>
            </a:pPr>
            <a:r>
              <a:rPr lang="en-US" sz="2000" dirty="0" err="1" smtClean="0">
                <a:latin typeface="Consolas" pitchFamily="49" charset="0"/>
              </a:rPr>
              <a:t>Arbiter.Activate</a:t>
            </a:r>
            <a:r>
              <a:rPr lang="en-US" sz="2000" dirty="0" smtClean="0">
                <a:latin typeface="Consolas" pitchFamily="49" charset="0"/>
              </a:rPr>
              <a:t>(</a:t>
            </a:r>
          </a:p>
          <a:p>
            <a:pPr>
              <a:buNone/>
            </a:pPr>
            <a:r>
              <a:rPr lang="en-US" sz="2000" dirty="0" smtClean="0">
                <a:latin typeface="Consolas" pitchFamily="49" charset="0"/>
              </a:rPr>
              <a:t>	queue,</a:t>
            </a:r>
          </a:p>
          <a:p>
            <a:pPr>
              <a:buNone/>
            </a:pPr>
            <a:r>
              <a:rPr lang="en-US" sz="2000" dirty="0" smtClean="0">
                <a:latin typeface="Consolas" pitchFamily="49" charset="0"/>
              </a:rPr>
              <a:t>	</a:t>
            </a:r>
            <a:r>
              <a:rPr lang="en-US" sz="2000" b="1" dirty="0" err="1" smtClean="0">
                <a:solidFill>
                  <a:srgbClr val="92D050"/>
                </a:solidFill>
                <a:effectLst>
                  <a:outerShdw blurRad="38100" dist="38100" dir="2700000" algn="tl">
                    <a:srgbClr val="000000">
                      <a:alpha val="43137"/>
                    </a:srgbClr>
                  </a:outerShdw>
                </a:effectLst>
                <a:latin typeface="Consolas" pitchFamily="49" charset="0"/>
              </a:rPr>
              <a:t>Arbiter.Choice</a:t>
            </a:r>
            <a:r>
              <a:rPr lang="en-US" sz="2000" dirty="0" smtClean="0">
                <a:latin typeface="Consolas" pitchFamily="49" charset="0"/>
              </a:rPr>
              <a:t>(</a:t>
            </a:r>
          </a:p>
          <a:p>
            <a:pPr>
              <a:buNone/>
            </a:pPr>
            <a:r>
              <a:rPr lang="en-US" sz="2000" dirty="0" smtClean="0">
                <a:latin typeface="Consolas" pitchFamily="49" charset="0"/>
              </a:rPr>
              <a:t>		</a:t>
            </a:r>
            <a:r>
              <a:rPr lang="en-US" sz="2000" dirty="0" err="1" smtClean="0">
                <a:latin typeface="Consolas" pitchFamily="49" charset="0"/>
              </a:rPr>
              <a:t>resultPort</a:t>
            </a:r>
            <a:r>
              <a:rPr lang="en-US" sz="2000" dirty="0" smtClean="0">
                <a:latin typeface="Consolas" pitchFamily="49" charset="0"/>
              </a:rPr>
              <a:t>,</a:t>
            </a:r>
          </a:p>
          <a:p>
            <a:pPr>
              <a:buNone/>
            </a:pPr>
            <a:r>
              <a:rPr lang="en-US" sz="2000" dirty="0" smtClean="0">
                <a:latin typeface="Consolas" pitchFamily="49" charset="0"/>
              </a:rPr>
              <a:t>		result =&gt; </a:t>
            </a:r>
            <a:r>
              <a:rPr lang="en-US" sz="2000" dirty="0" err="1" smtClean="0">
                <a:latin typeface="Consolas" pitchFamily="49" charset="0"/>
              </a:rPr>
              <a:t>Console.WriteLine</a:t>
            </a:r>
            <a:r>
              <a:rPr lang="en-US" sz="2000" dirty="0" smtClean="0">
                <a:latin typeface="Consolas" pitchFamily="49" charset="0"/>
              </a:rPr>
              <a:t>("result: " + result),</a:t>
            </a:r>
          </a:p>
          <a:p>
            <a:pPr>
              <a:buNone/>
            </a:pPr>
            <a:r>
              <a:rPr lang="en-US" sz="2000" dirty="0" smtClean="0">
                <a:latin typeface="Consolas" pitchFamily="49" charset="0"/>
              </a:rPr>
              <a:t>		exception =&gt; </a:t>
            </a:r>
            <a:r>
              <a:rPr lang="en-US" sz="2000" dirty="0" err="1" smtClean="0">
                <a:latin typeface="Consolas" pitchFamily="49" charset="0"/>
              </a:rPr>
              <a:t>Console.WriteLine</a:t>
            </a:r>
            <a:r>
              <a:rPr lang="en-US" sz="2000" dirty="0" smtClean="0">
                <a:latin typeface="Consolas" pitchFamily="49" charset="0"/>
              </a:rPr>
              <a:t>("exception“)                    )</a:t>
            </a:r>
          </a:p>
          <a:p>
            <a:pPr>
              <a:buNone/>
            </a:pPr>
            <a:r>
              <a:rPr lang="en-US" sz="2000" dirty="0" smtClean="0">
                <a:latin typeface="Consolas" pitchFamily="49" charset="0"/>
              </a:rPr>
              <a:t>);</a:t>
            </a:r>
          </a:p>
        </p:txBody>
      </p:sp>
      <p:sp>
        <p:nvSpPr>
          <p:cNvPr id="6" name="Rectangle 5"/>
          <p:cNvSpPr/>
          <p:nvPr/>
        </p:nvSpPr>
        <p:spPr>
          <a:xfrm>
            <a:off x="1371600" y="4572000"/>
            <a:ext cx="6934200" cy="3810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371600" y="4953000"/>
            <a:ext cx="6934200" cy="3810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ular Callout 7"/>
          <p:cNvSpPr/>
          <p:nvPr/>
        </p:nvSpPr>
        <p:spPr>
          <a:xfrm>
            <a:off x="4953000" y="3886200"/>
            <a:ext cx="2590800" cy="457200"/>
          </a:xfrm>
          <a:prstGeom prst="wedgeRectCallout">
            <a:avLst>
              <a:gd name="adj1" fmla="val 20456"/>
              <a:gd name="adj2" fmla="val 85116"/>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Handler if string received</a:t>
            </a:r>
            <a:endParaRPr lang="en-US" dirty="0"/>
          </a:p>
        </p:txBody>
      </p:sp>
      <p:sp>
        <p:nvSpPr>
          <p:cNvPr id="9" name="Rectangular Callout 8"/>
          <p:cNvSpPr/>
          <p:nvPr/>
        </p:nvSpPr>
        <p:spPr>
          <a:xfrm>
            <a:off x="5029200" y="5486400"/>
            <a:ext cx="2971800" cy="457200"/>
          </a:xfrm>
          <a:prstGeom prst="wedgeRectCallout">
            <a:avLst>
              <a:gd name="adj1" fmla="val 12826"/>
              <a:gd name="adj2" fmla="val -78187"/>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Handler if exception received</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2"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2"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2" animBg="1"/>
      <p:bldP spid="9"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Joined Receive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Executes when all of its branches can execute</a:t>
            </a:r>
          </a:p>
          <a:p>
            <a:pPr lvl="1"/>
            <a:r>
              <a:rPr lang="en-US" dirty="0" smtClean="0"/>
              <a:t>Coordinate on completion of concurrent tasks</a:t>
            </a:r>
          </a:p>
          <a:p>
            <a:pPr lvl="1"/>
            <a:r>
              <a:rPr lang="en-US" dirty="0" smtClean="0"/>
              <a:t>Atomic consumption to prevent deadlocks</a:t>
            </a:r>
            <a:endParaRPr lang="en-US" sz="3200" dirty="0" smtClean="0">
              <a:latin typeface="Consolas" pitchFamily="49" charset="0"/>
            </a:endParaRPr>
          </a:p>
          <a:p>
            <a:pPr>
              <a:buNone/>
            </a:pPr>
            <a:endParaRPr lang="en-US" sz="3200" dirty="0" smtClean="0">
              <a:latin typeface="Consolas" pitchFamily="49" charset="0"/>
            </a:endParaRPr>
          </a:p>
          <a:p>
            <a:pPr>
              <a:buNone/>
            </a:pPr>
            <a:r>
              <a:rPr lang="en-US" sz="2400" dirty="0" err="1" smtClean="0">
                <a:latin typeface="Consolas" pitchFamily="49" charset="0"/>
              </a:rPr>
              <a:t>Arbiter.Activate</a:t>
            </a:r>
            <a:r>
              <a:rPr lang="en-US" sz="2400" dirty="0" smtClean="0">
                <a:latin typeface="Consolas" pitchFamily="49" charset="0"/>
              </a:rPr>
              <a:t>(queue,</a:t>
            </a:r>
          </a:p>
          <a:p>
            <a:pPr>
              <a:buNone/>
            </a:pPr>
            <a:r>
              <a:rPr lang="en-US" sz="2400" dirty="0" smtClean="0">
                <a:latin typeface="Consolas" pitchFamily="49" charset="0"/>
              </a:rPr>
              <a:t>	</a:t>
            </a:r>
            <a:r>
              <a:rPr lang="en-US" sz="2400" b="1" dirty="0" err="1" smtClean="0">
                <a:solidFill>
                  <a:srgbClr val="92D050"/>
                </a:solidFill>
                <a:effectLst>
                  <a:outerShdw blurRad="38100" dist="38100" dir="2700000" algn="tl">
                    <a:srgbClr val="000000">
                      <a:alpha val="43137"/>
                    </a:srgbClr>
                  </a:outerShdw>
                </a:effectLst>
                <a:latin typeface="Consolas" pitchFamily="49" charset="0"/>
              </a:rPr>
              <a:t>Arbiter.JoinedReceive</a:t>
            </a:r>
            <a:r>
              <a:rPr lang="en-US" sz="2400" dirty="0" smtClean="0">
                <a:latin typeface="Consolas" pitchFamily="49" charset="0"/>
              </a:rPr>
              <a:t>&lt;string, string&gt;(false,</a:t>
            </a:r>
          </a:p>
          <a:p>
            <a:pPr>
              <a:buNone/>
            </a:pPr>
            <a:r>
              <a:rPr lang="en-US" sz="2400" dirty="0" smtClean="0">
                <a:latin typeface="Consolas" pitchFamily="49" charset="0"/>
              </a:rPr>
              <a:t>		resultPort1, resultPort2,</a:t>
            </a:r>
          </a:p>
          <a:p>
            <a:pPr>
              <a:buNone/>
            </a:pPr>
            <a:r>
              <a:rPr lang="en-US" sz="2400" dirty="0" smtClean="0">
                <a:latin typeface="Consolas" pitchFamily="49" charset="0"/>
              </a:rPr>
              <a:t>		(result1, result2) =&gt;</a:t>
            </a:r>
          </a:p>
          <a:p>
            <a:pPr>
              <a:buNone/>
            </a:pPr>
            <a:r>
              <a:rPr lang="en-US" sz="2400" dirty="0" smtClean="0">
                <a:latin typeface="Consolas" pitchFamily="49" charset="0"/>
              </a:rPr>
              <a:t>      {</a:t>
            </a:r>
          </a:p>
          <a:p>
            <a:pPr>
              <a:buNone/>
            </a:pPr>
            <a:r>
              <a:rPr lang="en-US" sz="2400" dirty="0" smtClean="0">
                <a:latin typeface="Consolas" pitchFamily="49" charset="0"/>
              </a:rPr>
              <a:t>			</a:t>
            </a:r>
            <a:r>
              <a:rPr lang="en-US" sz="2400" dirty="0" err="1" smtClean="0">
                <a:latin typeface="Consolas" pitchFamily="49" charset="0"/>
              </a:rPr>
              <a:t>Console.WriteLine</a:t>
            </a:r>
            <a:r>
              <a:rPr lang="en-US" sz="2400" dirty="0" smtClean="0">
                <a:latin typeface="Consolas" pitchFamily="49" charset="0"/>
              </a:rPr>
              <a:t>(“done”);</a:t>
            </a:r>
          </a:p>
          <a:p>
            <a:pPr>
              <a:buNone/>
            </a:pPr>
            <a:r>
              <a:rPr lang="en-US" sz="2400" dirty="0" smtClean="0">
                <a:latin typeface="Consolas" pitchFamily="49" charset="0"/>
              </a:rPr>
              <a:t>		}</a:t>
            </a:r>
          </a:p>
          <a:p>
            <a:pPr>
              <a:buNone/>
            </a:pPr>
            <a:r>
              <a:rPr lang="en-US" sz="2400" dirty="0" smtClean="0">
                <a:latin typeface="Consolas" pitchFamily="49" charset="0"/>
              </a:rPr>
              <a:t>	)</a:t>
            </a:r>
          </a:p>
          <a:p>
            <a:pPr>
              <a:buNone/>
            </a:pPr>
            <a:r>
              <a:rPr lang="en-US" sz="2400" dirty="0" smtClean="0">
                <a:latin typeface="Consolas" pitchFamily="49" charset="0"/>
              </a:rPr>
              <a:t>);</a:t>
            </a:r>
          </a:p>
          <a:p>
            <a:endParaRPr lang="en-US" dirty="0" smtClean="0"/>
          </a:p>
        </p:txBody>
      </p:sp>
      <p:sp>
        <p:nvSpPr>
          <p:cNvPr id="4" name="Rectangle 3"/>
          <p:cNvSpPr/>
          <p:nvPr/>
        </p:nvSpPr>
        <p:spPr>
          <a:xfrm>
            <a:off x="1447800" y="3657600"/>
            <a:ext cx="3810000" cy="3810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47800" y="4038600"/>
            <a:ext cx="4876800" cy="13716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ular Callout 5"/>
          <p:cNvSpPr/>
          <p:nvPr/>
        </p:nvSpPr>
        <p:spPr>
          <a:xfrm>
            <a:off x="5638800" y="3429000"/>
            <a:ext cx="1981200" cy="533400"/>
          </a:xfrm>
          <a:prstGeom prst="wedgeRectCallout">
            <a:avLst>
              <a:gd name="adj1" fmla="val -64250"/>
              <a:gd name="adj2" fmla="val 16227"/>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Ports on which to receive messages</a:t>
            </a:r>
            <a:endParaRPr lang="en-US" dirty="0"/>
          </a:p>
        </p:txBody>
      </p:sp>
      <p:sp>
        <p:nvSpPr>
          <p:cNvPr id="7" name="Rectangular Callout 6"/>
          <p:cNvSpPr/>
          <p:nvPr/>
        </p:nvSpPr>
        <p:spPr>
          <a:xfrm>
            <a:off x="3352800" y="5638800"/>
            <a:ext cx="3200400" cy="685800"/>
          </a:xfrm>
          <a:prstGeom prst="wedgeRectCallout">
            <a:avLst>
              <a:gd name="adj1" fmla="val 12826"/>
              <a:gd name="adj2" fmla="val -78187"/>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Handler receives both results as arguments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Multi-Item/Multi-Port Receive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Executes on reception of multiple items of the same type </a:t>
            </a:r>
          </a:p>
          <a:p>
            <a:pPr lvl="1"/>
            <a:r>
              <a:rPr lang="en-US" dirty="0" smtClean="0"/>
              <a:t>Scatter/Gather, coordinate completion of parallel tasks</a:t>
            </a:r>
          </a:p>
          <a:p>
            <a:pPr lvl="1"/>
            <a:r>
              <a:rPr lang="en-US" dirty="0" smtClean="0"/>
              <a:t>Atomic consumption to prevent deadlocks</a:t>
            </a:r>
            <a:endParaRPr lang="en-US" sz="3200" dirty="0" smtClean="0">
              <a:latin typeface="Consolas" pitchFamily="49" charset="0"/>
            </a:endParaRPr>
          </a:p>
          <a:p>
            <a:pPr>
              <a:buNone/>
            </a:pPr>
            <a:endParaRPr lang="en-US" sz="3200" dirty="0" smtClean="0">
              <a:latin typeface="Consolas" pitchFamily="49" charset="0"/>
            </a:endParaRPr>
          </a:p>
          <a:p>
            <a:pPr>
              <a:buNone/>
            </a:pPr>
            <a:r>
              <a:rPr lang="en-US" sz="2400" dirty="0" err="1" smtClean="0">
                <a:latin typeface="Consolas" pitchFamily="49" charset="0"/>
              </a:rPr>
              <a:t>Arbiter.Activate</a:t>
            </a:r>
            <a:r>
              <a:rPr lang="en-US" sz="2400" dirty="0" smtClean="0">
                <a:latin typeface="Consolas" pitchFamily="49" charset="0"/>
              </a:rPr>
              <a:t>(</a:t>
            </a:r>
          </a:p>
          <a:p>
            <a:pPr>
              <a:buNone/>
            </a:pPr>
            <a:r>
              <a:rPr lang="en-US" sz="2400" dirty="0" smtClean="0">
                <a:latin typeface="Consolas" pitchFamily="49" charset="0"/>
              </a:rPr>
              <a:t>	queue,</a:t>
            </a:r>
          </a:p>
          <a:p>
            <a:pPr>
              <a:buNone/>
            </a:pPr>
            <a:r>
              <a:rPr lang="en-US" sz="2400" dirty="0" smtClean="0">
                <a:latin typeface="Consolas" pitchFamily="49" charset="0"/>
              </a:rPr>
              <a:t>	</a:t>
            </a:r>
            <a:r>
              <a:rPr lang="en-US" sz="2400" b="1" dirty="0" err="1" smtClean="0">
                <a:solidFill>
                  <a:srgbClr val="92D050"/>
                </a:solidFill>
                <a:effectLst>
                  <a:outerShdw blurRad="38100" dist="38100" dir="2700000" algn="tl">
                    <a:srgbClr val="000000">
                      <a:alpha val="43137"/>
                    </a:srgbClr>
                  </a:outerShdw>
                </a:effectLst>
                <a:latin typeface="Consolas" pitchFamily="49" charset="0"/>
              </a:rPr>
              <a:t>Arbiter.MultiplePortReceive</a:t>
            </a:r>
            <a:r>
              <a:rPr lang="en-US" sz="2400" dirty="0" smtClean="0">
                <a:latin typeface="Consolas" pitchFamily="49" charset="0"/>
              </a:rPr>
              <a:t>(</a:t>
            </a:r>
          </a:p>
          <a:p>
            <a:pPr>
              <a:buNone/>
            </a:pPr>
            <a:r>
              <a:rPr lang="en-US" sz="2400" dirty="0" smtClean="0">
                <a:latin typeface="Consolas" pitchFamily="49" charset="0"/>
              </a:rPr>
              <a:t>		false,</a:t>
            </a:r>
          </a:p>
          <a:p>
            <a:pPr>
              <a:buNone/>
            </a:pPr>
            <a:r>
              <a:rPr lang="en-US" sz="2400" dirty="0" smtClean="0">
                <a:latin typeface="Consolas" pitchFamily="49" charset="0"/>
              </a:rPr>
              <a:t>		</a:t>
            </a:r>
            <a:r>
              <a:rPr lang="en-US" sz="2400" dirty="0" err="1" smtClean="0">
                <a:latin typeface="Consolas" pitchFamily="49" charset="0"/>
              </a:rPr>
              <a:t>resultPorts</a:t>
            </a:r>
            <a:r>
              <a:rPr lang="en-US" sz="2400" dirty="0" smtClean="0">
                <a:latin typeface="Consolas" pitchFamily="49" charset="0"/>
              </a:rPr>
              <a:t>,</a:t>
            </a:r>
          </a:p>
          <a:p>
            <a:pPr>
              <a:buNone/>
            </a:pPr>
            <a:r>
              <a:rPr lang="en-US" sz="2400" dirty="0" smtClean="0">
                <a:latin typeface="Consolas" pitchFamily="49" charset="0"/>
              </a:rPr>
              <a:t>		results =&gt;</a:t>
            </a:r>
          </a:p>
          <a:p>
            <a:pPr>
              <a:buNone/>
            </a:pPr>
            <a:r>
              <a:rPr lang="en-US" sz="2400" dirty="0" smtClean="0">
                <a:latin typeface="Consolas" pitchFamily="49" charset="0"/>
              </a:rPr>
              <a:t>		{</a:t>
            </a:r>
          </a:p>
          <a:p>
            <a:pPr>
              <a:buNone/>
            </a:pPr>
            <a:r>
              <a:rPr lang="en-US" sz="2400" dirty="0" smtClean="0">
                <a:latin typeface="Consolas" pitchFamily="49" charset="0"/>
              </a:rPr>
              <a:t>			</a:t>
            </a:r>
            <a:r>
              <a:rPr lang="en-US" sz="2400" dirty="0" err="1" smtClean="0">
                <a:latin typeface="Consolas" pitchFamily="49" charset="0"/>
              </a:rPr>
              <a:t>Console.WriteLine</a:t>
            </a:r>
            <a:r>
              <a:rPr lang="en-US" sz="2400" dirty="0" smtClean="0">
                <a:latin typeface="Consolas" pitchFamily="49" charset="0"/>
              </a:rPr>
              <a:t>(</a:t>
            </a:r>
            <a:r>
              <a:rPr lang="en-US" sz="2400" dirty="0" err="1" smtClean="0">
                <a:latin typeface="Consolas" pitchFamily="49" charset="0"/>
              </a:rPr>
              <a:t>results.Length</a:t>
            </a:r>
            <a:r>
              <a:rPr lang="en-US" sz="2400" dirty="0" smtClean="0">
                <a:latin typeface="Consolas" pitchFamily="49" charset="0"/>
              </a:rPr>
              <a:t>);</a:t>
            </a:r>
          </a:p>
          <a:p>
            <a:pPr>
              <a:buNone/>
            </a:pPr>
            <a:r>
              <a:rPr lang="en-US" sz="2400" dirty="0" smtClean="0">
                <a:latin typeface="Consolas" pitchFamily="49" charset="0"/>
              </a:rPr>
              <a:t>		}</a:t>
            </a:r>
          </a:p>
          <a:p>
            <a:pPr>
              <a:buNone/>
            </a:pPr>
            <a:r>
              <a:rPr lang="en-US" sz="2400" dirty="0" smtClean="0">
                <a:latin typeface="Consolas" pitchFamily="49" charset="0"/>
              </a:rPr>
              <a:t>	)</a:t>
            </a:r>
          </a:p>
          <a:p>
            <a:pPr>
              <a:buNone/>
            </a:pPr>
            <a:r>
              <a:rPr lang="en-US" sz="2400" dirty="0" smtClean="0">
                <a:latin typeface="Consolas" pitchFamily="49" charset="0"/>
              </a:rPr>
              <a:t>);</a:t>
            </a:r>
          </a:p>
          <a:p>
            <a:endParaRPr lang="en-US" dirty="0" smtClean="0"/>
          </a:p>
        </p:txBody>
      </p:sp>
      <p:sp>
        <p:nvSpPr>
          <p:cNvPr id="4" name="Rectangle 3"/>
          <p:cNvSpPr/>
          <p:nvPr/>
        </p:nvSpPr>
        <p:spPr>
          <a:xfrm>
            <a:off x="1447800" y="4038600"/>
            <a:ext cx="3810000" cy="3810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47800" y="4419600"/>
            <a:ext cx="5715000" cy="12192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ular Callout 5"/>
          <p:cNvSpPr/>
          <p:nvPr/>
        </p:nvSpPr>
        <p:spPr>
          <a:xfrm>
            <a:off x="5638800" y="3429000"/>
            <a:ext cx="2438400" cy="685800"/>
          </a:xfrm>
          <a:prstGeom prst="wedgeRectCallout">
            <a:avLst>
              <a:gd name="adj1" fmla="val -65913"/>
              <a:gd name="adj2" fmla="val 36304"/>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Array of ports on which to receive messages</a:t>
            </a:r>
            <a:endParaRPr lang="en-US" dirty="0"/>
          </a:p>
        </p:txBody>
      </p:sp>
      <p:sp>
        <p:nvSpPr>
          <p:cNvPr id="7" name="Rectangular Callout 6"/>
          <p:cNvSpPr/>
          <p:nvPr/>
        </p:nvSpPr>
        <p:spPr>
          <a:xfrm>
            <a:off x="2971800" y="5867400"/>
            <a:ext cx="2667000" cy="685800"/>
          </a:xfrm>
          <a:prstGeom prst="wedgeRectCallout">
            <a:avLst>
              <a:gd name="adj1" fmla="val 12826"/>
              <a:gd name="adj2" fmla="val -78187"/>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Handler  receives array of results as argument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Why CCR?</a:t>
            </a:r>
          </a:p>
          <a:p>
            <a:r>
              <a:rPr lang="en-US" dirty="0" smtClean="0"/>
              <a:t>Hello, World!</a:t>
            </a:r>
          </a:p>
          <a:p>
            <a:r>
              <a:rPr lang="en-US" dirty="0" smtClean="0"/>
              <a:t>Message-Based Coordination</a:t>
            </a:r>
            <a:endParaRPr lang="en-US" dirty="0" smtClean="0"/>
          </a:p>
          <a:p>
            <a:r>
              <a:rPr lang="en-US" b="1" dirty="0" smtClean="0">
                <a:solidFill>
                  <a:schemeClr val="accent6">
                    <a:lumMod val="75000"/>
                  </a:schemeClr>
                </a:solidFill>
                <a:effectLst>
                  <a:outerShdw blurRad="38100" dist="38100" dir="2700000" algn="tl">
                    <a:srgbClr val="000000">
                      <a:alpha val="43137"/>
                    </a:srgbClr>
                  </a:outerShdw>
                </a:effectLst>
              </a:rPr>
              <a:t>CCR Examples</a:t>
            </a:r>
          </a:p>
          <a:p>
            <a:pPr lvl="1"/>
            <a:r>
              <a:rPr lang="en-US" dirty="0" smtClean="0"/>
              <a:t>Asynchronous Programming Model (APM)</a:t>
            </a:r>
          </a:p>
          <a:p>
            <a:pPr lvl="1"/>
            <a:r>
              <a:rPr lang="en-US" dirty="0" smtClean="0"/>
              <a:t>User Interfaces</a:t>
            </a:r>
          </a:p>
          <a:p>
            <a:r>
              <a:rPr lang="en-US" dirty="0" smtClean="0"/>
              <a:t>Error Handling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Programming</a:t>
            </a:r>
            <a:endParaRPr lang="en-US" dirty="0"/>
          </a:p>
        </p:txBody>
      </p:sp>
      <p:sp>
        <p:nvSpPr>
          <p:cNvPr id="3" name="Content Placeholder 2"/>
          <p:cNvSpPr>
            <a:spLocks noGrp="1"/>
          </p:cNvSpPr>
          <p:nvPr>
            <p:ph idx="1"/>
          </p:nvPr>
        </p:nvSpPr>
        <p:spPr/>
        <p:txBody>
          <a:bodyPr/>
          <a:lstStyle/>
          <a:p>
            <a:r>
              <a:rPr lang="en-US" dirty="0" smtClean="0"/>
              <a:t>BCL: Asynchronous versions for many operations</a:t>
            </a:r>
          </a:p>
          <a:p>
            <a:pPr lvl="1"/>
            <a:r>
              <a:rPr lang="en-US" dirty="0" err="1" smtClean="0"/>
              <a:t>Begin</a:t>
            </a:r>
            <a:r>
              <a:rPr lang="en-US" i="1" dirty="0" err="1" smtClean="0"/>
              <a:t>Operation</a:t>
            </a:r>
            <a:r>
              <a:rPr lang="en-US" dirty="0" smtClean="0"/>
              <a:t>, </a:t>
            </a:r>
            <a:r>
              <a:rPr lang="en-US" dirty="0" err="1" smtClean="0"/>
              <a:t>End</a:t>
            </a:r>
            <a:r>
              <a:rPr lang="en-US" i="1" dirty="0" err="1" smtClean="0"/>
              <a:t>Operation</a:t>
            </a:r>
            <a:r>
              <a:rPr lang="en-US" i="1" dirty="0" smtClean="0"/>
              <a:t> </a:t>
            </a:r>
            <a:r>
              <a:rPr lang="en-US" dirty="0" smtClean="0"/>
              <a:t>pair</a:t>
            </a:r>
          </a:p>
          <a:p>
            <a:pPr lvl="1"/>
            <a:r>
              <a:rPr lang="en-US" dirty="0" smtClean="0"/>
              <a:t>Callback when operation completed/failed</a:t>
            </a:r>
          </a:p>
          <a:p>
            <a:r>
              <a:rPr lang="en-US" dirty="0" err="1" smtClean="0"/>
              <a:t>BeginRead</a:t>
            </a:r>
            <a:r>
              <a:rPr lang="en-US" dirty="0" smtClean="0"/>
              <a:t>(buffer, offset, count, callback, state)</a:t>
            </a:r>
          </a:p>
          <a:p>
            <a:pPr lvl="1"/>
            <a:r>
              <a:rPr lang="en-US" dirty="0" smtClean="0"/>
              <a:t>Returns </a:t>
            </a:r>
            <a:r>
              <a:rPr lang="en-US" dirty="0" err="1" smtClean="0"/>
              <a:t>IAsyncResult</a:t>
            </a:r>
            <a:r>
              <a:rPr lang="en-US" dirty="0" smtClean="0"/>
              <a:t> (moniker for pending result)</a:t>
            </a:r>
          </a:p>
          <a:p>
            <a:pPr lvl="1"/>
            <a:r>
              <a:rPr lang="en-US" dirty="0" smtClean="0"/>
              <a:t>Also passed to callback</a:t>
            </a:r>
          </a:p>
          <a:p>
            <a:r>
              <a:rPr lang="en-US" dirty="0" err="1" smtClean="0"/>
              <a:t>EndRead</a:t>
            </a:r>
            <a:r>
              <a:rPr lang="en-US" dirty="0" smtClean="0"/>
              <a:t>(</a:t>
            </a:r>
            <a:r>
              <a:rPr lang="en-US" dirty="0" err="1" smtClean="0"/>
              <a:t>asyncResult</a:t>
            </a:r>
            <a:r>
              <a:rPr lang="en-US" dirty="0" smtClean="0"/>
              <a:t>)</a:t>
            </a:r>
          </a:p>
          <a:p>
            <a:pPr lvl="1"/>
            <a:r>
              <a:rPr lang="en-US" dirty="0" smtClean="0"/>
              <a:t>Returns result of operation</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APM </a:t>
            </a:r>
            <a:r>
              <a:rPr lang="en-US" dirty="0" err="1" smtClean="0"/>
              <a:t>Gotchas</a:t>
            </a:r>
            <a:endParaRPr lang="en-US" dirty="0"/>
          </a:p>
        </p:txBody>
      </p:sp>
      <p:sp>
        <p:nvSpPr>
          <p:cNvPr id="3" name="Content Placeholder 2"/>
          <p:cNvSpPr>
            <a:spLocks noGrp="1"/>
          </p:cNvSpPr>
          <p:nvPr>
            <p:ph idx="1"/>
          </p:nvPr>
        </p:nvSpPr>
        <p:spPr/>
        <p:txBody>
          <a:bodyPr/>
          <a:lstStyle/>
          <a:p>
            <a:r>
              <a:rPr lang="en-US" dirty="0" smtClean="0"/>
              <a:t>Callback maybe called from any thread, e.g.</a:t>
            </a:r>
          </a:p>
          <a:p>
            <a:pPr lvl="1"/>
            <a:r>
              <a:rPr lang="en-US" dirty="0" smtClean="0"/>
              <a:t>Calling thread (synchronous completion)</a:t>
            </a:r>
          </a:p>
          <a:p>
            <a:pPr lvl="1"/>
            <a:r>
              <a:rPr lang="en-US" dirty="0" smtClean="0"/>
              <a:t>Thread pool (potential to starve)</a:t>
            </a:r>
          </a:p>
          <a:p>
            <a:pPr lvl="1"/>
            <a:r>
              <a:rPr lang="en-US" dirty="0" smtClean="0"/>
              <a:t>Depends on implementation of Begin/End</a:t>
            </a:r>
          </a:p>
          <a:p>
            <a:r>
              <a:rPr lang="en-US" dirty="0" smtClean="0"/>
              <a:t>Coordination is clumsy</a:t>
            </a:r>
          </a:p>
          <a:p>
            <a:pPr lvl="1"/>
            <a:r>
              <a:rPr lang="en-US" dirty="0" smtClean="0"/>
              <a:t>Sequential (continuation passing, nested delegates)</a:t>
            </a:r>
          </a:p>
          <a:p>
            <a:pPr lvl="1"/>
            <a:r>
              <a:rPr lang="en-US" dirty="0" smtClean="0"/>
              <a:t>Recurrence (ping pong between callbacks)</a:t>
            </a:r>
          </a:p>
          <a:p>
            <a:pPr lvl="1"/>
            <a:r>
              <a:rPr lang="en-US" dirty="0" smtClean="0"/>
              <a:t>Scatter/Gather, Partial failure</a:t>
            </a:r>
          </a:p>
          <a:p>
            <a:pPr lvl="1"/>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APM with CCR</a:t>
            </a:r>
            <a:endParaRPr lang="en-US" dirty="0"/>
          </a:p>
        </p:txBody>
      </p:sp>
      <p:sp>
        <p:nvSpPr>
          <p:cNvPr id="3" name="Content Placeholder 2"/>
          <p:cNvSpPr>
            <a:spLocks noGrp="1"/>
          </p:cNvSpPr>
          <p:nvPr>
            <p:ph idx="1"/>
          </p:nvPr>
        </p:nvSpPr>
        <p:spPr/>
        <p:txBody>
          <a:bodyPr/>
          <a:lstStyle/>
          <a:p>
            <a:r>
              <a:rPr lang="en-US" dirty="0" smtClean="0"/>
              <a:t>Use CCR to</a:t>
            </a:r>
          </a:p>
          <a:p>
            <a:pPr lvl="1"/>
            <a:r>
              <a:rPr lang="en-US" dirty="0" smtClean="0"/>
              <a:t>Model concurrency of application</a:t>
            </a:r>
          </a:p>
          <a:p>
            <a:pPr lvl="1"/>
            <a:r>
              <a:rPr lang="en-US" dirty="0" smtClean="0"/>
              <a:t>Coordinate asynchronous operations</a:t>
            </a:r>
          </a:p>
          <a:p>
            <a:r>
              <a:rPr lang="en-US" dirty="0" smtClean="0"/>
              <a:t>Getting out of APM is easy</a:t>
            </a:r>
          </a:p>
          <a:p>
            <a:pPr lvl="1"/>
            <a:r>
              <a:rPr lang="en-US" dirty="0" smtClean="0"/>
              <a:t>In the callback post </a:t>
            </a:r>
            <a:r>
              <a:rPr lang="en-US" dirty="0" err="1" smtClean="0"/>
              <a:t>IAsyncResult</a:t>
            </a:r>
            <a:r>
              <a:rPr lang="en-US" dirty="0" smtClean="0"/>
              <a:t> to a CCR port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Read</a:t>
            </a:r>
            <a:endParaRPr lang="en-US" dirty="0"/>
          </a:p>
        </p:txBody>
      </p:sp>
      <p:sp>
        <p:nvSpPr>
          <p:cNvPr id="4" name="TextBox 3"/>
          <p:cNvSpPr txBox="1"/>
          <p:nvPr/>
        </p:nvSpPr>
        <p:spPr>
          <a:xfrm>
            <a:off x="228600" y="1371600"/>
            <a:ext cx="8795998" cy="5078313"/>
          </a:xfrm>
          <a:prstGeom prst="rect">
            <a:avLst/>
          </a:prstGeom>
          <a:noFill/>
          <a:ln>
            <a:noFill/>
          </a:ln>
        </p:spPr>
        <p:txBody>
          <a:bodyPr wrap="none" rtlCol="0">
            <a:spAutoFit/>
          </a:bodyPr>
          <a:lstStyle/>
          <a:p>
            <a:r>
              <a:rPr lang="en-US" dirty="0" err="1">
                <a:latin typeface="Consolas" pitchFamily="49" charset="0"/>
              </a:rPr>
              <a:t>IEnumerator</a:t>
            </a:r>
            <a:r>
              <a:rPr lang="en-US" dirty="0">
                <a:latin typeface="Consolas" pitchFamily="49" charset="0"/>
              </a:rPr>
              <a:t>&lt;</a:t>
            </a:r>
            <a:r>
              <a:rPr lang="en-US" dirty="0" err="1">
                <a:latin typeface="Consolas" pitchFamily="49" charset="0"/>
              </a:rPr>
              <a:t>ITask</a:t>
            </a:r>
            <a:r>
              <a:rPr lang="en-US" dirty="0">
                <a:latin typeface="Consolas" pitchFamily="49" charset="0"/>
              </a:rPr>
              <a:t>&gt; </a:t>
            </a:r>
            <a:r>
              <a:rPr lang="en-US" dirty="0" err="1">
                <a:latin typeface="Consolas" pitchFamily="49" charset="0"/>
              </a:rPr>
              <a:t>CcrReadFileAsync</a:t>
            </a:r>
            <a:r>
              <a:rPr lang="en-US" dirty="0">
                <a:latin typeface="Consolas" pitchFamily="49" charset="0"/>
              </a:rPr>
              <a:t>(string file)</a:t>
            </a:r>
          </a:p>
          <a:p>
            <a:r>
              <a:rPr lang="en-US" dirty="0" smtClean="0">
                <a:latin typeface="Consolas" pitchFamily="49" charset="0"/>
              </a:rPr>
              <a:t>{</a:t>
            </a:r>
            <a:endParaRPr lang="en-US" dirty="0">
              <a:latin typeface="Consolas" pitchFamily="49" charset="0"/>
            </a:endParaRPr>
          </a:p>
          <a:p>
            <a:r>
              <a:rPr lang="en-US" dirty="0" smtClean="0">
                <a:latin typeface="Consolas" pitchFamily="49" charset="0"/>
              </a:rPr>
              <a:t>    </a:t>
            </a:r>
            <a:r>
              <a:rPr lang="en-US" dirty="0" err="1" smtClean="0">
                <a:latin typeface="Consolas" pitchFamily="49" charset="0"/>
              </a:rPr>
              <a:t>var</a:t>
            </a:r>
            <a:r>
              <a:rPr lang="en-US" dirty="0" smtClean="0">
                <a:latin typeface="Consolas" pitchFamily="49" charset="0"/>
              </a:rPr>
              <a:t> </a:t>
            </a:r>
            <a:r>
              <a:rPr lang="en-US" dirty="0" err="1">
                <a:latin typeface="Consolas" pitchFamily="49" charset="0"/>
              </a:rPr>
              <a:t>resultPort</a:t>
            </a:r>
            <a:r>
              <a:rPr lang="en-US" dirty="0">
                <a:latin typeface="Consolas" pitchFamily="49" charset="0"/>
              </a:rPr>
              <a:t> = new Port&lt;</a:t>
            </a:r>
            <a:r>
              <a:rPr lang="en-US" dirty="0" err="1">
                <a:latin typeface="Consolas" pitchFamily="49" charset="0"/>
              </a:rPr>
              <a:t>IAsyncResult</a:t>
            </a:r>
            <a:r>
              <a:rPr lang="en-US" dirty="0" smtClean="0">
                <a:latin typeface="Consolas" pitchFamily="49" charset="0"/>
              </a:rPr>
              <a:t>&gt;();</a:t>
            </a:r>
            <a:endParaRPr lang="en-US" dirty="0">
              <a:latin typeface="Consolas" pitchFamily="49" charset="0"/>
            </a:endParaRPr>
          </a:p>
          <a:p>
            <a:r>
              <a:rPr lang="en-US" dirty="0" smtClean="0">
                <a:latin typeface="Consolas" pitchFamily="49" charset="0"/>
              </a:rPr>
              <a:t>    using (</a:t>
            </a:r>
            <a:r>
              <a:rPr lang="en-US" dirty="0" err="1" smtClean="0">
                <a:latin typeface="Consolas" pitchFamily="49" charset="0"/>
              </a:rPr>
              <a:t>var</a:t>
            </a:r>
            <a:r>
              <a:rPr lang="en-US" dirty="0" smtClean="0">
                <a:latin typeface="Consolas" pitchFamily="49" charset="0"/>
              </a:rPr>
              <a:t> </a:t>
            </a:r>
            <a:r>
              <a:rPr lang="en-US" dirty="0" err="1" smtClean="0">
                <a:latin typeface="Consolas" pitchFamily="49" charset="0"/>
              </a:rPr>
              <a:t>fs</a:t>
            </a:r>
            <a:r>
              <a:rPr lang="en-US" dirty="0" smtClean="0">
                <a:latin typeface="Consolas" pitchFamily="49" charset="0"/>
              </a:rPr>
              <a:t> </a:t>
            </a:r>
            <a:r>
              <a:rPr lang="en-US" dirty="0">
                <a:latin typeface="Consolas" pitchFamily="49" charset="0"/>
              </a:rPr>
              <a:t>= </a:t>
            </a:r>
            <a:r>
              <a:rPr lang="en-US" dirty="0" smtClean="0">
                <a:latin typeface="Consolas" pitchFamily="49" charset="0"/>
              </a:rPr>
              <a:t>new </a:t>
            </a:r>
            <a:r>
              <a:rPr lang="en-US" dirty="0" err="1" smtClean="0">
                <a:latin typeface="Consolas" pitchFamily="49" charset="0"/>
              </a:rPr>
              <a:t>FileStream</a:t>
            </a:r>
            <a:r>
              <a:rPr lang="en-US" dirty="0" smtClean="0">
                <a:latin typeface="Consolas" pitchFamily="49" charset="0"/>
              </a:rPr>
              <a:t>(file,…,</a:t>
            </a:r>
            <a:r>
              <a:rPr lang="en-US" dirty="0" err="1" smtClean="0">
                <a:latin typeface="Consolas" pitchFamily="49" charset="0"/>
              </a:rPr>
              <a:t>FileOptions.Asynchronous</a:t>
            </a:r>
            <a:r>
              <a:rPr lang="en-US" dirty="0">
                <a:latin typeface="Consolas" pitchFamily="49" charset="0"/>
              </a:rPr>
              <a:t>))</a:t>
            </a:r>
          </a:p>
          <a:p>
            <a:r>
              <a:rPr lang="en-US" dirty="0" smtClean="0">
                <a:latin typeface="Consolas" pitchFamily="49" charset="0"/>
              </a:rPr>
              <a:t>    {</a:t>
            </a:r>
            <a:endParaRPr lang="en-US" dirty="0">
              <a:latin typeface="Consolas" pitchFamily="49" charset="0"/>
            </a:endParaRPr>
          </a:p>
          <a:p>
            <a:r>
              <a:rPr lang="en-US" dirty="0" smtClean="0">
                <a:latin typeface="Consolas" pitchFamily="49" charset="0"/>
              </a:rPr>
              <a:t>        </a:t>
            </a:r>
            <a:r>
              <a:rPr lang="en-US" dirty="0" err="1" smtClean="0">
                <a:latin typeface="Consolas" pitchFamily="49" charset="0"/>
              </a:rPr>
              <a:t>var</a:t>
            </a:r>
            <a:r>
              <a:rPr lang="en-US" dirty="0" smtClean="0">
                <a:latin typeface="Consolas" pitchFamily="49" charset="0"/>
              </a:rPr>
              <a:t> </a:t>
            </a:r>
            <a:r>
              <a:rPr lang="en-US" dirty="0" err="1" smtClean="0">
                <a:latin typeface="Consolas" pitchFamily="49" charset="0"/>
              </a:rPr>
              <a:t>buf</a:t>
            </a:r>
            <a:r>
              <a:rPr lang="en-US" dirty="0" smtClean="0">
                <a:latin typeface="Consolas" pitchFamily="49" charset="0"/>
              </a:rPr>
              <a:t> </a:t>
            </a:r>
            <a:r>
              <a:rPr lang="en-US" dirty="0">
                <a:latin typeface="Consolas" pitchFamily="49" charset="0"/>
              </a:rPr>
              <a:t>= new byte[</a:t>
            </a:r>
            <a:r>
              <a:rPr lang="en-US" dirty="0" err="1">
                <a:latin typeface="Consolas" pitchFamily="49" charset="0"/>
              </a:rPr>
              <a:t>fs.Length</a:t>
            </a:r>
            <a:r>
              <a:rPr lang="en-US" dirty="0" smtClean="0">
                <a:latin typeface="Consolas" pitchFamily="49" charset="0"/>
              </a:rPr>
              <a:t>];</a:t>
            </a:r>
            <a:endParaRPr lang="en-US" dirty="0">
              <a:latin typeface="Consolas" pitchFamily="49" charset="0"/>
            </a:endParaRPr>
          </a:p>
          <a:p>
            <a:r>
              <a:rPr lang="en-US" dirty="0" smtClean="0">
                <a:latin typeface="Consolas" pitchFamily="49" charset="0"/>
              </a:rPr>
              <a:t>        </a:t>
            </a:r>
            <a:r>
              <a:rPr lang="en-US" dirty="0" err="1" smtClean="0">
                <a:latin typeface="Consolas" pitchFamily="49" charset="0"/>
              </a:rPr>
              <a:t>fs.BeginRead</a:t>
            </a:r>
            <a:r>
              <a:rPr lang="en-US" dirty="0" smtClean="0">
                <a:latin typeface="Consolas" pitchFamily="49" charset="0"/>
              </a:rPr>
              <a:t>(</a:t>
            </a:r>
            <a:r>
              <a:rPr lang="en-US" dirty="0" err="1" smtClean="0">
                <a:latin typeface="Consolas" pitchFamily="49" charset="0"/>
              </a:rPr>
              <a:t>buf</a:t>
            </a:r>
            <a:r>
              <a:rPr lang="en-US" dirty="0" smtClean="0">
                <a:latin typeface="Consolas" pitchFamily="49" charset="0"/>
              </a:rPr>
              <a:t>, 0</a:t>
            </a:r>
            <a:r>
              <a:rPr lang="en-US" dirty="0">
                <a:latin typeface="Consolas" pitchFamily="49" charset="0"/>
              </a:rPr>
              <a:t>, </a:t>
            </a:r>
            <a:r>
              <a:rPr lang="en-US" dirty="0" err="1" smtClean="0">
                <a:latin typeface="Consolas" pitchFamily="49" charset="0"/>
              </a:rPr>
              <a:t>buf.Length</a:t>
            </a:r>
            <a:r>
              <a:rPr lang="en-US" dirty="0">
                <a:latin typeface="Consolas" pitchFamily="49" charset="0"/>
              </a:rPr>
              <a:t>, </a:t>
            </a:r>
            <a:r>
              <a:rPr lang="en-US" dirty="0" err="1" smtClean="0">
                <a:latin typeface="Consolas" pitchFamily="49" charset="0"/>
              </a:rPr>
              <a:t>resultPort.Post</a:t>
            </a:r>
            <a:r>
              <a:rPr lang="en-US" dirty="0">
                <a:latin typeface="Consolas" pitchFamily="49" charset="0"/>
              </a:rPr>
              <a:t>, null</a:t>
            </a:r>
            <a:r>
              <a:rPr lang="en-US" dirty="0" smtClean="0">
                <a:latin typeface="Consolas" pitchFamily="49" charset="0"/>
              </a:rPr>
              <a:t>);</a:t>
            </a:r>
          </a:p>
          <a:p>
            <a:r>
              <a:rPr lang="en-US" dirty="0" smtClean="0">
                <a:latin typeface="Consolas" pitchFamily="49" charset="0"/>
              </a:rPr>
              <a:t>        </a:t>
            </a:r>
            <a:r>
              <a:rPr lang="en-US" dirty="0" err="1" smtClean="0">
                <a:latin typeface="Consolas" pitchFamily="49" charset="0"/>
              </a:rPr>
              <a:t>IAsyncResult</a:t>
            </a:r>
            <a:r>
              <a:rPr lang="en-US" dirty="0" smtClean="0">
                <a:latin typeface="Consolas" pitchFamily="49" charset="0"/>
              </a:rPr>
              <a:t> result = null;</a:t>
            </a:r>
            <a:endParaRPr lang="en-US" dirty="0">
              <a:latin typeface="Consolas" pitchFamily="49" charset="0"/>
            </a:endParaRPr>
          </a:p>
          <a:p>
            <a:r>
              <a:rPr lang="en-US" dirty="0" smtClean="0">
                <a:latin typeface="Consolas" pitchFamily="49" charset="0"/>
              </a:rPr>
              <a:t>        yield </a:t>
            </a:r>
            <a:r>
              <a:rPr lang="en-US" dirty="0">
                <a:latin typeface="Consolas" pitchFamily="49" charset="0"/>
              </a:rPr>
              <a:t>return </a:t>
            </a:r>
            <a:r>
              <a:rPr lang="en-US" dirty="0" err="1" smtClean="0">
                <a:latin typeface="Consolas" pitchFamily="49" charset="0"/>
              </a:rPr>
              <a:t>Arbiter.Receive</a:t>
            </a:r>
            <a:r>
              <a:rPr lang="en-US" dirty="0" smtClean="0">
                <a:latin typeface="Consolas" pitchFamily="49" charset="0"/>
              </a:rPr>
              <a:t>(false</a:t>
            </a:r>
            <a:r>
              <a:rPr lang="en-US" dirty="0">
                <a:latin typeface="Consolas" pitchFamily="49" charset="0"/>
              </a:rPr>
              <a:t>, </a:t>
            </a:r>
            <a:r>
              <a:rPr lang="en-US" dirty="0" err="1">
                <a:latin typeface="Consolas" pitchFamily="49" charset="0"/>
              </a:rPr>
              <a:t>resultPort</a:t>
            </a:r>
            <a:r>
              <a:rPr lang="en-US" dirty="0">
                <a:latin typeface="Consolas" pitchFamily="49" charset="0"/>
              </a:rPr>
              <a:t>, </a:t>
            </a:r>
            <a:endParaRPr lang="en-US" dirty="0" smtClean="0">
              <a:latin typeface="Consolas" pitchFamily="49" charset="0"/>
            </a:endParaRPr>
          </a:p>
          <a:p>
            <a:r>
              <a:rPr lang="en-US" dirty="0">
                <a:latin typeface="Consolas" pitchFamily="49" charset="0"/>
              </a:rPr>
              <a:t> </a:t>
            </a:r>
            <a:r>
              <a:rPr lang="en-US" dirty="0" smtClean="0">
                <a:latin typeface="Consolas" pitchFamily="49" charset="0"/>
              </a:rPr>
              <a:t>                                 </a:t>
            </a:r>
            <a:r>
              <a:rPr lang="en-US" dirty="0" err="1" smtClean="0">
                <a:latin typeface="Consolas" pitchFamily="49" charset="0"/>
              </a:rPr>
              <a:t>ar</a:t>
            </a:r>
            <a:r>
              <a:rPr lang="en-US" dirty="0" smtClean="0">
                <a:latin typeface="Consolas" pitchFamily="49" charset="0"/>
              </a:rPr>
              <a:t> </a:t>
            </a:r>
            <a:r>
              <a:rPr lang="en-US" dirty="0">
                <a:latin typeface="Consolas" pitchFamily="49" charset="0"/>
              </a:rPr>
              <a:t>=&gt; { result = </a:t>
            </a:r>
            <a:r>
              <a:rPr lang="en-US" dirty="0" err="1">
                <a:latin typeface="Consolas" pitchFamily="49" charset="0"/>
              </a:rPr>
              <a:t>ar</a:t>
            </a:r>
            <a:r>
              <a:rPr lang="en-US" dirty="0">
                <a:latin typeface="Consolas" pitchFamily="49" charset="0"/>
              </a:rPr>
              <a:t>; </a:t>
            </a:r>
            <a:r>
              <a:rPr lang="en-US" dirty="0" smtClean="0">
                <a:latin typeface="Consolas" pitchFamily="49" charset="0"/>
              </a:rPr>
              <a:t>});</a:t>
            </a:r>
            <a:endParaRPr lang="en-US" dirty="0">
              <a:latin typeface="Consolas" pitchFamily="49" charset="0"/>
            </a:endParaRPr>
          </a:p>
          <a:p>
            <a:r>
              <a:rPr lang="en-US" dirty="0" smtClean="0">
                <a:latin typeface="Consolas" pitchFamily="49" charset="0"/>
              </a:rPr>
              <a:t>        try</a:t>
            </a:r>
            <a:endParaRPr lang="en-US" dirty="0">
              <a:latin typeface="Consolas" pitchFamily="49" charset="0"/>
            </a:endParaRPr>
          </a:p>
          <a:p>
            <a:r>
              <a:rPr lang="en-US" dirty="0" smtClean="0">
                <a:latin typeface="Consolas" pitchFamily="49" charset="0"/>
              </a:rPr>
              <a:t>        {</a:t>
            </a:r>
            <a:endParaRPr lang="en-US" dirty="0">
              <a:latin typeface="Consolas" pitchFamily="49" charset="0"/>
            </a:endParaRPr>
          </a:p>
          <a:p>
            <a:r>
              <a:rPr lang="en-US" dirty="0" smtClean="0">
                <a:latin typeface="Consolas" pitchFamily="49" charset="0"/>
              </a:rPr>
              <a:t>           </a:t>
            </a:r>
            <a:r>
              <a:rPr lang="en-US" dirty="0" err="1" smtClean="0">
                <a:latin typeface="Consolas" pitchFamily="49" charset="0"/>
              </a:rPr>
              <a:t>fs.EndRead</a:t>
            </a:r>
            <a:r>
              <a:rPr lang="en-US" dirty="0" smtClean="0">
                <a:latin typeface="Consolas" pitchFamily="49" charset="0"/>
              </a:rPr>
              <a:t>(result</a:t>
            </a:r>
            <a:r>
              <a:rPr lang="en-US" dirty="0">
                <a:latin typeface="Consolas" pitchFamily="49" charset="0"/>
              </a:rPr>
              <a:t>);</a:t>
            </a:r>
          </a:p>
          <a:p>
            <a:r>
              <a:rPr lang="en-US" dirty="0" smtClean="0">
                <a:latin typeface="Consolas" pitchFamily="49" charset="0"/>
              </a:rPr>
              <a:t>           </a:t>
            </a:r>
            <a:r>
              <a:rPr lang="en-US" dirty="0" err="1" smtClean="0">
                <a:latin typeface="Consolas" pitchFamily="49" charset="0"/>
              </a:rPr>
              <a:t>ProcessData</a:t>
            </a:r>
            <a:r>
              <a:rPr lang="en-US" dirty="0" smtClean="0">
                <a:latin typeface="Consolas" pitchFamily="49" charset="0"/>
              </a:rPr>
              <a:t>(</a:t>
            </a:r>
            <a:r>
              <a:rPr lang="en-US" dirty="0" err="1" smtClean="0">
                <a:latin typeface="Consolas" pitchFamily="49" charset="0"/>
              </a:rPr>
              <a:t>buf</a:t>
            </a:r>
            <a:r>
              <a:rPr lang="en-US" dirty="0" smtClean="0">
                <a:latin typeface="Consolas" pitchFamily="49" charset="0"/>
              </a:rPr>
              <a:t>);</a:t>
            </a:r>
            <a:endParaRPr lang="en-US" dirty="0">
              <a:latin typeface="Consolas" pitchFamily="49" charset="0"/>
            </a:endParaRPr>
          </a:p>
          <a:p>
            <a:r>
              <a:rPr lang="en-US" dirty="0" smtClean="0">
                <a:latin typeface="Consolas" pitchFamily="49" charset="0"/>
              </a:rPr>
              <a:t>        }</a:t>
            </a:r>
            <a:endParaRPr lang="en-US" dirty="0">
              <a:latin typeface="Consolas" pitchFamily="49" charset="0"/>
            </a:endParaRPr>
          </a:p>
          <a:p>
            <a:r>
              <a:rPr lang="en-US" dirty="0" smtClean="0">
                <a:latin typeface="Consolas" pitchFamily="49" charset="0"/>
              </a:rPr>
              <a:t>        catch { </a:t>
            </a:r>
            <a:r>
              <a:rPr lang="en-US" dirty="0">
                <a:latin typeface="Consolas" pitchFamily="49" charset="0"/>
              </a:rPr>
              <a:t>// handle </a:t>
            </a:r>
            <a:r>
              <a:rPr lang="en-US" dirty="0" smtClean="0">
                <a:latin typeface="Consolas" pitchFamily="49" charset="0"/>
              </a:rPr>
              <a:t>exception </a:t>
            </a:r>
            <a:r>
              <a:rPr lang="en-US" dirty="0">
                <a:latin typeface="Consolas" pitchFamily="49" charset="0"/>
              </a:rPr>
              <a:t>}</a:t>
            </a:r>
          </a:p>
          <a:p>
            <a:r>
              <a:rPr lang="en-US" dirty="0" smtClean="0">
                <a:latin typeface="Consolas" pitchFamily="49" charset="0"/>
              </a:rPr>
              <a:t>     }</a:t>
            </a:r>
            <a:endParaRPr lang="en-US" dirty="0">
              <a:latin typeface="Consolas" pitchFamily="49" charset="0"/>
            </a:endParaRPr>
          </a:p>
          <a:p>
            <a:r>
              <a:rPr lang="en-US" dirty="0" smtClean="0">
                <a:latin typeface="Consolas" pitchFamily="49" charset="0"/>
              </a:rPr>
              <a:t>}</a:t>
            </a:r>
            <a:endParaRPr lang="en-US" dirty="0">
              <a:latin typeface="Consolas" pitchFamily="49" charset="0"/>
            </a:endParaRPr>
          </a:p>
        </p:txBody>
      </p:sp>
      <p:sp>
        <p:nvSpPr>
          <p:cNvPr id="5" name="Rectangle 4"/>
          <p:cNvSpPr/>
          <p:nvPr/>
        </p:nvSpPr>
        <p:spPr>
          <a:xfrm>
            <a:off x="304800" y="1371600"/>
            <a:ext cx="2286000" cy="3048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Rectangular Callout 5"/>
          <p:cNvSpPr/>
          <p:nvPr/>
        </p:nvSpPr>
        <p:spPr>
          <a:xfrm>
            <a:off x="3581400" y="304800"/>
            <a:ext cx="2971800" cy="1600200"/>
          </a:xfrm>
          <a:prstGeom prst="wedgeRectCallout">
            <a:avLst>
              <a:gd name="adj1" fmla="val -82821"/>
              <a:gd name="adj2" fmla="val 23525"/>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Iterative task: models sequential control flow</a:t>
            </a:r>
          </a:p>
          <a:p>
            <a:pPr indent="-342900">
              <a:buAutoNum type="arabicParenR"/>
            </a:pPr>
            <a:r>
              <a:rPr lang="en-US" dirty="0" smtClean="0"/>
              <a:t>Begin read operation</a:t>
            </a:r>
          </a:p>
          <a:p>
            <a:pPr indent="-342900">
              <a:buAutoNum type="arabicParenR"/>
            </a:pPr>
            <a:r>
              <a:rPr lang="en-US" dirty="0" smtClean="0"/>
              <a:t>“wait” for result of read</a:t>
            </a:r>
          </a:p>
          <a:p>
            <a:pPr indent="-342900">
              <a:buAutoNum type="arabicParenR"/>
            </a:pPr>
            <a:r>
              <a:rPr lang="en-US" dirty="0" smtClean="0"/>
              <a:t>Process read data</a:t>
            </a:r>
            <a:endParaRPr lang="en-US" dirty="0"/>
          </a:p>
        </p:txBody>
      </p:sp>
      <p:sp>
        <p:nvSpPr>
          <p:cNvPr id="7" name="Rectangle 6"/>
          <p:cNvSpPr/>
          <p:nvPr/>
        </p:nvSpPr>
        <p:spPr>
          <a:xfrm>
            <a:off x="762000" y="1981200"/>
            <a:ext cx="8077200" cy="16764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Rectangle 7"/>
          <p:cNvSpPr/>
          <p:nvPr/>
        </p:nvSpPr>
        <p:spPr>
          <a:xfrm>
            <a:off x="762000" y="3657600"/>
            <a:ext cx="8077200" cy="5334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Rectangle 8"/>
          <p:cNvSpPr/>
          <p:nvPr/>
        </p:nvSpPr>
        <p:spPr>
          <a:xfrm>
            <a:off x="762000" y="4191000"/>
            <a:ext cx="8077200" cy="16002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0" name="TextBox 9"/>
          <p:cNvSpPr txBox="1"/>
          <p:nvPr/>
        </p:nvSpPr>
        <p:spPr>
          <a:xfrm>
            <a:off x="152400" y="2514600"/>
            <a:ext cx="609600" cy="1015663"/>
          </a:xfrm>
          <a:prstGeom prst="rect">
            <a:avLst/>
          </a:prstGeom>
          <a:noFill/>
        </p:spPr>
        <p:txBody>
          <a:bodyPr wrap="square" rtlCol="0">
            <a:spAutoFit/>
          </a:bodyPr>
          <a:lstStyle/>
          <a:p>
            <a:pPr algn="ctr"/>
            <a:r>
              <a:rPr lang="en-US" sz="6000" dirty="0" smtClean="0">
                <a:solidFill>
                  <a:schemeClr val="accent6">
                    <a:lumMod val="75000"/>
                  </a:schemeClr>
                </a:solidFill>
                <a:effectLst>
                  <a:outerShdw blurRad="38100" dist="38100" dir="2700000" algn="tl">
                    <a:srgbClr val="000000">
                      <a:alpha val="43137"/>
                    </a:srgbClr>
                  </a:outerShdw>
                </a:effectLst>
              </a:rPr>
              <a:t>1</a:t>
            </a:r>
            <a:endParaRPr lang="en-US" sz="6000" dirty="0">
              <a:solidFill>
                <a:schemeClr val="accent6">
                  <a:lumMod val="75000"/>
                </a:schemeClr>
              </a:solidFill>
              <a:effectLst>
                <a:outerShdw blurRad="38100" dist="38100" dir="2700000" algn="tl">
                  <a:srgbClr val="000000">
                    <a:alpha val="43137"/>
                  </a:srgbClr>
                </a:outerShdw>
              </a:effectLst>
            </a:endParaRPr>
          </a:p>
        </p:txBody>
      </p:sp>
      <p:sp>
        <p:nvSpPr>
          <p:cNvPr id="13" name="TextBox 12"/>
          <p:cNvSpPr txBox="1"/>
          <p:nvPr/>
        </p:nvSpPr>
        <p:spPr>
          <a:xfrm>
            <a:off x="152400" y="3327737"/>
            <a:ext cx="609600" cy="1015663"/>
          </a:xfrm>
          <a:prstGeom prst="rect">
            <a:avLst/>
          </a:prstGeom>
          <a:noFill/>
        </p:spPr>
        <p:txBody>
          <a:bodyPr wrap="square" rtlCol="0">
            <a:spAutoFit/>
          </a:bodyPr>
          <a:lstStyle/>
          <a:p>
            <a:pPr algn="ctr"/>
            <a:r>
              <a:rPr lang="en-US" sz="6000" dirty="0" smtClean="0">
                <a:solidFill>
                  <a:schemeClr val="accent6">
                    <a:lumMod val="75000"/>
                  </a:schemeClr>
                </a:solidFill>
                <a:effectLst>
                  <a:outerShdw blurRad="38100" dist="38100" dir="2700000" algn="tl">
                    <a:srgbClr val="000000">
                      <a:alpha val="43137"/>
                    </a:srgbClr>
                  </a:outerShdw>
                </a:effectLst>
              </a:rPr>
              <a:t>2</a:t>
            </a:r>
          </a:p>
        </p:txBody>
      </p:sp>
      <p:sp>
        <p:nvSpPr>
          <p:cNvPr id="14" name="TextBox 13"/>
          <p:cNvSpPr txBox="1"/>
          <p:nvPr/>
        </p:nvSpPr>
        <p:spPr>
          <a:xfrm>
            <a:off x="152400" y="4318337"/>
            <a:ext cx="609600" cy="1015663"/>
          </a:xfrm>
          <a:prstGeom prst="rect">
            <a:avLst/>
          </a:prstGeom>
          <a:noFill/>
        </p:spPr>
        <p:txBody>
          <a:bodyPr wrap="square" rtlCol="0">
            <a:spAutoFit/>
          </a:bodyPr>
          <a:lstStyle/>
          <a:p>
            <a:pPr algn="ctr"/>
            <a:r>
              <a:rPr lang="en-US" sz="6000" dirty="0" smtClean="0">
                <a:solidFill>
                  <a:schemeClr val="accent6">
                    <a:lumMod val="75000"/>
                  </a:schemeClr>
                </a:solidFill>
                <a:effectLst>
                  <a:outerShdw blurRad="38100" dist="38100" dir="2700000" algn="tl">
                    <a:srgbClr val="000000">
                      <a:alpha val="43137"/>
                    </a:srgbClr>
                  </a:outerShdw>
                </a:effectLst>
              </a:rPr>
              <a:t>3</a:t>
            </a:r>
            <a:endParaRPr lang="en-US" sz="6000" dirty="0">
              <a:solidFill>
                <a:schemeClr val="accent6">
                  <a:lumMod val="75000"/>
                </a:schemeClr>
              </a:solidFill>
              <a:effectLst>
                <a:outerShdw blurRad="38100" dist="38100" dir="2700000" algn="tl">
                  <a:srgbClr val="000000">
                    <a:alpha val="43137"/>
                  </a:srgbClr>
                </a:outerShdw>
              </a:effectLst>
            </a:endParaRPr>
          </a:p>
        </p:txBody>
      </p:sp>
      <p:sp>
        <p:nvSpPr>
          <p:cNvPr id="15" name="Rectangle 14"/>
          <p:cNvSpPr/>
          <p:nvPr/>
        </p:nvSpPr>
        <p:spPr>
          <a:xfrm>
            <a:off x="762000" y="1981200"/>
            <a:ext cx="5334000" cy="3048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6" name="Rectangle 15"/>
          <p:cNvSpPr/>
          <p:nvPr/>
        </p:nvSpPr>
        <p:spPr>
          <a:xfrm>
            <a:off x="5410200" y="3048000"/>
            <a:ext cx="1905000" cy="3048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7" name="Rectangular Callout 16"/>
          <p:cNvSpPr/>
          <p:nvPr/>
        </p:nvSpPr>
        <p:spPr>
          <a:xfrm>
            <a:off x="1066800" y="914400"/>
            <a:ext cx="3276600" cy="609600"/>
          </a:xfrm>
          <a:prstGeom prst="wedgeRectCallout">
            <a:avLst>
              <a:gd name="adj1" fmla="val -31091"/>
              <a:gd name="adj2" fmla="val 123918"/>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Use port to coordinate on completion of </a:t>
            </a:r>
            <a:r>
              <a:rPr lang="en-US" dirty="0" err="1" smtClean="0"/>
              <a:t>async</a:t>
            </a:r>
            <a:r>
              <a:rPr lang="en-US" dirty="0" smtClean="0"/>
              <a:t>. operation</a:t>
            </a:r>
            <a:endParaRPr lang="en-US" dirty="0"/>
          </a:p>
        </p:txBody>
      </p:sp>
      <p:sp>
        <p:nvSpPr>
          <p:cNvPr id="18" name="Rectangular Callout 17"/>
          <p:cNvSpPr/>
          <p:nvPr/>
        </p:nvSpPr>
        <p:spPr>
          <a:xfrm>
            <a:off x="6019800" y="1981200"/>
            <a:ext cx="2971800" cy="609600"/>
          </a:xfrm>
          <a:prstGeom prst="wedgeRectCallout">
            <a:avLst>
              <a:gd name="adj1" fmla="val -31091"/>
              <a:gd name="adj2" fmla="val 123918"/>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Callback: simply post </a:t>
            </a:r>
            <a:r>
              <a:rPr lang="en-US" dirty="0" err="1" smtClean="0"/>
              <a:t>IAsyncResult</a:t>
            </a:r>
            <a:r>
              <a:rPr lang="en-US" dirty="0" smtClean="0"/>
              <a:t> as a message</a:t>
            </a:r>
            <a:endParaRPr lang="en-US" dirty="0"/>
          </a:p>
        </p:txBody>
      </p:sp>
      <p:sp>
        <p:nvSpPr>
          <p:cNvPr id="20" name="Rectangular Callout 19"/>
          <p:cNvSpPr/>
          <p:nvPr/>
        </p:nvSpPr>
        <p:spPr>
          <a:xfrm>
            <a:off x="5029200" y="4343400"/>
            <a:ext cx="3352800" cy="1371600"/>
          </a:xfrm>
          <a:prstGeom prst="wedgeRectCallout">
            <a:avLst>
              <a:gd name="adj1" fmla="val -27104"/>
              <a:gd name="adj2" fmla="val -58329"/>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Yield receiver task,</a:t>
            </a:r>
          </a:p>
          <a:p>
            <a:r>
              <a:rPr lang="en-US" dirty="0" smtClean="0"/>
              <a:t>Task is activated by dispatcher,</a:t>
            </a:r>
          </a:p>
          <a:p>
            <a:r>
              <a:rPr lang="en-US" dirty="0" smtClean="0"/>
              <a:t>Dispatcher calls </a:t>
            </a:r>
            <a:r>
              <a:rPr lang="en-US" dirty="0" err="1" smtClean="0"/>
              <a:t>MoveNext</a:t>
            </a:r>
            <a:r>
              <a:rPr lang="en-US" dirty="0" smtClean="0"/>
              <a:t>() when task complete.</a:t>
            </a:r>
          </a:p>
          <a:p>
            <a:r>
              <a:rPr lang="en-US" dirty="0" smtClean="0"/>
              <a:t>Does not block thread!</a:t>
            </a:r>
            <a:endParaRPr lang="en-US" dirty="0"/>
          </a:p>
        </p:txBody>
      </p:sp>
      <p:sp>
        <p:nvSpPr>
          <p:cNvPr id="21" name="Rectangle 20"/>
          <p:cNvSpPr/>
          <p:nvPr/>
        </p:nvSpPr>
        <p:spPr>
          <a:xfrm>
            <a:off x="762000" y="3352800"/>
            <a:ext cx="8077200" cy="8382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200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200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200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200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200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10"/>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3"/>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8"/>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5"/>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2"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1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5"/>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6"/>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xit" presetSubtype="0" fill="hold" grpId="3" nodeType="withEffect">
                                  <p:stCondLst>
                                    <p:cond delay="0"/>
                                  </p:stCondLst>
                                  <p:childTnLst>
                                    <p:set>
                                      <p:cBhvr>
                                        <p:cTn id="66" dur="1" fill="hold">
                                          <p:stCondLst>
                                            <p:cond delay="0"/>
                                          </p:stCondLst>
                                        </p:cTn>
                                        <p:tgtEl>
                                          <p:spTgt spid="8"/>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8" grpId="2" animBg="1"/>
      <p:bldP spid="8" grpId="3" animBg="1"/>
      <p:bldP spid="9" grpId="0" animBg="1"/>
      <p:bldP spid="9" grpId="1" animBg="1"/>
      <p:bldP spid="10" grpId="0"/>
      <p:bldP spid="10" grpId="1"/>
      <p:bldP spid="13" grpId="0"/>
      <p:bldP spid="13" grpId="1"/>
      <p:bldP spid="14" grpId="0"/>
      <p:bldP spid="14" grpId="1"/>
      <p:bldP spid="15" grpId="0" animBg="1"/>
      <p:bldP spid="15" grpId="1" animBg="1"/>
      <p:bldP spid="16" grpId="0" animBg="1"/>
      <p:bldP spid="16" grpId="1" animBg="1"/>
      <p:bldP spid="17" grpId="0" animBg="1"/>
      <p:bldP spid="17" grpId="1" animBg="1"/>
      <p:bldP spid="18" grpId="0" animBg="1"/>
      <p:bldP spid="18" grpId="1" animBg="1"/>
      <p:bldP spid="20" grpId="0" animBg="1"/>
      <p:bldP spid="20" grpId="1" animBg="1"/>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Read</a:t>
            </a:r>
            <a:endParaRPr lang="en-US" dirty="0"/>
          </a:p>
        </p:txBody>
      </p:sp>
      <p:sp>
        <p:nvSpPr>
          <p:cNvPr id="4" name="TextBox 3"/>
          <p:cNvSpPr txBox="1"/>
          <p:nvPr/>
        </p:nvSpPr>
        <p:spPr>
          <a:xfrm>
            <a:off x="228600" y="1371600"/>
            <a:ext cx="8795998" cy="5078313"/>
          </a:xfrm>
          <a:prstGeom prst="rect">
            <a:avLst/>
          </a:prstGeom>
          <a:noFill/>
        </p:spPr>
        <p:txBody>
          <a:bodyPr wrap="none" rtlCol="0">
            <a:spAutoFit/>
          </a:bodyPr>
          <a:lstStyle/>
          <a:p>
            <a:r>
              <a:rPr lang="en-US" dirty="0" err="1">
                <a:latin typeface="Consolas" pitchFamily="49" charset="0"/>
              </a:rPr>
              <a:t>IEnumerator</a:t>
            </a:r>
            <a:r>
              <a:rPr lang="en-US" dirty="0">
                <a:latin typeface="Consolas" pitchFamily="49" charset="0"/>
              </a:rPr>
              <a:t>&lt;</a:t>
            </a:r>
            <a:r>
              <a:rPr lang="en-US" dirty="0" err="1">
                <a:latin typeface="Consolas" pitchFamily="49" charset="0"/>
              </a:rPr>
              <a:t>ITask</a:t>
            </a:r>
            <a:r>
              <a:rPr lang="en-US" dirty="0">
                <a:latin typeface="Consolas" pitchFamily="49" charset="0"/>
              </a:rPr>
              <a:t>&gt; </a:t>
            </a:r>
            <a:r>
              <a:rPr lang="en-US" dirty="0" err="1">
                <a:latin typeface="Consolas" pitchFamily="49" charset="0"/>
              </a:rPr>
              <a:t>CcrReadFileAsync</a:t>
            </a:r>
            <a:r>
              <a:rPr lang="en-US" dirty="0">
                <a:latin typeface="Consolas" pitchFamily="49" charset="0"/>
              </a:rPr>
              <a:t>(string file)</a:t>
            </a:r>
          </a:p>
          <a:p>
            <a:r>
              <a:rPr lang="en-US" dirty="0" smtClean="0">
                <a:latin typeface="Consolas" pitchFamily="49" charset="0"/>
              </a:rPr>
              <a:t>{</a:t>
            </a:r>
            <a:endParaRPr lang="en-US" dirty="0">
              <a:latin typeface="Consolas" pitchFamily="49" charset="0"/>
            </a:endParaRPr>
          </a:p>
          <a:p>
            <a:r>
              <a:rPr lang="en-US" dirty="0" smtClean="0">
                <a:latin typeface="Consolas" pitchFamily="49" charset="0"/>
              </a:rPr>
              <a:t>    </a:t>
            </a:r>
            <a:r>
              <a:rPr lang="en-US" dirty="0" err="1" smtClean="0">
                <a:latin typeface="Consolas" pitchFamily="49" charset="0"/>
              </a:rPr>
              <a:t>var</a:t>
            </a:r>
            <a:r>
              <a:rPr lang="en-US" dirty="0" smtClean="0">
                <a:latin typeface="Consolas" pitchFamily="49" charset="0"/>
              </a:rPr>
              <a:t> </a:t>
            </a:r>
            <a:r>
              <a:rPr lang="en-US" dirty="0" err="1">
                <a:latin typeface="Consolas" pitchFamily="49" charset="0"/>
              </a:rPr>
              <a:t>resultPort</a:t>
            </a:r>
            <a:r>
              <a:rPr lang="en-US" dirty="0">
                <a:latin typeface="Consolas" pitchFamily="49" charset="0"/>
              </a:rPr>
              <a:t> = new Port&lt;</a:t>
            </a:r>
            <a:r>
              <a:rPr lang="en-US" dirty="0" err="1">
                <a:latin typeface="Consolas" pitchFamily="49" charset="0"/>
              </a:rPr>
              <a:t>IAsyncResult</a:t>
            </a:r>
            <a:r>
              <a:rPr lang="en-US" dirty="0" smtClean="0">
                <a:latin typeface="Consolas" pitchFamily="49" charset="0"/>
              </a:rPr>
              <a:t>&gt;();</a:t>
            </a:r>
            <a:endParaRPr lang="en-US" dirty="0">
              <a:latin typeface="Consolas" pitchFamily="49" charset="0"/>
            </a:endParaRPr>
          </a:p>
          <a:p>
            <a:r>
              <a:rPr lang="en-US" dirty="0" smtClean="0">
                <a:latin typeface="Consolas" pitchFamily="49" charset="0"/>
              </a:rPr>
              <a:t>    using (</a:t>
            </a:r>
            <a:r>
              <a:rPr lang="en-US" dirty="0" err="1" smtClean="0">
                <a:latin typeface="Consolas" pitchFamily="49" charset="0"/>
              </a:rPr>
              <a:t>var</a:t>
            </a:r>
            <a:r>
              <a:rPr lang="en-US" dirty="0" smtClean="0">
                <a:latin typeface="Consolas" pitchFamily="49" charset="0"/>
              </a:rPr>
              <a:t> </a:t>
            </a:r>
            <a:r>
              <a:rPr lang="en-US" dirty="0" err="1" smtClean="0">
                <a:latin typeface="Consolas" pitchFamily="49" charset="0"/>
              </a:rPr>
              <a:t>fs</a:t>
            </a:r>
            <a:r>
              <a:rPr lang="en-US" dirty="0" smtClean="0">
                <a:latin typeface="Consolas" pitchFamily="49" charset="0"/>
              </a:rPr>
              <a:t> </a:t>
            </a:r>
            <a:r>
              <a:rPr lang="en-US" dirty="0">
                <a:latin typeface="Consolas" pitchFamily="49" charset="0"/>
              </a:rPr>
              <a:t>= </a:t>
            </a:r>
            <a:r>
              <a:rPr lang="en-US" dirty="0" smtClean="0">
                <a:latin typeface="Consolas" pitchFamily="49" charset="0"/>
              </a:rPr>
              <a:t>new </a:t>
            </a:r>
            <a:r>
              <a:rPr lang="en-US" dirty="0" err="1" smtClean="0">
                <a:latin typeface="Consolas" pitchFamily="49" charset="0"/>
              </a:rPr>
              <a:t>FileStream</a:t>
            </a:r>
            <a:r>
              <a:rPr lang="en-US" dirty="0" smtClean="0">
                <a:latin typeface="Consolas" pitchFamily="49" charset="0"/>
              </a:rPr>
              <a:t>(file,…,</a:t>
            </a:r>
            <a:r>
              <a:rPr lang="en-US" dirty="0" err="1" smtClean="0">
                <a:latin typeface="Consolas" pitchFamily="49" charset="0"/>
              </a:rPr>
              <a:t>FileOptions.Asynchronous</a:t>
            </a:r>
            <a:r>
              <a:rPr lang="en-US" dirty="0">
                <a:latin typeface="Consolas" pitchFamily="49" charset="0"/>
              </a:rPr>
              <a:t>))</a:t>
            </a:r>
          </a:p>
          <a:p>
            <a:r>
              <a:rPr lang="en-US" dirty="0" smtClean="0">
                <a:latin typeface="Consolas" pitchFamily="49" charset="0"/>
              </a:rPr>
              <a:t>    {</a:t>
            </a:r>
            <a:endParaRPr lang="en-US" dirty="0">
              <a:latin typeface="Consolas" pitchFamily="49" charset="0"/>
            </a:endParaRPr>
          </a:p>
          <a:p>
            <a:r>
              <a:rPr lang="en-US" dirty="0" smtClean="0">
                <a:latin typeface="Consolas" pitchFamily="49" charset="0"/>
              </a:rPr>
              <a:t>        </a:t>
            </a:r>
            <a:r>
              <a:rPr lang="en-US" dirty="0" err="1" smtClean="0">
                <a:latin typeface="Consolas" pitchFamily="49" charset="0"/>
              </a:rPr>
              <a:t>var</a:t>
            </a:r>
            <a:r>
              <a:rPr lang="en-US" dirty="0" smtClean="0">
                <a:latin typeface="Consolas" pitchFamily="49" charset="0"/>
              </a:rPr>
              <a:t> </a:t>
            </a:r>
            <a:r>
              <a:rPr lang="en-US" dirty="0" err="1" smtClean="0">
                <a:latin typeface="Consolas" pitchFamily="49" charset="0"/>
              </a:rPr>
              <a:t>buf</a:t>
            </a:r>
            <a:r>
              <a:rPr lang="en-US" dirty="0" smtClean="0">
                <a:latin typeface="Consolas" pitchFamily="49" charset="0"/>
              </a:rPr>
              <a:t> </a:t>
            </a:r>
            <a:r>
              <a:rPr lang="en-US" dirty="0">
                <a:latin typeface="Consolas" pitchFamily="49" charset="0"/>
              </a:rPr>
              <a:t>= new byte[</a:t>
            </a:r>
            <a:r>
              <a:rPr lang="en-US" dirty="0" err="1">
                <a:latin typeface="Consolas" pitchFamily="49" charset="0"/>
              </a:rPr>
              <a:t>fs.Length</a:t>
            </a:r>
            <a:r>
              <a:rPr lang="en-US" dirty="0" smtClean="0">
                <a:latin typeface="Consolas" pitchFamily="49" charset="0"/>
              </a:rPr>
              <a:t>];</a:t>
            </a:r>
            <a:endParaRPr lang="en-US" dirty="0">
              <a:latin typeface="Consolas" pitchFamily="49" charset="0"/>
            </a:endParaRPr>
          </a:p>
          <a:p>
            <a:r>
              <a:rPr lang="en-US" dirty="0" smtClean="0">
                <a:latin typeface="Consolas" pitchFamily="49" charset="0"/>
              </a:rPr>
              <a:t>        </a:t>
            </a:r>
            <a:r>
              <a:rPr lang="en-US" dirty="0" err="1" smtClean="0">
                <a:latin typeface="Consolas" pitchFamily="49" charset="0"/>
              </a:rPr>
              <a:t>fs.BeginRead</a:t>
            </a:r>
            <a:r>
              <a:rPr lang="en-US" dirty="0" smtClean="0">
                <a:latin typeface="Consolas" pitchFamily="49" charset="0"/>
              </a:rPr>
              <a:t>(</a:t>
            </a:r>
            <a:r>
              <a:rPr lang="en-US" dirty="0" err="1" smtClean="0">
                <a:latin typeface="Consolas" pitchFamily="49" charset="0"/>
              </a:rPr>
              <a:t>buf</a:t>
            </a:r>
            <a:r>
              <a:rPr lang="en-US" dirty="0" smtClean="0">
                <a:latin typeface="Consolas" pitchFamily="49" charset="0"/>
              </a:rPr>
              <a:t>, 0</a:t>
            </a:r>
            <a:r>
              <a:rPr lang="en-US" dirty="0">
                <a:latin typeface="Consolas" pitchFamily="49" charset="0"/>
              </a:rPr>
              <a:t>, </a:t>
            </a:r>
            <a:r>
              <a:rPr lang="en-US" dirty="0" err="1" smtClean="0">
                <a:latin typeface="Consolas" pitchFamily="49" charset="0"/>
              </a:rPr>
              <a:t>buf.Length</a:t>
            </a:r>
            <a:r>
              <a:rPr lang="en-US" dirty="0">
                <a:latin typeface="Consolas" pitchFamily="49" charset="0"/>
              </a:rPr>
              <a:t>, </a:t>
            </a:r>
            <a:r>
              <a:rPr lang="en-US" dirty="0" err="1" smtClean="0">
                <a:latin typeface="Consolas" pitchFamily="49" charset="0"/>
              </a:rPr>
              <a:t>resultPort.Post</a:t>
            </a:r>
            <a:r>
              <a:rPr lang="en-US" dirty="0">
                <a:latin typeface="Consolas" pitchFamily="49" charset="0"/>
              </a:rPr>
              <a:t>, null</a:t>
            </a:r>
            <a:r>
              <a:rPr lang="en-US" dirty="0" smtClean="0">
                <a:latin typeface="Consolas" pitchFamily="49" charset="0"/>
              </a:rPr>
              <a:t>);</a:t>
            </a:r>
          </a:p>
          <a:p>
            <a:r>
              <a:rPr lang="en-US" dirty="0" smtClean="0">
                <a:latin typeface="Consolas" pitchFamily="49" charset="0"/>
              </a:rPr>
              <a:t>        </a:t>
            </a:r>
          </a:p>
          <a:p>
            <a:r>
              <a:rPr lang="en-US" dirty="0">
                <a:latin typeface="Consolas" pitchFamily="49" charset="0"/>
              </a:rPr>
              <a:t> </a:t>
            </a:r>
            <a:r>
              <a:rPr lang="en-US" dirty="0" smtClean="0">
                <a:latin typeface="Consolas" pitchFamily="49" charset="0"/>
              </a:rPr>
              <a:t>       yield return (Receiver)</a:t>
            </a:r>
            <a:r>
              <a:rPr lang="en-US" dirty="0" err="1" smtClean="0">
                <a:latin typeface="Consolas" pitchFamily="49" charset="0"/>
              </a:rPr>
              <a:t>resultPort</a:t>
            </a:r>
            <a:r>
              <a:rPr lang="en-US" dirty="0" smtClean="0">
                <a:latin typeface="Consolas" pitchFamily="49" charset="0"/>
              </a:rPr>
              <a:t>;</a:t>
            </a:r>
          </a:p>
          <a:p>
            <a:r>
              <a:rPr lang="en-US" dirty="0" smtClean="0">
                <a:latin typeface="Consolas" pitchFamily="49" charset="0"/>
              </a:rPr>
              <a:t>        </a:t>
            </a:r>
            <a:r>
              <a:rPr lang="en-US" dirty="0" err="1" smtClean="0">
                <a:latin typeface="Consolas" pitchFamily="49" charset="0"/>
              </a:rPr>
              <a:t>var</a:t>
            </a:r>
            <a:r>
              <a:rPr lang="en-US" dirty="0" smtClean="0">
                <a:latin typeface="Consolas" pitchFamily="49" charset="0"/>
              </a:rPr>
              <a:t> result = (</a:t>
            </a:r>
            <a:r>
              <a:rPr lang="en-US" dirty="0" err="1" smtClean="0">
                <a:latin typeface="Consolas" pitchFamily="49" charset="0"/>
              </a:rPr>
              <a:t>IAsyncResult</a:t>
            </a:r>
            <a:r>
              <a:rPr lang="en-US" dirty="0" smtClean="0">
                <a:latin typeface="Consolas" pitchFamily="49" charset="0"/>
              </a:rPr>
              <a:t>)</a:t>
            </a:r>
            <a:r>
              <a:rPr lang="en-US" dirty="0" err="1" smtClean="0">
                <a:latin typeface="Consolas" pitchFamily="49" charset="0"/>
              </a:rPr>
              <a:t>resultPort</a:t>
            </a:r>
            <a:r>
              <a:rPr lang="en-US" dirty="0" smtClean="0">
                <a:latin typeface="Consolas" pitchFamily="49" charset="0"/>
              </a:rPr>
              <a:t>;</a:t>
            </a:r>
          </a:p>
          <a:p>
            <a:r>
              <a:rPr lang="en-US" dirty="0">
                <a:latin typeface="Consolas" pitchFamily="49" charset="0"/>
              </a:rPr>
              <a:t> </a:t>
            </a:r>
            <a:r>
              <a:rPr lang="en-US" dirty="0" smtClean="0">
                <a:latin typeface="Consolas" pitchFamily="49" charset="0"/>
              </a:rPr>
              <a:t>       try</a:t>
            </a:r>
            <a:endParaRPr lang="en-US" dirty="0">
              <a:latin typeface="Consolas" pitchFamily="49" charset="0"/>
            </a:endParaRPr>
          </a:p>
          <a:p>
            <a:r>
              <a:rPr lang="en-US" dirty="0" smtClean="0">
                <a:latin typeface="Consolas" pitchFamily="49" charset="0"/>
              </a:rPr>
              <a:t>        {</a:t>
            </a:r>
            <a:endParaRPr lang="en-US" dirty="0">
              <a:latin typeface="Consolas" pitchFamily="49" charset="0"/>
            </a:endParaRPr>
          </a:p>
          <a:p>
            <a:r>
              <a:rPr lang="en-US" dirty="0" smtClean="0">
                <a:latin typeface="Consolas" pitchFamily="49" charset="0"/>
              </a:rPr>
              <a:t>           </a:t>
            </a:r>
            <a:r>
              <a:rPr lang="en-US" dirty="0" err="1" smtClean="0">
                <a:latin typeface="Consolas" pitchFamily="49" charset="0"/>
              </a:rPr>
              <a:t>fs.EndRead</a:t>
            </a:r>
            <a:r>
              <a:rPr lang="en-US" dirty="0" smtClean="0">
                <a:latin typeface="Consolas" pitchFamily="49" charset="0"/>
              </a:rPr>
              <a:t>(result</a:t>
            </a:r>
            <a:r>
              <a:rPr lang="en-US" dirty="0">
                <a:latin typeface="Consolas" pitchFamily="49" charset="0"/>
              </a:rPr>
              <a:t>);</a:t>
            </a:r>
          </a:p>
          <a:p>
            <a:r>
              <a:rPr lang="en-US" dirty="0" smtClean="0">
                <a:latin typeface="Consolas" pitchFamily="49" charset="0"/>
              </a:rPr>
              <a:t>           </a:t>
            </a:r>
            <a:r>
              <a:rPr lang="en-US" dirty="0" err="1" smtClean="0">
                <a:latin typeface="Consolas" pitchFamily="49" charset="0"/>
              </a:rPr>
              <a:t>ProcessData</a:t>
            </a:r>
            <a:r>
              <a:rPr lang="en-US" dirty="0" smtClean="0">
                <a:latin typeface="Consolas" pitchFamily="49" charset="0"/>
              </a:rPr>
              <a:t>(</a:t>
            </a:r>
            <a:r>
              <a:rPr lang="en-US" dirty="0" err="1" smtClean="0">
                <a:latin typeface="Consolas" pitchFamily="49" charset="0"/>
              </a:rPr>
              <a:t>buf</a:t>
            </a:r>
            <a:r>
              <a:rPr lang="en-US" dirty="0" smtClean="0">
                <a:latin typeface="Consolas" pitchFamily="49" charset="0"/>
              </a:rPr>
              <a:t>);</a:t>
            </a:r>
            <a:endParaRPr lang="en-US" dirty="0">
              <a:latin typeface="Consolas" pitchFamily="49" charset="0"/>
            </a:endParaRPr>
          </a:p>
          <a:p>
            <a:r>
              <a:rPr lang="en-US" dirty="0" smtClean="0">
                <a:latin typeface="Consolas" pitchFamily="49" charset="0"/>
              </a:rPr>
              <a:t>        }</a:t>
            </a:r>
            <a:endParaRPr lang="en-US" dirty="0">
              <a:latin typeface="Consolas" pitchFamily="49" charset="0"/>
            </a:endParaRPr>
          </a:p>
          <a:p>
            <a:r>
              <a:rPr lang="en-US" dirty="0" smtClean="0">
                <a:latin typeface="Consolas" pitchFamily="49" charset="0"/>
              </a:rPr>
              <a:t>        catch { </a:t>
            </a:r>
            <a:r>
              <a:rPr lang="en-US" dirty="0">
                <a:latin typeface="Consolas" pitchFamily="49" charset="0"/>
              </a:rPr>
              <a:t>// handle </a:t>
            </a:r>
            <a:r>
              <a:rPr lang="en-US" dirty="0" smtClean="0">
                <a:latin typeface="Consolas" pitchFamily="49" charset="0"/>
              </a:rPr>
              <a:t>exception </a:t>
            </a:r>
            <a:r>
              <a:rPr lang="en-US" dirty="0">
                <a:latin typeface="Consolas" pitchFamily="49" charset="0"/>
              </a:rPr>
              <a:t>}</a:t>
            </a:r>
          </a:p>
          <a:p>
            <a:r>
              <a:rPr lang="en-US" dirty="0" smtClean="0">
                <a:latin typeface="Consolas" pitchFamily="49" charset="0"/>
              </a:rPr>
              <a:t>     }</a:t>
            </a:r>
            <a:endParaRPr lang="en-US" dirty="0">
              <a:latin typeface="Consolas" pitchFamily="49" charset="0"/>
            </a:endParaRPr>
          </a:p>
          <a:p>
            <a:r>
              <a:rPr lang="en-US" dirty="0" smtClean="0">
                <a:latin typeface="Consolas" pitchFamily="49" charset="0"/>
              </a:rPr>
              <a:t>}</a:t>
            </a:r>
            <a:endParaRPr lang="en-US" dirty="0">
              <a:latin typeface="Consolas" pitchFamily="49" charset="0"/>
            </a:endParaRPr>
          </a:p>
        </p:txBody>
      </p:sp>
      <p:sp>
        <p:nvSpPr>
          <p:cNvPr id="21" name="Rectangle 20"/>
          <p:cNvSpPr/>
          <p:nvPr/>
        </p:nvSpPr>
        <p:spPr>
          <a:xfrm>
            <a:off x="762000" y="3352800"/>
            <a:ext cx="8077200" cy="8382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9" name="Rectangular Callout 18"/>
          <p:cNvSpPr/>
          <p:nvPr/>
        </p:nvSpPr>
        <p:spPr>
          <a:xfrm>
            <a:off x="5638800" y="4419600"/>
            <a:ext cx="2057400" cy="457200"/>
          </a:xfrm>
          <a:prstGeom prst="wedgeRectCallout">
            <a:avLst>
              <a:gd name="adj1" fmla="val -33431"/>
              <a:gd name="adj2" fmla="val -95451"/>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Simplified notation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Activating Iterative Tasks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Directly</a:t>
            </a:r>
            <a:endParaRPr lang="en-US" dirty="0" smtClean="0"/>
          </a:p>
          <a:p>
            <a:pPr lvl="1"/>
            <a:r>
              <a:rPr lang="en-US" sz="2000" dirty="0" err="1" smtClean="0">
                <a:latin typeface="Consolas" pitchFamily="49" charset="0"/>
              </a:rPr>
              <a:t>queue.Enqueue</a:t>
            </a:r>
            <a:r>
              <a:rPr lang="en-US" sz="2000" dirty="0" smtClean="0">
                <a:latin typeface="Consolas" pitchFamily="49" charset="0"/>
              </a:rPr>
              <a:t>(</a:t>
            </a:r>
            <a:br>
              <a:rPr lang="en-US" sz="2000" dirty="0" smtClean="0">
                <a:latin typeface="Consolas" pitchFamily="49" charset="0"/>
              </a:rPr>
            </a:br>
            <a:r>
              <a:rPr lang="en-US" sz="2000" dirty="0" smtClean="0">
                <a:latin typeface="Consolas" pitchFamily="49" charset="0"/>
              </a:rPr>
              <a:t>	</a:t>
            </a:r>
            <a:r>
              <a:rPr lang="en-US" sz="2000" dirty="0" smtClean="0">
                <a:solidFill>
                  <a:srgbClr val="92D050"/>
                </a:solidFill>
                <a:effectLst>
                  <a:outerShdw blurRad="38100" dist="38100" dir="2700000" algn="tl">
                    <a:srgbClr val="000000">
                      <a:alpha val="43137"/>
                    </a:srgbClr>
                  </a:outerShdw>
                </a:effectLst>
                <a:latin typeface="Consolas" pitchFamily="49" charset="0"/>
              </a:rPr>
              <a:t>new </a:t>
            </a:r>
            <a:r>
              <a:rPr lang="en-US" sz="2000" dirty="0" err="1" smtClean="0">
                <a:solidFill>
                  <a:srgbClr val="92D050"/>
                </a:solidFill>
                <a:effectLst>
                  <a:outerShdw blurRad="38100" dist="38100" dir="2700000" algn="tl">
                    <a:srgbClr val="000000">
                      <a:alpha val="43137"/>
                    </a:srgbClr>
                  </a:outerShdw>
                </a:effectLst>
                <a:latin typeface="Consolas" pitchFamily="49" charset="0"/>
              </a:rPr>
              <a:t>IterativeTask</a:t>
            </a:r>
            <a:r>
              <a:rPr lang="en-US" sz="2000" dirty="0" smtClean="0">
                <a:latin typeface="Consolas" pitchFamily="49" charset="0"/>
              </a:rPr>
              <a:t>(“test.txt”, </a:t>
            </a:r>
            <a:r>
              <a:rPr lang="en-US" sz="2000" dirty="0" err="1" smtClean="0">
                <a:latin typeface="Consolas" pitchFamily="49" charset="0"/>
              </a:rPr>
              <a:t>CcrReadFileAsync</a:t>
            </a:r>
            <a:r>
              <a:rPr lang="en-US" sz="2000" dirty="0" smtClean="0">
                <a:latin typeface="Consolas" pitchFamily="49" charset="0"/>
              </a:rPr>
              <a:t>)</a:t>
            </a:r>
            <a:br>
              <a:rPr lang="en-US" sz="2000" dirty="0" smtClean="0">
                <a:latin typeface="Consolas" pitchFamily="49" charset="0"/>
              </a:rPr>
            </a:br>
            <a:r>
              <a:rPr lang="en-US" sz="2000" dirty="0" smtClean="0">
                <a:latin typeface="Consolas" pitchFamily="49" charset="0"/>
              </a:rPr>
              <a:t>);</a:t>
            </a:r>
          </a:p>
          <a:p>
            <a:endParaRPr lang="en-US" dirty="0" smtClean="0"/>
          </a:p>
          <a:p>
            <a:r>
              <a:rPr lang="en-US" dirty="0" smtClean="0"/>
              <a:t>Yielded from an iterative task</a:t>
            </a:r>
          </a:p>
          <a:p>
            <a:pPr lvl="1"/>
            <a:r>
              <a:rPr lang="en-US" sz="2200" dirty="0" smtClean="0">
                <a:latin typeface="Consolas" pitchFamily="49" charset="0"/>
              </a:rPr>
              <a:t>yield return </a:t>
            </a:r>
            <a:r>
              <a:rPr lang="en-US" sz="2200" dirty="0" smtClean="0">
                <a:solidFill>
                  <a:srgbClr val="92D050"/>
                </a:solidFill>
                <a:effectLst>
                  <a:outerShdw blurRad="38100" dist="38100" dir="2700000" algn="tl">
                    <a:srgbClr val="000000">
                      <a:alpha val="43137"/>
                    </a:srgbClr>
                  </a:outerShdw>
                </a:effectLst>
                <a:latin typeface="Consolas" pitchFamily="49" charset="0"/>
              </a:rPr>
              <a:t>new </a:t>
            </a:r>
            <a:r>
              <a:rPr lang="en-US" sz="2200" dirty="0" err="1" smtClean="0">
                <a:solidFill>
                  <a:srgbClr val="92D050"/>
                </a:solidFill>
                <a:effectLst>
                  <a:outerShdw blurRad="38100" dist="38100" dir="2700000" algn="tl">
                    <a:srgbClr val="000000">
                      <a:alpha val="43137"/>
                    </a:srgbClr>
                  </a:outerShdw>
                </a:effectLst>
                <a:latin typeface="Consolas" pitchFamily="49" charset="0"/>
              </a:rPr>
              <a:t>IterativeTask</a:t>
            </a:r>
            <a:r>
              <a:rPr lang="en-US" sz="2200" dirty="0" smtClean="0">
                <a:solidFill>
                  <a:srgbClr val="92D050"/>
                </a:solidFill>
                <a:effectLst>
                  <a:outerShdw blurRad="38100" dist="38100" dir="2700000" algn="tl">
                    <a:srgbClr val="000000">
                      <a:alpha val="43137"/>
                    </a:srgbClr>
                  </a:outerShdw>
                </a:effectLst>
                <a:latin typeface="Consolas" pitchFamily="49" charset="0"/>
              </a:rPr>
              <a:t>(…);</a:t>
            </a:r>
            <a:endParaRPr lang="en-US" sz="2200" dirty="0" smtClean="0">
              <a:solidFill>
                <a:srgbClr val="92D050"/>
              </a:solidFill>
              <a:effectLst>
                <a:outerShdw blurRad="38100" dist="38100" dir="2700000" algn="tl">
                  <a:srgbClr val="000000">
                    <a:alpha val="43137"/>
                  </a:srgbClr>
                </a:outerShdw>
              </a:effectLst>
              <a:latin typeface="Consolas" pitchFamily="49" charset="0"/>
            </a:endParaRPr>
          </a:p>
          <a:p>
            <a:pPr lvl="1"/>
            <a:endParaRPr lang="en-US" dirty="0" smtClean="0"/>
          </a:p>
          <a:p>
            <a:r>
              <a:rPr lang="en-US" dirty="0" smtClean="0"/>
              <a:t>As </a:t>
            </a:r>
            <a:r>
              <a:rPr lang="en-US" dirty="0" smtClean="0"/>
              <a:t>task conditioned by an arbiter</a:t>
            </a:r>
          </a:p>
          <a:p>
            <a:pPr lvl="1"/>
            <a:r>
              <a:rPr lang="en-US" sz="2000" dirty="0" err="1" smtClean="0">
                <a:latin typeface="Consolas" pitchFamily="49" charset="0"/>
              </a:rPr>
              <a:t>Arbiter.Activate</a:t>
            </a:r>
            <a:r>
              <a:rPr lang="en-US" sz="2000" dirty="0" smtClean="0">
                <a:latin typeface="Consolas" pitchFamily="49" charset="0"/>
              </a:rPr>
              <a:t>(queue,</a:t>
            </a:r>
            <a:br>
              <a:rPr lang="en-US" sz="2000" dirty="0" smtClean="0">
                <a:latin typeface="Consolas" pitchFamily="49" charset="0"/>
              </a:rPr>
            </a:br>
            <a:r>
              <a:rPr lang="en-US" sz="2000" dirty="0" smtClean="0">
                <a:latin typeface="Consolas" pitchFamily="49" charset="0"/>
              </a:rPr>
              <a:t>	</a:t>
            </a:r>
            <a:r>
              <a:rPr lang="en-US" sz="2000" dirty="0" err="1" smtClean="0">
                <a:solidFill>
                  <a:srgbClr val="92D050"/>
                </a:solidFill>
                <a:effectLst>
                  <a:outerShdw blurRad="38100" dist="38100" dir="2700000" algn="tl">
                    <a:srgbClr val="000000">
                      <a:alpha val="43137"/>
                    </a:srgbClr>
                  </a:outerShdw>
                </a:effectLst>
                <a:latin typeface="Consolas" pitchFamily="49" charset="0"/>
              </a:rPr>
              <a:t>Arbiter.ReceiveWithIterator</a:t>
            </a:r>
            <a:r>
              <a:rPr lang="en-US" sz="2000" dirty="0" smtClean="0">
                <a:latin typeface="Consolas" pitchFamily="49" charset="0"/>
              </a:rPr>
              <a:t>(</a:t>
            </a:r>
            <a:br>
              <a:rPr lang="en-US" sz="2000" dirty="0" smtClean="0">
                <a:latin typeface="Consolas" pitchFamily="49" charset="0"/>
              </a:rPr>
            </a:br>
            <a:r>
              <a:rPr lang="en-US" sz="2000" dirty="0" smtClean="0">
                <a:latin typeface="Consolas" pitchFamily="49" charset="0"/>
              </a:rPr>
              <a:t>		false, port, </a:t>
            </a:r>
            <a:r>
              <a:rPr lang="en-US" sz="2000" dirty="0" err="1" smtClean="0">
                <a:latin typeface="Consolas" pitchFamily="49" charset="0"/>
              </a:rPr>
              <a:t>CcrReadFileAsync</a:t>
            </a:r>
            <a:r>
              <a:rPr lang="en-US" sz="2000" dirty="0" smtClean="0">
                <a:latin typeface="Consolas" pitchFamily="49" charset="0"/>
              </a:rPr>
              <a:t/>
            </a:r>
            <a:br>
              <a:rPr lang="en-US" sz="2000" dirty="0" smtClean="0">
                <a:latin typeface="Consolas" pitchFamily="49" charset="0"/>
              </a:rPr>
            </a:br>
            <a:r>
              <a:rPr lang="en-US" sz="2000" dirty="0" smtClean="0">
                <a:latin typeface="Consolas" pitchFamily="49" charset="0"/>
              </a:rPr>
              <a:t>	)</a:t>
            </a:r>
            <a:br>
              <a:rPr lang="en-US" sz="2000" dirty="0" smtClean="0">
                <a:latin typeface="Consolas" pitchFamily="49" charset="0"/>
              </a:rPr>
            </a:br>
            <a:r>
              <a:rPr lang="en-US" sz="2000" dirty="0" smtClean="0">
                <a:latin typeface="Consolas" pitchFamily="49" charset="0"/>
              </a:rPr>
              <a:t>)</a:t>
            </a:r>
          </a:p>
          <a:p>
            <a:pPr lvl="1"/>
            <a:endParaRPr lang="en-US" sz="2000" dirty="0" smtClean="0">
              <a:latin typeface="Consolas" pitchFamily="49" charset="0"/>
            </a:endParaRPr>
          </a:p>
          <a:p>
            <a:pPr>
              <a:buNone/>
            </a:pPr>
            <a:endParaRPr lang="en-US" sz="2400" dirty="0" smtClean="0">
              <a:latin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Why CCR?</a:t>
            </a:r>
          </a:p>
          <a:p>
            <a:r>
              <a:rPr lang="en-US" dirty="0" smtClean="0"/>
              <a:t>Hello, World!</a:t>
            </a:r>
          </a:p>
          <a:p>
            <a:r>
              <a:rPr lang="en-US" dirty="0" smtClean="0"/>
              <a:t>Message-Based Coordination</a:t>
            </a:r>
            <a:endParaRPr lang="en-US" dirty="0" smtClean="0"/>
          </a:p>
          <a:p>
            <a:r>
              <a:rPr lang="en-US" dirty="0" smtClean="0"/>
              <a:t>CCR Examples</a:t>
            </a:r>
          </a:p>
          <a:p>
            <a:pPr lvl="1"/>
            <a:r>
              <a:rPr lang="en-US" dirty="0" smtClean="0"/>
              <a:t>Asynchronous Programming Model (APM)</a:t>
            </a:r>
          </a:p>
          <a:p>
            <a:pPr lvl="1"/>
            <a:r>
              <a:rPr lang="en-US" dirty="0" smtClean="0"/>
              <a:t>User Interfaces</a:t>
            </a:r>
          </a:p>
          <a:p>
            <a:r>
              <a:rPr lang="en-US" dirty="0" smtClean="0"/>
              <a:t>Error Handling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Iterative Tasks</a:t>
            </a:r>
            <a:endParaRPr lang="en-US" dirty="0"/>
          </a:p>
        </p:txBody>
      </p:sp>
      <p:sp>
        <p:nvSpPr>
          <p:cNvPr id="3" name="Content Placeholder 2"/>
          <p:cNvSpPr>
            <a:spLocks noGrp="1"/>
          </p:cNvSpPr>
          <p:nvPr>
            <p:ph idx="1"/>
          </p:nvPr>
        </p:nvSpPr>
        <p:spPr/>
        <p:txBody>
          <a:bodyPr/>
          <a:lstStyle/>
          <a:p>
            <a:r>
              <a:rPr lang="en-US" dirty="0" smtClean="0"/>
              <a:t>Simplified code</a:t>
            </a:r>
          </a:p>
          <a:p>
            <a:pPr lvl="1"/>
            <a:r>
              <a:rPr lang="en-US" dirty="0" smtClean="0"/>
              <a:t>Access to locals, no need to pass  </a:t>
            </a:r>
            <a:r>
              <a:rPr lang="en-US" dirty="0" err="1" smtClean="0"/>
              <a:t>async</a:t>
            </a:r>
            <a:r>
              <a:rPr lang="en-US" dirty="0" smtClean="0"/>
              <a:t>. state</a:t>
            </a:r>
          </a:p>
          <a:p>
            <a:pPr lvl="1"/>
            <a:r>
              <a:rPr lang="en-US" dirty="0" smtClean="0"/>
              <a:t>Sequential control flow, e.g. loops</a:t>
            </a:r>
          </a:p>
          <a:p>
            <a:pPr lvl="1"/>
            <a:r>
              <a:rPr lang="en-US" dirty="0" smtClean="0"/>
              <a:t>No nesting, ping/pong of callbacks</a:t>
            </a:r>
          </a:p>
          <a:p>
            <a:pPr lvl="1"/>
            <a:endParaRPr lang="en-US" dirty="0" smtClean="0"/>
          </a:p>
          <a:p>
            <a:r>
              <a:rPr lang="en-US" dirty="0" smtClean="0"/>
              <a:t>Ability to use </a:t>
            </a:r>
            <a:r>
              <a:rPr lang="en-US" dirty="0" smtClean="0">
                <a:solidFill>
                  <a:srgbClr val="92D050"/>
                </a:solidFill>
                <a:effectLst>
                  <a:outerShdw blurRad="38100" dist="38100" dir="2700000" algn="tl">
                    <a:srgbClr val="000000">
                      <a:alpha val="43137"/>
                    </a:srgbClr>
                  </a:outerShdw>
                </a:effectLst>
                <a:latin typeface="Consolas" pitchFamily="49" charset="0"/>
              </a:rPr>
              <a:t>using</a:t>
            </a:r>
            <a:r>
              <a:rPr lang="en-US" dirty="0" smtClean="0"/>
              <a:t>,</a:t>
            </a:r>
            <a:r>
              <a:rPr lang="en-US" dirty="0" smtClean="0">
                <a:solidFill>
                  <a:srgbClr val="92D050"/>
                </a:solidFill>
                <a:effectLst>
                  <a:outerShdw blurRad="38100" dist="38100" dir="2700000" algn="tl">
                    <a:srgbClr val="000000">
                      <a:alpha val="43137"/>
                    </a:srgbClr>
                  </a:outerShdw>
                </a:effectLst>
              </a:rPr>
              <a:t> </a:t>
            </a:r>
            <a:r>
              <a:rPr lang="en-US" dirty="0" smtClean="0">
                <a:solidFill>
                  <a:srgbClr val="92D050"/>
                </a:solidFill>
                <a:effectLst>
                  <a:outerShdw blurRad="38100" dist="38100" dir="2700000" algn="tl">
                    <a:srgbClr val="000000">
                      <a:alpha val="43137"/>
                    </a:srgbClr>
                  </a:outerShdw>
                </a:effectLst>
                <a:latin typeface="Consolas" pitchFamily="49" charset="0"/>
              </a:rPr>
              <a:t>try/finally</a:t>
            </a:r>
          </a:p>
          <a:p>
            <a:pPr lvl="1"/>
            <a:r>
              <a:rPr lang="en-US" dirty="0" smtClean="0"/>
              <a:t>Simplifies resource management</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Stream Copy</a:t>
            </a:r>
            <a:endParaRPr lang="en-US" dirty="0"/>
          </a:p>
        </p:txBody>
      </p:sp>
      <p:sp>
        <p:nvSpPr>
          <p:cNvPr id="3" name="Content Placeholder 2"/>
          <p:cNvSpPr>
            <a:spLocks noGrp="1"/>
          </p:cNvSpPr>
          <p:nvPr>
            <p:ph idx="1"/>
          </p:nvPr>
        </p:nvSpPr>
        <p:spPr/>
        <p:txBody>
          <a:bodyPr/>
          <a:lstStyle/>
          <a:p>
            <a:pPr marL="320040" lvl="1" indent="-320040">
              <a:buClr>
                <a:schemeClr val="accent1"/>
              </a:buClr>
              <a:buSzPct val="70000"/>
              <a:buFont typeface="Wingdings 2"/>
              <a:buChar char=""/>
            </a:pPr>
            <a:r>
              <a:rPr lang="en-US" dirty="0" smtClean="0"/>
              <a:t>Block-copy large file from input stream to output stream</a:t>
            </a:r>
          </a:p>
          <a:p>
            <a:pPr marL="320040" lvl="1" indent="-320040">
              <a:buClr>
                <a:schemeClr val="accent1"/>
              </a:buClr>
              <a:buSzPct val="70000"/>
              <a:buFont typeface="Wingdings 2"/>
              <a:buChar char=""/>
            </a:pPr>
            <a:endParaRPr lang="en-US" dirty="0" smtClean="0"/>
          </a:p>
          <a:p>
            <a:pPr marL="320040" lvl="1" indent="-320040">
              <a:buClr>
                <a:schemeClr val="accent1"/>
              </a:buClr>
              <a:buSzPct val="70000"/>
              <a:buFont typeface="Wingdings 2"/>
              <a:buChar char=""/>
            </a:pPr>
            <a:r>
              <a:rPr lang="en-US" dirty="0" smtClean="0"/>
              <a:t>Sequential control flow with repeated </a:t>
            </a:r>
            <a:r>
              <a:rPr lang="en-US" dirty="0" err="1" smtClean="0"/>
              <a:t>async</a:t>
            </a:r>
            <a:r>
              <a:rPr lang="en-US" dirty="0" smtClean="0"/>
              <a:t>. operations</a:t>
            </a:r>
          </a:p>
          <a:p>
            <a:pPr lvl="1"/>
            <a:r>
              <a:rPr lang="en-US" dirty="0" smtClean="0">
                <a:latin typeface="Consolas" pitchFamily="49" charset="0"/>
              </a:rPr>
              <a:t>while (input not empty):</a:t>
            </a:r>
            <a:br>
              <a:rPr lang="en-US" dirty="0" smtClean="0">
                <a:latin typeface="Consolas" pitchFamily="49" charset="0"/>
              </a:rPr>
            </a:br>
            <a:r>
              <a:rPr lang="en-US" dirty="0" smtClean="0">
                <a:latin typeface="Consolas" pitchFamily="49" charset="0"/>
              </a:rPr>
              <a:t>	read block from input</a:t>
            </a:r>
            <a:br>
              <a:rPr lang="en-US" dirty="0" smtClean="0">
                <a:latin typeface="Consolas" pitchFamily="49" charset="0"/>
              </a:rPr>
            </a:br>
            <a:r>
              <a:rPr lang="en-US" dirty="0" smtClean="0">
                <a:latin typeface="Consolas" pitchFamily="49" charset="0"/>
              </a:rPr>
              <a:t>	write block to output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CCR Stream Wrappers</a:t>
            </a:r>
            <a:endParaRPr lang="en-US" dirty="0"/>
          </a:p>
        </p:txBody>
      </p:sp>
      <p:sp>
        <p:nvSpPr>
          <p:cNvPr id="5" name="TextBox 4"/>
          <p:cNvSpPr txBox="1"/>
          <p:nvPr/>
        </p:nvSpPr>
        <p:spPr>
          <a:xfrm>
            <a:off x="381000" y="1295400"/>
            <a:ext cx="7909538" cy="5078313"/>
          </a:xfrm>
          <a:prstGeom prst="rect">
            <a:avLst/>
          </a:prstGeom>
          <a:noFill/>
        </p:spPr>
        <p:txBody>
          <a:bodyPr wrap="none" rtlCol="0">
            <a:spAutoFit/>
          </a:bodyPr>
          <a:lstStyle/>
          <a:p>
            <a:r>
              <a:rPr lang="en-US" dirty="0">
                <a:latin typeface="Consolas" pitchFamily="49" charset="0"/>
              </a:rPr>
              <a:t>public static </a:t>
            </a:r>
            <a:r>
              <a:rPr lang="en-US" dirty="0" err="1">
                <a:latin typeface="Consolas" pitchFamily="49" charset="0"/>
              </a:rPr>
              <a:t>PortSet</a:t>
            </a:r>
            <a:r>
              <a:rPr lang="en-US" dirty="0">
                <a:latin typeface="Consolas" pitchFamily="49" charset="0"/>
              </a:rPr>
              <a:t>&lt;</a:t>
            </a:r>
            <a:r>
              <a:rPr lang="en-US" dirty="0" err="1">
                <a:latin typeface="Consolas" pitchFamily="49" charset="0"/>
              </a:rPr>
              <a:t>int</a:t>
            </a:r>
            <a:r>
              <a:rPr lang="en-US" dirty="0">
                <a:latin typeface="Consolas" pitchFamily="49" charset="0"/>
              </a:rPr>
              <a:t>, Exception&gt; Read</a:t>
            </a:r>
            <a:r>
              <a:rPr lang="en-US" dirty="0" smtClean="0">
                <a:latin typeface="Consolas" pitchFamily="49" charset="0"/>
              </a:rPr>
              <a:t>(</a:t>
            </a:r>
            <a:br>
              <a:rPr lang="en-US" dirty="0" smtClean="0">
                <a:latin typeface="Consolas" pitchFamily="49" charset="0"/>
              </a:rPr>
            </a:br>
            <a:r>
              <a:rPr lang="en-US" dirty="0" smtClean="0">
                <a:latin typeface="Consolas" pitchFamily="49" charset="0"/>
              </a:rPr>
              <a:t>    Stream </a:t>
            </a:r>
            <a:r>
              <a:rPr lang="en-US" dirty="0" err="1">
                <a:latin typeface="Consolas" pitchFamily="49" charset="0"/>
              </a:rPr>
              <a:t>stream</a:t>
            </a:r>
            <a:r>
              <a:rPr lang="en-US" dirty="0">
                <a:latin typeface="Consolas" pitchFamily="49" charset="0"/>
              </a:rPr>
              <a:t>, byte[] buffer, </a:t>
            </a:r>
            <a:r>
              <a:rPr lang="en-US" dirty="0" err="1">
                <a:latin typeface="Consolas" pitchFamily="49" charset="0"/>
              </a:rPr>
              <a:t>int</a:t>
            </a:r>
            <a:r>
              <a:rPr lang="en-US" dirty="0">
                <a:latin typeface="Consolas" pitchFamily="49" charset="0"/>
              </a:rPr>
              <a:t> offset, </a:t>
            </a:r>
            <a:r>
              <a:rPr lang="en-US" dirty="0" err="1">
                <a:latin typeface="Consolas" pitchFamily="49" charset="0"/>
              </a:rPr>
              <a:t>int</a:t>
            </a:r>
            <a:r>
              <a:rPr lang="en-US" dirty="0">
                <a:latin typeface="Consolas" pitchFamily="49" charset="0"/>
              </a:rPr>
              <a:t> count)</a:t>
            </a:r>
          </a:p>
          <a:p>
            <a:r>
              <a:rPr lang="en-US" dirty="0" smtClean="0">
                <a:latin typeface="Consolas" pitchFamily="49" charset="0"/>
              </a:rPr>
              <a:t>{</a:t>
            </a:r>
            <a:endParaRPr lang="en-US" dirty="0">
              <a:latin typeface="Consolas" pitchFamily="49" charset="0"/>
            </a:endParaRPr>
          </a:p>
          <a:p>
            <a:r>
              <a:rPr lang="en-US" dirty="0" smtClean="0">
                <a:latin typeface="Consolas" pitchFamily="49" charset="0"/>
              </a:rPr>
              <a:t>    </a:t>
            </a:r>
            <a:r>
              <a:rPr lang="en-US" dirty="0" err="1" smtClean="0">
                <a:latin typeface="Consolas" pitchFamily="49" charset="0"/>
              </a:rPr>
              <a:t>var</a:t>
            </a:r>
            <a:r>
              <a:rPr lang="en-US" dirty="0" smtClean="0">
                <a:latin typeface="Consolas" pitchFamily="49" charset="0"/>
              </a:rPr>
              <a:t> </a:t>
            </a:r>
            <a:r>
              <a:rPr lang="en-US" dirty="0" err="1">
                <a:latin typeface="Consolas" pitchFamily="49" charset="0"/>
              </a:rPr>
              <a:t>resultPort</a:t>
            </a:r>
            <a:r>
              <a:rPr lang="en-US" dirty="0">
                <a:latin typeface="Consolas" pitchFamily="49" charset="0"/>
              </a:rPr>
              <a:t> = new </a:t>
            </a:r>
            <a:r>
              <a:rPr lang="en-US" dirty="0" err="1">
                <a:latin typeface="Consolas" pitchFamily="49" charset="0"/>
              </a:rPr>
              <a:t>PortSet</a:t>
            </a:r>
            <a:r>
              <a:rPr lang="en-US" dirty="0">
                <a:latin typeface="Consolas" pitchFamily="49" charset="0"/>
              </a:rPr>
              <a:t>&lt;</a:t>
            </a:r>
            <a:r>
              <a:rPr lang="en-US" dirty="0" err="1">
                <a:latin typeface="Consolas" pitchFamily="49" charset="0"/>
              </a:rPr>
              <a:t>int</a:t>
            </a:r>
            <a:r>
              <a:rPr lang="en-US" dirty="0">
                <a:latin typeface="Consolas" pitchFamily="49" charset="0"/>
              </a:rPr>
              <a:t>, Exception&gt;();</a:t>
            </a:r>
          </a:p>
          <a:p>
            <a:r>
              <a:rPr lang="en-US" dirty="0" smtClean="0">
                <a:latin typeface="Consolas" pitchFamily="49" charset="0"/>
              </a:rPr>
              <a:t>    </a:t>
            </a:r>
            <a:r>
              <a:rPr lang="en-US" dirty="0" err="1" smtClean="0">
                <a:latin typeface="Consolas" pitchFamily="49" charset="0"/>
              </a:rPr>
              <a:t>stream.BeginRead</a:t>
            </a:r>
            <a:r>
              <a:rPr lang="en-US" dirty="0" smtClean="0">
                <a:latin typeface="Consolas" pitchFamily="49" charset="0"/>
              </a:rPr>
              <a:t>(buffer</a:t>
            </a:r>
            <a:r>
              <a:rPr lang="en-US" dirty="0">
                <a:latin typeface="Consolas" pitchFamily="49" charset="0"/>
              </a:rPr>
              <a:t>, offset, count,</a:t>
            </a:r>
          </a:p>
          <a:p>
            <a:r>
              <a:rPr lang="en-US" dirty="0" smtClean="0">
                <a:latin typeface="Consolas" pitchFamily="49" charset="0"/>
              </a:rPr>
              <a:t>        </a:t>
            </a:r>
            <a:r>
              <a:rPr lang="en-US" dirty="0" err="1" smtClean="0">
                <a:latin typeface="Consolas" pitchFamily="49" charset="0"/>
              </a:rPr>
              <a:t>asyncResult</a:t>
            </a:r>
            <a:r>
              <a:rPr lang="en-US" dirty="0" smtClean="0">
                <a:latin typeface="Consolas" pitchFamily="49" charset="0"/>
              </a:rPr>
              <a:t> </a:t>
            </a:r>
            <a:r>
              <a:rPr lang="en-US" dirty="0">
                <a:latin typeface="Consolas" pitchFamily="49" charset="0"/>
              </a:rPr>
              <a:t>=&gt;</a:t>
            </a:r>
          </a:p>
          <a:p>
            <a:r>
              <a:rPr lang="en-US" dirty="0" smtClean="0">
                <a:latin typeface="Consolas" pitchFamily="49" charset="0"/>
              </a:rPr>
              <a:t>        {</a:t>
            </a:r>
            <a:endParaRPr lang="en-US" dirty="0">
              <a:latin typeface="Consolas" pitchFamily="49" charset="0"/>
            </a:endParaRPr>
          </a:p>
          <a:p>
            <a:r>
              <a:rPr lang="en-US" dirty="0" smtClean="0">
                <a:latin typeface="Consolas" pitchFamily="49" charset="0"/>
              </a:rPr>
              <a:t>            try</a:t>
            </a:r>
            <a:endParaRPr lang="en-US" dirty="0">
              <a:latin typeface="Consolas" pitchFamily="49" charset="0"/>
            </a:endParaRPr>
          </a:p>
          <a:p>
            <a:r>
              <a:rPr lang="en-US" dirty="0" smtClean="0">
                <a:latin typeface="Consolas" pitchFamily="49" charset="0"/>
              </a:rPr>
              <a:t>            {</a:t>
            </a:r>
            <a:endParaRPr lang="en-US" dirty="0">
              <a:latin typeface="Consolas" pitchFamily="49" charset="0"/>
            </a:endParaRPr>
          </a:p>
          <a:p>
            <a:r>
              <a:rPr lang="en-US" dirty="0" smtClean="0">
                <a:latin typeface="Consolas" pitchFamily="49" charset="0"/>
              </a:rPr>
              <a:t>                </a:t>
            </a:r>
            <a:r>
              <a:rPr lang="en-US" dirty="0" err="1" smtClean="0">
                <a:latin typeface="Consolas" pitchFamily="49" charset="0"/>
              </a:rPr>
              <a:t>resultPort.Post</a:t>
            </a:r>
            <a:r>
              <a:rPr lang="en-US" dirty="0" smtClean="0">
                <a:latin typeface="Consolas" pitchFamily="49" charset="0"/>
              </a:rPr>
              <a:t>(</a:t>
            </a:r>
            <a:r>
              <a:rPr lang="en-US" dirty="0" err="1" smtClean="0">
                <a:latin typeface="Consolas" pitchFamily="49" charset="0"/>
              </a:rPr>
              <a:t>stream.EndRead</a:t>
            </a:r>
            <a:r>
              <a:rPr lang="en-US" dirty="0" smtClean="0">
                <a:latin typeface="Consolas" pitchFamily="49" charset="0"/>
              </a:rPr>
              <a:t>(</a:t>
            </a:r>
            <a:r>
              <a:rPr lang="en-US" dirty="0" err="1" smtClean="0">
                <a:latin typeface="Consolas" pitchFamily="49" charset="0"/>
              </a:rPr>
              <a:t>asyncResult</a:t>
            </a:r>
            <a:r>
              <a:rPr lang="en-US" dirty="0">
                <a:latin typeface="Consolas" pitchFamily="49" charset="0"/>
              </a:rPr>
              <a:t>));</a:t>
            </a:r>
          </a:p>
          <a:p>
            <a:r>
              <a:rPr lang="en-US" dirty="0" smtClean="0">
                <a:latin typeface="Consolas" pitchFamily="49" charset="0"/>
              </a:rPr>
              <a:t>            }</a:t>
            </a:r>
            <a:endParaRPr lang="en-US" dirty="0">
              <a:latin typeface="Consolas" pitchFamily="49" charset="0"/>
            </a:endParaRPr>
          </a:p>
          <a:p>
            <a:r>
              <a:rPr lang="en-US" dirty="0" smtClean="0">
                <a:latin typeface="Consolas" pitchFamily="49" charset="0"/>
              </a:rPr>
              <a:t>            catch </a:t>
            </a:r>
            <a:r>
              <a:rPr lang="en-US" dirty="0">
                <a:latin typeface="Consolas" pitchFamily="49" charset="0"/>
              </a:rPr>
              <a:t>(Exception </a:t>
            </a:r>
            <a:r>
              <a:rPr lang="en-US" dirty="0" smtClean="0">
                <a:latin typeface="Consolas" pitchFamily="49" charset="0"/>
              </a:rPr>
              <a:t>e)</a:t>
            </a:r>
            <a:endParaRPr lang="en-US" dirty="0">
              <a:latin typeface="Consolas" pitchFamily="49" charset="0"/>
            </a:endParaRPr>
          </a:p>
          <a:p>
            <a:r>
              <a:rPr lang="en-US" dirty="0">
                <a:latin typeface="Consolas" pitchFamily="49" charset="0"/>
              </a:rPr>
              <a:t> </a:t>
            </a:r>
            <a:r>
              <a:rPr lang="en-US" dirty="0" smtClean="0">
                <a:latin typeface="Consolas" pitchFamily="49" charset="0"/>
              </a:rPr>
              <a:t>           {</a:t>
            </a:r>
            <a:endParaRPr lang="en-US" dirty="0">
              <a:latin typeface="Consolas" pitchFamily="49" charset="0"/>
            </a:endParaRPr>
          </a:p>
          <a:p>
            <a:r>
              <a:rPr lang="en-US" dirty="0" smtClean="0">
                <a:latin typeface="Consolas" pitchFamily="49" charset="0"/>
              </a:rPr>
              <a:t>                </a:t>
            </a:r>
            <a:r>
              <a:rPr lang="en-US" dirty="0" err="1" smtClean="0">
                <a:latin typeface="Consolas" pitchFamily="49" charset="0"/>
              </a:rPr>
              <a:t>resultPort.Post</a:t>
            </a:r>
            <a:r>
              <a:rPr lang="en-US" dirty="0" smtClean="0">
                <a:latin typeface="Consolas" pitchFamily="49" charset="0"/>
              </a:rPr>
              <a:t>(e);</a:t>
            </a:r>
            <a:endParaRPr lang="en-US" dirty="0">
              <a:latin typeface="Consolas" pitchFamily="49" charset="0"/>
            </a:endParaRPr>
          </a:p>
          <a:p>
            <a:r>
              <a:rPr lang="en-US" dirty="0" smtClean="0">
                <a:latin typeface="Consolas" pitchFamily="49" charset="0"/>
              </a:rPr>
              <a:t>            }</a:t>
            </a:r>
            <a:endParaRPr lang="en-US" dirty="0">
              <a:latin typeface="Consolas" pitchFamily="49" charset="0"/>
            </a:endParaRPr>
          </a:p>
          <a:p>
            <a:r>
              <a:rPr lang="en-US" dirty="0" smtClean="0">
                <a:latin typeface="Consolas" pitchFamily="49" charset="0"/>
              </a:rPr>
              <a:t>        }, </a:t>
            </a:r>
            <a:r>
              <a:rPr lang="en-US" dirty="0">
                <a:latin typeface="Consolas" pitchFamily="49" charset="0"/>
              </a:rPr>
              <a:t>null</a:t>
            </a:r>
            <a:r>
              <a:rPr lang="en-US" dirty="0" smtClean="0">
                <a:latin typeface="Consolas" pitchFamily="49" charset="0"/>
              </a:rPr>
              <a:t>);</a:t>
            </a:r>
          </a:p>
          <a:p>
            <a:r>
              <a:rPr lang="en-US" dirty="0">
                <a:latin typeface="Consolas" pitchFamily="49" charset="0"/>
              </a:rPr>
              <a:t> </a:t>
            </a:r>
            <a:r>
              <a:rPr lang="en-US" dirty="0" smtClean="0">
                <a:latin typeface="Consolas" pitchFamily="49" charset="0"/>
              </a:rPr>
              <a:t>    return </a:t>
            </a:r>
            <a:r>
              <a:rPr lang="en-US" dirty="0" err="1" smtClean="0">
                <a:latin typeface="Consolas" pitchFamily="49" charset="0"/>
              </a:rPr>
              <a:t>resultPort</a:t>
            </a:r>
            <a:r>
              <a:rPr lang="en-US" dirty="0" smtClean="0">
                <a:latin typeface="Consolas" pitchFamily="49" charset="0"/>
              </a:rPr>
              <a:t>;</a:t>
            </a:r>
          </a:p>
          <a:p>
            <a:r>
              <a:rPr lang="en-US" dirty="0" smtClean="0">
                <a:latin typeface="Consolas" pitchFamily="49" charset="0"/>
              </a:rPr>
              <a:t>}            </a:t>
            </a:r>
            <a:endParaRPr lang="en-US" dirty="0">
              <a:latin typeface="Consolas" pitchFamily="49" charset="0"/>
            </a:endParaRPr>
          </a:p>
        </p:txBody>
      </p:sp>
      <p:sp>
        <p:nvSpPr>
          <p:cNvPr id="6" name="Rectangle 5"/>
          <p:cNvSpPr/>
          <p:nvPr/>
        </p:nvSpPr>
        <p:spPr>
          <a:xfrm>
            <a:off x="2133600" y="1295400"/>
            <a:ext cx="2971800" cy="3048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Rectangle 6"/>
          <p:cNvSpPr/>
          <p:nvPr/>
        </p:nvSpPr>
        <p:spPr>
          <a:xfrm>
            <a:off x="3048000" y="2133600"/>
            <a:ext cx="3810000" cy="3048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Rectangular Callout 7"/>
          <p:cNvSpPr/>
          <p:nvPr/>
        </p:nvSpPr>
        <p:spPr>
          <a:xfrm>
            <a:off x="6400800" y="838200"/>
            <a:ext cx="2286000" cy="1143000"/>
          </a:xfrm>
          <a:prstGeom prst="wedgeRectCallout">
            <a:avLst>
              <a:gd name="adj1" fmla="val -104302"/>
              <a:gd name="adj2" fmla="val -6442"/>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Port set: collection of ports, one for each possible result of the operation</a:t>
            </a:r>
            <a:endParaRPr lang="en-US" dirty="0"/>
          </a:p>
        </p:txBody>
      </p:sp>
      <p:sp>
        <p:nvSpPr>
          <p:cNvPr id="9" name="Rectangular Callout 8"/>
          <p:cNvSpPr/>
          <p:nvPr/>
        </p:nvSpPr>
        <p:spPr>
          <a:xfrm>
            <a:off x="6400800" y="4419600"/>
            <a:ext cx="1524000" cy="609600"/>
          </a:xfrm>
          <a:prstGeom prst="wedgeRectCallout">
            <a:avLst>
              <a:gd name="adj1" fmla="val -61780"/>
              <a:gd name="adj2" fmla="val -28784"/>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Post result or exception</a:t>
            </a:r>
            <a:endParaRPr lang="en-US" dirty="0"/>
          </a:p>
        </p:txBody>
      </p:sp>
      <p:sp>
        <p:nvSpPr>
          <p:cNvPr id="10" name="Rectangle 9"/>
          <p:cNvSpPr/>
          <p:nvPr/>
        </p:nvSpPr>
        <p:spPr>
          <a:xfrm>
            <a:off x="2438400" y="3810000"/>
            <a:ext cx="5638800" cy="3048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1" name="Rectangle 10"/>
          <p:cNvSpPr/>
          <p:nvPr/>
        </p:nvSpPr>
        <p:spPr>
          <a:xfrm>
            <a:off x="2438400" y="4876800"/>
            <a:ext cx="2438400" cy="3048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2" name="Rectangle 11"/>
          <p:cNvSpPr/>
          <p:nvPr/>
        </p:nvSpPr>
        <p:spPr>
          <a:xfrm>
            <a:off x="990600" y="5715000"/>
            <a:ext cx="2362200" cy="3048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10" grpId="0" animBg="1"/>
      <p:bldP spid="11" grpId="0" animBg="1"/>
      <p:bldP spid="12" grpId="0" animBg="1"/>
      <p:bldP spid="1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CopyStream</a:t>
            </a:r>
            <a:endParaRPr lang="en-US" dirty="0"/>
          </a:p>
        </p:txBody>
      </p:sp>
      <p:sp>
        <p:nvSpPr>
          <p:cNvPr id="4" name="TextBox 3"/>
          <p:cNvSpPr txBox="1"/>
          <p:nvPr/>
        </p:nvSpPr>
        <p:spPr>
          <a:xfrm>
            <a:off x="351267" y="1371600"/>
            <a:ext cx="8922635" cy="4801314"/>
          </a:xfrm>
          <a:prstGeom prst="rect">
            <a:avLst/>
          </a:prstGeom>
          <a:noFill/>
        </p:spPr>
        <p:txBody>
          <a:bodyPr wrap="none" rtlCol="0">
            <a:spAutoFit/>
          </a:bodyPr>
          <a:lstStyle/>
          <a:p>
            <a:r>
              <a:rPr lang="en-US" dirty="0">
                <a:latin typeface="Consolas" pitchFamily="49" charset="0"/>
              </a:rPr>
              <a:t>static IEnumerator&lt;</a:t>
            </a:r>
            <a:r>
              <a:rPr lang="en-US" dirty="0" err="1">
                <a:latin typeface="Consolas" pitchFamily="49" charset="0"/>
              </a:rPr>
              <a:t>ITask</a:t>
            </a:r>
            <a:r>
              <a:rPr lang="en-US" dirty="0">
                <a:latin typeface="Consolas" pitchFamily="49" charset="0"/>
              </a:rPr>
              <a:t>&gt; </a:t>
            </a:r>
            <a:r>
              <a:rPr lang="en-US" dirty="0" err="1">
                <a:latin typeface="Consolas" pitchFamily="49" charset="0"/>
              </a:rPr>
              <a:t>CopyStream</a:t>
            </a:r>
            <a:r>
              <a:rPr lang="en-US" dirty="0">
                <a:latin typeface="Consolas" pitchFamily="49" charset="0"/>
              </a:rPr>
              <a:t>(Stream source, Stream </a:t>
            </a:r>
            <a:r>
              <a:rPr lang="en-US" dirty="0" err="1">
                <a:latin typeface="Consolas" pitchFamily="49" charset="0"/>
              </a:rPr>
              <a:t>dest</a:t>
            </a:r>
            <a:r>
              <a:rPr lang="en-US" dirty="0">
                <a:latin typeface="Consolas" pitchFamily="49" charset="0"/>
              </a:rPr>
              <a:t>)</a:t>
            </a:r>
          </a:p>
          <a:p>
            <a:r>
              <a:rPr lang="en-US" dirty="0" smtClean="0">
                <a:latin typeface="Consolas" pitchFamily="49" charset="0"/>
              </a:rPr>
              <a:t>{</a:t>
            </a:r>
            <a:endParaRPr lang="en-US" dirty="0">
              <a:latin typeface="Consolas" pitchFamily="49" charset="0"/>
            </a:endParaRPr>
          </a:p>
          <a:p>
            <a:r>
              <a:rPr lang="en-US" dirty="0">
                <a:latin typeface="Consolas" pitchFamily="49" charset="0"/>
              </a:rPr>
              <a:t> </a:t>
            </a:r>
            <a:r>
              <a:rPr lang="en-US" dirty="0" smtClean="0">
                <a:latin typeface="Consolas" pitchFamily="49" charset="0"/>
              </a:rPr>
              <a:t>   try</a:t>
            </a:r>
            <a:endParaRPr lang="en-US" dirty="0">
              <a:latin typeface="Consolas" pitchFamily="49" charset="0"/>
            </a:endParaRPr>
          </a:p>
          <a:p>
            <a:r>
              <a:rPr lang="en-US" dirty="0" smtClean="0">
                <a:latin typeface="Consolas" pitchFamily="49" charset="0"/>
              </a:rPr>
              <a:t>    {</a:t>
            </a:r>
            <a:endParaRPr lang="en-US" dirty="0">
              <a:latin typeface="Consolas" pitchFamily="49" charset="0"/>
            </a:endParaRPr>
          </a:p>
          <a:p>
            <a:r>
              <a:rPr lang="en-US" dirty="0" smtClean="0">
                <a:latin typeface="Consolas" pitchFamily="49" charset="0"/>
              </a:rPr>
              <a:t>        </a:t>
            </a:r>
            <a:r>
              <a:rPr lang="en-US" dirty="0" err="1" smtClean="0">
                <a:latin typeface="Consolas" pitchFamily="49" charset="0"/>
              </a:rPr>
              <a:t>var</a:t>
            </a:r>
            <a:r>
              <a:rPr lang="en-US" dirty="0" smtClean="0">
                <a:latin typeface="Consolas" pitchFamily="49" charset="0"/>
              </a:rPr>
              <a:t> </a:t>
            </a:r>
            <a:r>
              <a:rPr lang="en-US" dirty="0">
                <a:latin typeface="Consolas" pitchFamily="49" charset="0"/>
              </a:rPr>
              <a:t>buffer = new </a:t>
            </a:r>
            <a:r>
              <a:rPr lang="en-US" dirty="0" smtClean="0">
                <a:latin typeface="Consolas" pitchFamily="49" charset="0"/>
              </a:rPr>
              <a:t>byte[</a:t>
            </a:r>
            <a:r>
              <a:rPr lang="en-US" dirty="0" err="1" smtClean="0">
                <a:latin typeface="Consolas" pitchFamily="49" charset="0"/>
              </a:rPr>
              <a:t>blocksize</a:t>
            </a:r>
            <a:r>
              <a:rPr lang="en-US" dirty="0" smtClean="0">
                <a:latin typeface="Consolas" pitchFamily="49" charset="0"/>
              </a:rPr>
              <a:t>];</a:t>
            </a:r>
            <a:endParaRPr lang="en-US" dirty="0">
              <a:latin typeface="Consolas" pitchFamily="49" charset="0"/>
            </a:endParaRPr>
          </a:p>
          <a:p>
            <a:r>
              <a:rPr lang="en-US" dirty="0" smtClean="0">
                <a:latin typeface="Consolas" pitchFamily="49" charset="0"/>
              </a:rPr>
              <a:t>        </a:t>
            </a:r>
            <a:r>
              <a:rPr lang="en-US" dirty="0" err="1" smtClean="0">
                <a:latin typeface="Consolas" pitchFamily="49" charset="0"/>
              </a:rPr>
              <a:t>int</a:t>
            </a:r>
            <a:r>
              <a:rPr lang="en-US" dirty="0" smtClean="0">
                <a:latin typeface="Consolas" pitchFamily="49" charset="0"/>
              </a:rPr>
              <a:t> </a:t>
            </a:r>
            <a:r>
              <a:rPr lang="en-US" dirty="0">
                <a:latin typeface="Consolas" pitchFamily="49" charset="0"/>
              </a:rPr>
              <a:t>read = 0;</a:t>
            </a:r>
          </a:p>
          <a:p>
            <a:r>
              <a:rPr lang="en-US" dirty="0" smtClean="0">
                <a:latin typeface="Consolas" pitchFamily="49" charset="0"/>
              </a:rPr>
              <a:t>        do</a:t>
            </a:r>
            <a:endParaRPr lang="en-US" dirty="0">
              <a:latin typeface="Consolas" pitchFamily="49" charset="0"/>
            </a:endParaRPr>
          </a:p>
          <a:p>
            <a:r>
              <a:rPr lang="en-US" dirty="0" smtClean="0">
                <a:latin typeface="Consolas" pitchFamily="49" charset="0"/>
              </a:rPr>
              <a:t>        {</a:t>
            </a:r>
            <a:endParaRPr lang="en-US" dirty="0">
              <a:latin typeface="Consolas" pitchFamily="49" charset="0"/>
            </a:endParaRPr>
          </a:p>
          <a:p>
            <a:r>
              <a:rPr lang="en-US" dirty="0" smtClean="0">
                <a:latin typeface="Consolas" pitchFamily="49" charset="0"/>
              </a:rPr>
              <a:t>            Exception </a:t>
            </a:r>
            <a:r>
              <a:rPr lang="en-US" dirty="0" err="1">
                <a:latin typeface="Consolas" pitchFamily="49" charset="0"/>
              </a:rPr>
              <a:t>exception</a:t>
            </a:r>
            <a:r>
              <a:rPr lang="en-US" dirty="0">
                <a:latin typeface="Consolas" pitchFamily="49" charset="0"/>
              </a:rPr>
              <a:t> = null;</a:t>
            </a:r>
          </a:p>
          <a:p>
            <a:r>
              <a:rPr lang="en-US" dirty="0" smtClean="0">
                <a:latin typeface="Consolas" pitchFamily="49" charset="0"/>
              </a:rPr>
              <a:t>            yield </a:t>
            </a:r>
            <a:r>
              <a:rPr lang="en-US" dirty="0">
                <a:latin typeface="Consolas" pitchFamily="49" charset="0"/>
              </a:rPr>
              <a:t>return </a:t>
            </a:r>
            <a:r>
              <a:rPr lang="en-US" dirty="0" err="1">
                <a:latin typeface="Consolas" pitchFamily="49" charset="0"/>
              </a:rPr>
              <a:t>Arbiter.Choice</a:t>
            </a:r>
            <a:r>
              <a:rPr lang="en-US" dirty="0">
                <a:latin typeface="Consolas" pitchFamily="49" charset="0"/>
              </a:rPr>
              <a:t>(</a:t>
            </a:r>
          </a:p>
          <a:p>
            <a:r>
              <a:rPr lang="en-US" dirty="0" smtClean="0">
                <a:latin typeface="Consolas" pitchFamily="49" charset="0"/>
              </a:rPr>
              <a:t>                </a:t>
            </a:r>
            <a:r>
              <a:rPr lang="en-US" dirty="0" err="1" smtClean="0">
                <a:latin typeface="Consolas" pitchFamily="49" charset="0"/>
              </a:rPr>
              <a:t>StreamAdapter.Read</a:t>
            </a:r>
            <a:r>
              <a:rPr lang="en-US" dirty="0" smtClean="0">
                <a:latin typeface="Consolas" pitchFamily="49" charset="0"/>
              </a:rPr>
              <a:t>(source</a:t>
            </a:r>
            <a:r>
              <a:rPr lang="en-US" dirty="0">
                <a:latin typeface="Consolas" pitchFamily="49" charset="0"/>
              </a:rPr>
              <a:t>, buffer, 0, </a:t>
            </a:r>
            <a:r>
              <a:rPr lang="en-US" dirty="0" err="1">
                <a:latin typeface="Consolas" pitchFamily="49" charset="0"/>
              </a:rPr>
              <a:t>buffer.Length</a:t>
            </a:r>
            <a:r>
              <a:rPr lang="en-US" dirty="0">
                <a:latin typeface="Consolas" pitchFamily="49" charset="0"/>
              </a:rPr>
              <a:t>),</a:t>
            </a:r>
          </a:p>
          <a:p>
            <a:r>
              <a:rPr lang="en-US" dirty="0" smtClean="0">
                <a:latin typeface="Consolas" pitchFamily="49" charset="0"/>
              </a:rPr>
              <a:t>                r </a:t>
            </a:r>
            <a:r>
              <a:rPr lang="en-US" dirty="0">
                <a:latin typeface="Consolas" pitchFamily="49" charset="0"/>
              </a:rPr>
              <a:t>=&gt; { read = r; },</a:t>
            </a:r>
          </a:p>
          <a:p>
            <a:r>
              <a:rPr lang="en-US" dirty="0" smtClean="0">
                <a:latin typeface="Consolas" pitchFamily="49" charset="0"/>
              </a:rPr>
              <a:t>                e </a:t>
            </a:r>
            <a:r>
              <a:rPr lang="en-US" dirty="0">
                <a:latin typeface="Consolas" pitchFamily="49" charset="0"/>
              </a:rPr>
              <a:t>=&gt; { exception = e; }</a:t>
            </a:r>
          </a:p>
          <a:p>
            <a:r>
              <a:rPr lang="en-US" dirty="0" smtClean="0">
                <a:latin typeface="Consolas" pitchFamily="49" charset="0"/>
              </a:rPr>
              <a:t>            );</a:t>
            </a:r>
            <a:endParaRPr lang="en-US" dirty="0">
              <a:latin typeface="Consolas" pitchFamily="49" charset="0"/>
            </a:endParaRPr>
          </a:p>
          <a:p>
            <a:r>
              <a:rPr lang="en-US" dirty="0" smtClean="0">
                <a:latin typeface="Consolas" pitchFamily="49" charset="0"/>
              </a:rPr>
              <a:t>            if </a:t>
            </a:r>
            <a:r>
              <a:rPr lang="en-US" dirty="0">
                <a:latin typeface="Consolas" pitchFamily="49" charset="0"/>
              </a:rPr>
              <a:t>(exception == null)</a:t>
            </a:r>
          </a:p>
          <a:p>
            <a:r>
              <a:rPr lang="en-US" dirty="0" smtClean="0">
                <a:latin typeface="Consolas" pitchFamily="49" charset="0"/>
              </a:rPr>
              <a:t>            {</a:t>
            </a:r>
          </a:p>
          <a:p>
            <a:r>
              <a:rPr lang="en-US" dirty="0">
                <a:latin typeface="Consolas" pitchFamily="49" charset="0"/>
              </a:rPr>
              <a:t> </a:t>
            </a:r>
            <a:r>
              <a:rPr lang="en-US" dirty="0" smtClean="0">
                <a:latin typeface="Consolas" pitchFamily="49" charset="0"/>
              </a:rPr>
              <a:t>              // write to </a:t>
            </a:r>
            <a:r>
              <a:rPr lang="en-US" dirty="0" err="1" smtClean="0">
                <a:latin typeface="Consolas" pitchFamily="49" charset="0"/>
              </a:rPr>
              <a:t>dest</a:t>
            </a:r>
            <a:endParaRPr lang="en-US" dirty="0">
              <a:latin typeface="Consolas" pitchFamily="49" charset="0"/>
            </a:endParaRPr>
          </a:p>
        </p:txBody>
      </p:sp>
      <p:sp>
        <p:nvSpPr>
          <p:cNvPr id="5" name="Rectangle 4"/>
          <p:cNvSpPr/>
          <p:nvPr/>
        </p:nvSpPr>
        <p:spPr>
          <a:xfrm>
            <a:off x="3505200" y="3886200"/>
            <a:ext cx="1828800" cy="3048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Rectangular Callout 5"/>
          <p:cNvSpPr/>
          <p:nvPr/>
        </p:nvSpPr>
        <p:spPr>
          <a:xfrm>
            <a:off x="4419600" y="2514600"/>
            <a:ext cx="3352800" cy="914400"/>
          </a:xfrm>
          <a:prstGeom prst="wedgeRectCallout">
            <a:avLst>
              <a:gd name="adj1" fmla="val -37800"/>
              <a:gd name="adj2" fmla="val 97792"/>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Choice arbiter: executes only one of its branches depending on the received message</a:t>
            </a:r>
            <a:endParaRPr lang="en-US" dirty="0"/>
          </a:p>
        </p:txBody>
      </p:sp>
      <p:sp>
        <p:nvSpPr>
          <p:cNvPr id="7" name="Rectangle 6"/>
          <p:cNvSpPr/>
          <p:nvPr/>
        </p:nvSpPr>
        <p:spPr>
          <a:xfrm>
            <a:off x="2438400" y="4114800"/>
            <a:ext cx="6477000" cy="3048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Rectangular Callout 7"/>
          <p:cNvSpPr/>
          <p:nvPr/>
        </p:nvSpPr>
        <p:spPr>
          <a:xfrm>
            <a:off x="6248400" y="3276600"/>
            <a:ext cx="2133600" cy="609600"/>
          </a:xfrm>
          <a:prstGeom prst="wedgeRectCallout">
            <a:avLst>
              <a:gd name="adj1" fmla="val -20318"/>
              <a:gd name="adj2" fmla="val 85541"/>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Port set on which to receive message</a:t>
            </a:r>
            <a:endParaRPr lang="en-US" dirty="0"/>
          </a:p>
        </p:txBody>
      </p:sp>
      <p:sp>
        <p:nvSpPr>
          <p:cNvPr id="9" name="Rectangle 8"/>
          <p:cNvSpPr/>
          <p:nvPr/>
        </p:nvSpPr>
        <p:spPr>
          <a:xfrm>
            <a:off x="2438400" y="4419600"/>
            <a:ext cx="2286000" cy="3048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0" name="Rectangle 9"/>
          <p:cNvSpPr/>
          <p:nvPr/>
        </p:nvSpPr>
        <p:spPr>
          <a:xfrm>
            <a:off x="2438400" y="4724400"/>
            <a:ext cx="2895600" cy="3048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1" name="Rectangular Callout 10"/>
          <p:cNvSpPr/>
          <p:nvPr/>
        </p:nvSpPr>
        <p:spPr>
          <a:xfrm>
            <a:off x="762000" y="4038600"/>
            <a:ext cx="1524000" cy="609600"/>
          </a:xfrm>
          <a:prstGeom prst="wedgeRectCallout">
            <a:avLst>
              <a:gd name="adj1" fmla="val 58910"/>
              <a:gd name="adj2" fmla="val 24730"/>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Handler if </a:t>
            </a:r>
            <a:r>
              <a:rPr lang="en-US" dirty="0" err="1" smtClean="0"/>
              <a:t>int</a:t>
            </a:r>
            <a:r>
              <a:rPr lang="en-US" dirty="0" smtClean="0"/>
              <a:t> is received </a:t>
            </a:r>
            <a:endParaRPr lang="en-US" dirty="0"/>
          </a:p>
        </p:txBody>
      </p:sp>
      <p:sp>
        <p:nvSpPr>
          <p:cNvPr id="12" name="Rectangular Callout 11"/>
          <p:cNvSpPr/>
          <p:nvPr/>
        </p:nvSpPr>
        <p:spPr>
          <a:xfrm>
            <a:off x="5715000" y="4648200"/>
            <a:ext cx="2133600" cy="609600"/>
          </a:xfrm>
          <a:prstGeom prst="wedgeRectCallout">
            <a:avLst>
              <a:gd name="adj1" fmla="val -67500"/>
              <a:gd name="adj2" fmla="val 3108"/>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Handler if Exception is received </a:t>
            </a:r>
            <a:endParaRPr lang="en-US" dirty="0"/>
          </a:p>
        </p:txBody>
      </p:sp>
      <p:sp>
        <p:nvSpPr>
          <p:cNvPr id="13" name="Rectangle 12"/>
          <p:cNvSpPr/>
          <p:nvPr/>
        </p:nvSpPr>
        <p:spPr>
          <a:xfrm>
            <a:off x="1905000" y="3581400"/>
            <a:ext cx="7010400" cy="16764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0"/>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8"/>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CopyStream</a:t>
            </a:r>
            <a:endParaRPr lang="en-US" dirty="0"/>
          </a:p>
        </p:txBody>
      </p:sp>
      <p:sp>
        <p:nvSpPr>
          <p:cNvPr id="4" name="TextBox 3"/>
          <p:cNvSpPr txBox="1"/>
          <p:nvPr/>
        </p:nvSpPr>
        <p:spPr>
          <a:xfrm>
            <a:off x="351267" y="1371600"/>
            <a:ext cx="8542723" cy="4801314"/>
          </a:xfrm>
          <a:prstGeom prst="rect">
            <a:avLst/>
          </a:prstGeom>
          <a:noFill/>
        </p:spPr>
        <p:txBody>
          <a:bodyPr wrap="none" rtlCol="0">
            <a:spAutoFit/>
          </a:bodyPr>
          <a:lstStyle/>
          <a:p>
            <a:r>
              <a:rPr lang="en-US" dirty="0">
                <a:latin typeface="Consolas" pitchFamily="49" charset="0"/>
              </a:rPr>
              <a:t>static IEnumerator&lt;</a:t>
            </a:r>
            <a:r>
              <a:rPr lang="en-US" dirty="0" err="1">
                <a:latin typeface="Consolas" pitchFamily="49" charset="0"/>
              </a:rPr>
              <a:t>ITask</a:t>
            </a:r>
            <a:r>
              <a:rPr lang="en-US" dirty="0">
                <a:latin typeface="Consolas" pitchFamily="49" charset="0"/>
              </a:rPr>
              <a:t>&gt; </a:t>
            </a:r>
            <a:r>
              <a:rPr lang="en-US" dirty="0" err="1">
                <a:latin typeface="Consolas" pitchFamily="49" charset="0"/>
              </a:rPr>
              <a:t>CopyStream</a:t>
            </a:r>
            <a:r>
              <a:rPr lang="en-US" dirty="0">
                <a:latin typeface="Consolas" pitchFamily="49" charset="0"/>
              </a:rPr>
              <a:t>(Stream source, Stream </a:t>
            </a:r>
            <a:r>
              <a:rPr lang="en-US" dirty="0" err="1">
                <a:latin typeface="Consolas" pitchFamily="49" charset="0"/>
              </a:rPr>
              <a:t>dest</a:t>
            </a:r>
            <a:r>
              <a:rPr lang="en-US" dirty="0">
                <a:latin typeface="Consolas" pitchFamily="49" charset="0"/>
              </a:rPr>
              <a:t>)</a:t>
            </a:r>
          </a:p>
          <a:p>
            <a:r>
              <a:rPr lang="en-US" dirty="0" smtClean="0">
                <a:latin typeface="Consolas" pitchFamily="49" charset="0"/>
              </a:rPr>
              <a:t>{</a:t>
            </a:r>
            <a:endParaRPr lang="en-US" dirty="0">
              <a:latin typeface="Consolas" pitchFamily="49" charset="0"/>
            </a:endParaRPr>
          </a:p>
          <a:p>
            <a:r>
              <a:rPr lang="en-US" dirty="0">
                <a:latin typeface="Consolas" pitchFamily="49" charset="0"/>
              </a:rPr>
              <a:t> </a:t>
            </a:r>
            <a:r>
              <a:rPr lang="en-US" dirty="0" smtClean="0">
                <a:latin typeface="Consolas" pitchFamily="49" charset="0"/>
              </a:rPr>
              <a:t>   try</a:t>
            </a:r>
            <a:endParaRPr lang="en-US" dirty="0">
              <a:latin typeface="Consolas" pitchFamily="49" charset="0"/>
            </a:endParaRPr>
          </a:p>
          <a:p>
            <a:r>
              <a:rPr lang="en-US" dirty="0" smtClean="0">
                <a:latin typeface="Consolas" pitchFamily="49" charset="0"/>
              </a:rPr>
              <a:t>    {</a:t>
            </a:r>
            <a:endParaRPr lang="en-US" dirty="0">
              <a:latin typeface="Consolas" pitchFamily="49" charset="0"/>
            </a:endParaRPr>
          </a:p>
          <a:p>
            <a:r>
              <a:rPr lang="en-US" dirty="0" smtClean="0">
                <a:latin typeface="Consolas" pitchFamily="49" charset="0"/>
              </a:rPr>
              <a:t>        </a:t>
            </a:r>
            <a:r>
              <a:rPr lang="en-US" dirty="0" err="1" smtClean="0">
                <a:latin typeface="Consolas" pitchFamily="49" charset="0"/>
              </a:rPr>
              <a:t>var</a:t>
            </a:r>
            <a:r>
              <a:rPr lang="en-US" dirty="0" smtClean="0">
                <a:latin typeface="Consolas" pitchFamily="49" charset="0"/>
              </a:rPr>
              <a:t> </a:t>
            </a:r>
            <a:r>
              <a:rPr lang="en-US" dirty="0">
                <a:latin typeface="Consolas" pitchFamily="49" charset="0"/>
              </a:rPr>
              <a:t>buffer = new </a:t>
            </a:r>
            <a:r>
              <a:rPr lang="en-US" dirty="0" smtClean="0">
                <a:latin typeface="Consolas" pitchFamily="49" charset="0"/>
              </a:rPr>
              <a:t>byte[</a:t>
            </a:r>
            <a:r>
              <a:rPr lang="en-US" dirty="0" err="1" smtClean="0">
                <a:latin typeface="Consolas" pitchFamily="49" charset="0"/>
              </a:rPr>
              <a:t>blocksize</a:t>
            </a:r>
            <a:r>
              <a:rPr lang="en-US" dirty="0" smtClean="0">
                <a:latin typeface="Consolas" pitchFamily="49" charset="0"/>
              </a:rPr>
              <a:t>];</a:t>
            </a:r>
            <a:endParaRPr lang="en-US" dirty="0">
              <a:latin typeface="Consolas" pitchFamily="49" charset="0"/>
            </a:endParaRPr>
          </a:p>
          <a:p>
            <a:r>
              <a:rPr lang="en-US" dirty="0" smtClean="0">
                <a:latin typeface="Consolas" pitchFamily="49" charset="0"/>
              </a:rPr>
              <a:t>        </a:t>
            </a:r>
            <a:r>
              <a:rPr lang="en-US" dirty="0" err="1" smtClean="0">
                <a:latin typeface="Consolas" pitchFamily="49" charset="0"/>
              </a:rPr>
              <a:t>int</a:t>
            </a:r>
            <a:r>
              <a:rPr lang="en-US" dirty="0" smtClean="0">
                <a:latin typeface="Consolas" pitchFamily="49" charset="0"/>
              </a:rPr>
              <a:t> </a:t>
            </a:r>
            <a:r>
              <a:rPr lang="en-US" dirty="0">
                <a:latin typeface="Consolas" pitchFamily="49" charset="0"/>
              </a:rPr>
              <a:t>read = 0;</a:t>
            </a:r>
          </a:p>
          <a:p>
            <a:r>
              <a:rPr lang="en-US" dirty="0" smtClean="0">
                <a:latin typeface="Consolas" pitchFamily="49" charset="0"/>
              </a:rPr>
              <a:t>        do</a:t>
            </a:r>
            <a:endParaRPr lang="en-US" dirty="0">
              <a:latin typeface="Consolas" pitchFamily="49" charset="0"/>
            </a:endParaRPr>
          </a:p>
          <a:p>
            <a:r>
              <a:rPr lang="en-US" dirty="0" smtClean="0">
                <a:latin typeface="Consolas" pitchFamily="49" charset="0"/>
              </a:rPr>
              <a:t>        {</a:t>
            </a:r>
            <a:endParaRPr lang="en-US" dirty="0">
              <a:latin typeface="Consolas" pitchFamily="49" charset="0"/>
            </a:endParaRPr>
          </a:p>
          <a:p>
            <a:r>
              <a:rPr lang="en-US" dirty="0" smtClean="0">
                <a:latin typeface="Consolas" pitchFamily="49" charset="0"/>
              </a:rPr>
              <a:t>            </a:t>
            </a:r>
            <a:r>
              <a:rPr lang="en-US" dirty="0" err="1" smtClean="0">
                <a:latin typeface="Consolas" pitchFamily="49" charset="0"/>
              </a:rPr>
              <a:t>var</a:t>
            </a:r>
            <a:r>
              <a:rPr lang="en-US" dirty="0" smtClean="0">
                <a:latin typeface="Consolas" pitchFamily="49" charset="0"/>
              </a:rPr>
              <a:t> </a:t>
            </a:r>
            <a:r>
              <a:rPr lang="en-US" dirty="0" err="1">
                <a:latin typeface="Consolas" pitchFamily="49" charset="0"/>
              </a:rPr>
              <a:t>readResult</a:t>
            </a:r>
            <a:r>
              <a:rPr lang="en-US" dirty="0">
                <a:latin typeface="Consolas" pitchFamily="49" charset="0"/>
              </a:rPr>
              <a:t> = </a:t>
            </a:r>
            <a:r>
              <a:rPr lang="en-US" dirty="0" err="1" smtClean="0">
                <a:latin typeface="Consolas" pitchFamily="49" charset="0"/>
              </a:rPr>
              <a:t>StreamAdapter.Read</a:t>
            </a:r>
            <a:r>
              <a:rPr lang="en-US" dirty="0" smtClean="0">
                <a:latin typeface="Consolas" pitchFamily="49" charset="0"/>
              </a:rPr>
              <a:t>(</a:t>
            </a:r>
          </a:p>
          <a:p>
            <a:r>
              <a:rPr lang="en-US" dirty="0">
                <a:latin typeface="Consolas" pitchFamily="49" charset="0"/>
              </a:rPr>
              <a:t> </a:t>
            </a:r>
            <a:r>
              <a:rPr lang="en-US" dirty="0" smtClean="0">
                <a:latin typeface="Consolas" pitchFamily="49" charset="0"/>
              </a:rPr>
              <a:t>                               source</a:t>
            </a:r>
            <a:r>
              <a:rPr lang="en-US" dirty="0">
                <a:latin typeface="Consolas" pitchFamily="49" charset="0"/>
              </a:rPr>
              <a:t>, buffer, 0, </a:t>
            </a:r>
            <a:r>
              <a:rPr lang="en-US" dirty="0" err="1">
                <a:latin typeface="Consolas" pitchFamily="49" charset="0"/>
              </a:rPr>
              <a:t>buffer.Length</a:t>
            </a:r>
            <a:r>
              <a:rPr lang="en-US" dirty="0">
                <a:latin typeface="Consolas" pitchFamily="49" charset="0"/>
              </a:rPr>
              <a:t>);</a:t>
            </a:r>
          </a:p>
          <a:p>
            <a:r>
              <a:rPr lang="en-US" dirty="0" smtClean="0">
                <a:latin typeface="Consolas" pitchFamily="49" charset="0"/>
              </a:rPr>
              <a:t>            yield </a:t>
            </a:r>
            <a:r>
              <a:rPr lang="en-US" dirty="0">
                <a:latin typeface="Consolas" pitchFamily="49" charset="0"/>
              </a:rPr>
              <a:t>return (Choice)</a:t>
            </a:r>
            <a:r>
              <a:rPr lang="en-US" dirty="0" err="1">
                <a:latin typeface="Consolas" pitchFamily="49" charset="0"/>
              </a:rPr>
              <a:t>readResult</a:t>
            </a:r>
            <a:r>
              <a:rPr lang="en-US" dirty="0" smtClean="0">
                <a:latin typeface="Consolas" pitchFamily="49" charset="0"/>
              </a:rPr>
              <a:t>;</a:t>
            </a:r>
            <a:endParaRPr lang="en-US" dirty="0">
              <a:latin typeface="Consolas" pitchFamily="49" charset="0"/>
            </a:endParaRPr>
          </a:p>
          <a:p>
            <a:r>
              <a:rPr lang="en-US" dirty="0" smtClean="0">
                <a:latin typeface="Consolas" pitchFamily="49" charset="0"/>
              </a:rPr>
              <a:t>            </a:t>
            </a:r>
            <a:r>
              <a:rPr lang="en-US" dirty="0" err="1" smtClean="0">
                <a:latin typeface="Consolas" pitchFamily="49" charset="0"/>
              </a:rPr>
              <a:t>var</a:t>
            </a:r>
            <a:r>
              <a:rPr lang="en-US" dirty="0" smtClean="0">
                <a:latin typeface="Consolas" pitchFamily="49" charset="0"/>
              </a:rPr>
              <a:t> </a:t>
            </a:r>
            <a:r>
              <a:rPr lang="en-US" dirty="0">
                <a:latin typeface="Consolas" pitchFamily="49" charset="0"/>
              </a:rPr>
              <a:t>exception = (Exception)</a:t>
            </a:r>
            <a:r>
              <a:rPr lang="en-US" dirty="0" err="1">
                <a:latin typeface="Consolas" pitchFamily="49" charset="0"/>
              </a:rPr>
              <a:t>readResult</a:t>
            </a:r>
            <a:r>
              <a:rPr lang="en-US" dirty="0" smtClean="0">
                <a:latin typeface="Consolas" pitchFamily="49" charset="0"/>
              </a:rPr>
              <a:t>;</a:t>
            </a:r>
          </a:p>
          <a:p>
            <a:r>
              <a:rPr lang="en-US" dirty="0" smtClean="0">
                <a:latin typeface="Consolas" pitchFamily="49" charset="0"/>
              </a:rPr>
              <a:t>            </a:t>
            </a:r>
          </a:p>
          <a:p>
            <a:r>
              <a:rPr lang="en-US" dirty="0">
                <a:latin typeface="Consolas" pitchFamily="49" charset="0"/>
              </a:rPr>
              <a:t> </a:t>
            </a:r>
            <a:r>
              <a:rPr lang="en-US" dirty="0" smtClean="0">
                <a:latin typeface="Consolas" pitchFamily="49" charset="0"/>
              </a:rPr>
              <a:t>           if (exception == null)</a:t>
            </a:r>
          </a:p>
          <a:p>
            <a:r>
              <a:rPr lang="en-US" dirty="0" smtClean="0">
                <a:latin typeface="Consolas" pitchFamily="49" charset="0"/>
              </a:rPr>
              <a:t>            {</a:t>
            </a:r>
          </a:p>
          <a:p>
            <a:r>
              <a:rPr lang="en-US" dirty="0">
                <a:latin typeface="Consolas" pitchFamily="49" charset="0"/>
              </a:rPr>
              <a:t> </a:t>
            </a:r>
            <a:r>
              <a:rPr lang="en-US" dirty="0" smtClean="0">
                <a:latin typeface="Consolas" pitchFamily="49" charset="0"/>
              </a:rPr>
              <a:t>              // write to </a:t>
            </a:r>
            <a:r>
              <a:rPr lang="en-US" dirty="0" err="1" smtClean="0">
                <a:latin typeface="Consolas" pitchFamily="49" charset="0"/>
              </a:rPr>
              <a:t>dest</a:t>
            </a:r>
            <a:r>
              <a:rPr lang="en-US" dirty="0" smtClean="0">
                <a:latin typeface="Consolas" pitchFamily="49" charset="0"/>
              </a:rPr>
              <a:t> </a:t>
            </a:r>
          </a:p>
          <a:p>
            <a:r>
              <a:rPr lang="en-US" dirty="0">
                <a:latin typeface="Consolas" pitchFamily="49" charset="0"/>
              </a:rPr>
              <a:t> </a:t>
            </a:r>
            <a:r>
              <a:rPr lang="en-US" dirty="0" smtClean="0">
                <a:latin typeface="Consolas" pitchFamily="49" charset="0"/>
              </a:rPr>
              <a:t>              read = (</a:t>
            </a:r>
            <a:r>
              <a:rPr lang="en-US" dirty="0" err="1" smtClean="0">
                <a:latin typeface="Consolas" pitchFamily="49" charset="0"/>
              </a:rPr>
              <a:t>int</a:t>
            </a:r>
            <a:r>
              <a:rPr lang="en-US" dirty="0" smtClean="0">
                <a:latin typeface="Consolas" pitchFamily="49" charset="0"/>
              </a:rPr>
              <a:t>)</a:t>
            </a:r>
            <a:r>
              <a:rPr lang="en-US" dirty="0" err="1" smtClean="0">
                <a:latin typeface="Consolas" pitchFamily="49" charset="0"/>
              </a:rPr>
              <a:t>readResult</a:t>
            </a:r>
            <a:r>
              <a:rPr lang="en-US" dirty="0" smtClean="0">
                <a:latin typeface="Consolas" pitchFamily="49" charset="0"/>
              </a:rPr>
              <a:t>;</a:t>
            </a:r>
          </a:p>
        </p:txBody>
      </p:sp>
      <p:sp>
        <p:nvSpPr>
          <p:cNvPr id="13" name="Rectangle 12"/>
          <p:cNvSpPr/>
          <p:nvPr/>
        </p:nvSpPr>
        <p:spPr>
          <a:xfrm>
            <a:off x="1905000" y="3581400"/>
            <a:ext cx="7010400" cy="12192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4" name="Rectangle 13"/>
          <p:cNvSpPr/>
          <p:nvPr/>
        </p:nvSpPr>
        <p:spPr>
          <a:xfrm>
            <a:off x="2286000" y="5791200"/>
            <a:ext cx="2971800" cy="3048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5" name="Rectangular Callout 14"/>
          <p:cNvSpPr/>
          <p:nvPr/>
        </p:nvSpPr>
        <p:spPr>
          <a:xfrm>
            <a:off x="6477000" y="5257800"/>
            <a:ext cx="2057400" cy="457200"/>
          </a:xfrm>
          <a:prstGeom prst="wedgeRectCallout">
            <a:avLst>
              <a:gd name="adj1" fmla="val -64262"/>
              <a:gd name="adj2" fmla="val -34190"/>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Simplified notation</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CopyStream</a:t>
            </a:r>
            <a:endParaRPr lang="en-US" dirty="0"/>
          </a:p>
        </p:txBody>
      </p:sp>
      <p:sp>
        <p:nvSpPr>
          <p:cNvPr id="3" name="Content Placeholder 2"/>
          <p:cNvSpPr>
            <a:spLocks noGrp="1"/>
          </p:cNvSpPr>
          <p:nvPr>
            <p:ph idx="1"/>
          </p:nvPr>
        </p:nvSpPr>
        <p:spPr/>
        <p:txBody>
          <a:bodyPr/>
          <a:lstStyle/>
          <a:p>
            <a:r>
              <a:rPr lang="en-US" dirty="0" smtClean="0"/>
              <a:t>See the complete sample in Visual Studio</a:t>
            </a:r>
          </a:p>
          <a:p>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CopyStream</a:t>
            </a:r>
            <a:r>
              <a:rPr lang="en-US" dirty="0" smtClean="0"/>
              <a:t> II</a:t>
            </a:r>
            <a:endParaRPr lang="en-US" dirty="0"/>
          </a:p>
        </p:txBody>
      </p:sp>
      <p:sp>
        <p:nvSpPr>
          <p:cNvPr id="3" name="Content Placeholder 2"/>
          <p:cNvSpPr>
            <a:spLocks noGrp="1"/>
          </p:cNvSpPr>
          <p:nvPr>
            <p:ph idx="1"/>
          </p:nvPr>
        </p:nvSpPr>
        <p:spPr/>
        <p:txBody>
          <a:bodyPr/>
          <a:lstStyle/>
          <a:p>
            <a:r>
              <a:rPr lang="en-US" dirty="0" smtClean="0"/>
              <a:t>Read and write are sequential</a:t>
            </a:r>
          </a:p>
          <a:p>
            <a:r>
              <a:rPr lang="en-US" dirty="0" smtClean="0"/>
              <a:t>Modify to exploit parallelism</a:t>
            </a:r>
          </a:p>
          <a:p>
            <a:pPr lvl="1"/>
            <a:r>
              <a:rPr lang="en-US" dirty="0" smtClean="0"/>
              <a:t>Read the next block while writing</a:t>
            </a:r>
          </a:p>
          <a:p>
            <a:r>
              <a:rPr lang="en-US" dirty="0" smtClean="0"/>
              <a:t>Have to coordinate</a:t>
            </a:r>
          </a:p>
          <a:p>
            <a:pPr lvl="1"/>
            <a:r>
              <a:rPr lang="en-US" dirty="0" smtClean="0"/>
              <a:t>“wait” until</a:t>
            </a:r>
            <a:br>
              <a:rPr lang="en-US" dirty="0" smtClean="0"/>
            </a:br>
            <a:r>
              <a:rPr lang="en-US" dirty="0" smtClean="0"/>
              <a:t>	read succeeds and write succeeds</a:t>
            </a:r>
            <a:br>
              <a:rPr lang="en-US" dirty="0" smtClean="0"/>
            </a:br>
            <a:r>
              <a:rPr lang="en-US" dirty="0" smtClean="0"/>
              <a:t>or</a:t>
            </a:r>
            <a:br>
              <a:rPr lang="en-US" dirty="0" smtClean="0"/>
            </a:br>
            <a:r>
              <a:rPr lang="en-US" dirty="0" smtClean="0"/>
              <a:t>	read fails</a:t>
            </a:r>
            <a:br>
              <a:rPr lang="en-US" dirty="0" smtClean="0"/>
            </a:br>
            <a:r>
              <a:rPr lang="en-US" dirty="0" smtClean="0"/>
              <a:t>or</a:t>
            </a:r>
            <a:br>
              <a:rPr lang="en-US" dirty="0" smtClean="0"/>
            </a:br>
            <a:r>
              <a:rPr lang="en-US" dirty="0" smtClean="0"/>
              <a:t>	write fails</a:t>
            </a:r>
          </a:p>
        </p:txBody>
      </p:sp>
      <p:sp>
        <p:nvSpPr>
          <p:cNvPr id="4" name="Rectangle 3"/>
          <p:cNvSpPr/>
          <p:nvPr/>
        </p:nvSpPr>
        <p:spPr>
          <a:xfrm>
            <a:off x="1447800" y="4038600"/>
            <a:ext cx="1905000" cy="3048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5" name="Rectangle 4"/>
          <p:cNvSpPr/>
          <p:nvPr/>
        </p:nvSpPr>
        <p:spPr>
          <a:xfrm>
            <a:off x="3962400" y="4038600"/>
            <a:ext cx="2057400" cy="3048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Rectangle 5"/>
          <p:cNvSpPr/>
          <p:nvPr/>
        </p:nvSpPr>
        <p:spPr>
          <a:xfrm>
            <a:off x="1447800" y="4800600"/>
            <a:ext cx="1295400" cy="3048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Rectangle 6"/>
          <p:cNvSpPr/>
          <p:nvPr/>
        </p:nvSpPr>
        <p:spPr>
          <a:xfrm>
            <a:off x="1447800" y="5638800"/>
            <a:ext cx="1371600" cy="3048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Rectangular Callout 7"/>
          <p:cNvSpPr/>
          <p:nvPr/>
        </p:nvSpPr>
        <p:spPr>
          <a:xfrm>
            <a:off x="3886200" y="4953000"/>
            <a:ext cx="1143000" cy="381000"/>
          </a:xfrm>
          <a:prstGeom prst="wedgeRectCallout">
            <a:avLst>
              <a:gd name="adj1" fmla="val -64262"/>
              <a:gd name="adj2" fmla="val -34190"/>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Receivers</a:t>
            </a:r>
            <a:endParaRPr lang="en-US" dirty="0"/>
          </a:p>
        </p:txBody>
      </p:sp>
      <p:sp>
        <p:nvSpPr>
          <p:cNvPr id="9" name="Rectangle 8"/>
          <p:cNvSpPr/>
          <p:nvPr/>
        </p:nvSpPr>
        <p:spPr>
          <a:xfrm>
            <a:off x="1447800" y="4038600"/>
            <a:ext cx="4572000" cy="3048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0" name="Rectangular Callout 9"/>
          <p:cNvSpPr/>
          <p:nvPr/>
        </p:nvSpPr>
        <p:spPr>
          <a:xfrm>
            <a:off x="6248400" y="4038600"/>
            <a:ext cx="609600" cy="381000"/>
          </a:xfrm>
          <a:prstGeom prst="wedgeRectCallout">
            <a:avLst>
              <a:gd name="adj1" fmla="val -68586"/>
              <a:gd name="adj2" fmla="val -27311"/>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Join</a:t>
            </a:r>
            <a:endParaRPr lang="en-US" dirty="0"/>
          </a:p>
        </p:txBody>
      </p:sp>
      <p:sp>
        <p:nvSpPr>
          <p:cNvPr id="11" name="Rectangle 10"/>
          <p:cNvSpPr/>
          <p:nvPr/>
        </p:nvSpPr>
        <p:spPr>
          <a:xfrm>
            <a:off x="1143000" y="3581400"/>
            <a:ext cx="4876800" cy="23622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2" name="Rectangular Callout 11"/>
          <p:cNvSpPr/>
          <p:nvPr/>
        </p:nvSpPr>
        <p:spPr>
          <a:xfrm>
            <a:off x="6172200" y="5105400"/>
            <a:ext cx="838200" cy="381000"/>
          </a:xfrm>
          <a:prstGeom prst="wedgeRectCallout">
            <a:avLst>
              <a:gd name="adj1" fmla="val -68586"/>
              <a:gd name="adj2" fmla="val -27311"/>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Choice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4"/>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6"/>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CopyStream</a:t>
            </a:r>
            <a:r>
              <a:rPr lang="en-US" dirty="0" smtClean="0"/>
              <a:t> II</a:t>
            </a:r>
            <a:endParaRPr lang="en-US" dirty="0"/>
          </a:p>
        </p:txBody>
      </p:sp>
      <p:sp>
        <p:nvSpPr>
          <p:cNvPr id="4" name="TextBox 3"/>
          <p:cNvSpPr txBox="1"/>
          <p:nvPr/>
        </p:nvSpPr>
        <p:spPr>
          <a:xfrm>
            <a:off x="381000" y="1447800"/>
            <a:ext cx="8669361" cy="5078313"/>
          </a:xfrm>
          <a:prstGeom prst="rect">
            <a:avLst/>
          </a:prstGeom>
          <a:noFill/>
        </p:spPr>
        <p:txBody>
          <a:bodyPr wrap="none" rtlCol="0">
            <a:spAutoFit/>
          </a:bodyPr>
          <a:lstStyle/>
          <a:p>
            <a:r>
              <a:rPr lang="en-US" dirty="0">
                <a:latin typeface="Consolas" pitchFamily="49" charset="0"/>
              </a:rPr>
              <a:t>while (write &gt; 0)</a:t>
            </a:r>
          </a:p>
          <a:p>
            <a:r>
              <a:rPr lang="en-US" dirty="0" smtClean="0">
                <a:latin typeface="Consolas" pitchFamily="49" charset="0"/>
              </a:rPr>
              <a:t>{</a:t>
            </a:r>
            <a:endParaRPr lang="en-US" dirty="0">
              <a:latin typeface="Consolas" pitchFamily="49" charset="0"/>
            </a:endParaRPr>
          </a:p>
          <a:p>
            <a:r>
              <a:rPr lang="en-US" dirty="0" smtClean="0">
                <a:latin typeface="Consolas" pitchFamily="49" charset="0"/>
              </a:rPr>
              <a:t>    </a:t>
            </a:r>
            <a:r>
              <a:rPr lang="en-US" dirty="0" err="1" smtClean="0">
                <a:latin typeface="Consolas" pitchFamily="49" charset="0"/>
              </a:rPr>
              <a:t>var</a:t>
            </a:r>
            <a:r>
              <a:rPr lang="en-US" dirty="0" smtClean="0">
                <a:latin typeface="Consolas" pitchFamily="49" charset="0"/>
              </a:rPr>
              <a:t> </a:t>
            </a:r>
            <a:r>
              <a:rPr lang="en-US" dirty="0" err="1">
                <a:latin typeface="Consolas" pitchFamily="49" charset="0"/>
              </a:rPr>
              <a:t>writeResult</a:t>
            </a:r>
            <a:r>
              <a:rPr lang="en-US" dirty="0">
                <a:latin typeface="Consolas" pitchFamily="49" charset="0"/>
              </a:rPr>
              <a:t> = </a:t>
            </a:r>
            <a:r>
              <a:rPr lang="en-US" dirty="0" err="1">
                <a:latin typeface="Consolas" pitchFamily="49" charset="0"/>
              </a:rPr>
              <a:t>StreamAdapter.Write</a:t>
            </a:r>
            <a:r>
              <a:rPr lang="en-US" dirty="0">
                <a:latin typeface="Consolas" pitchFamily="49" charset="0"/>
              </a:rPr>
              <a:t>(</a:t>
            </a:r>
            <a:r>
              <a:rPr lang="en-US" dirty="0" err="1">
                <a:latin typeface="Consolas" pitchFamily="49" charset="0"/>
              </a:rPr>
              <a:t>dest</a:t>
            </a:r>
            <a:r>
              <a:rPr lang="en-US" dirty="0">
                <a:latin typeface="Consolas" pitchFamily="49" charset="0"/>
              </a:rPr>
              <a:t>, </a:t>
            </a:r>
            <a:r>
              <a:rPr lang="en-US" dirty="0" err="1">
                <a:latin typeface="Consolas" pitchFamily="49" charset="0"/>
              </a:rPr>
              <a:t>bufferB</a:t>
            </a:r>
            <a:r>
              <a:rPr lang="en-US" dirty="0">
                <a:latin typeface="Consolas" pitchFamily="49" charset="0"/>
              </a:rPr>
              <a:t>, 0, write);</a:t>
            </a:r>
          </a:p>
          <a:p>
            <a:r>
              <a:rPr lang="en-US" dirty="0" smtClean="0">
                <a:latin typeface="Consolas" pitchFamily="49" charset="0"/>
              </a:rPr>
              <a:t>    if </a:t>
            </a:r>
            <a:r>
              <a:rPr lang="en-US" dirty="0">
                <a:latin typeface="Consolas" pitchFamily="49" charset="0"/>
              </a:rPr>
              <a:t>(read &gt; 0)</a:t>
            </a:r>
          </a:p>
          <a:p>
            <a:r>
              <a:rPr lang="en-US" dirty="0" smtClean="0">
                <a:latin typeface="Consolas" pitchFamily="49" charset="0"/>
              </a:rPr>
              <a:t>    {</a:t>
            </a:r>
            <a:endParaRPr lang="en-US" dirty="0">
              <a:latin typeface="Consolas" pitchFamily="49" charset="0"/>
            </a:endParaRPr>
          </a:p>
          <a:p>
            <a:r>
              <a:rPr lang="en-US" dirty="0" smtClean="0">
                <a:latin typeface="Consolas" pitchFamily="49" charset="0"/>
              </a:rPr>
              <a:t>       // </a:t>
            </a:r>
            <a:r>
              <a:rPr lang="en-US" dirty="0">
                <a:latin typeface="Consolas" pitchFamily="49" charset="0"/>
              </a:rPr>
              <a:t>read new bytes and write existing buffer</a:t>
            </a:r>
          </a:p>
          <a:p>
            <a:r>
              <a:rPr lang="en-US" dirty="0" smtClean="0">
                <a:latin typeface="Consolas" pitchFamily="49" charset="0"/>
              </a:rPr>
              <a:t>       </a:t>
            </a:r>
            <a:r>
              <a:rPr lang="en-US" dirty="0" err="1" smtClean="0">
                <a:latin typeface="Consolas" pitchFamily="49" charset="0"/>
              </a:rPr>
              <a:t>readResult</a:t>
            </a:r>
            <a:r>
              <a:rPr lang="en-US" dirty="0" smtClean="0">
                <a:latin typeface="Consolas" pitchFamily="49" charset="0"/>
              </a:rPr>
              <a:t> </a:t>
            </a:r>
            <a:r>
              <a:rPr lang="en-US" dirty="0">
                <a:latin typeface="Consolas" pitchFamily="49" charset="0"/>
              </a:rPr>
              <a:t>= </a:t>
            </a:r>
            <a:r>
              <a:rPr lang="en-US" dirty="0" err="1">
                <a:latin typeface="Consolas" pitchFamily="49" charset="0"/>
              </a:rPr>
              <a:t>StreamAdapter.Read</a:t>
            </a:r>
            <a:r>
              <a:rPr lang="en-US" dirty="0">
                <a:latin typeface="Consolas" pitchFamily="49" charset="0"/>
              </a:rPr>
              <a:t>(source, </a:t>
            </a:r>
            <a:r>
              <a:rPr lang="en-US" dirty="0" smtClean="0">
                <a:latin typeface="Consolas" pitchFamily="49" charset="0"/>
              </a:rPr>
              <a:t>…);</a:t>
            </a:r>
            <a:endParaRPr lang="en-US" dirty="0">
              <a:latin typeface="Consolas" pitchFamily="49" charset="0"/>
            </a:endParaRPr>
          </a:p>
          <a:p>
            <a:endParaRPr lang="en-US" dirty="0">
              <a:latin typeface="Consolas" pitchFamily="49" charset="0"/>
            </a:endParaRPr>
          </a:p>
          <a:p>
            <a:r>
              <a:rPr lang="en-US" dirty="0" smtClean="0">
                <a:latin typeface="Consolas" pitchFamily="49" charset="0"/>
              </a:rPr>
              <a:t>       yield </a:t>
            </a:r>
            <a:r>
              <a:rPr lang="en-US" dirty="0">
                <a:latin typeface="Consolas" pitchFamily="49" charset="0"/>
              </a:rPr>
              <a:t>return </a:t>
            </a:r>
            <a:r>
              <a:rPr lang="en-US" dirty="0" err="1">
                <a:latin typeface="Consolas" pitchFamily="49" charset="0"/>
              </a:rPr>
              <a:t>Arbiter.Choice</a:t>
            </a:r>
            <a:r>
              <a:rPr lang="en-US" dirty="0">
                <a:latin typeface="Consolas" pitchFamily="49" charset="0"/>
              </a:rPr>
              <a:t>(</a:t>
            </a:r>
          </a:p>
          <a:p>
            <a:r>
              <a:rPr lang="en-US" dirty="0" smtClean="0">
                <a:latin typeface="Consolas" pitchFamily="49" charset="0"/>
              </a:rPr>
              <a:t>           </a:t>
            </a:r>
            <a:r>
              <a:rPr lang="en-US" dirty="0" err="1" smtClean="0">
                <a:latin typeface="Consolas" pitchFamily="49" charset="0"/>
              </a:rPr>
              <a:t>Arbiter.JoinedReceive</a:t>
            </a:r>
            <a:r>
              <a:rPr lang="en-US" dirty="0" smtClean="0">
                <a:latin typeface="Consolas" pitchFamily="49" charset="0"/>
              </a:rPr>
              <a:t>&lt;</a:t>
            </a:r>
            <a:r>
              <a:rPr lang="en-US" dirty="0" err="1" smtClean="0">
                <a:latin typeface="Consolas" pitchFamily="49" charset="0"/>
              </a:rPr>
              <a:t>int</a:t>
            </a:r>
            <a:r>
              <a:rPr lang="en-US" dirty="0">
                <a:latin typeface="Consolas" pitchFamily="49" charset="0"/>
              </a:rPr>
              <a:t>, </a:t>
            </a:r>
            <a:r>
              <a:rPr lang="en-US" dirty="0" err="1">
                <a:latin typeface="Consolas" pitchFamily="49" charset="0"/>
              </a:rPr>
              <a:t>EmptyValue</a:t>
            </a:r>
            <a:r>
              <a:rPr lang="en-US" dirty="0">
                <a:latin typeface="Consolas" pitchFamily="49" charset="0"/>
              </a:rPr>
              <a:t>&gt;(false, </a:t>
            </a:r>
          </a:p>
          <a:p>
            <a:r>
              <a:rPr lang="en-US" dirty="0" smtClean="0">
                <a:latin typeface="Consolas" pitchFamily="49" charset="0"/>
              </a:rPr>
              <a:t>              </a:t>
            </a:r>
            <a:r>
              <a:rPr lang="en-US" dirty="0" err="1" smtClean="0">
                <a:latin typeface="Consolas" pitchFamily="49" charset="0"/>
              </a:rPr>
              <a:t>readResult</a:t>
            </a:r>
            <a:r>
              <a:rPr lang="en-US" dirty="0">
                <a:latin typeface="Consolas" pitchFamily="49" charset="0"/>
              </a:rPr>
              <a:t>, </a:t>
            </a:r>
            <a:r>
              <a:rPr lang="en-US" dirty="0" err="1">
                <a:latin typeface="Consolas" pitchFamily="49" charset="0"/>
              </a:rPr>
              <a:t>writeResult</a:t>
            </a:r>
            <a:r>
              <a:rPr lang="en-US" dirty="0">
                <a:latin typeface="Consolas" pitchFamily="49" charset="0"/>
              </a:rPr>
              <a:t>,</a:t>
            </a:r>
          </a:p>
          <a:p>
            <a:r>
              <a:rPr lang="en-US" dirty="0">
                <a:latin typeface="Consolas" pitchFamily="49" charset="0"/>
              </a:rPr>
              <a:t> </a:t>
            </a:r>
            <a:r>
              <a:rPr lang="en-US" dirty="0" smtClean="0">
                <a:latin typeface="Consolas" pitchFamily="49" charset="0"/>
              </a:rPr>
              <a:t>             (</a:t>
            </a:r>
            <a:r>
              <a:rPr lang="en-US" dirty="0">
                <a:latin typeface="Consolas" pitchFamily="49" charset="0"/>
              </a:rPr>
              <a:t>r, s) =&gt; { read = r; }</a:t>
            </a:r>
          </a:p>
          <a:p>
            <a:r>
              <a:rPr lang="en-US" dirty="0" smtClean="0">
                <a:latin typeface="Consolas" pitchFamily="49" charset="0"/>
              </a:rPr>
              <a:t>           ),</a:t>
            </a:r>
            <a:endParaRPr lang="en-US" dirty="0">
              <a:latin typeface="Consolas" pitchFamily="49" charset="0"/>
            </a:endParaRPr>
          </a:p>
          <a:p>
            <a:r>
              <a:rPr lang="en-US" dirty="0" smtClean="0">
                <a:latin typeface="Consolas" pitchFamily="49" charset="0"/>
              </a:rPr>
              <a:t>           </a:t>
            </a:r>
            <a:r>
              <a:rPr lang="en-US" dirty="0" err="1" smtClean="0">
                <a:latin typeface="Consolas" pitchFamily="49" charset="0"/>
              </a:rPr>
              <a:t>Arbiter.Receive</a:t>
            </a:r>
            <a:r>
              <a:rPr lang="en-US" dirty="0" smtClean="0">
                <a:latin typeface="Consolas" pitchFamily="49" charset="0"/>
              </a:rPr>
              <a:t>&lt;Exception</a:t>
            </a:r>
            <a:r>
              <a:rPr lang="en-US" dirty="0">
                <a:latin typeface="Consolas" pitchFamily="49" charset="0"/>
              </a:rPr>
              <a:t>&gt;(false, </a:t>
            </a:r>
            <a:r>
              <a:rPr lang="en-US" dirty="0" err="1">
                <a:latin typeface="Consolas" pitchFamily="49" charset="0"/>
              </a:rPr>
              <a:t>readResult</a:t>
            </a:r>
            <a:r>
              <a:rPr lang="en-US" dirty="0">
                <a:latin typeface="Consolas" pitchFamily="49" charset="0"/>
              </a:rPr>
              <a:t>, </a:t>
            </a:r>
            <a:endParaRPr lang="en-US" dirty="0" smtClean="0">
              <a:latin typeface="Consolas" pitchFamily="49" charset="0"/>
            </a:endParaRPr>
          </a:p>
          <a:p>
            <a:r>
              <a:rPr lang="en-US" dirty="0">
                <a:latin typeface="Consolas" pitchFamily="49" charset="0"/>
              </a:rPr>
              <a:t> </a:t>
            </a:r>
            <a:r>
              <a:rPr lang="en-US" dirty="0" smtClean="0">
                <a:latin typeface="Consolas" pitchFamily="49" charset="0"/>
              </a:rPr>
              <a:t>              e </a:t>
            </a:r>
            <a:r>
              <a:rPr lang="en-US" dirty="0">
                <a:latin typeface="Consolas" pitchFamily="49" charset="0"/>
              </a:rPr>
              <a:t>=&gt; { exception = e; }),</a:t>
            </a:r>
          </a:p>
          <a:p>
            <a:r>
              <a:rPr lang="en-US" dirty="0" smtClean="0">
                <a:latin typeface="Consolas" pitchFamily="49" charset="0"/>
              </a:rPr>
              <a:t>           </a:t>
            </a:r>
            <a:r>
              <a:rPr lang="en-US" dirty="0" err="1" smtClean="0">
                <a:latin typeface="Consolas" pitchFamily="49" charset="0"/>
              </a:rPr>
              <a:t>Arbiter.Receive</a:t>
            </a:r>
            <a:r>
              <a:rPr lang="en-US" dirty="0" smtClean="0">
                <a:latin typeface="Consolas" pitchFamily="49" charset="0"/>
              </a:rPr>
              <a:t>&lt;Exception</a:t>
            </a:r>
            <a:r>
              <a:rPr lang="en-US" dirty="0">
                <a:latin typeface="Consolas" pitchFamily="49" charset="0"/>
              </a:rPr>
              <a:t>&gt;(false, </a:t>
            </a:r>
            <a:r>
              <a:rPr lang="en-US" dirty="0" err="1">
                <a:latin typeface="Consolas" pitchFamily="49" charset="0"/>
              </a:rPr>
              <a:t>writeResult</a:t>
            </a:r>
            <a:r>
              <a:rPr lang="en-US" dirty="0">
                <a:latin typeface="Consolas" pitchFamily="49" charset="0"/>
              </a:rPr>
              <a:t>, </a:t>
            </a:r>
            <a:endParaRPr lang="en-US" dirty="0" smtClean="0">
              <a:latin typeface="Consolas" pitchFamily="49" charset="0"/>
            </a:endParaRPr>
          </a:p>
          <a:p>
            <a:r>
              <a:rPr lang="en-US" dirty="0">
                <a:latin typeface="Consolas" pitchFamily="49" charset="0"/>
              </a:rPr>
              <a:t> </a:t>
            </a:r>
            <a:r>
              <a:rPr lang="en-US" dirty="0" smtClean="0">
                <a:latin typeface="Consolas" pitchFamily="49" charset="0"/>
              </a:rPr>
              <a:t>              e </a:t>
            </a:r>
            <a:r>
              <a:rPr lang="en-US" dirty="0">
                <a:latin typeface="Consolas" pitchFamily="49" charset="0"/>
              </a:rPr>
              <a:t>=&gt; { exception = e; })</a:t>
            </a:r>
          </a:p>
          <a:p>
            <a:r>
              <a:rPr lang="en-US" dirty="0" smtClean="0">
                <a:latin typeface="Consolas" pitchFamily="49" charset="0"/>
              </a:rPr>
              <a:t>       );</a:t>
            </a:r>
            <a:endParaRPr lang="en-US" dirty="0">
              <a:latin typeface="Consolas" pitchFamily="49" charset="0"/>
            </a:endParaRPr>
          </a:p>
        </p:txBody>
      </p:sp>
      <p:sp>
        <p:nvSpPr>
          <p:cNvPr id="5" name="Rectangle 4"/>
          <p:cNvSpPr/>
          <p:nvPr/>
        </p:nvSpPr>
        <p:spPr>
          <a:xfrm>
            <a:off x="1295400" y="3657600"/>
            <a:ext cx="6324600" cy="28194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Rectangle 5"/>
          <p:cNvSpPr/>
          <p:nvPr/>
        </p:nvSpPr>
        <p:spPr>
          <a:xfrm>
            <a:off x="1295400" y="5029200"/>
            <a:ext cx="6324600" cy="6096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Rectangle 6"/>
          <p:cNvSpPr/>
          <p:nvPr/>
        </p:nvSpPr>
        <p:spPr>
          <a:xfrm>
            <a:off x="1295400" y="5638800"/>
            <a:ext cx="6324600" cy="6096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Rectangle 7"/>
          <p:cNvSpPr/>
          <p:nvPr/>
        </p:nvSpPr>
        <p:spPr>
          <a:xfrm>
            <a:off x="1295400" y="3962400"/>
            <a:ext cx="6324600" cy="10668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Rectangle 8"/>
          <p:cNvSpPr/>
          <p:nvPr/>
        </p:nvSpPr>
        <p:spPr>
          <a:xfrm>
            <a:off x="2133600" y="4495800"/>
            <a:ext cx="3048000" cy="3048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0" name="Rectangular Callout 9"/>
          <p:cNvSpPr/>
          <p:nvPr/>
        </p:nvSpPr>
        <p:spPr>
          <a:xfrm>
            <a:off x="4648200" y="2438400"/>
            <a:ext cx="2971800" cy="762000"/>
          </a:xfrm>
          <a:prstGeom prst="wedgeRectCallout">
            <a:avLst>
              <a:gd name="adj1" fmla="val -28930"/>
              <a:gd name="adj2" fmla="val 106441"/>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Choice arbiter: only one of its branches will execute</a:t>
            </a:r>
            <a:endParaRPr lang="en-US" dirty="0"/>
          </a:p>
        </p:txBody>
      </p:sp>
      <p:sp>
        <p:nvSpPr>
          <p:cNvPr id="11" name="Rectangular Callout 10"/>
          <p:cNvSpPr/>
          <p:nvPr/>
        </p:nvSpPr>
        <p:spPr>
          <a:xfrm>
            <a:off x="6400800" y="4191000"/>
            <a:ext cx="2286000" cy="762000"/>
          </a:xfrm>
          <a:prstGeom prst="wedgeRectCallout">
            <a:avLst>
              <a:gd name="adj1" fmla="val 5665"/>
              <a:gd name="adj2" fmla="val 141036"/>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Receiver branches for exceptions</a:t>
            </a:r>
            <a:endParaRPr lang="en-US" dirty="0"/>
          </a:p>
        </p:txBody>
      </p:sp>
      <p:sp>
        <p:nvSpPr>
          <p:cNvPr id="12" name="Rectangular Callout 11"/>
          <p:cNvSpPr/>
          <p:nvPr/>
        </p:nvSpPr>
        <p:spPr>
          <a:xfrm>
            <a:off x="914400" y="2362200"/>
            <a:ext cx="2895600" cy="914400"/>
          </a:xfrm>
          <a:prstGeom prst="wedgeRectCallout">
            <a:avLst>
              <a:gd name="adj1" fmla="val -12732"/>
              <a:gd name="adj2" fmla="val 123379"/>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Join branch: receives </a:t>
            </a:r>
            <a:r>
              <a:rPr lang="en-US" dirty="0" err="1" smtClean="0"/>
              <a:t>int</a:t>
            </a:r>
            <a:r>
              <a:rPr lang="en-US" dirty="0" smtClean="0"/>
              <a:t> on </a:t>
            </a:r>
            <a:r>
              <a:rPr lang="en-US" dirty="0" err="1" smtClean="0"/>
              <a:t>readResult</a:t>
            </a:r>
            <a:r>
              <a:rPr lang="en-US" dirty="0" smtClean="0"/>
              <a:t> and </a:t>
            </a:r>
            <a:r>
              <a:rPr lang="en-US" dirty="0" err="1" smtClean="0"/>
              <a:t>EmptyValue</a:t>
            </a:r>
            <a:r>
              <a:rPr lang="en-US" dirty="0" smtClean="0"/>
              <a:t> on </a:t>
            </a:r>
            <a:r>
              <a:rPr lang="en-US" dirty="0" err="1" smtClean="0"/>
              <a:t>writeResult</a:t>
            </a:r>
            <a:endParaRPr lang="en-US" dirty="0"/>
          </a:p>
        </p:txBody>
      </p:sp>
      <p:sp>
        <p:nvSpPr>
          <p:cNvPr id="13" name="Rectangular Callout 12"/>
          <p:cNvSpPr/>
          <p:nvPr/>
        </p:nvSpPr>
        <p:spPr>
          <a:xfrm>
            <a:off x="1219200" y="3124200"/>
            <a:ext cx="3124200" cy="762000"/>
          </a:xfrm>
          <a:prstGeom prst="wedgeRectCallout">
            <a:avLst>
              <a:gd name="adj1" fmla="val -10456"/>
              <a:gd name="adj2" fmla="val 129866"/>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Join handler delegate gets both messages are parameters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8"/>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2"/>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10" grpId="0" animBg="1"/>
      <p:bldP spid="10" grpId="1" animBg="1"/>
      <p:bldP spid="11" grpId="0" animBg="1"/>
      <p:bldP spid="11" grpId="1" animBg="1"/>
      <p:bldP spid="12" grpId="0" animBg="1"/>
      <p:bldP spid="12" grpId="1"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CopyStream</a:t>
            </a:r>
            <a:r>
              <a:rPr lang="en-US" dirty="0" smtClean="0"/>
              <a:t> II</a:t>
            </a:r>
            <a:endParaRPr lang="en-US" dirty="0"/>
          </a:p>
        </p:txBody>
      </p:sp>
      <p:sp>
        <p:nvSpPr>
          <p:cNvPr id="3" name="Content Placeholder 2"/>
          <p:cNvSpPr>
            <a:spLocks noGrp="1"/>
          </p:cNvSpPr>
          <p:nvPr>
            <p:ph idx="1"/>
          </p:nvPr>
        </p:nvSpPr>
        <p:spPr/>
        <p:txBody>
          <a:bodyPr/>
          <a:lstStyle/>
          <a:p>
            <a:r>
              <a:rPr lang="en-US" dirty="0" smtClean="0"/>
              <a:t>See the complete sample in Visual Studio</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Interfaces</a:t>
            </a:r>
            <a:endParaRPr lang="en-US" dirty="0"/>
          </a:p>
        </p:txBody>
      </p:sp>
      <p:sp>
        <p:nvSpPr>
          <p:cNvPr id="3" name="Content Placeholder 2"/>
          <p:cNvSpPr>
            <a:spLocks noGrp="1"/>
          </p:cNvSpPr>
          <p:nvPr>
            <p:ph idx="1"/>
          </p:nvPr>
        </p:nvSpPr>
        <p:spPr/>
        <p:txBody>
          <a:bodyPr/>
          <a:lstStyle/>
          <a:p>
            <a:r>
              <a:rPr lang="en-US" dirty="0" smtClean="0"/>
              <a:t>Concurrency desirable for </a:t>
            </a:r>
            <a:r>
              <a:rPr lang="en-US" dirty="0" err="1" smtClean="0"/>
              <a:t>responsivenes</a:t>
            </a:r>
            <a:endParaRPr lang="en-US" dirty="0" smtClean="0"/>
          </a:p>
          <a:p>
            <a:r>
              <a:rPr lang="en-US" dirty="0" smtClean="0"/>
              <a:t>UI often single threaded or has thread affinity</a:t>
            </a:r>
          </a:p>
          <a:p>
            <a:pPr lvl="1"/>
            <a:r>
              <a:rPr lang="en-US" dirty="0" err="1" smtClean="0"/>
              <a:t>WinForms</a:t>
            </a:r>
            <a:r>
              <a:rPr lang="en-US" dirty="0" smtClean="0"/>
              <a:t>, WPF</a:t>
            </a:r>
          </a:p>
          <a:p>
            <a:pPr lvl="1"/>
            <a:r>
              <a:rPr lang="en-US" dirty="0" smtClean="0"/>
              <a:t>Manual thread management, cross-thread calls</a:t>
            </a:r>
          </a:p>
          <a:p>
            <a:pPr lvl="1"/>
            <a:endParaRPr lang="en-US" dirty="0" smtClean="0"/>
          </a:p>
          <a:p>
            <a:r>
              <a:rPr lang="en-US" dirty="0" smtClean="0"/>
              <a:t>Use CCR to decouple UI from application logic</a:t>
            </a:r>
          </a:p>
          <a:p>
            <a:pPr lvl="1"/>
            <a:r>
              <a:rPr lang="en-US" dirty="0" smtClean="0"/>
              <a:t>Adapter for handling cross thread calls </a:t>
            </a:r>
            <a:r>
              <a:rPr lang="en-US" dirty="0" smtClean="0">
                <a:sym typeface="Wingdings" pitchFamily="2" charset="2"/>
              </a:rPr>
              <a:t> messages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CCR?	</a:t>
            </a:r>
            <a:endParaRPr lang="en-US" dirty="0"/>
          </a:p>
        </p:txBody>
      </p:sp>
      <p:sp>
        <p:nvSpPr>
          <p:cNvPr id="3" name="Content Placeholder 2"/>
          <p:cNvSpPr>
            <a:spLocks noGrp="1"/>
          </p:cNvSpPr>
          <p:nvPr>
            <p:ph idx="1"/>
          </p:nvPr>
        </p:nvSpPr>
        <p:spPr/>
        <p:txBody>
          <a:bodyPr>
            <a:normAutofit lnSpcReduction="10000"/>
          </a:bodyPr>
          <a:lstStyle/>
          <a:p>
            <a:r>
              <a:rPr lang="en-US" b="1" dirty="0" smtClean="0">
                <a:solidFill>
                  <a:schemeClr val="accent6">
                    <a:lumMod val="75000"/>
                  </a:schemeClr>
                </a:solidFill>
                <a:effectLst>
                  <a:outerShdw blurRad="38100" dist="38100" dir="2700000" algn="tl">
                    <a:srgbClr val="000000">
                      <a:alpha val="43137"/>
                    </a:srgbClr>
                  </a:outerShdw>
                </a:effectLst>
              </a:rPr>
              <a:t>C</a:t>
            </a:r>
            <a:r>
              <a:rPr lang="en-US" dirty="0" smtClean="0"/>
              <a:t>oncurrency</a:t>
            </a:r>
          </a:p>
          <a:p>
            <a:pPr lvl="1"/>
            <a:r>
              <a:rPr lang="en-US" dirty="0" smtClean="0"/>
              <a:t>Process many task simultaneously</a:t>
            </a:r>
          </a:p>
          <a:p>
            <a:pPr lvl="1"/>
            <a:r>
              <a:rPr lang="en-US" dirty="0" smtClean="0"/>
              <a:t>Scalability, Responsiveness</a:t>
            </a:r>
          </a:p>
          <a:p>
            <a:pPr lvl="1"/>
            <a:r>
              <a:rPr lang="en-US" dirty="0" smtClean="0"/>
              <a:t>Leverage parallelism</a:t>
            </a:r>
          </a:p>
          <a:p>
            <a:r>
              <a:rPr lang="en-US" b="1" dirty="0" smtClean="0">
                <a:solidFill>
                  <a:schemeClr val="accent6">
                    <a:lumMod val="75000"/>
                  </a:schemeClr>
                </a:solidFill>
                <a:effectLst>
                  <a:outerShdw blurRad="38100" dist="38100" dir="2700000" algn="tl">
                    <a:srgbClr val="000000">
                      <a:alpha val="43137"/>
                    </a:srgbClr>
                  </a:outerShdw>
                </a:effectLst>
              </a:rPr>
              <a:t>C</a:t>
            </a:r>
            <a:r>
              <a:rPr lang="en-US" dirty="0" smtClean="0"/>
              <a:t>oordination</a:t>
            </a:r>
          </a:p>
          <a:p>
            <a:pPr lvl="1"/>
            <a:r>
              <a:rPr lang="en-US" dirty="0" smtClean="0"/>
              <a:t>Exercise control</a:t>
            </a:r>
          </a:p>
          <a:p>
            <a:pPr lvl="1"/>
            <a:r>
              <a:rPr lang="en-US" dirty="0" smtClean="0"/>
              <a:t>Orchestrate asynchronous operations</a:t>
            </a:r>
          </a:p>
          <a:p>
            <a:pPr lvl="1"/>
            <a:r>
              <a:rPr lang="en-US" dirty="0" smtClean="0"/>
              <a:t>Handle (partial) failures</a:t>
            </a:r>
          </a:p>
          <a:p>
            <a:r>
              <a:rPr lang="en-US" b="1" dirty="0" smtClean="0">
                <a:solidFill>
                  <a:schemeClr val="accent6">
                    <a:lumMod val="75000"/>
                  </a:schemeClr>
                </a:solidFill>
                <a:effectLst>
                  <a:outerShdw blurRad="38100" dist="38100" dir="2700000" algn="tl">
                    <a:srgbClr val="000000">
                      <a:alpha val="43137"/>
                    </a:srgbClr>
                  </a:outerShdw>
                </a:effectLst>
              </a:rPr>
              <a:t>R</a:t>
            </a:r>
            <a:r>
              <a:rPr lang="en-US" dirty="0" smtClean="0"/>
              <a:t>untime</a:t>
            </a:r>
          </a:p>
          <a:p>
            <a:pPr lvl="1"/>
            <a:r>
              <a:rPr lang="en-US" dirty="0" smtClean="0"/>
              <a:t>Scheduler, Extensibility</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 - Adapters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81000" y="1447800"/>
            <a:ext cx="2857500" cy="2857500"/>
          </a:xfrm>
          <a:prstGeom prst="rect">
            <a:avLst/>
          </a:prstGeom>
          <a:noFill/>
          <a:ln w="9525">
            <a:noFill/>
            <a:miter lim="800000"/>
            <a:headEnd/>
            <a:tailEnd/>
          </a:ln>
          <a:effectLst/>
        </p:spPr>
      </p:pic>
      <p:sp>
        <p:nvSpPr>
          <p:cNvPr id="5" name="Rectangle 4"/>
          <p:cNvSpPr/>
          <p:nvPr/>
        </p:nvSpPr>
        <p:spPr>
          <a:xfrm>
            <a:off x="4038600" y="4495800"/>
            <a:ext cx="2057400" cy="1600200"/>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CCR to UI adapter</a:t>
            </a:r>
          </a:p>
          <a:p>
            <a:pPr algn="ctr"/>
            <a:r>
              <a:rPr lang="en-US" dirty="0" smtClean="0"/>
              <a:t>(WPF or </a:t>
            </a:r>
            <a:r>
              <a:rPr lang="en-US" dirty="0" err="1" smtClean="0"/>
              <a:t>WinForms</a:t>
            </a:r>
            <a:r>
              <a:rPr lang="en-US" dirty="0" smtClean="0"/>
              <a:t>)</a:t>
            </a:r>
            <a:endParaRPr lang="en-US" dirty="0"/>
          </a:p>
        </p:txBody>
      </p:sp>
      <p:sp>
        <p:nvSpPr>
          <p:cNvPr id="6" name="Rectangle 5"/>
          <p:cNvSpPr/>
          <p:nvPr/>
        </p:nvSpPr>
        <p:spPr>
          <a:xfrm>
            <a:off x="6858000" y="1600200"/>
            <a:ext cx="1447800" cy="2514600"/>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Application</a:t>
            </a:r>
          </a:p>
          <a:p>
            <a:pPr algn="ctr"/>
            <a:r>
              <a:rPr lang="en-US" dirty="0" smtClean="0"/>
              <a:t>Logic</a:t>
            </a:r>
          </a:p>
          <a:p>
            <a:pPr algn="ctr"/>
            <a:r>
              <a:rPr lang="en-US" dirty="0" smtClean="0"/>
              <a:t>(CCR Tasks)</a:t>
            </a:r>
            <a:endParaRPr lang="en-US" dirty="0"/>
          </a:p>
        </p:txBody>
      </p:sp>
      <p:cxnSp>
        <p:nvCxnSpPr>
          <p:cNvPr id="22" name="Straight Arrow Connector 21"/>
          <p:cNvCxnSpPr>
            <a:stCxn id="1026" idx="3"/>
            <a:endCxn id="6" idx="1"/>
          </p:cNvCxnSpPr>
          <p:nvPr/>
        </p:nvCxnSpPr>
        <p:spPr>
          <a:xfrm flipV="1">
            <a:off x="3238500" y="2857500"/>
            <a:ext cx="3619500" cy="1905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5" name="Shape 24"/>
          <p:cNvCxnSpPr>
            <a:stCxn id="6" idx="2"/>
            <a:endCxn id="5" idx="3"/>
          </p:cNvCxnSpPr>
          <p:nvPr/>
        </p:nvCxnSpPr>
        <p:spPr>
          <a:xfrm rot="5400000">
            <a:off x="6248400" y="3962400"/>
            <a:ext cx="1181100" cy="1485900"/>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7" name="Shape 26"/>
          <p:cNvCxnSpPr>
            <a:stCxn id="5" idx="1"/>
            <a:endCxn id="1026" idx="2"/>
          </p:cNvCxnSpPr>
          <p:nvPr/>
        </p:nvCxnSpPr>
        <p:spPr>
          <a:xfrm rot="10800000">
            <a:off x="1809750" y="4305300"/>
            <a:ext cx="2228850" cy="990600"/>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sp>
        <p:nvSpPr>
          <p:cNvPr id="48" name="TextBox 47"/>
          <p:cNvSpPr txBox="1"/>
          <p:nvPr/>
        </p:nvSpPr>
        <p:spPr>
          <a:xfrm>
            <a:off x="3886200" y="2133600"/>
            <a:ext cx="2432076" cy="646331"/>
          </a:xfrm>
          <a:prstGeom prst="rect">
            <a:avLst/>
          </a:prstGeom>
          <a:noFill/>
        </p:spPr>
        <p:txBody>
          <a:bodyPr wrap="none" rtlCol="0">
            <a:spAutoFit/>
          </a:bodyPr>
          <a:lstStyle/>
          <a:p>
            <a:r>
              <a:rPr lang="en-US" dirty="0" smtClean="0"/>
              <a:t>UI sends message to</a:t>
            </a:r>
          </a:p>
          <a:p>
            <a:r>
              <a:rPr lang="en-US" dirty="0" smtClean="0"/>
              <a:t>trigger application logic</a:t>
            </a:r>
            <a:endParaRPr lang="en-US" dirty="0"/>
          </a:p>
        </p:txBody>
      </p:sp>
      <p:sp>
        <p:nvSpPr>
          <p:cNvPr id="49" name="TextBox 48"/>
          <p:cNvSpPr txBox="1"/>
          <p:nvPr/>
        </p:nvSpPr>
        <p:spPr>
          <a:xfrm>
            <a:off x="6400800" y="5410200"/>
            <a:ext cx="2400016" cy="923330"/>
          </a:xfrm>
          <a:prstGeom prst="rect">
            <a:avLst/>
          </a:prstGeom>
          <a:noFill/>
        </p:spPr>
        <p:txBody>
          <a:bodyPr wrap="none" rtlCol="0">
            <a:spAutoFit/>
          </a:bodyPr>
          <a:lstStyle/>
          <a:p>
            <a:r>
              <a:rPr lang="en-US" dirty="0" smtClean="0"/>
              <a:t>Application logic sends</a:t>
            </a:r>
          </a:p>
          <a:p>
            <a:r>
              <a:rPr lang="en-US" dirty="0" smtClean="0"/>
              <a:t>message to indicate </a:t>
            </a:r>
          </a:p>
          <a:p>
            <a:r>
              <a:rPr lang="en-US" dirty="0" smtClean="0"/>
              <a:t>completion or status </a:t>
            </a:r>
            <a:endParaRPr lang="en-US" dirty="0"/>
          </a:p>
        </p:txBody>
      </p:sp>
      <p:sp>
        <p:nvSpPr>
          <p:cNvPr id="50" name="TextBox 49"/>
          <p:cNvSpPr txBox="1"/>
          <p:nvPr/>
        </p:nvSpPr>
        <p:spPr>
          <a:xfrm>
            <a:off x="1524000" y="5410200"/>
            <a:ext cx="2274662" cy="646331"/>
          </a:xfrm>
          <a:prstGeom prst="rect">
            <a:avLst/>
          </a:prstGeom>
          <a:noFill/>
        </p:spPr>
        <p:txBody>
          <a:bodyPr wrap="none" rtlCol="0">
            <a:spAutoFit/>
          </a:bodyPr>
          <a:lstStyle/>
          <a:p>
            <a:r>
              <a:rPr lang="en-US" dirty="0" smtClean="0"/>
              <a:t>CCR adapter handles</a:t>
            </a:r>
          </a:p>
          <a:p>
            <a:r>
              <a:rPr lang="en-US" dirty="0" smtClean="0"/>
              <a:t>message in UI context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fade">
                                      <p:cBhvr>
                                        <p:cTn id="18" dur="500"/>
                                        <p:tgtEl>
                                          <p:spTgt spid="4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8" grpId="1"/>
      <p:bldP spid="49" grpId="0"/>
      <p:bldP spid="5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normAutofit/>
          </a:bodyPr>
          <a:lstStyle/>
          <a:p>
            <a:r>
              <a:rPr lang="en-US" dirty="0" smtClean="0"/>
              <a:t>Concurrent, </a:t>
            </a:r>
            <a:r>
              <a:rPr lang="en-US" dirty="0" err="1" smtClean="0"/>
              <a:t>async</a:t>
            </a:r>
            <a:r>
              <a:rPr lang="en-US" dirty="0" smtClean="0"/>
              <a:t>: try/catch wont do the job</a:t>
            </a:r>
          </a:p>
          <a:p>
            <a:r>
              <a:rPr lang="en-US" dirty="0" smtClean="0"/>
              <a:t>Method 1: explicit handling</a:t>
            </a:r>
          </a:p>
          <a:p>
            <a:pPr lvl="1"/>
            <a:r>
              <a:rPr lang="en-US" dirty="0" smtClean="0"/>
              <a:t>Exception caught at origin and posted as message for coordination</a:t>
            </a:r>
          </a:p>
          <a:p>
            <a:pPr lvl="1"/>
            <a:r>
              <a:rPr lang="en-US" dirty="0" smtClean="0"/>
              <a:t>See </a:t>
            </a:r>
            <a:r>
              <a:rPr lang="en-US" dirty="0" err="1" smtClean="0"/>
              <a:t>CopyStream</a:t>
            </a:r>
            <a:r>
              <a:rPr lang="en-US" dirty="0" smtClean="0"/>
              <a:t> sample</a:t>
            </a:r>
          </a:p>
          <a:p>
            <a:r>
              <a:rPr lang="en-US" dirty="0" smtClean="0"/>
              <a:t>Method 2: Causalities</a:t>
            </a:r>
          </a:p>
          <a:p>
            <a:pPr lvl="1"/>
            <a:r>
              <a:rPr lang="en-US" dirty="0" smtClean="0"/>
              <a:t>Captures all exception thrown by tasks that are executed as result of the same </a:t>
            </a:r>
            <a:r>
              <a:rPr lang="en-US" i="1" dirty="0" smtClean="0"/>
              <a:t>cause</a:t>
            </a:r>
            <a:r>
              <a:rPr lang="en-US" dirty="0" smtClean="0"/>
              <a:t>  (transitive)</a:t>
            </a:r>
          </a:p>
          <a:p>
            <a:pPr lvl="1"/>
            <a:r>
              <a:rPr lang="en-US" dirty="0" smtClean="0">
                <a:sym typeface="Wingdings" pitchFamily="2" charset="2"/>
              </a:rPr>
              <a:t> Nested exception handling in concurrent, asynchronous programs!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Causalities</a:t>
            </a:r>
            <a:endParaRPr lang="en-US" dirty="0"/>
          </a:p>
        </p:txBody>
      </p:sp>
      <p:sp>
        <p:nvSpPr>
          <p:cNvPr id="4" name="TextBox 3"/>
          <p:cNvSpPr txBox="1"/>
          <p:nvPr/>
        </p:nvSpPr>
        <p:spPr>
          <a:xfrm>
            <a:off x="457200" y="1295400"/>
            <a:ext cx="7023076" cy="5355312"/>
          </a:xfrm>
          <a:prstGeom prst="rect">
            <a:avLst/>
          </a:prstGeom>
          <a:noFill/>
        </p:spPr>
        <p:txBody>
          <a:bodyPr wrap="none" rtlCol="0">
            <a:spAutoFit/>
          </a:bodyPr>
          <a:lstStyle/>
          <a:p>
            <a:r>
              <a:rPr lang="en-US" dirty="0" smtClean="0">
                <a:latin typeface="Consolas" pitchFamily="49" charset="0"/>
              </a:rPr>
              <a:t>void </a:t>
            </a:r>
            <a:r>
              <a:rPr lang="en-US" dirty="0" err="1">
                <a:latin typeface="Consolas" pitchFamily="49" charset="0"/>
              </a:rPr>
              <a:t>ExecuteWithCausality</a:t>
            </a:r>
            <a:r>
              <a:rPr lang="en-US" dirty="0">
                <a:latin typeface="Consolas" pitchFamily="49" charset="0"/>
              </a:rPr>
              <a:t>()</a:t>
            </a:r>
          </a:p>
          <a:p>
            <a:r>
              <a:rPr lang="en-US" dirty="0" smtClean="0">
                <a:latin typeface="Consolas" pitchFamily="49" charset="0"/>
              </a:rPr>
              <a:t>{</a:t>
            </a:r>
            <a:endParaRPr lang="en-US" dirty="0">
              <a:latin typeface="Consolas" pitchFamily="49" charset="0"/>
            </a:endParaRPr>
          </a:p>
          <a:p>
            <a:r>
              <a:rPr lang="en-US" dirty="0" smtClean="0">
                <a:latin typeface="Consolas" pitchFamily="49" charset="0"/>
              </a:rPr>
              <a:t>    </a:t>
            </a:r>
            <a:r>
              <a:rPr lang="en-US" dirty="0" err="1" smtClean="0">
                <a:latin typeface="Consolas" pitchFamily="49" charset="0"/>
              </a:rPr>
              <a:t>var</a:t>
            </a:r>
            <a:r>
              <a:rPr lang="en-US" dirty="0" smtClean="0">
                <a:latin typeface="Consolas" pitchFamily="49" charset="0"/>
              </a:rPr>
              <a:t> </a:t>
            </a:r>
            <a:r>
              <a:rPr lang="en-US" dirty="0">
                <a:latin typeface="Consolas" pitchFamily="49" charset="0"/>
              </a:rPr>
              <a:t>causality = new Causality("my causality");</a:t>
            </a:r>
          </a:p>
          <a:p>
            <a:r>
              <a:rPr lang="en-US" dirty="0" smtClean="0">
                <a:latin typeface="Consolas" pitchFamily="49" charset="0"/>
              </a:rPr>
              <a:t>    </a:t>
            </a:r>
            <a:r>
              <a:rPr lang="en-US" dirty="0" err="1" smtClean="0">
                <a:latin typeface="Consolas" pitchFamily="49" charset="0"/>
              </a:rPr>
              <a:t>Dispatcher.AddCausality</a:t>
            </a:r>
            <a:r>
              <a:rPr lang="en-US" dirty="0" smtClean="0">
                <a:latin typeface="Consolas" pitchFamily="49" charset="0"/>
              </a:rPr>
              <a:t>(causality</a:t>
            </a:r>
            <a:r>
              <a:rPr lang="en-US" dirty="0">
                <a:latin typeface="Consolas" pitchFamily="49" charset="0"/>
              </a:rPr>
              <a:t>);</a:t>
            </a:r>
          </a:p>
          <a:p>
            <a:r>
              <a:rPr lang="en-US" dirty="0" smtClean="0">
                <a:latin typeface="Consolas" pitchFamily="49" charset="0"/>
              </a:rPr>
              <a:t>    </a:t>
            </a:r>
            <a:r>
              <a:rPr lang="en-US" dirty="0" err="1" smtClean="0">
                <a:latin typeface="Consolas" pitchFamily="49" charset="0"/>
              </a:rPr>
              <a:t>var</a:t>
            </a:r>
            <a:r>
              <a:rPr lang="en-US" dirty="0" smtClean="0">
                <a:latin typeface="Consolas" pitchFamily="49" charset="0"/>
              </a:rPr>
              <a:t> </a:t>
            </a:r>
            <a:r>
              <a:rPr lang="en-US" dirty="0">
                <a:latin typeface="Consolas" pitchFamily="49" charset="0"/>
              </a:rPr>
              <a:t>port = new Port&lt;</a:t>
            </a:r>
            <a:r>
              <a:rPr lang="en-US" dirty="0" err="1">
                <a:latin typeface="Consolas" pitchFamily="49" charset="0"/>
              </a:rPr>
              <a:t>int</a:t>
            </a:r>
            <a:r>
              <a:rPr lang="en-US" dirty="0" smtClean="0">
                <a:latin typeface="Consolas" pitchFamily="49" charset="0"/>
              </a:rPr>
              <a:t>&gt;(); </a:t>
            </a:r>
            <a:r>
              <a:rPr lang="en-US" dirty="0" err="1" smtClean="0">
                <a:latin typeface="Consolas" pitchFamily="49" charset="0"/>
              </a:rPr>
              <a:t>port.Post</a:t>
            </a:r>
            <a:r>
              <a:rPr lang="en-US" dirty="0" smtClean="0">
                <a:latin typeface="Consolas" pitchFamily="49" charset="0"/>
              </a:rPr>
              <a:t>(42</a:t>
            </a:r>
            <a:r>
              <a:rPr lang="en-US" dirty="0">
                <a:latin typeface="Consolas" pitchFamily="49" charset="0"/>
              </a:rPr>
              <a:t>);</a:t>
            </a:r>
          </a:p>
          <a:p>
            <a:r>
              <a:rPr lang="en-US" dirty="0" smtClean="0">
                <a:latin typeface="Consolas" pitchFamily="49" charset="0"/>
              </a:rPr>
              <a:t>    </a:t>
            </a:r>
            <a:r>
              <a:rPr lang="en-US" dirty="0" err="1" smtClean="0">
                <a:latin typeface="Consolas" pitchFamily="49" charset="0"/>
              </a:rPr>
              <a:t>Arbiter.Activate</a:t>
            </a:r>
            <a:r>
              <a:rPr lang="en-US" dirty="0" smtClean="0">
                <a:latin typeface="Consolas" pitchFamily="49" charset="0"/>
              </a:rPr>
              <a:t>(queue</a:t>
            </a:r>
            <a:r>
              <a:rPr lang="en-US" dirty="0">
                <a:latin typeface="Consolas" pitchFamily="49" charset="0"/>
              </a:rPr>
              <a:t>,</a:t>
            </a:r>
          </a:p>
          <a:p>
            <a:r>
              <a:rPr lang="en-US" dirty="0" smtClean="0">
                <a:latin typeface="Consolas" pitchFamily="49" charset="0"/>
              </a:rPr>
              <a:t>        </a:t>
            </a:r>
            <a:r>
              <a:rPr lang="en-US" dirty="0" err="1" smtClean="0">
                <a:latin typeface="Consolas" pitchFamily="49" charset="0"/>
              </a:rPr>
              <a:t>Arbiter.Receive</a:t>
            </a:r>
            <a:r>
              <a:rPr lang="en-US" dirty="0" smtClean="0">
                <a:latin typeface="Consolas" pitchFamily="49" charset="0"/>
              </a:rPr>
              <a:t>(false</a:t>
            </a:r>
            <a:r>
              <a:rPr lang="en-US" dirty="0">
                <a:latin typeface="Consolas" pitchFamily="49" charset="0"/>
              </a:rPr>
              <a:t>, port, </a:t>
            </a:r>
            <a:r>
              <a:rPr lang="en-US" dirty="0" err="1">
                <a:latin typeface="Consolas" pitchFamily="49" charset="0"/>
              </a:rPr>
              <a:t>HandleMessage</a:t>
            </a:r>
            <a:r>
              <a:rPr lang="en-US" dirty="0">
                <a:latin typeface="Consolas" pitchFamily="49" charset="0"/>
              </a:rPr>
              <a:t>)</a:t>
            </a:r>
          </a:p>
          <a:p>
            <a:r>
              <a:rPr lang="en-US" dirty="0" smtClean="0">
                <a:latin typeface="Consolas" pitchFamily="49" charset="0"/>
              </a:rPr>
              <a:t>    );</a:t>
            </a:r>
            <a:endParaRPr lang="en-US" dirty="0">
              <a:latin typeface="Consolas" pitchFamily="49" charset="0"/>
            </a:endParaRPr>
          </a:p>
          <a:p>
            <a:r>
              <a:rPr lang="en-US" dirty="0" smtClean="0">
                <a:latin typeface="Consolas" pitchFamily="49" charset="0"/>
              </a:rPr>
              <a:t>    </a:t>
            </a:r>
            <a:r>
              <a:rPr lang="en-US" dirty="0" err="1" smtClean="0">
                <a:latin typeface="Consolas" pitchFamily="49" charset="0"/>
              </a:rPr>
              <a:t>Arbiter.Activate</a:t>
            </a:r>
            <a:r>
              <a:rPr lang="en-US" dirty="0" smtClean="0">
                <a:latin typeface="Consolas" pitchFamily="49" charset="0"/>
              </a:rPr>
              <a:t>(queue</a:t>
            </a:r>
            <a:r>
              <a:rPr lang="en-US" dirty="0">
                <a:latin typeface="Consolas" pitchFamily="49" charset="0"/>
              </a:rPr>
              <a:t>,</a:t>
            </a:r>
          </a:p>
          <a:p>
            <a:r>
              <a:rPr lang="fr-FR" dirty="0" smtClean="0">
                <a:latin typeface="Consolas" pitchFamily="49" charset="0"/>
              </a:rPr>
              <a:t>        </a:t>
            </a:r>
            <a:r>
              <a:rPr lang="fr-FR" dirty="0" err="1" smtClean="0">
                <a:latin typeface="Consolas" pitchFamily="49" charset="0"/>
              </a:rPr>
              <a:t>Arbiter.Receive</a:t>
            </a:r>
            <a:r>
              <a:rPr lang="fr-FR" dirty="0" smtClean="0">
                <a:latin typeface="Consolas" pitchFamily="49" charset="0"/>
              </a:rPr>
              <a:t>(false</a:t>
            </a:r>
            <a:r>
              <a:rPr lang="fr-FR" dirty="0">
                <a:latin typeface="Consolas" pitchFamily="49" charset="0"/>
              </a:rPr>
              <a:t>, </a:t>
            </a:r>
            <a:endParaRPr lang="fr-FR" dirty="0" smtClean="0">
              <a:latin typeface="Consolas" pitchFamily="49" charset="0"/>
            </a:endParaRPr>
          </a:p>
          <a:p>
            <a:r>
              <a:rPr lang="fr-FR" dirty="0">
                <a:latin typeface="Consolas" pitchFamily="49" charset="0"/>
              </a:rPr>
              <a:t> </a:t>
            </a:r>
            <a:r>
              <a:rPr lang="fr-FR" dirty="0" smtClean="0">
                <a:latin typeface="Consolas" pitchFamily="49" charset="0"/>
              </a:rPr>
              <a:t>           (</a:t>
            </a:r>
            <a:r>
              <a:rPr lang="fr-FR" dirty="0">
                <a:latin typeface="Consolas" pitchFamily="49" charset="0"/>
              </a:rPr>
              <a:t>Port&lt;Exception&gt;)</a:t>
            </a:r>
            <a:r>
              <a:rPr lang="fr-FR" dirty="0" err="1">
                <a:latin typeface="Consolas" pitchFamily="49" charset="0"/>
              </a:rPr>
              <a:t>causality.ExceptionPort</a:t>
            </a:r>
            <a:r>
              <a:rPr lang="fr-FR" dirty="0">
                <a:latin typeface="Consolas" pitchFamily="49" charset="0"/>
              </a:rPr>
              <a:t>, </a:t>
            </a:r>
            <a:endParaRPr lang="fr-FR" dirty="0" smtClean="0">
              <a:latin typeface="Consolas" pitchFamily="49" charset="0"/>
            </a:endParaRPr>
          </a:p>
          <a:p>
            <a:r>
              <a:rPr lang="fr-FR" dirty="0">
                <a:latin typeface="Consolas" pitchFamily="49" charset="0"/>
              </a:rPr>
              <a:t> </a:t>
            </a:r>
            <a:r>
              <a:rPr lang="fr-FR" dirty="0" smtClean="0">
                <a:latin typeface="Consolas" pitchFamily="49" charset="0"/>
              </a:rPr>
              <a:t>           </a:t>
            </a:r>
            <a:r>
              <a:rPr lang="fr-FR" dirty="0" err="1" smtClean="0">
                <a:latin typeface="Consolas" pitchFamily="49" charset="0"/>
              </a:rPr>
              <a:t>Console.WriteLine</a:t>
            </a:r>
            <a:endParaRPr lang="fr-FR" dirty="0" smtClean="0">
              <a:latin typeface="Consolas" pitchFamily="49" charset="0"/>
            </a:endParaRPr>
          </a:p>
          <a:p>
            <a:r>
              <a:rPr lang="fr-FR" dirty="0">
                <a:latin typeface="Consolas" pitchFamily="49" charset="0"/>
              </a:rPr>
              <a:t> </a:t>
            </a:r>
            <a:r>
              <a:rPr lang="fr-FR" dirty="0" smtClean="0">
                <a:latin typeface="Consolas" pitchFamily="49" charset="0"/>
              </a:rPr>
              <a:t>       )</a:t>
            </a:r>
            <a:endParaRPr lang="fr-FR" dirty="0">
              <a:latin typeface="Consolas" pitchFamily="49" charset="0"/>
            </a:endParaRPr>
          </a:p>
          <a:p>
            <a:r>
              <a:rPr lang="en-US" dirty="0" smtClean="0">
                <a:latin typeface="Consolas" pitchFamily="49" charset="0"/>
              </a:rPr>
              <a:t>    );</a:t>
            </a:r>
            <a:endParaRPr lang="en-US" dirty="0">
              <a:latin typeface="Consolas" pitchFamily="49" charset="0"/>
            </a:endParaRPr>
          </a:p>
          <a:p>
            <a:r>
              <a:rPr lang="en-US" dirty="0" smtClean="0">
                <a:latin typeface="Consolas" pitchFamily="49" charset="0"/>
              </a:rPr>
              <a:t>}</a:t>
            </a:r>
            <a:endParaRPr lang="en-US" dirty="0">
              <a:latin typeface="Consolas" pitchFamily="49" charset="0"/>
            </a:endParaRPr>
          </a:p>
          <a:p>
            <a:r>
              <a:rPr lang="en-US" dirty="0" smtClean="0">
                <a:latin typeface="Consolas" pitchFamily="49" charset="0"/>
              </a:rPr>
              <a:t>void </a:t>
            </a:r>
            <a:r>
              <a:rPr lang="en-US" dirty="0" err="1">
                <a:latin typeface="Consolas" pitchFamily="49" charset="0"/>
              </a:rPr>
              <a:t>HandleMessage</a:t>
            </a:r>
            <a:r>
              <a:rPr lang="en-US" dirty="0">
                <a:latin typeface="Consolas" pitchFamily="49" charset="0"/>
              </a:rPr>
              <a:t>(</a:t>
            </a:r>
            <a:r>
              <a:rPr lang="en-US" dirty="0" err="1">
                <a:latin typeface="Consolas" pitchFamily="49" charset="0"/>
              </a:rPr>
              <a:t>int</a:t>
            </a:r>
            <a:r>
              <a:rPr lang="en-US" dirty="0">
                <a:latin typeface="Consolas" pitchFamily="49" charset="0"/>
              </a:rPr>
              <a:t> message)</a:t>
            </a:r>
          </a:p>
          <a:p>
            <a:r>
              <a:rPr lang="en-US" dirty="0" smtClean="0">
                <a:latin typeface="Consolas" pitchFamily="49" charset="0"/>
              </a:rPr>
              <a:t>{</a:t>
            </a:r>
            <a:endParaRPr lang="en-US" dirty="0">
              <a:latin typeface="Consolas" pitchFamily="49" charset="0"/>
            </a:endParaRPr>
          </a:p>
          <a:p>
            <a:r>
              <a:rPr lang="en-US" dirty="0" smtClean="0">
                <a:latin typeface="Consolas" pitchFamily="49" charset="0"/>
              </a:rPr>
              <a:t>    throw </a:t>
            </a:r>
            <a:r>
              <a:rPr lang="en-US" dirty="0">
                <a:latin typeface="Consolas" pitchFamily="49" charset="0"/>
              </a:rPr>
              <a:t>new Exception("Catch me if you can!");</a:t>
            </a:r>
          </a:p>
          <a:p>
            <a:r>
              <a:rPr lang="en-US" dirty="0" smtClean="0">
                <a:latin typeface="Consolas" pitchFamily="49" charset="0"/>
              </a:rPr>
              <a:t>}</a:t>
            </a:r>
            <a:endParaRPr lang="en-US" dirty="0">
              <a:latin typeface="Consolas" pitchFamily="49" charset="0"/>
            </a:endParaRPr>
          </a:p>
        </p:txBody>
      </p:sp>
      <p:sp>
        <p:nvSpPr>
          <p:cNvPr id="5" name="Rectangle 4"/>
          <p:cNvSpPr/>
          <p:nvPr/>
        </p:nvSpPr>
        <p:spPr>
          <a:xfrm>
            <a:off x="990600" y="1905000"/>
            <a:ext cx="6172200" cy="5334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Rectangular Callout 5"/>
          <p:cNvSpPr/>
          <p:nvPr/>
        </p:nvSpPr>
        <p:spPr>
          <a:xfrm>
            <a:off x="4495800" y="609600"/>
            <a:ext cx="2971800" cy="838200"/>
          </a:xfrm>
          <a:prstGeom prst="wedgeRectCallout">
            <a:avLst>
              <a:gd name="adj1" fmla="val -29762"/>
              <a:gd name="adj2" fmla="val 102510"/>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Create a new causality and add it to the active causalities of the current task</a:t>
            </a:r>
            <a:endParaRPr lang="en-US" dirty="0"/>
          </a:p>
        </p:txBody>
      </p:sp>
      <p:sp>
        <p:nvSpPr>
          <p:cNvPr id="7" name="Rectangle 6"/>
          <p:cNvSpPr/>
          <p:nvPr/>
        </p:nvSpPr>
        <p:spPr>
          <a:xfrm>
            <a:off x="990600" y="2438400"/>
            <a:ext cx="6172200" cy="10668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Rectangular Callout 7"/>
          <p:cNvSpPr/>
          <p:nvPr/>
        </p:nvSpPr>
        <p:spPr>
          <a:xfrm>
            <a:off x="4495800" y="685800"/>
            <a:ext cx="3200400" cy="1295400"/>
          </a:xfrm>
          <a:prstGeom prst="wedgeRectCallout">
            <a:avLst>
              <a:gd name="adj1" fmla="val -31504"/>
              <a:gd name="adj2" fmla="val 80959"/>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Send a message and activate a receiver. All active causalities travel with the message to the tasks that handle the message.</a:t>
            </a:r>
            <a:endParaRPr lang="en-US" dirty="0"/>
          </a:p>
        </p:txBody>
      </p:sp>
      <p:sp>
        <p:nvSpPr>
          <p:cNvPr id="9" name="Rectangle 8"/>
          <p:cNvSpPr/>
          <p:nvPr/>
        </p:nvSpPr>
        <p:spPr>
          <a:xfrm>
            <a:off x="990600" y="3505200"/>
            <a:ext cx="6172200" cy="16764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0" name="Rectangular Callout 9"/>
          <p:cNvSpPr/>
          <p:nvPr/>
        </p:nvSpPr>
        <p:spPr>
          <a:xfrm>
            <a:off x="4495800" y="2590800"/>
            <a:ext cx="2971800" cy="685800"/>
          </a:xfrm>
          <a:prstGeom prst="wedgeRectCallout">
            <a:avLst>
              <a:gd name="adj1" fmla="val -30732"/>
              <a:gd name="adj2" fmla="val 78415"/>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Handle the exception thrown within the causality.</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DispatcherQueue</a:t>
            </a:r>
            <a:endParaRPr lang="en-US" dirty="0"/>
          </a:p>
        </p:txBody>
      </p:sp>
      <p:sp>
        <p:nvSpPr>
          <p:cNvPr id="3" name="Content Placeholder 2"/>
          <p:cNvSpPr>
            <a:spLocks noGrp="1"/>
          </p:cNvSpPr>
          <p:nvPr>
            <p:ph idx="1"/>
          </p:nvPr>
        </p:nvSpPr>
        <p:spPr/>
        <p:txBody>
          <a:bodyPr/>
          <a:lstStyle/>
          <a:p>
            <a:r>
              <a:rPr lang="en-US" dirty="0" smtClean="0"/>
              <a:t>Manage queue of tasks</a:t>
            </a:r>
          </a:p>
          <a:p>
            <a:pPr lvl="1"/>
            <a:r>
              <a:rPr lang="en-US" dirty="0" smtClean="0"/>
              <a:t>Tasks are picked round-robin from queues in scheduler</a:t>
            </a:r>
          </a:p>
          <a:p>
            <a:r>
              <a:rPr lang="en-US" dirty="0" smtClean="0"/>
              <a:t>Parameters</a:t>
            </a:r>
          </a:p>
          <a:p>
            <a:pPr lvl="1"/>
            <a:r>
              <a:rPr lang="en-US" dirty="0" smtClean="0"/>
              <a:t>Execution policy, queue length, scheduling rate</a:t>
            </a:r>
          </a:p>
          <a:p>
            <a:r>
              <a:rPr lang="en-US" dirty="0" smtClean="0"/>
              <a:t>Use separate queues to</a:t>
            </a:r>
          </a:p>
          <a:p>
            <a:pPr lvl="1"/>
            <a:r>
              <a:rPr lang="en-US" dirty="0" smtClean="0"/>
              <a:t>Separate tasks with significantly different arrival rates</a:t>
            </a:r>
          </a:p>
          <a:p>
            <a:pPr lvl="1"/>
            <a:r>
              <a:rPr lang="en-US" dirty="0" smtClean="0"/>
              <a:t>Enforce scheduling policies</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Dispatchers</a:t>
            </a:r>
            <a:endParaRPr lang="en-US" dirty="0"/>
          </a:p>
        </p:txBody>
      </p:sp>
      <p:sp>
        <p:nvSpPr>
          <p:cNvPr id="3" name="Content Placeholder 2"/>
          <p:cNvSpPr>
            <a:spLocks noGrp="1"/>
          </p:cNvSpPr>
          <p:nvPr>
            <p:ph idx="1"/>
          </p:nvPr>
        </p:nvSpPr>
        <p:spPr/>
        <p:txBody>
          <a:bodyPr/>
          <a:lstStyle/>
          <a:p>
            <a:r>
              <a:rPr lang="en-US" dirty="0" smtClean="0"/>
              <a:t>Manage a thread pool</a:t>
            </a:r>
          </a:p>
          <a:p>
            <a:pPr lvl="1"/>
            <a:r>
              <a:rPr lang="en-US" dirty="0" smtClean="0"/>
              <a:t>Default: 1 per core, or 2 on single core</a:t>
            </a:r>
          </a:p>
          <a:p>
            <a:r>
              <a:rPr lang="en-US" dirty="0" smtClean="0"/>
              <a:t>Parameters</a:t>
            </a:r>
          </a:p>
          <a:p>
            <a:pPr lvl="1"/>
            <a:r>
              <a:rPr lang="en-US" dirty="0" smtClean="0"/>
              <a:t>Number of threads, STA/MTA, Priority, Background</a:t>
            </a:r>
          </a:p>
          <a:p>
            <a:r>
              <a:rPr lang="en-US" dirty="0" smtClean="0"/>
              <a:t>Use separate dispatchers</a:t>
            </a:r>
          </a:p>
          <a:p>
            <a:pPr lvl="1"/>
            <a:r>
              <a:rPr lang="en-US" dirty="0" err="1" smtClean="0"/>
              <a:t>Interop</a:t>
            </a:r>
            <a:r>
              <a:rPr lang="en-US" dirty="0" smtClean="0"/>
              <a:t> with legacy components (COM)</a:t>
            </a:r>
          </a:p>
          <a:p>
            <a:pPr lvl="1"/>
            <a:r>
              <a:rPr lang="en-US" dirty="0" smtClean="0"/>
              <a:t>Isolate “uncooperative” components</a:t>
            </a:r>
          </a:p>
          <a:p>
            <a:pPr lvl="1"/>
            <a:r>
              <a:rPr lang="en-US" dirty="0" smtClean="0"/>
              <a:t>Separate tasks with significantly different lengths</a:t>
            </a:r>
          </a:p>
          <a:p>
            <a:pPr lvl="1"/>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Asynchronous message passing</a:t>
            </a:r>
          </a:p>
          <a:p>
            <a:r>
              <a:rPr lang="en-US" dirty="0" smtClean="0"/>
              <a:t>Easy coordination of concurrent, asynchronous task</a:t>
            </a:r>
          </a:p>
          <a:p>
            <a:pPr lvl="1"/>
            <a:r>
              <a:rPr lang="en-US" dirty="0" smtClean="0"/>
              <a:t>Compositional Arbiters</a:t>
            </a:r>
          </a:p>
          <a:p>
            <a:pPr lvl="1"/>
            <a:r>
              <a:rPr lang="en-US" dirty="0" smtClean="0"/>
              <a:t>Sequential control flow with iterators</a:t>
            </a:r>
          </a:p>
          <a:p>
            <a:r>
              <a:rPr lang="en-US" dirty="0" smtClean="0"/>
              <a:t>Exploits parallelism</a:t>
            </a:r>
          </a:p>
          <a:p>
            <a:r>
              <a:rPr lang="en-US" dirty="0" smtClean="0"/>
              <a:t>Easy integration into .NET applications</a:t>
            </a:r>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get it?</a:t>
            </a:r>
            <a:endParaRPr lang="en-US" dirty="0"/>
          </a:p>
        </p:txBody>
      </p:sp>
      <p:sp>
        <p:nvSpPr>
          <p:cNvPr id="3" name="Content Placeholder 2"/>
          <p:cNvSpPr>
            <a:spLocks noGrp="1"/>
          </p:cNvSpPr>
          <p:nvPr>
            <p:ph idx="1"/>
          </p:nvPr>
        </p:nvSpPr>
        <p:spPr/>
        <p:txBody>
          <a:bodyPr>
            <a:normAutofit/>
          </a:bodyPr>
          <a:lstStyle/>
          <a:p>
            <a:r>
              <a:rPr lang="en-US" dirty="0" smtClean="0"/>
              <a:t>Microsoft CCR and DSS Toolkit 2008</a:t>
            </a:r>
          </a:p>
          <a:p>
            <a:pPr lvl="1"/>
            <a:r>
              <a:rPr lang="en-US" dirty="0" smtClean="0"/>
              <a:t>http://microsoft.com/ccrdss</a:t>
            </a:r>
          </a:p>
          <a:p>
            <a:endParaRPr lang="en-US" dirty="0" smtClean="0"/>
          </a:p>
          <a:p>
            <a:r>
              <a:rPr lang="en-US" dirty="0" smtClean="0"/>
              <a:t>Microsoft Robotics Developer Studio 2008</a:t>
            </a:r>
          </a:p>
          <a:p>
            <a:pPr lvl="1"/>
            <a:r>
              <a:rPr lang="en-US" dirty="0" smtClean="0"/>
              <a:t>http://microsoft.com/robotics</a:t>
            </a:r>
          </a:p>
          <a:p>
            <a:pPr lvl="1"/>
            <a:r>
              <a:rPr lang="en-US" dirty="0" smtClean="0"/>
              <a:t>Express Version (free for non-commercial use)</a:t>
            </a:r>
          </a:p>
          <a:p>
            <a:pPr lvl="1"/>
            <a:r>
              <a:rPr lang="en-US" dirty="0" smtClean="0"/>
              <a:t>Standard Version (free for academic institutions)</a:t>
            </a:r>
          </a:p>
          <a:p>
            <a:endParaRPr lang="en-US" dirty="0" smtClean="0"/>
          </a:p>
          <a:p>
            <a:r>
              <a:rPr lang="en-US" dirty="0" smtClean="0"/>
              <a:t>Internal on \\products</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CCR based Components</a:t>
            </a:r>
            <a:endParaRPr lang="en-US" dirty="0"/>
          </a:p>
        </p:txBody>
      </p:sp>
      <p:sp>
        <p:nvSpPr>
          <p:cNvPr id="3" name="Content Placeholder 2"/>
          <p:cNvSpPr>
            <a:spLocks noGrp="1"/>
          </p:cNvSpPr>
          <p:nvPr>
            <p:ph idx="1"/>
          </p:nvPr>
        </p:nvSpPr>
        <p:spPr>
          <a:xfrm>
            <a:off x="457200" y="1295400"/>
            <a:ext cx="8229600" cy="4846637"/>
          </a:xfrm>
        </p:spPr>
        <p:txBody>
          <a:bodyPr>
            <a:normAutofit/>
          </a:bodyPr>
          <a:lstStyle/>
          <a:p>
            <a:r>
              <a:rPr lang="en-US" dirty="0" smtClean="0"/>
              <a:t>Derive from </a:t>
            </a:r>
            <a:r>
              <a:rPr lang="en-US" dirty="0" err="1" smtClean="0"/>
              <a:t>CcrServiceBase</a:t>
            </a:r>
            <a:endParaRPr lang="en-US" dirty="0" smtClean="0"/>
          </a:p>
          <a:p>
            <a:pPr lvl="1"/>
            <a:r>
              <a:rPr lang="en-US" dirty="0" smtClean="0"/>
              <a:t>Stores reference to dispatcher queue</a:t>
            </a:r>
          </a:p>
          <a:p>
            <a:pPr lvl="1"/>
            <a:r>
              <a:rPr lang="en-US" dirty="0" smtClean="0"/>
              <a:t>Overloads for Activate, </a:t>
            </a:r>
            <a:r>
              <a:rPr lang="en-US" dirty="0" err="1" smtClean="0"/>
              <a:t>TimeoutPort</a:t>
            </a:r>
            <a:r>
              <a:rPr lang="en-US" dirty="0" smtClean="0"/>
              <a:t>, etc</a:t>
            </a:r>
          </a:p>
          <a:p>
            <a:endParaRPr lang="en-US" dirty="0" smtClean="0"/>
          </a:p>
          <a:p>
            <a:r>
              <a:rPr lang="en-US" dirty="0" smtClean="0"/>
              <a:t>Model operations as messages</a:t>
            </a:r>
          </a:p>
          <a:p>
            <a:pPr lvl="1"/>
            <a:r>
              <a:rPr lang="en-US" dirty="0" err="1" smtClean="0"/>
              <a:t>PortSet</a:t>
            </a:r>
            <a:r>
              <a:rPr lang="en-US" dirty="0" smtClean="0"/>
              <a:t>&lt;</a:t>
            </a:r>
            <a:r>
              <a:rPr lang="en-US" dirty="0" err="1" smtClean="0"/>
              <a:t>SuccessResultType</a:t>
            </a:r>
            <a:r>
              <a:rPr lang="en-US" dirty="0" smtClean="0"/>
              <a:t>, Exception&gt; for response</a:t>
            </a:r>
          </a:p>
          <a:p>
            <a:endParaRPr lang="en-US" dirty="0" smtClean="0"/>
          </a:p>
          <a:p>
            <a:r>
              <a:rPr lang="en-US" dirty="0" smtClean="0"/>
              <a:t>Expose operations port</a:t>
            </a:r>
          </a:p>
          <a:p>
            <a:pPr lvl="1"/>
            <a:r>
              <a:rPr lang="en-US" dirty="0" smtClean="0"/>
              <a:t>Activate persistent receivers for operation messages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CCR based Components (cont)</a:t>
            </a:r>
            <a:endParaRPr lang="en-US" dirty="0"/>
          </a:p>
        </p:txBody>
      </p:sp>
      <p:sp>
        <p:nvSpPr>
          <p:cNvPr id="3" name="Content Placeholder 2"/>
          <p:cNvSpPr>
            <a:spLocks noGrp="1"/>
          </p:cNvSpPr>
          <p:nvPr>
            <p:ph idx="1"/>
          </p:nvPr>
        </p:nvSpPr>
        <p:spPr/>
        <p:txBody>
          <a:bodyPr/>
          <a:lstStyle/>
          <a:p>
            <a:r>
              <a:rPr lang="en-US" dirty="0" smtClean="0"/>
              <a:t>Protect state with Interleave arbiter</a:t>
            </a:r>
          </a:p>
          <a:p>
            <a:pPr lvl="1"/>
            <a:r>
              <a:rPr lang="en-US" dirty="0" err="1" smtClean="0"/>
              <a:t>TearDownReceiverGroup</a:t>
            </a:r>
            <a:endParaRPr lang="en-US" dirty="0" smtClean="0"/>
          </a:p>
          <a:p>
            <a:pPr lvl="2"/>
            <a:r>
              <a:rPr lang="en-US" dirty="0" smtClean="0"/>
              <a:t>Terminates Interleave</a:t>
            </a:r>
          </a:p>
          <a:p>
            <a:pPr lvl="1"/>
            <a:r>
              <a:rPr lang="en-US" dirty="0" err="1" smtClean="0"/>
              <a:t>ExclusiveReceiverGroup</a:t>
            </a:r>
            <a:endParaRPr lang="en-US" dirty="0" smtClean="0"/>
          </a:p>
          <a:p>
            <a:pPr lvl="2"/>
            <a:r>
              <a:rPr lang="en-US" dirty="0" smtClean="0"/>
              <a:t>Message handlers that modify state</a:t>
            </a:r>
          </a:p>
          <a:p>
            <a:pPr lvl="1"/>
            <a:r>
              <a:rPr lang="en-US" dirty="0" err="1" smtClean="0"/>
              <a:t>ConcurrentReceiverGroup</a:t>
            </a:r>
            <a:endParaRPr lang="en-US" dirty="0" smtClean="0"/>
          </a:p>
          <a:p>
            <a:pPr lvl="2"/>
            <a:r>
              <a:rPr lang="en-US" dirty="0" smtClean="0"/>
              <a:t>Message handlers that read state</a:t>
            </a:r>
          </a:p>
          <a:p>
            <a:pPr lvl="1"/>
            <a:r>
              <a:rPr lang="en-US" dirty="0" smtClean="0"/>
              <a:t>Efficient reader/writer lock (writer biased)</a:t>
            </a:r>
          </a:p>
          <a:p>
            <a:pPr lvl="1"/>
            <a:r>
              <a:rPr lang="en-US" dirty="0" smtClean="0"/>
              <a:t>Interleave protection spans iterative tasks!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CCR based Components (cont)</a:t>
            </a:r>
            <a:endParaRPr lang="en-US" dirty="0"/>
          </a:p>
        </p:txBody>
      </p:sp>
      <p:sp>
        <p:nvSpPr>
          <p:cNvPr id="4" name="TextBox 3"/>
          <p:cNvSpPr txBox="1"/>
          <p:nvPr/>
        </p:nvSpPr>
        <p:spPr>
          <a:xfrm>
            <a:off x="372677" y="1447086"/>
            <a:ext cx="8542723" cy="4801314"/>
          </a:xfrm>
          <a:prstGeom prst="rect">
            <a:avLst/>
          </a:prstGeom>
          <a:noFill/>
        </p:spPr>
        <p:txBody>
          <a:bodyPr wrap="none" rtlCol="0">
            <a:spAutoFit/>
          </a:bodyPr>
          <a:lstStyle/>
          <a:p>
            <a:r>
              <a:rPr lang="en-US" dirty="0" smtClean="0">
                <a:latin typeface="Consolas" pitchFamily="49" charset="0"/>
              </a:rPr>
              <a:t>public </a:t>
            </a:r>
            <a:r>
              <a:rPr lang="en-US" dirty="0" err="1" smtClean="0">
                <a:latin typeface="Consolas" pitchFamily="49" charset="0"/>
              </a:rPr>
              <a:t>CcrComponent</a:t>
            </a:r>
            <a:r>
              <a:rPr lang="en-US" dirty="0" smtClean="0">
                <a:latin typeface="Consolas" pitchFamily="49" charset="0"/>
              </a:rPr>
              <a:t>(</a:t>
            </a:r>
            <a:r>
              <a:rPr lang="en-US" dirty="0" err="1" smtClean="0">
                <a:latin typeface="Consolas" pitchFamily="49" charset="0"/>
              </a:rPr>
              <a:t>DispatcherQueue</a:t>
            </a:r>
            <a:r>
              <a:rPr lang="en-US" dirty="0" smtClean="0">
                <a:latin typeface="Consolas" pitchFamily="49" charset="0"/>
              </a:rPr>
              <a:t> queue)</a:t>
            </a:r>
          </a:p>
          <a:p>
            <a:r>
              <a:rPr lang="en-US" dirty="0" smtClean="0">
                <a:latin typeface="Consolas" pitchFamily="49" charset="0"/>
              </a:rPr>
              <a:t>    : base(queue)</a:t>
            </a:r>
          </a:p>
          <a:p>
            <a:r>
              <a:rPr lang="en-US" dirty="0" smtClean="0">
                <a:latin typeface="Consolas" pitchFamily="49" charset="0"/>
              </a:rPr>
              <a:t>{</a:t>
            </a:r>
          </a:p>
          <a:p>
            <a:r>
              <a:rPr lang="en-US" dirty="0" smtClean="0">
                <a:latin typeface="Consolas" pitchFamily="49" charset="0"/>
              </a:rPr>
              <a:t>    Activate(</a:t>
            </a:r>
          </a:p>
          <a:p>
            <a:r>
              <a:rPr lang="en-US" dirty="0" smtClean="0">
                <a:latin typeface="Consolas" pitchFamily="49" charset="0"/>
              </a:rPr>
              <a:t>        </a:t>
            </a:r>
            <a:r>
              <a:rPr lang="en-US" dirty="0" err="1" smtClean="0">
                <a:latin typeface="Consolas" pitchFamily="49" charset="0"/>
              </a:rPr>
              <a:t>Arbiter.Interleave</a:t>
            </a:r>
            <a:r>
              <a:rPr lang="en-US" dirty="0" smtClean="0">
                <a:latin typeface="Consolas" pitchFamily="49" charset="0"/>
              </a:rPr>
              <a:t>(</a:t>
            </a:r>
          </a:p>
          <a:p>
            <a:r>
              <a:rPr lang="en-US" dirty="0" smtClean="0">
                <a:latin typeface="Consolas" pitchFamily="49" charset="0"/>
              </a:rPr>
              <a:t>            new </a:t>
            </a:r>
            <a:r>
              <a:rPr lang="en-US" dirty="0" err="1" smtClean="0">
                <a:effectLst>
                  <a:outerShdw blurRad="38100" dist="38100" dir="2700000" algn="tl">
                    <a:srgbClr val="000000">
                      <a:alpha val="43137"/>
                    </a:srgbClr>
                  </a:outerShdw>
                </a:effectLst>
                <a:latin typeface="Consolas" pitchFamily="49" charset="0"/>
              </a:rPr>
              <a:t>TeardownReceiverGroup</a:t>
            </a:r>
            <a:r>
              <a:rPr lang="en-US" dirty="0" smtClean="0">
                <a:latin typeface="Consolas" pitchFamily="49" charset="0"/>
              </a:rPr>
              <a:t>(</a:t>
            </a:r>
          </a:p>
          <a:p>
            <a:r>
              <a:rPr lang="en-US" dirty="0" smtClean="0">
                <a:latin typeface="Consolas" pitchFamily="49" charset="0"/>
              </a:rPr>
              <a:t>                </a:t>
            </a:r>
            <a:r>
              <a:rPr lang="en-US" dirty="0" err="1" smtClean="0">
                <a:latin typeface="Consolas" pitchFamily="49" charset="0"/>
              </a:rPr>
              <a:t>Arbiter.Receive</a:t>
            </a:r>
            <a:r>
              <a:rPr lang="en-US" dirty="0" smtClean="0">
                <a:latin typeface="Consolas" pitchFamily="49" charset="0"/>
              </a:rPr>
              <a:t>&lt;</a:t>
            </a:r>
            <a:r>
              <a:rPr lang="en-US" dirty="0" err="1" smtClean="0">
                <a:latin typeface="Consolas" pitchFamily="49" charset="0"/>
              </a:rPr>
              <a:t>StopOperation</a:t>
            </a:r>
            <a:r>
              <a:rPr lang="en-US" dirty="0" smtClean="0">
                <a:latin typeface="Consolas" pitchFamily="49" charset="0"/>
              </a:rPr>
              <a:t>&gt;(false, </a:t>
            </a:r>
          </a:p>
          <a:p>
            <a:r>
              <a:rPr lang="en-US" dirty="0" smtClean="0">
                <a:latin typeface="Consolas" pitchFamily="49" charset="0"/>
              </a:rPr>
              <a:t>                    _</a:t>
            </a:r>
            <a:r>
              <a:rPr lang="en-US" dirty="0" err="1" smtClean="0">
                <a:latin typeface="Consolas" pitchFamily="49" charset="0"/>
              </a:rPr>
              <a:t>operationsPort</a:t>
            </a:r>
            <a:r>
              <a:rPr lang="en-US" dirty="0" smtClean="0">
                <a:latin typeface="Consolas" pitchFamily="49" charset="0"/>
              </a:rPr>
              <a:t>, </a:t>
            </a:r>
            <a:r>
              <a:rPr lang="en-US" dirty="0" err="1" smtClean="0">
                <a:latin typeface="Consolas" pitchFamily="49" charset="0"/>
              </a:rPr>
              <a:t>StopHandler</a:t>
            </a:r>
            <a:r>
              <a:rPr lang="en-US" dirty="0" smtClean="0">
                <a:latin typeface="Consolas" pitchFamily="49" charset="0"/>
              </a:rPr>
              <a:t>)),</a:t>
            </a:r>
          </a:p>
          <a:p>
            <a:r>
              <a:rPr lang="en-US" dirty="0" smtClean="0">
                <a:latin typeface="Consolas" pitchFamily="49" charset="0"/>
              </a:rPr>
              <a:t>            new </a:t>
            </a:r>
            <a:r>
              <a:rPr lang="en-US" dirty="0" err="1" smtClean="0">
                <a:effectLst>
                  <a:outerShdw blurRad="38100" dist="38100" dir="2700000" algn="tl">
                    <a:srgbClr val="000000">
                      <a:alpha val="43137"/>
                    </a:srgbClr>
                  </a:outerShdw>
                </a:effectLst>
                <a:latin typeface="Consolas" pitchFamily="49" charset="0"/>
              </a:rPr>
              <a:t>ExclusiveReceiverGroup</a:t>
            </a:r>
            <a:r>
              <a:rPr lang="en-US" dirty="0" smtClean="0">
                <a:latin typeface="Consolas" pitchFamily="49" charset="0"/>
              </a:rPr>
              <a:t>(</a:t>
            </a:r>
          </a:p>
          <a:p>
            <a:r>
              <a:rPr lang="en-US" dirty="0" smtClean="0">
                <a:latin typeface="Consolas" pitchFamily="49" charset="0"/>
              </a:rPr>
              <a:t>                </a:t>
            </a:r>
            <a:r>
              <a:rPr lang="en-US" dirty="0" err="1" smtClean="0">
                <a:latin typeface="Consolas" pitchFamily="49" charset="0"/>
              </a:rPr>
              <a:t>Arbiter.ReceiveWithIterator</a:t>
            </a:r>
            <a:r>
              <a:rPr lang="en-US" dirty="0" smtClean="0">
                <a:latin typeface="Consolas" pitchFamily="49" charset="0"/>
              </a:rPr>
              <a:t>&lt;</a:t>
            </a:r>
            <a:r>
              <a:rPr lang="en-US" dirty="0" err="1" smtClean="0">
                <a:latin typeface="Consolas" pitchFamily="49" charset="0"/>
              </a:rPr>
              <a:t>WriteOperation</a:t>
            </a:r>
            <a:r>
              <a:rPr lang="en-US" dirty="0" smtClean="0">
                <a:latin typeface="Consolas" pitchFamily="49" charset="0"/>
              </a:rPr>
              <a:t>&gt;(true, </a:t>
            </a:r>
          </a:p>
          <a:p>
            <a:r>
              <a:rPr lang="en-US" dirty="0" smtClean="0">
                <a:latin typeface="Consolas" pitchFamily="49" charset="0"/>
              </a:rPr>
              <a:t>                    _</a:t>
            </a:r>
            <a:r>
              <a:rPr lang="en-US" dirty="0" err="1" smtClean="0">
                <a:latin typeface="Consolas" pitchFamily="49" charset="0"/>
              </a:rPr>
              <a:t>operationsPort</a:t>
            </a:r>
            <a:r>
              <a:rPr lang="en-US" dirty="0" smtClean="0">
                <a:latin typeface="Consolas" pitchFamily="49" charset="0"/>
              </a:rPr>
              <a:t>, </a:t>
            </a:r>
            <a:r>
              <a:rPr lang="en-US" dirty="0" err="1" smtClean="0">
                <a:latin typeface="Consolas" pitchFamily="49" charset="0"/>
              </a:rPr>
              <a:t>WriteHandler</a:t>
            </a:r>
            <a:r>
              <a:rPr lang="en-US" dirty="0" smtClean="0">
                <a:latin typeface="Consolas" pitchFamily="49" charset="0"/>
              </a:rPr>
              <a:t>)),</a:t>
            </a:r>
          </a:p>
          <a:p>
            <a:r>
              <a:rPr lang="en-US" dirty="0" smtClean="0">
                <a:latin typeface="Consolas" pitchFamily="49" charset="0"/>
              </a:rPr>
              <a:t>            new </a:t>
            </a:r>
            <a:r>
              <a:rPr lang="en-US" dirty="0" err="1" smtClean="0">
                <a:effectLst>
                  <a:outerShdw blurRad="38100" dist="38100" dir="2700000" algn="tl">
                    <a:srgbClr val="000000">
                      <a:alpha val="43137"/>
                    </a:srgbClr>
                  </a:outerShdw>
                </a:effectLst>
                <a:latin typeface="Consolas" pitchFamily="49" charset="0"/>
              </a:rPr>
              <a:t>ConcurrentReceiverGroup</a:t>
            </a:r>
            <a:r>
              <a:rPr lang="en-US" dirty="0" smtClean="0">
                <a:latin typeface="Consolas" pitchFamily="49" charset="0"/>
              </a:rPr>
              <a:t>(</a:t>
            </a:r>
          </a:p>
          <a:p>
            <a:r>
              <a:rPr lang="en-US" dirty="0" smtClean="0">
                <a:latin typeface="Consolas" pitchFamily="49" charset="0"/>
              </a:rPr>
              <a:t>                </a:t>
            </a:r>
            <a:r>
              <a:rPr lang="en-US" dirty="0" err="1" smtClean="0">
                <a:latin typeface="Consolas" pitchFamily="49" charset="0"/>
              </a:rPr>
              <a:t>Arbiter.Receive</a:t>
            </a:r>
            <a:r>
              <a:rPr lang="en-US" dirty="0" smtClean="0">
                <a:latin typeface="Consolas" pitchFamily="49" charset="0"/>
              </a:rPr>
              <a:t>&lt;</a:t>
            </a:r>
            <a:r>
              <a:rPr lang="en-US" dirty="0" err="1" smtClean="0">
                <a:latin typeface="Consolas" pitchFamily="49" charset="0"/>
              </a:rPr>
              <a:t>ReadOperation</a:t>
            </a:r>
            <a:r>
              <a:rPr lang="en-US" dirty="0" smtClean="0">
                <a:latin typeface="Consolas" pitchFamily="49" charset="0"/>
              </a:rPr>
              <a:t>&gt;(true, </a:t>
            </a:r>
          </a:p>
          <a:p>
            <a:r>
              <a:rPr lang="en-US" dirty="0" smtClean="0">
                <a:latin typeface="Consolas" pitchFamily="49" charset="0"/>
              </a:rPr>
              <a:t>                    _</a:t>
            </a:r>
            <a:r>
              <a:rPr lang="en-US" dirty="0" err="1" smtClean="0">
                <a:latin typeface="Consolas" pitchFamily="49" charset="0"/>
              </a:rPr>
              <a:t>operationsPort</a:t>
            </a:r>
            <a:r>
              <a:rPr lang="en-US" dirty="0" smtClean="0">
                <a:latin typeface="Consolas" pitchFamily="49" charset="0"/>
              </a:rPr>
              <a:t>, </a:t>
            </a:r>
            <a:r>
              <a:rPr lang="en-US" dirty="0" err="1" smtClean="0">
                <a:latin typeface="Consolas" pitchFamily="49" charset="0"/>
              </a:rPr>
              <a:t>ReadHandler</a:t>
            </a:r>
            <a:r>
              <a:rPr lang="en-US" dirty="0" smtClean="0">
                <a:latin typeface="Consolas" pitchFamily="49" charset="0"/>
              </a:rPr>
              <a:t>))</a:t>
            </a:r>
          </a:p>
          <a:p>
            <a:r>
              <a:rPr lang="en-US" dirty="0" smtClean="0">
                <a:latin typeface="Consolas" pitchFamily="49" charset="0"/>
              </a:rPr>
              <a:t>         )</a:t>
            </a:r>
          </a:p>
          <a:p>
            <a:r>
              <a:rPr lang="en-US" dirty="0" smtClean="0">
                <a:latin typeface="Consolas" pitchFamily="49" charset="0"/>
              </a:rPr>
              <a:t>     );</a:t>
            </a:r>
          </a:p>
          <a:p>
            <a:r>
              <a:rPr lang="en-US"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CCR Programming Model</a:t>
            </a:r>
            <a:endParaRPr lang="en-US" dirty="0"/>
          </a:p>
        </p:txBody>
      </p:sp>
      <p:sp>
        <p:nvSpPr>
          <p:cNvPr id="3" name="Content Placeholder 2"/>
          <p:cNvSpPr>
            <a:spLocks noGrp="1"/>
          </p:cNvSpPr>
          <p:nvPr>
            <p:ph idx="1"/>
          </p:nvPr>
        </p:nvSpPr>
        <p:spPr/>
        <p:txBody>
          <a:bodyPr/>
          <a:lstStyle/>
          <a:p>
            <a:r>
              <a:rPr lang="en-US" dirty="0" smtClean="0"/>
              <a:t>Asynchronous message </a:t>
            </a:r>
            <a:r>
              <a:rPr lang="en-US" dirty="0" smtClean="0"/>
              <a:t>passing (in-process)</a:t>
            </a:r>
            <a:endParaRPr lang="en-US" dirty="0" smtClean="0"/>
          </a:p>
          <a:p>
            <a:pPr lvl="1"/>
            <a:r>
              <a:rPr lang="en-US" dirty="0" smtClean="0"/>
              <a:t>No explicit threads, locks, semaphores!</a:t>
            </a:r>
          </a:p>
          <a:p>
            <a:r>
              <a:rPr lang="en-US" dirty="0" smtClean="0"/>
              <a:t>Task scheduled based on message availability</a:t>
            </a:r>
          </a:p>
          <a:p>
            <a:pPr lvl="1"/>
            <a:r>
              <a:rPr lang="en-US" dirty="0" smtClean="0"/>
              <a:t>Data-dependency scheduler</a:t>
            </a:r>
          </a:p>
          <a:p>
            <a:pPr lvl="1"/>
            <a:r>
              <a:rPr lang="en-US" dirty="0" smtClean="0"/>
              <a:t>Models concurrency</a:t>
            </a:r>
          </a:p>
          <a:p>
            <a:r>
              <a:rPr lang="en-US" dirty="0" smtClean="0"/>
              <a:t>Coordination primitives (join, choice, …)</a:t>
            </a:r>
          </a:p>
          <a:p>
            <a:pPr lvl="1"/>
            <a:r>
              <a:rPr lang="en-US" dirty="0" smtClean="0"/>
              <a:t>Composition of data-driven components</a:t>
            </a:r>
          </a:p>
          <a:p>
            <a:r>
              <a:rPr lang="en-US" dirty="0" smtClean="0"/>
              <a:t>Iterative tasks</a:t>
            </a:r>
          </a:p>
          <a:p>
            <a:pPr lvl="1"/>
            <a:r>
              <a:rPr lang="en-US" dirty="0" smtClean="0"/>
              <a:t>Express sequential control flow of </a:t>
            </a:r>
            <a:r>
              <a:rPr lang="en-US" dirty="0" err="1" smtClean="0"/>
              <a:t>async</a:t>
            </a:r>
            <a:r>
              <a:rPr lang="en-US" dirty="0" smtClean="0"/>
              <a:t>. tasks</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Flowing Context</a:t>
            </a:r>
            <a:endParaRPr lang="en-US" dirty="0"/>
          </a:p>
        </p:txBody>
      </p:sp>
      <p:sp>
        <p:nvSpPr>
          <p:cNvPr id="3" name="Content Placeholder 2"/>
          <p:cNvSpPr>
            <a:spLocks noGrp="1"/>
          </p:cNvSpPr>
          <p:nvPr>
            <p:ph idx="1"/>
          </p:nvPr>
        </p:nvSpPr>
        <p:spPr/>
        <p:txBody>
          <a:bodyPr/>
          <a:lstStyle/>
          <a:p>
            <a:r>
              <a:rPr lang="en-US" dirty="0" smtClean="0"/>
              <a:t>Culture, user principal, …</a:t>
            </a:r>
          </a:p>
          <a:p>
            <a:r>
              <a:rPr lang="en-US" dirty="0" smtClean="0"/>
              <a:t>Explicit</a:t>
            </a:r>
          </a:p>
          <a:p>
            <a:pPr lvl="1"/>
            <a:r>
              <a:rPr lang="en-US" dirty="0" smtClean="0"/>
              <a:t>Make it part of your message</a:t>
            </a:r>
          </a:p>
          <a:p>
            <a:r>
              <a:rPr lang="en-US" dirty="0" smtClean="0"/>
              <a:t>Dispatcher</a:t>
            </a:r>
          </a:p>
          <a:p>
            <a:pPr lvl="1"/>
            <a:r>
              <a:rPr lang="en-US" dirty="0" smtClean="0"/>
              <a:t>Useful if set of context is limited</a:t>
            </a:r>
          </a:p>
          <a:p>
            <a:pPr lvl="1"/>
            <a:r>
              <a:rPr lang="en-US" dirty="0" smtClean="0"/>
              <a:t>E.g. one dispatcher per culture</a:t>
            </a:r>
          </a:p>
          <a:p>
            <a:r>
              <a:rPr lang="en-US" dirty="0" smtClean="0"/>
              <a:t>Custom receivers</a:t>
            </a:r>
          </a:p>
          <a:p>
            <a:pPr lvl="1"/>
            <a:r>
              <a:rPr lang="en-US" dirty="0" smtClean="0"/>
              <a:t>Capture context on post</a:t>
            </a:r>
          </a:p>
          <a:p>
            <a:pPr lvl="1"/>
            <a:r>
              <a:rPr lang="en-US" dirty="0" smtClean="0"/>
              <a:t>Set it </a:t>
            </a:r>
            <a:r>
              <a:rPr lang="en-US" smtClean="0"/>
              <a:t>on execute</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a:t>
            </a:r>
            <a:endParaRPr lang="en-US" dirty="0"/>
          </a:p>
        </p:txBody>
      </p:sp>
      <p:sp>
        <p:nvSpPr>
          <p:cNvPr id="3" name="Content Placeholder 2"/>
          <p:cNvSpPr>
            <a:spLocks noGrp="1"/>
          </p:cNvSpPr>
          <p:nvPr>
            <p:ph idx="1"/>
          </p:nvPr>
        </p:nvSpPr>
        <p:spPr/>
        <p:txBody>
          <a:bodyPr/>
          <a:lstStyle/>
          <a:p>
            <a:r>
              <a:rPr lang="en-US" dirty="0" smtClean="0"/>
              <a:t>Intel Xeon 5150 (2x 2.66 GHz), 4 </a:t>
            </a:r>
            <a:r>
              <a:rPr lang="en-US" dirty="0" err="1" smtClean="0"/>
              <a:t>GByte</a:t>
            </a:r>
            <a:endParaRPr lang="en-US" dirty="0" smtClean="0"/>
          </a:p>
          <a:p>
            <a:r>
              <a:rPr lang="en-US" dirty="0" smtClean="0"/>
              <a:t>Persisted signal item receiver latency</a:t>
            </a:r>
          </a:p>
          <a:p>
            <a:pPr lvl="1"/>
            <a:r>
              <a:rPr lang="en-US" dirty="0" smtClean="0"/>
              <a:t>Send message </a:t>
            </a:r>
            <a:r>
              <a:rPr lang="en-US" dirty="0" smtClean="0">
                <a:sym typeface="Wingdings" pitchFamily="2" charset="2"/>
              </a:rPr>
              <a:t></a:t>
            </a:r>
            <a:r>
              <a:rPr lang="en-US" dirty="0" smtClean="0"/>
              <a:t> schedule task </a:t>
            </a:r>
            <a:r>
              <a:rPr lang="en-US" dirty="0" smtClean="0">
                <a:sym typeface="Wingdings" pitchFamily="2" charset="2"/>
              </a:rPr>
              <a:t></a:t>
            </a:r>
            <a:r>
              <a:rPr lang="en-US" dirty="0" smtClean="0"/>
              <a:t> run task</a:t>
            </a:r>
          </a:p>
          <a:p>
            <a:pPr lvl="1"/>
            <a:r>
              <a:rPr lang="en-US" b="1" dirty="0" smtClean="0">
                <a:solidFill>
                  <a:srgbClr val="92D050"/>
                </a:solidFill>
                <a:effectLst>
                  <a:outerShdw blurRad="38100" dist="38100" dir="2700000" algn="tl">
                    <a:srgbClr val="000000">
                      <a:alpha val="43137"/>
                    </a:srgbClr>
                  </a:outerShdw>
                </a:effectLst>
              </a:rPr>
              <a:t>1.67 µs</a:t>
            </a:r>
          </a:p>
          <a:p>
            <a:r>
              <a:rPr lang="en-US" dirty="0" err="1" smtClean="0"/>
              <a:t>Iterator</a:t>
            </a:r>
            <a:r>
              <a:rPr lang="en-US" dirty="0" smtClean="0"/>
              <a:t> latency	</a:t>
            </a:r>
          </a:p>
          <a:p>
            <a:pPr lvl="1"/>
            <a:r>
              <a:rPr lang="en-US" dirty="0" smtClean="0"/>
              <a:t>Spawn </a:t>
            </a:r>
            <a:r>
              <a:rPr lang="en-US" dirty="0" smtClean="0">
                <a:sym typeface="Wingdings" pitchFamily="2" charset="2"/>
              </a:rPr>
              <a:t> schedule  run task</a:t>
            </a:r>
          </a:p>
          <a:p>
            <a:pPr lvl="1"/>
            <a:r>
              <a:rPr lang="en-US" b="1" dirty="0" smtClean="0">
                <a:solidFill>
                  <a:srgbClr val="92D050"/>
                </a:solidFill>
                <a:effectLst>
                  <a:outerShdw blurRad="38100" dist="38100" dir="2700000" algn="tl">
                    <a:srgbClr val="000000">
                      <a:alpha val="43137"/>
                    </a:srgbClr>
                  </a:outerShdw>
                </a:effectLst>
              </a:rPr>
              <a:t>2.1 µs</a:t>
            </a:r>
            <a:endParaRPr lang="en-US" b="1" dirty="0" smtClean="0">
              <a:solidFill>
                <a:srgbClr val="92D050"/>
              </a:solidFill>
              <a:effectLst>
                <a:outerShdw blurRad="38100" dist="38100" dir="2700000" algn="tl">
                  <a:srgbClr val="000000">
                    <a:alpha val="43137"/>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4" name="TextBox 3"/>
          <p:cNvSpPr txBox="1"/>
          <p:nvPr/>
        </p:nvSpPr>
        <p:spPr>
          <a:xfrm>
            <a:off x="457200" y="2362200"/>
            <a:ext cx="8153400" cy="3170099"/>
          </a:xfrm>
          <a:prstGeom prst="rect">
            <a:avLst/>
          </a:prstGeom>
          <a:noFill/>
        </p:spPr>
        <p:txBody>
          <a:bodyPr wrap="square" rtlCol="0">
            <a:spAutoFit/>
          </a:bodyPr>
          <a:lstStyle/>
          <a:p>
            <a:r>
              <a:rPr lang="en-US" sz="2000" dirty="0" err="1">
                <a:latin typeface="Consolas" pitchFamily="49" charset="0"/>
              </a:rPr>
              <a:t>var</a:t>
            </a:r>
            <a:r>
              <a:rPr lang="en-US" sz="2000" dirty="0">
                <a:latin typeface="Consolas" pitchFamily="49" charset="0"/>
              </a:rPr>
              <a:t> queue = new </a:t>
            </a:r>
            <a:r>
              <a:rPr lang="en-US" sz="2000" dirty="0" err="1">
                <a:latin typeface="Consolas" pitchFamily="49" charset="0"/>
              </a:rPr>
              <a:t>DispatcherQueue</a:t>
            </a:r>
            <a:r>
              <a:rPr lang="en-US" sz="2000" dirty="0">
                <a:latin typeface="Consolas" pitchFamily="49" charset="0"/>
              </a:rPr>
              <a:t>();</a:t>
            </a:r>
          </a:p>
          <a:p>
            <a:r>
              <a:rPr lang="en-US" sz="2000" dirty="0" err="1">
                <a:latin typeface="Consolas" pitchFamily="49" charset="0"/>
              </a:rPr>
              <a:t>var</a:t>
            </a:r>
            <a:r>
              <a:rPr lang="en-US" sz="2000" dirty="0">
                <a:latin typeface="Consolas" pitchFamily="49" charset="0"/>
              </a:rPr>
              <a:t> port = new Port&lt;string&gt;();</a:t>
            </a:r>
          </a:p>
          <a:p>
            <a:r>
              <a:rPr lang="en-US" sz="2000" dirty="0">
                <a:latin typeface="Consolas" pitchFamily="49" charset="0"/>
              </a:rPr>
              <a:t> </a:t>
            </a:r>
          </a:p>
          <a:p>
            <a:r>
              <a:rPr lang="en-US" sz="2000" dirty="0" err="1">
                <a:latin typeface="Consolas" pitchFamily="49" charset="0"/>
              </a:rPr>
              <a:t>port.Post</a:t>
            </a:r>
            <a:r>
              <a:rPr lang="en-US" sz="2000" dirty="0">
                <a:latin typeface="Consolas" pitchFamily="49" charset="0"/>
              </a:rPr>
              <a:t>("Hello, World!");</a:t>
            </a:r>
          </a:p>
          <a:p>
            <a:r>
              <a:rPr lang="en-US" sz="2000" dirty="0">
                <a:latin typeface="Consolas" pitchFamily="49" charset="0"/>
              </a:rPr>
              <a:t> </a:t>
            </a:r>
          </a:p>
          <a:p>
            <a:r>
              <a:rPr lang="en-US" sz="2000" dirty="0" err="1">
                <a:latin typeface="Consolas" pitchFamily="49" charset="0"/>
              </a:rPr>
              <a:t>Arbiter.Activate</a:t>
            </a:r>
            <a:r>
              <a:rPr lang="en-US" sz="2000" dirty="0">
                <a:latin typeface="Consolas" pitchFamily="49" charset="0"/>
              </a:rPr>
              <a:t>(queue, </a:t>
            </a:r>
          </a:p>
          <a:p>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Arbiter.Receive</a:t>
            </a:r>
            <a:r>
              <a:rPr lang="en-US" sz="2000" dirty="0">
                <a:latin typeface="Consolas" pitchFamily="49" charset="0"/>
              </a:rPr>
              <a:t>(</a:t>
            </a:r>
          </a:p>
          <a:p>
            <a:r>
              <a:rPr lang="en-US" sz="2000" dirty="0" smtClean="0">
                <a:latin typeface="Consolas" pitchFamily="49" charset="0"/>
              </a:rPr>
              <a:t>       false</a:t>
            </a:r>
            <a:r>
              <a:rPr lang="en-US" sz="2000" dirty="0">
                <a:latin typeface="Consolas" pitchFamily="49" charset="0"/>
              </a:rPr>
              <a:t>, port, message =&gt; </a:t>
            </a:r>
            <a:r>
              <a:rPr lang="en-US" sz="2000" dirty="0" err="1">
                <a:latin typeface="Consolas" pitchFamily="49" charset="0"/>
              </a:rPr>
              <a:t>Console.WriteLine</a:t>
            </a:r>
            <a:r>
              <a:rPr lang="en-US" sz="2000" dirty="0">
                <a:latin typeface="Consolas" pitchFamily="49" charset="0"/>
              </a:rPr>
              <a:t>(message)</a:t>
            </a:r>
          </a:p>
          <a:p>
            <a:r>
              <a:rPr lang="en-US" sz="2000" dirty="0" smtClean="0">
                <a:latin typeface="Consolas" pitchFamily="49" charset="0"/>
              </a:rPr>
              <a:t>    )</a:t>
            </a:r>
            <a:endParaRPr lang="en-US" sz="2000" dirty="0">
              <a:latin typeface="Consolas" pitchFamily="49" charset="0"/>
            </a:endParaRPr>
          </a:p>
          <a:p>
            <a:r>
              <a:rPr lang="en-US" sz="2000" dirty="0">
                <a:latin typeface="Consolas" pitchFamily="49" charset="0"/>
              </a:rPr>
              <a:t>);</a:t>
            </a:r>
          </a:p>
        </p:txBody>
      </p:sp>
      <p:sp>
        <p:nvSpPr>
          <p:cNvPr id="6" name="Rectangular Callout 5"/>
          <p:cNvSpPr/>
          <p:nvPr/>
        </p:nvSpPr>
        <p:spPr>
          <a:xfrm>
            <a:off x="5410200" y="2209800"/>
            <a:ext cx="2438400" cy="914400"/>
          </a:xfrm>
          <a:prstGeom prst="wedgeRectCallout">
            <a:avLst>
              <a:gd name="adj1" fmla="val -77147"/>
              <a:gd name="adj2" fmla="val 21292"/>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Port: channel for sending and receiving messages</a:t>
            </a:r>
            <a:endParaRPr lang="en-US" dirty="0"/>
          </a:p>
        </p:txBody>
      </p:sp>
      <p:sp>
        <p:nvSpPr>
          <p:cNvPr id="7" name="Rectangular Callout 6"/>
          <p:cNvSpPr/>
          <p:nvPr/>
        </p:nvSpPr>
        <p:spPr>
          <a:xfrm>
            <a:off x="4953000" y="3200400"/>
            <a:ext cx="2438400" cy="381000"/>
          </a:xfrm>
          <a:prstGeom prst="wedgeRectCallout">
            <a:avLst>
              <a:gd name="adj1" fmla="val -77147"/>
              <a:gd name="adj2" fmla="val 21292"/>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Post: sends a message</a:t>
            </a:r>
            <a:endParaRPr lang="en-US" dirty="0"/>
          </a:p>
        </p:txBody>
      </p:sp>
      <p:sp>
        <p:nvSpPr>
          <p:cNvPr id="8" name="Rectangular Callout 7"/>
          <p:cNvSpPr/>
          <p:nvPr/>
        </p:nvSpPr>
        <p:spPr>
          <a:xfrm>
            <a:off x="5257800" y="5486400"/>
            <a:ext cx="2438400" cy="838200"/>
          </a:xfrm>
          <a:prstGeom prst="wedgeRectCallout">
            <a:avLst>
              <a:gd name="adj1" fmla="val -22859"/>
              <a:gd name="adj2" fmla="val -122233"/>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Task: delegate that handles the message (message is consumed)</a:t>
            </a:r>
            <a:endParaRPr lang="en-US" dirty="0"/>
          </a:p>
        </p:txBody>
      </p:sp>
      <p:sp>
        <p:nvSpPr>
          <p:cNvPr id="9" name="Rectangle 8"/>
          <p:cNvSpPr/>
          <p:nvPr/>
        </p:nvSpPr>
        <p:spPr>
          <a:xfrm>
            <a:off x="3276600" y="4572000"/>
            <a:ext cx="5257800" cy="3048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2" name="Rectangle 11"/>
          <p:cNvSpPr/>
          <p:nvPr/>
        </p:nvSpPr>
        <p:spPr>
          <a:xfrm>
            <a:off x="1066800" y="4267200"/>
            <a:ext cx="7467600" cy="914400"/>
          </a:xfrm>
          <a:prstGeom prst="rect">
            <a:avLst/>
          </a:prstGeom>
          <a:noFill/>
          <a:ln>
            <a:solidFill>
              <a:schemeClr val="accent6">
                <a:lumMod val="75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3" name="Rectangular Callout 12"/>
          <p:cNvSpPr/>
          <p:nvPr/>
        </p:nvSpPr>
        <p:spPr>
          <a:xfrm>
            <a:off x="4876800" y="3200400"/>
            <a:ext cx="2438400" cy="609600"/>
          </a:xfrm>
          <a:prstGeom prst="wedgeRectCallout">
            <a:avLst>
              <a:gd name="adj1" fmla="val -22385"/>
              <a:gd name="adj2" fmla="val 119864"/>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Receive arbiter: coordination primitive</a:t>
            </a:r>
          </a:p>
        </p:txBody>
      </p:sp>
      <p:sp>
        <p:nvSpPr>
          <p:cNvPr id="14" name="Rectangular Callout 13"/>
          <p:cNvSpPr/>
          <p:nvPr/>
        </p:nvSpPr>
        <p:spPr>
          <a:xfrm>
            <a:off x="2362200" y="2438400"/>
            <a:ext cx="2438400" cy="1143000"/>
          </a:xfrm>
          <a:prstGeom prst="wedgeRectCallout">
            <a:avLst>
              <a:gd name="adj1" fmla="val -27790"/>
              <a:gd name="adj2" fmla="val 79633"/>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Task queue: dispatcher schedules queues RR, task must be activated on a queue</a:t>
            </a:r>
          </a:p>
        </p:txBody>
      </p:sp>
      <p:sp>
        <p:nvSpPr>
          <p:cNvPr id="10" name="Rectangular Callout 9"/>
          <p:cNvSpPr/>
          <p:nvPr/>
        </p:nvSpPr>
        <p:spPr>
          <a:xfrm>
            <a:off x="2209800" y="5486400"/>
            <a:ext cx="2133600" cy="609600"/>
          </a:xfrm>
          <a:prstGeom prst="wedgeRectCallout">
            <a:avLst>
              <a:gd name="adj1" fmla="val -23873"/>
              <a:gd name="adj2" fmla="val -146803"/>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Port on which to receive the message</a:t>
            </a:r>
            <a:endParaRPr lang="en-US" dirty="0"/>
          </a:p>
        </p:txBody>
      </p:sp>
      <p:sp>
        <p:nvSpPr>
          <p:cNvPr id="11" name="Rectangular Callout 10"/>
          <p:cNvSpPr/>
          <p:nvPr/>
        </p:nvSpPr>
        <p:spPr>
          <a:xfrm>
            <a:off x="1066800" y="5486400"/>
            <a:ext cx="2438400" cy="609600"/>
          </a:xfrm>
          <a:prstGeom prst="wedgeRectCallout">
            <a:avLst>
              <a:gd name="adj1" fmla="val -23873"/>
              <a:gd name="adj2" fmla="val -146803"/>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Not persistent: handles only one message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13"/>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2" grpId="0" animBg="1"/>
      <p:bldP spid="12" grpId="1" animBg="1"/>
      <p:bldP spid="13" grpId="0" animBg="1"/>
      <p:bldP spid="13" grpId="1" animBg="1"/>
      <p:bldP spid="14" grpId="0" animBg="1"/>
      <p:bldP spid="10" grpId="0" animBg="1"/>
      <p:bldP spid="10" grpId="1" animBg="1"/>
      <p:bldP spid="11" grpId="0" animBg="1"/>
      <p:bldP spid="11"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5715000" y="1447800"/>
            <a:ext cx="1981200" cy="3276600"/>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smtClean="0"/>
              <a:t>Dispatcher</a:t>
            </a:r>
            <a:endParaRPr lang="en-US" dirty="0"/>
          </a:p>
        </p:txBody>
      </p:sp>
      <p:cxnSp>
        <p:nvCxnSpPr>
          <p:cNvPr id="51" name="Shape 50"/>
          <p:cNvCxnSpPr>
            <a:stCxn id="41" idx="0"/>
            <a:endCxn id="30" idx="1"/>
          </p:cNvCxnSpPr>
          <p:nvPr/>
        </p:nvCxnSpPr>
        <p:spPr>
          <a:xfrm rot="5400000" flipH="1" flipV="1">
            <a:off x="4248150" y="3028950"/>
            <a:ext cx="1447800" cy="1943100"/>
          </a:xfrm>
          <a:prstGeom prst="bentConnector2">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8" name="Shape 47"/>
          <p:cNvCxnSpPr>
            <a:stCxn id="8" idx="2"/>
            <a:endCxn id="41" idx="1"/>
          </p:cNvCxnSpPr>
          <p:nvPr/>
        </p:nvCxnSpPr>
        <p:spPr>
          <a:xfrm rot="16200000" flipH="1">
            <a:off x="1066800" y="3200400"/>
            <a:ext cx="3352800" cy="1066800"/>
          </a:xfrm>
          <a:prstGeom prst="bentConnector2">
            <a:avLst/>
          </a:prstGeom>
          <a:ln>
            <a:tailEnd type="arrow"/>
          </a:ln>
        </p:spPr>
        <p:style>
          <a:lnRef idx="3">
            <a:schemeClr val="accent6"/>
          </a:lnRef>
          <a:fillRef idx="0">
            <a:schemeClr val="accent6"/>
          </a:fillRef>
          <a:effectRef idx="2">
            <a:schemeClr val="accent6"/>
          </a:effectRef>
          <a:fontRef idx="minor">
            <a:schemeClr val="tx1"/>
          </a:fontRef>
        </p:style>
      </p:cxnSp>
      <p:sp>
        <p:nvSpPr>
          <p:cNvPr id="14" name="TextBox 13"/>
          <p:cNvSpPr txBox="1"/>
          <p:nvPr/>
        </p:nvSpPr>
        <p:spPr>
          <a:xfrm>
            <a:off x="762000" y="1447800"/>
            <a:ext cx="586507" cy="369332"/>
          </a:xfrm>
          <a:prstGeom prst="rect">
            <a:avLst/>
          </a:prstGeom>
          <a:noFill/>
        </p:spPr>
        <p:txBody>
          <a:bodyPr wrap="none" rtlCol="0">
            <a:spAutoFit/>
          </a:bodyPr>
          <a:lstStyle/>
          <a:p>
            <a:r>
              <a:rPr lang="en-US" dirty="0" smtClean="0"/>
              <a:t>Port</a:t>
            </a:r>
            <a:endParaRPr lang="en-US" dirty="0"/>
          </a:p>
        </p:txBody>
      </p:sp>
      <p:grpSp>
        <p:nvGrpSpPr>
          <p:cNvPr id="45" name="Group 44"/>
          <p:cNvGrpSpPr/>
          <p:nvPr/>
        </p:nvGrpSpPr>
        <p:grpSpPr>
          <a:xfrm>
            <a:off x="5943600" y="1828800"/>
            <a:ext cx="381000" cy="2819400"/>
            <a:chOff x="5943600" y="1828800"/>
            <a:chExt cx="381000" cy="2819400"/>
          </a:xfrm>
        </p:grpSpPr>
        <p:sp>
          <p:nvSpPr>
            <p:cNvPr id="17" name="Rectangle 16"/>
            <p:cNvSpPr/>
            <p:nvPr/>
          </p:nvSpPr>
          <p:spPr>
            <a:xfrm>
              <a:off x="6019800" y="18288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Rectangle 17"/>
            <p:cNvSpPr/>
            <p:nvPr/>
          </p:nvSpPr>
          <p:spPr>
            <a:xfrm>
              <a:off x="6019800" y="21336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Rectangle 19"/>
            <p:cNvSpPr/>
            <p:nvPr/>
          </p:nvSpPr>
          <p:spPr>
            <a:xfrm>
              <a:off x="6019800" y="24384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ectangle 18"/>
            <p:cNvSpPr/>
            <p:nvPr/>
          </p:nvSpPr>
          <p:spPr>
            <a:xfrm>
              <a:off x="6019800" y="27432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Rectangle 20"/>
            <p:cNvSpPr/>
            <p:nvPr/>
          </p:nvSpPr>
          <p:spPr>
            <a:xfrm>
              <a:off x="6019800" y="30480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Rectangle 21"/>
            <p:cNvSpPr/>
            <p:nvPr/>
          </p:nvSpPr>
          <p:spPr>
            <a:xfrm>
              <a:off x="6019800" y="33528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3" name="Rectangle 22"/>
            <p:cNvSpPr/>
            <p:nvPr/>
          </p:nvSpPr>
          <p:spPr>
            <a:xfrm>
              <a:off x="6019800" y="36576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Rectangle 23"/>
            <p:cNvSpPr/>
            <p:nvPr/>
          </p:nvSpPr>
          <p:spPr>
            <a:xfrm>
              <a:off x="6019800" y="39624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Rectangle 24"/>
            <p:cNvSpPr/>
            <p:nvPr/>
          </p:nvSpPr>
          <p:spPr>
            <a:xfrm>
              <a:off x="6019800" y="42672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6" name="Rectangle 25"/>
            <p:cNvSpPr/>
            <p:nvPr/>
          </p:nvSpPr>
          <p:spPr>
            <a:xfrm>
              <a:off x="5943600" y="19050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ectangle 26"/>
            <p:cNvSpPr/>
            <p:nvPr/>
          </p:nvSpPr>
          <p:spPr>
            <a:xfrm>
              <a:off x="5943600" y="22098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9" name="Rectangle 28"/>
            <p:cNvSpPr/>
            <p:nvPr/>
          </p:nvSpPr>
          <p:spPr>
            <a:xfrm>
              <a:off x="5943600" y="25146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Rectangle 27"/>
            <p:cNvSpPr/>
            <p:nvPr/>
          </p:nvSpPr>
          <p:spPr>
            <a:xfrm>
              <a:off x="5943600" y="28194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Rectangle 29"/>
            <p:cNvSpPr/>
            <p:nvPr/>
          </p:nvSpPr>
          <p:spPr>
            <a:xfrm>
              <a:off x="5943600" y="31242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Rectangle 30"/>
            <p:cNvSpPr/>
            <p:nvPr/>
          </p:nvSpPr>
          <p:spPr>
            <a:xfrm>
              <a:off x="5943600" y="34290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2" name="Rectangle 31"/>
            <p:cNvSpPr/>
            <p:nvPr/>
          </p:nvSpPr>
          <p:spPr>
            <a:xfrm>
              <a:off x="5943600" y="37338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3" name="Rectangle 32"/>
            <p:cNvSpPr/>
            <p:nvPr/>
          </p:nvSpPr>
          <p:spPr>
            <a:xfrm>
              <a:off x="5943600" y="40386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4" name="Rectangle 33"/>
            <p:cNvSpPr/>
            <p:nvPr/>
          </p:nvSpPr>
          <p:spPr>
            <a:xfrm>
              <a:off x="5943600" y="43434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35" name="TextBox 34"/>
          <p:cNvSpPr txBox="1"/>
          <p:nvPr/>
        </p:nvSpPr>
        <p:spPr>
          <a:xfrm>
            <a:off x="5563197" y="4724400"/>
            <a:ext cx="1218603" cy="646331"/>
          </a:xfrm>
          <a:prstGeom prst="rect">
            <a:avLst/>
          </a:prstGeom>
          <a:noFill/>
        </p:spPr>
        <p:txBody>
          <a:bodyPr wrap="none" rtlCol="0">
            <a:spAutoFit/>
          </a:bodyPr>
          <a:lstStyle/>
          <a:p>
            <a:pPr algn="ctr"/>
            <a:r>
              <a:rPr lang="en-US" dirty="0" smtClean="0"/>
              <a:t>Dispatcher</a:t>
            </a:r>
            <a:br>
              <a:rPr lang="en-US" dirty="0" smtClean="0"/>
            </a:br>
            <a:r>
              <a:rPr lang="en-US" dirty="0" smtClean="0"/>
              <a:t>Queues</a:t>
            </a:r>
            <a:endParaRPr lang="en-US" dirty="0"/>
          </a:p>
        </p:txBody>
      </p:sp>
      <p:grpSp>
        <p:nvGrpSpPr>
          <p:cNvPr id="46" name="Group 45"/>
          <p:cNvGrpSpPr/>
          <p:nvPr/>
        </p:nvGrpSpPr>
        <p:grpSpPr>
          <a:xfrm>
            <a:off x="6781800" y="2895600"/>
            <a:ext cx="609600" cy="1524000"/>
            <a:chOff x="6858000" y="2895600"/>
            <a:chExt cx="533400" cy="1524000"/>
          </a:xfrm>
        </p:grpSpPr>
        <p:sp>
          <p:nvSpPr>
            <p:cNvPr id="37" name="Oval 36"/>
            <p:cNvSpPr/>
            <p:nvPr/>
          </p:nvSpPr>
          <p:spPr>
            <a:xfrm>
              <a:off x="7010400" y="2895600"/>
              <a:ext cx="381000" cy="1219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8" name="Oval 37"/>
            <p:cNvSpPr/>
            <p:nvPr/>
          </p:nvSpPr>
          <p:spPr>
            <a:xfrm>
              <a:off x="6934200" y="3048000"/>
              <a:ext cx="381000" cy="1219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9" name="Oval 38"/>
            <p:cNvSpPr/>
            <p:nvPr/>
          </p:nvSpPr>
          <p:spPr>
            <a:xfrm>
              <a:off x="6858000" y="3200400"/>
              <a:ext cx="381000" cy="1219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40" name="TextBox 39"/>
          <p:cNvSpPr txBox="1"/>
          <p:nvPr/>
        </p:nvSpPr>
        <p:spPr>
          <a:xfrm>
            <a:off x="6737283" y="4724400"/>
            <a:ext cx="958917" cy="369332"/>
          </a:xfrm>
          <a:prstGeom prst="rect">
            <a:avLst/>
          </a:prstGeom>
          <a:noFill/>
        </p:spPr>
        <p:txBody>
          <a:bodyPr wrap="none" rtlCol="0">
            <a:spAutoFit/>
          </a:bodyPr>
          <a:lstStyle/>
          <a:p>
            <a:r>
              <a:rPr lang="en-US" dirty="0" smtClean="0"/>
              <a:t>Threads</a:t>
            </a:r>
            <a:endParaRPr lang="en-US" dirty="0"/>
          </a:p>
        </p:txBody>
      </p:sp>
      <p:grpSp>
        <p:nvGrpSpPr>
          <p:cNvPr id="43" name="Group 42"/>
          <p:cNvGrpSpPr/>
          <p:nvPr/>
        </p:nvGrpSpPr>
        <p:grpSpPr>
          <a:xfrm>
            <a:off x="3276600" y="4724400"/>
            <a:ext cx="1447800" cy="1371600"/>
            <a:chOff x="3200400" y="4724400"/>
            <a:chExt cx="1447800" cy="1371600"/>
          </a:xfrm>
        </p:grpSpPr>
        <p:sp>
          <p:nvSpPr>
            <p:cNvPr id="41" name="Rectangle 40"/>
            <p:cNvSpPr/>
            <p:nvPr/>
          </p:nvSpPr>
          <p:spPr>
            <a:xfrm>
              <a:off x="3200400" y="4724400"/>
              <a:ext cx="1447800" cy="1371600"/>
            </a:xfrm>
            <a:prstGeom prst="rect">
              <a:avLst/>
            </a:prstGeom>
          </p:spPr>
          <p:style>
            <a:lnRef idx="1">
              <a:schemeClr val="accent4"/>
            </a:lnRef>
            <a:fillRef idx="2">
              <a:schemeClr val="accent4"/>
            </a:fillRef>
            <a:effectRef idx="1">
              <a:schemeClr val="accent4"/>
            </a:effectRef>
            <a:fontRef idx="minor">
              <a:schemeClr val="dk1"/>
            </a:fontRef>
          </p:style>
          <p:txBody>
            <a:bodyPr rtlCol="0" anchor="t" anchorCtr="0"/>
            <a:lstStyle/>
            <a:p>
              <a:pPr algn="ctr"/>
              <a:r>
                <a:rPr lang="en-US" dirty="0" smtClean="0"/>
                <a:t>Arbiter</a:t>
              </a:r>
              <a:endParaRPr lang="en-US" dirty="0"/>
            </a:p>
          </p:txBody>
        </p:sp>
        <p:sp>
          <p:nvSpPr>
            <p:cNvPr id="42" name="Rectangle 41"/>
            <p:cNvSpPr/>
            <p:nvPr/>
          </p:nvSpPr>
          <p:spPr>
            <a:xfrm>
              <a:off x="3352800" y="5181600"/>
              <a:ext cx="1143000" cy="76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Handler</a:t>
              </a:r>
              <a:endParaRPr lang="en-US" dirty="0"/>
            </a:p>
          </p:txBody>
        </p:sp>
      </p:grpSp>
      <p:grpSp>
        <p:nvGrpSpPr>
          <p:cNvPr id="44" name="Group 43"/>
          <p:cNvGrpSpPr/>
          <p:nvPr/>
        </p:nvGrpSpPr>
        <p:grpSpPr>
          <a:xfrm>
            <a:off x="838200" y="1752600"/>
            <a:ext cx="2743200" cy="304800"/>
            <a:chOff x="838200" y="1752600"/>
            <a:chExt cx="2743200" cy="304800"/>
          </a:xfrm>
        </p:grpSpPr>
        <p:sp>
          <p:nvSpPr>
            <p:cNvPr id="4" name="Rectangle 3"/>
            <p:cNvSpPr/>
            <p:nvPr/>
          </p:nvSpPr>
          <p:spPr>
            <a:xfrm>
              <a:off x="8382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 name="Rectangle 4"/>
            <p:cNvSpPr/>
            <p:nvPr/>
          </p:nvSpPr>
          <p:spPr>
            <a:xfrm>
              <a:off x="11430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 name="Rectangle 6"/>
            <p:cNvSpPr/>
            <p:nvPr/>
          </p:nvSpPr>
          <p:spPr>
            <a:xfrm>
              <a:off x="14478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17526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 name="Rectangle 7"/>
            <p:cNvSpPr/>
            <p:nvPr/>
          </p:nvSpPr>
          <p:spPr>
            <a:xfrm>
              <a:off x="20574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Rectangle 8"/>
            <p:cNvSpPr/>
            <p:nvPr/>
          </p:nvSpPr>
          <p:spPr>
            <a:xfrm>
              <a:off x="23622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 name="Rectangle 9"/>
            <p:cNvSpPr/>
            <p:nvPr/>
          </p:nvSpPr>
          <p:spPr>
            <a:xfrm>
              <a:off x="26670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Rectangle 10"/>
            <p:cNvSpPr/>
            <p:nvPr/>
          </p:nvSpPr>
          <p:spPr>
            <a:xfrm>
              <a:off x="29718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2" name="Rectangle 11"/>
            <p:cNvSpPr/>
            <p:nvPr/>
          </p:nvSpPr>
          <p:spPr>
            <a:xfrm>
              <a:off x="32766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sp>
        <p:nvSpPr>
          <p:cNvPr id="49" name="Rectangular Callout 48"/>
          <p:cNvSpPr/>
          <p:nvPr/>
        </p:nvSpPr>
        <p:spPr>
          <a:xfrm>
            <a:off x="228600" y="5715000"/>
            <a:ext cx="2743200" cy="304800"/>
          </a:xfrm>
          <a:prstGeom prst="wedgeRectCallout">
            <a:avLst>
              <a:gd name="adj1" fmla="val 35362"/>
              <a:gd name="adj2" fmla="val -150782"/>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Arbiter is attached to port</a:t>
            </a:r>
            <a:endParaRPr lang="en-US" dirty="0"/>
          </a:p>
        </p:txBody>
      </p:sp>
      <p:sp>
        <p:nvSpPr>
          <p:cNvPr id="52" name="Rectangular Callout 51"/>
          <p:cNvSpPr/>
          <p:nvPr/>
        </p:nvSpPr>
        <p:spPr>
          <a:xfrm>
            <a:off x="2438400" y="2667000"/>
            <a:ext cx="2895600" cy="304800"/>
          </a:xfrm>
          <a:prstGeom prst="wedgeRectCallout">
            <a:avLst>
              <a:gd name="adj1" fmla="val 34453"/>
              <a:gd name="adj2" fmla="val 138309"/>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Arbiter is activated on queue</a:t>
            </a:r>
            <a:endParaRPr lang="en-US" dirty="0"/>
          </a:p>
        </p:txBody>
      </p:sp>
      <p:sp>
        <p:nvSpPr>
          <p:cNvPr id="53" name="Circular Arrow 52"/>
          <p:cNvSpPr/>
          <p:nvPr/>
        </p:nvSpPr>
        <p:spPr>
          <a:xfrm>
            <a:off x="6553200" y="1981200"/>
            <a:ext cx="685800" cy="762000"/>
          </a:xfrm>
          <a:prstGeom prst="circularArrow">
            <a:avLst>
              <a:gd name="adj1" fmla="val 10788"/>
              <a:gd name="adj2" fmla="val 2302707"/>
              <a:gd name="adj3" fmla="val 7735972"/>
              <a:gd name="adj4" fmla="val 10800000"/>
              <a:gd name="adj5" fmla="val 16405"/>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solidFill>
                <a:schemeClr val="tx1"/>
              </a:solidFill>
            </a:endParaRPr>
          </a:p>
        </p:txBody>
      </p:sp>
      <p:sp>
        <p:nvSpPr>
          <p:cNvPr id="54" name="Rectangular Callout 53"/>
          <p:cNvSpPr/>
          <p:nvPr/>
        </p:nvSpPr>
        <p:spPr>
          <a:xfrm>
            <a:off x="5029200" y="381000"/>
            <a:ext cx="2895600" cy="914400"/>
          </a:xfrm>
          <a:prstGeom prst="wedgeRectCallout">
            <a:avLst>
              <a:gd name="adj1" fmla="val -2581"/>
              <a:gd name="adj2" fmla="val 68128"/>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Dispatcher schedules items from its queues round-robin to run in its threads.</a:t>
            </a:r>
            <a:endParaRPr lang="en-US" dirty="0"/>
          </a:p>
        </p:txBody>
      </p:sp>
      <p:sp>
        <p:nvSpPr>
          <p:cNvPr id="55" name="Rectangle 54"/>
          <p:cNvSpPr/>
          <p:nvPr/>
        </p:nvSpPr>
        <p:spPr>
          <a:xfrm>
            <a:off x="3276600" y="1752600"/>
            <a:ext cx="304800" cy="3048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6" name="Rectangular Callout 55"/>
          <p:cNvSpPr/>
          <p:nvPr/>
        </p:nvSpPr>
        <p:spPr>
          <a:xfrm>
            <a:off x="1447800" y="990600"/>
            <a:ext cx="2286000" cy="533400"/>
          </a:xfrm>
          <a:prstGeom prst="wedgeRectCallout">
            <a:avLst>
              <a:gd name="adj1" fmla="val 35908"/>
              <a:gd name="adj2" fmla="val 93114"/>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Post places a message on the port</a:t>
            </a:r>
            <a:endParaRPr lang="en-US" dirty="0"/>
          </a:p>
        </p:txBody>
      </p:sp>
      <p:sp>
        <p:nvSpPr>
          <p:cNvPr id="57" name="Rectangle 56"/>
          <p:cNvSpPr/>
          <p:nvPr/>
        </p:nvSpPr>
        <p:spPr>
          <a:xfrm>
            <a:off x="3124200" y="5257800"/>
            <a:ext cx="304800" cy="3048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8" name="Rectangular Callout 57"/>
          <p:cNvSpPr/>
          <p:nvPr/>
        </p:nvSpPr>
        <p:spPr>
          <a:xfrm>
            <a:off x="609600" y="3962400"/>
            <a:ext cx="2743200" cy="609600"/>
          </a:xfrm>
          <a:prstGeom prst="wedgeRectCallout">
            <a:avLst>
              <a:gd name="adj1" fmla="val 43033"/>
              <a:gd name="adj2" fmla="val 160278"/>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Arbiter checks whether it can consume the message.</a:t>
            </a:r>
            <a:endParaRPr lang="en-US" dirty="0"/>
          </a:p>
        </p:txBody>
      </p:sp>
      <p:grpSp>
        <p:nvGrpSpPr>
          <p:cNvPr id="61" name="Group 60"/>
          <p:cNvGrpSpPr/>
          <p:nvPr/>
        </p:nvGrpSpPr>
        <p:grpSpPr>
          <a:xfrm>
            <a:off x="3657600" y="4191000"/>
            <a:ext cx="609600" cy="533400"/>
            <a:chOff x="3657600" y="4191000"/>
            <a:chExt cx="609600" cy="533400"/>
          </a:xfrm>
        </p:grpSpPr>
        <p:sp>
          <p:nvSpPr>
            <p:cNvPr id="60" name="Rectangle 59"/>
            <p:cNvSpPr/>
            <p:nvPr/>
          </p:nvSpPr>
          <p:spPr>
            <a:xfrm>
              <a:off x="3733800" y="4267200"/>
              <a:ext cx="5334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9" name="Rectangle 58"/>
            <p:cNvSpPr/>
            <p:nvPr/>
          </p:nvSpPr>
          <p:spPr>
            <a:xfrm>
              <a:off x="3657600" y="4191000"/>
              <a:ext cx="304800" cy="3048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sp>
        <p:nvSpPr>
          <p:cNvPr id="62" name="Rectangular Callout 61"/>
          <p:cNvSpPr/>
          <p:nvPr/>
        </p:nvSpPr>
        <p:spPr>
          <a:xfrm>
            <a:off x="2743200" y="3276600"/>
            <a:ext cx="2514600" cy="533400"/>
          </a:xfrm>
          <a:prstGeom prst="wedgeRectCallout">
            <a:avLst>
              <a:gd name="adj1" fmla="val -11193"/>
              <a:gd name="adj2" fmla="val 121556"/>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Creates work item from</a:t>
            </a:r>
          </a:p>
          <a:p>
            <a:r>
              <a:rPr lang="en-US" dirty="0" smtClean="0"/>
              <a:t>message and handler</a:t>
            </a:r>
            <a:endParaRPr lang="en-US" dirty="0"/>
          </a:p>
        </p:txBody>
      </p:sp>
      <p:grpSp>
        <p:nvGrpSpPr>
          <p:cNvPr id="63" name="Group 62"/>
          <p:cNvGrpSpPr/>
          <p:nvPr/>
        </p:nvGrpSpPr>
        <p:grpSpPr>
          <a:xfrm>
            <a:off x="5943600" y="1905000"/>
            <a:ext cx="304800" cy="304800"/>
            <a:chOff x="3657600" y="4191000"/>
            <a:chExt cx="609600" cy="533400"/>
          </a:xfrm>
        </p:grpSpPr>
        <p:sp>
          <p:nvSpPr>
            <p:cNvPr id="64" name="Rectangle 63"/>
            <p:cNvSpPr/>
            <p:nvPr/>
          </p:nvSpPr>
          <p:spPr>
            <a:xfrm>
              <a:off x="3733800" y="4267200"/>
              <a:ext cx="5334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5" name="Rectangle 64"/>
            <p:cNvSpPr/>
            <p:nvPr/>
          </p:nvSpPr>
          <p:spPr>
            <a:xfrm>
              <a:off x="3657600" y="4191000"/>
              <a:ext cx="304800" cy="3048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sp>
        <p:nvSpPr>
          <p:cNvPr id="66" name="Rectangular Callout 65"/>
          <p:cNvSpPr/>
          <p:nvPr/>
        </p:nvSpPr>
        <p:spPr>
          <a:xfrm>
            <a:off x="4191000" y="1371600"/>
            <a:ext cx="2057400" cy="304800"/>
          </a:xfrm>
          <a:prstGeom prst="wedgeRectCallout">
            <a:avLst>
              <a:gd name="adj1" fmla="val 35665"/>
              <a:gd name="adj2" fmla="val 138309"/>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err="1" smtClean="0"/>
              <a:t>Enqueue</a:t>
            </a:r>
            <a:r>
              <a:rPr lang="en-US" dirty="0" smtClean="0"/>
              <a:t> work item</a:t>
            </a:r>
            <a:endParaRPr lang="en-US" dirty="0"/>
          </a:p>
        </p:txBody>
      </p:sp>
      <p:grpSp>
        <p:nvGrpSpPr>
          <p:cNvPr id="67" name="Group 66"/>
          <p:cNvGrpSpPr/>
          <p:nvPr/>
        </p:nvGrpSpPr>
        <p:grpSpPr>
          <a:xfrm>
            <a:off x="6858000" y="3657600"/>
            <a:ext cx="304800" cy="304800"/>
            <a:chOff x="3657600" y="4191000"/>
            <a:chExt cx="609600" cy="533400"/>
          </a:xfrm>
        </p:grpSpPr>
        <p:sp>
          <p:nvSpPr>
            <p:cNvPr id="68" name="Rectangle 67"/>
            <p:cNvSpPr/>
            <p:nvPr/>
          </p:nvSpPr>
          <p:spPr>
            <a:xfrm>
              <a:off x="3733800" y="4267200"/>
              <a:ext cx="5334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9" name="Rectangle 68"/>
            <p:cNvSpPr/>
            <p:nvPr/>
          </p:nvSpPr>
          <p:spPr>
            <a:xfrm>
              <a:off x="3657600" y="4191000"/>
              <a:ext cx="304800" cy="3048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cxnSp>
        <p:nvCxnSpPr>
          <p:cNvPr id="74" name="Shape 73"/>
          <p:cNvCxnSpPr>
            <a:stCxn id="64" idx="3"/>
            <a:endCxn id="39" idx="0"/>
          </p:cNvCxnSpPr>
          <p:nvPr/>
        </p:nvCxnSpPr>
        <p:spPr>
          <a:xfrm>
            <a:off x="6248400" y="2079172"/>
            <a:ext cx="751115" cy="1121228"/>
          </a:xfrm>
          <a:prstGeom prst="curvedConnector2">
            <a:avLst/>
          </a:prstGeom>
          <a:ln>
            <a:tailEnd type="arrow"/>
          </a:ln>
        </p:spPr>
        <p:style>
          <a:lnRef idx="3">
            <a:schemeClr val="accent6"/>
          </a:lnRef>
          <a:fillRef idx="0">
            <a:schemeClr val="accent6"/>
          </a:fillRef>
          <a:effectRef idx="2">
            <a:schemeClr val="accent6"/>
          </a:effectRef>
          <a:fontRef idx="minor">
            <a:schemeClr val="tx1"/>
          </a:fontRef>
        </p:style>
      </p:cxnSp>
      <p:sp>
        <p:nvSpPr>
          <p:cNvPr id="70" name="Rectangular Callout 69"/>
          <p:cNvSpPr/>
          <p:nvPr/>
        </p:nvSpPr>
        <p:spPr>
          <a:xfrm>
            <a:off x="6705600" y="2743200"/>
            <a:ext cx="2209800" cy="533400"/>
          </a:xfrm>
          <a:prstGeom prst="wedgeRectCallout">
            <a:avLst>
              <a:gd name="adj1" fmla="val -32716"/>
              <a:gd name="adj2" fmla="val 66231"/>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Thread calls handler with message as arg. </a:t>
            </a:r>
            <a:endParaRPr lang="en-US" dirty="0"/>
          </a:p>
        </p:txBody>
      </p:sp>
      <p:sp>
        <p:nvSpPr>
          <p:cNvPr id="75" name="Rectangular Callout 74"/>
          <p:cNvSpPr/>
          <p:nvPr/>
        </p:nvSpPr>
        <p:spPr>
          <a:xfrm>
            <a:off x="6705600" y="1524000"/>
            <a:ext cx="2286000" cy="609600"/>
          </a:xfrm>
          <a:prstGeom prst="wedgeRectCallout">
            <a:avLst>
              <a:gd name="adj1" fmla="val -48295"/>
              <a:gd name="adj2" fmla="val 90582"/>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Scheduler picks next work item to execute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49"/>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52"/>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54"/>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1" nodeType="clickEffect">
                                  <p:stCondLst>
                                    <p:cond delay="0"/>
                                  </p:stCondLst>
                                  <p:childTnLst>
                                    <p:animMotion origin="layout" path="M 5.55112E-17 2.22222E-6 L -0.13455 2.22222E-6 L -0.13455 0.51157 L -0.01719 0.51134 " pathEditMode="relative" rAng="0" ptsTypes="AAAA">
                                      <p:cBhvr>
                                        <p:cTn id="50" dur="500" fill="hold"/>
                                        <p:tgtEl>
                                          <p:spTgt spid="55"/>
                                        </p:tgtEl>
                                        <p:attrNameLst>
                                          <p:attrName>ppt_x</p:attrName>
                                          <p:attrName>ppt_y</p:attrName>
                                        </p:attrNameLst>
                                      </p:cBhvr>
                                      <p:rCtr x="-67" y="256"/>
                                    </p:animMotion>
                                  </p:childTnLst>
                                </p:cTn>
                              </p:par>
                              <p:par>
                                <p:cTn id="51" presetID="1" presetClass="exit" presetSubtype="0" fill="hold" grpId="1" nodeType="withEffect">
                                  <p:stCondLst>
                                    <p:cond delay="0"/>
                                  </p:stCondLst>
                                  <p:childTnLst>
                                    <p:set>
                                      <p:cBhvr>
                                        <p:cTn id="52" dur="1" fill="hold">
                                          <p:stCondLst>
                                            <p:cond delay="0"/>
                                          </p:stCondLst>
                                        </p:cTn>
                                        <p:tgtEl>
                                          <p:spTgt spid="56"/>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57"/>
                                        </p:tgtEl>
                                        <p:attrNameLst>
                                          <p:attrName>style.visibility</p:attrName>
                                        </p:attrNameLst>
                                      </p:cBhvr>
                                      <p:to>
                                        <p:strVal val="visible"/>
                                      </p:to>
                                    </p:set>
                                  </p:childTnLst>
                                </p:cTn>
                              </p:par>
                              <p:par>
                                <p:cTn id="56" presetID="1" presetClass="exit" presetSubtype="0" fill="hold" grpId="2" nodeType="withEffect">
                                  <p:stCondLst>
                                    <p:cond delay="0"/>
                                  </p:stCondLst>
                                  <p:childTnLst>
                                    <p:set>
                                      <p:cBhvr>
                                        <p:cTn id="57" dur="1" fill="hold">
                                          <p:stCondLst>
                                            <p:cond delay="0"/>
                                          </p:stCondLst>
                                        </p:cTn>
                                        <p:tgtEl>
                                          <p:spTgt spid="55"/>
                                        </p:tgtEl>
                                        <p:attrNameLst>
                                          <p:attrName>style.visibility</p:attrName>
                                        </p:attrNameLst>
                                      </p:cBhvr>
                                      <p:to>
                                        <p:strVal val="hidden"/>
                                      </p:to>
                                    </p:set>
                                  </p:childTnLst>
                                </p:cTn>
                              </p:par>
                              <p:par>
                                <p:cTn id="58" presetID="1" presetClass="entr" presetSubtype="0" fill="hold" grpId="0" nodeType="withEffect">
                                  <p:stCondLst>
                                    <p:cond delay="0"/>
                                  </p:stCondLst>
                                  <p:childTnLst>
                                    <p:set>
                                      <p:cBhvr>
                                        <p:cTn id="59" dur="1" fill="hold">
                                          <p:stCondLst>
                                            <p:cond delay="0"/>
                                          </p:stCondLst>
                                        </p:cTn>
                                        <p:tgtEl>
                                          <p:spTgt spid="5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61"/>
                                        </p:tgtEl>
                                        <p:attrNameLst>
                                          <p:attrName>style.visibility</p:attrName>
                                        </p:attrNameLst>
                                      </p:cBhvr>
                                      <p:to>
                                        <p:strVal val="visible"/>
                                      </p:to>
                                    </p:set>
                                  </p:childTnLst>
                                </p:cTn>
                              </p:par>
                              <p:par>
                                <p:cTn id="64" presetID="1" presetClass="exit" presetSubtype="0" fill="hold" grpId="1" nodeType="withEffect">
                                  <p:stCondLst>
                                    <p:cond delay="0"/>
                                  </p:stCondLst>
                                  <p:childTnLst>
                                    <p:set>
                                      <p:cBhvr>
                                        <p:cTn id="65" dur="1" fill="hold">
                                          <p:stCondLst>
                                            <p:cond delay="0"/>
                                          </p:stCondLst>
                                        </p:cTn>
                                        <p:tgtEl>
                                          <p:spTgt spid="58"/>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57"/>
                                        </p:tgtEl>
                                        <p:attrNameLst>
                                          <p:attrName>style.visibility</p:attrName>
                                        </p:attrNameLst>
                                      </p:cBhvr>
                                      <p:to>
                                        <p:strVal val="hidden"/>
                                      </p:to>
                                    </p:set>
                                  </p:childTnLst>
                                </p:cTn>
                              </p:par>
                              <p:par>
                                <p:cTn id="68" presetID="1" presetClass="entr" presetSubtype="0" fill="hold" grpId="0" nodeType="withEffect">
                                  <p:stCondLst>
                                    <p:cond delay="0"/>
                                  </p:stCondLst>
                                  <p:childTnLst>
                                    <p:set>
                                      <p:cBhvr>
                                        <p:cTn id="69" dur="1" fill="hold">
                                          <p:stCondLst>
                                            <p:cond delay="0"/>
                                          </p:stCondLst>
                                        </p:cTn>
                                        <p:tgtEl>
                                          <p:spTgt spid="6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0" presetClass="path" presetSubtype="0" accel="50000" decel="50000" fill="hold" nodeType="clickEffect">
                                  <p:stCondLst>
                                    <p:cond delay="0"/>
                                  </p:stCondLst>
                                  <p:childTnLst>
                                    <p:animMotion origin="layout" path="M -3.33333E-6 0.01019 L -3.33333E-6 -0.17292 L 0.23091 -0.17292 L 0.23125 -0.35185 " pathEditMode="relative" rAng="0" ptsTypes="AAAA">
                                      <p:cBhvr>
                                        <p:cTn id="73" dur="500" fill="hold"/>
                                        <p:tgtEl>
                                          <p:spTgt spid="61"/>
                                        </p:tgtEl>
                                        <p:attrNameLst>
                                          <p:attrName>ppt_x</p:attrName>
                                          <p:attrName>ppt_y</p:attrName>
                                        </p:attrNameLst>
                                      </p:cBhvr>
                                      <p:rCtr x="116" y="-181"/>
                                    </p:animMotion>
                                  </p:childTnLst>
                                </p:cTn>
                              </p:par>
                              <p:par>
                                <p:cTn id="74" presetID="1" presetClass="exit" presetSubtype="0" fill="hold" grpId="1" nodeType="withEffect">
                                  <p:stCondLst>
                                    <p:cond delay="0"/>
                                  </p:stCondLst>
                                  <p:childTnLst>
                                    <p:set>
                                      <p:cBhvr>
                                        <p:cTn id="75" dur="1" fill="hold">
                                          <p:stCondLst>
                                            <p:cond delay="0"/>
                                          </p:stCondLst>
                                        </p:cTn>
                                        <p:tgtEl>
                                          <p:spTgt spid="62"/>
                                        </p:tgtEl>
                                        <p:attrNameLst>
                                          <p:attrName>style.visibility</p:attrName>
                                        </p:attrNameLst>
                                      </p:cBhvr>
                                      <p:to>
                                        <p:strVal val="hidden"/>
                                      </p:to>
                                    </p:set>
                                  </p:childTnLst>
                                </p:cTn>
                              </p:par>
                            </p:childTnLst>
                          </p:cTn>
                        </p:par>
                        <p:par>
                          <p:cTn id="76" fill="hold">
                            <p:stCondLst>
                              <p:cond delay="500"/>
                            </p:stCondLst>
                            <p:childTnLst>
                              <p:par>
                                <p:cTn id="77" presetID="1" presetClass="entr" presetSubtype="0" fill="hold" nodeType="afterEffect">
                                  <p:stCondLst>
                                    <p:cond delay="0"/>
                                  </p:stCondLst>
                                  <p:childTnLst>
                                    <p:set>
                                      <p:cBhvr>
                                        <p:cTn id="78" dur="1" fill="hold">
                                          <p:stCondLst>
                                            <p:cond delay="0"/>
                                          </p:stCondLst>
                                        </p:cTn>
                                        <p:tgtEl>
                                          <p:spTgt spid="63"/>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61"/>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6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5"/>
                                        </p:tgtEl>
                                        <p:attrNameLst>
                                          <p:attrName>style.visibility</p:attrName>
                                        </p:attrNameLst>
                                      </p:cBhvr>
                                      <p:to>
                                        <p:strVal val="visible"/>
                                      </p:to>
                                    </p:set>
                                  </p:childTnLst>
                                </p:cTn>
                              </p:par>
                              <p:par>
                                <p:cTn id="89" presetID="1" presetClass="exit" presetSubtype="0" fill="hold" grpId="1" nodeType="withEffect">
                                  <p:stCondLst>
                                    <p:cond delay="0"/>
                                  </p:stCondLst>
                                  <p:childTnLst>
                                    <p:set>
                                      <p:cBhvr>
                                        <p:cTn id="90" dur="1" fill="hold">
                                          <p:stCondLst>
                                            <p:cond delay="0"/>
                                          </p:stCondLst>
                                        </p:cTn>
                                        <p:tgtEl>
                                          <p:spTgt spid="66"/>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7"/>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63"/>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70"/>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5" grpId="0"/>
      <p:bldP spid="40" grpId="0"/>
      <p:bldP spid="49" grpId="0" animBg="1"/>
      <p:bldP spid="49" grpId="1" animBg="1"/>
      <p:bldP spid="52" grpId="0" animBg="1"/>
      <p:bldP spid="52" grpId="1" animBg="1"/>
      <p:bldP spid="53" grpId="0" animBg="1"/>
      <p:bldP spid="54" grpId="0" animBg="1"/>
      <p:bldP spid="54" grpId="1" animBg="1"/>
      <p:bldP spid="55" grpId="0" animBg="1"/>
      <p:bldP spid="55" grpId="1" animBg="1"/>
      <p:bldP spid="55" grpId="2" animBg="1"/>
      <p:bldP spid="56" grpId="0" animBg="1"/>
      <p:bldP spid="56" grpId="1" animBg="1"/>
      <p:bldP spid="57" grpId="0" animBg="1"/>
      <p:bldP spid="57" grpId="1" animBg="1"/>
      <p:bldP spid="58" grpId="0" animBg="1"/>
      <p:bldP spid="58" grpId="1" animBg="1"/>
      <p:bldP spid="62" grpId="0" animBg="1"/>
      <p:bldP spid="62" grpId="1" animBg="1"/>
      <p:bldP spid="66" grpId="0" animBg="1"/>
      <p:bldP spid="66" grpId="1" animBg="1"/>
      <p:bldP spid="70" grpId="0" animBg="1"/>
      <p:bldP spid="75" grpId="0" animBg="1"/>
      <p:bldP spid="7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0" name="Rectangle 109"/>
          <p:cNvSpPr/>
          <p:nvPr/>
        </p:nvSpPr>
        <p:spPr>
          <a:xfrm>
            <a:off x="5867400" y="1295400"/>
            <a:ext cx="1981200" cy="3276600"/>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endParaRPr lang="en-US" dirty="0"/>
          </a:p>
        </p:txBody>
      </p:sp>
      <p:sp>
        <p:nvSpPr>
          <p:cNvPr id="109" name="Rectangle 108"/>
          <p:cNvSpPr/>
          <p:nvPr/>
        </p:nvSpPr>
        <p:spPr>
          <a:xfrm>
            <a:off x="5791200" y="1371600"/>
            <a:ext cx="1981200" cy="3276600"/>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endParaRPr lang="en-US" dirty="0"/>
          </a:p>
        </p:txBody>
      </p:sp>
      <p:grpSp>
        <p:nvGrpSpPr>
          <p:cNvPr id="106" name="Group 42"/>
          <p:cNvGrpSpPr/>
          <p:nvPr/>
        </p:nvGrpSpPr>
        <p:grpSpPr>
          <a:xfrm>
            <a:off x="3429000" y="4572000"/>
            <a:ext cx="1447800" cy="1371600"/>
            <a:chOff x="3200400" y="4724400"/>
            <a:chExt cx="1447800" cy="1371600"/>
          </a:xfrm>
        </p:grpSpPr>
        <p:sp>
          <p:nvSpPr>
            <p:cNvPr id="107" name="Rectangle 106"/>
            <p:cNvSpPr/>
            <p:nvPr/>
          </p:nvSpPr>
          <p:spPr>
            <a:xfrm>
              <a:off x="3200400" y="4724400"/>
              <a:ext cx="1447800" cy="1371600"/>
            </a:xfrm>
            <a:prstGeom prst="rect">
              <a:avLst/>
            </a:prstGeom>
          </p:spPr>
          <p:style>
            <a:lnRef idx="1">
              <a:schemeClr val="accent4"/>
            </a:lnRef>
            <a:fillRef idx="2">
              <a:schemeClr val="accent4"/>
            </a:fillRef>
            <a:effectRef idx="1">
              <a:schemeClr val="accent4"/>
            </a:effectRef>
            <a:fontRef idx="minor">
              <a:schemeClr val="dk1"/>
            </a:fontRef>
          </p:style>
          <p:txBody>
            <a:bodyPr rtlCol="0" anchor="t" anchorCtr="0"/>
            <a:lstStyle/>
            <a:p>
              <a:pPr algn="ctr"/>
              <a:endParaRPr lang="en-US" dirty="0"/>
            </a:p>
          </p:txBody>
        </p:sp>
        <p:sp>
          <p:nvSpPr>
            <p:cNvPr id="108" name="Rectangle 107"/>
            <p:cNvSpPr/>
            <p:nvPr/>
          </p:nvSpPr>
          <p:spPr>
            <a:xfrm>
              <a:off x="3352800" y="5181600"/>
              <a:ext cx="1143000" cy="76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Handler</a:t>
              </a:r>
              <a:endParaRPr lang="en-US" dirty="0"/>
            </a:p>
          </p:txBody>
        </p:sp>
      </p:grpSp>
      <p:grpSp>
        <p:nvGrpSpPr>
          <p:cNvPr id="103" name="Group 42"/>
          <p:cNvGrpSpPr/>
          <p:nvPr/>
        </p:nvGrpSpPr>
        <p:grpSpPr>
          <a:xfrm>
            <a:off x="3352800" y="4648200"/>
            <a:ext cx="1447800" cy="1371600"/>
            <a:chOff x="3200400" y="4724400"/>
            <a:chExt cx="1447800" cy="1371600"/>
          </a:xfrm>
        </p:grpSpPr>
        <p:sp>
          <p:nvSpPr>
            <p:cNvPr id="104" name="Rectangle 103"/>
            <p:cNvSpPr/>
            <p:nvPr/>
          </p:nvSpPr>
          <p:spPr>
            <a:xfrm>
              <a:off x="3200400" y="4724400"/>
              <a:ext cx="1447800" cy="1371600"/>
            </a:xfrm>
            <a:prstGeom prst="rect">
              <a:avLst/>
            </a:prstGeom>
          </p:spPr>
          <p:style>
            <a:lnRef idx="1">
              <a:schemeClr val="accent4"/>
            </a:lnRef>
            <a:fillRef idx="2">
              <a:schemeClr val="accent4"/>
            </a:fillRef>
            <a:effectRef idx="1">
              <a:schemeClr val="accent4"/>
            </a:effectRef>
            <a:fontRef idx="minor">
              <a:schemeClr val="dk1"/>
            </a:fontRef>
          </p:style>
          <p:txBody>
            <a:bodyPr rtlCol="0" anchor="t" anchorCtr="0"/>
            <a:lstStyle/>
            <a:p>
              <a:pPr algn="ctr"/>
              <a:endParaRPr lang="en-US" dirty="0"/>
            </a:p>
          </p:txBody>
        </p:sp>
        <p:sp>
          <p:nvSpPr>
            <p:cNvPr id="105" name="Rectangle 104"/>
            <p:cNvSpPr/>
            <p:nvPr/>
          </p:nvSpPr>
          <p:spPr>
            <a:xfrm>
              <a:off x="3352800" y="5181600"/>
              <a:ext cx="1143000" cy="76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Handler</a:t>
              </a:r>
              <a:endParaRPr lang="en-US" dirty="0"/>
            </a:p>
          </p:txBody>
        </p:sp>
      </p:grpSp>
      <p:grpSp>
        <p:nvGrpSpPr>
          <p:cNvPr id="67" name="Group 43"/>
          <p:cNvGrpSpPr/>
          <p:nvPr/>
        </p:nvGrpSpPr>
        <p:grpSpPr>
          <a:xfrm>
            <a:off x="990600" y="1600200"/>
            <a:ext cx="2743200" cy="304800"/>
            <a:chOff x="838200" y="1752600"/>
            <a:chExt cx="2743200" cy="304800"/>
          </a:xfrm>
        </p:grpSpPr>
        <p:sp>
          <p:nvSpPr>
            <p:cNvPr id="71" name="Rectangle 70"/>
            <p:cNvSpPr/>
            <p:nvPr/>
          </p:nvSpPr>
          <p:spPr>
            <a:xfrm>
              <a:off x="8382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2" name="Rectangle 71"/>
            <p:cNvSpPr/>
            <p:nvPr/>
          </p:nvSpPr>
          <p:spPr>
            <a:xfrm>
              <a:off x="11430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3" name="Rectangle 72"/>
            <p:cNvSpPr/>
            <p:nvPr/>
          </p:nvSpPr>
          <p:spPr>
            <a:xfrm>
              <a:off x="14478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6" name="Rectangle 75"/>
            <p:cNvSpPr/>
            <p:nvPr/>
          </p:nvSpPr>
          <p:spPr>
            <a:xfrm>
              <a:off x="17526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7" name="Rectangle 76"/>
            <p:cNvSpPr/>
            <p:nvPr/>
          </p:nvSpPr>
          <p:spPr>
            <a:xfrm>
              <a:off x="20574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8" name="Rectangle 77"/>
            <p:cNvSpPr/>
            <p:nvPr/>
          </p:nvSpPr>
          <p:spPr>
            <a:xfrm>
              <a:off x="23622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9" name="Rectangle 78"/>
            <p:cNvSpPr/>
            <p:nvPr/>
          </p:nvSpPr>
          <p:spPr>
            <a:xfrm>
              <a:off x="26670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0" name="Rectangle 79"/>
            <p:cNvSpPr/>
            <p:nvPr/>
          </p:nvSpPr>
          <p:spPr>
            <a:xfrm>
              <a:off x="29718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1" name="Rectangle 80"/>
            <p:cNvSpPr/>
            <p:nvPr/>
          </p:nvSpPr>
          <p:spPr>
            <a:xfrm>
              <a:off x="32766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grpSp>
        <p:nvGrpSpPr>
          <p:cNvPr id="82" name="Group 43"/>
          <p:cNvGrpSpPr/>
          <p:nvPr/>
        </p:nvGrpSpPr>
        <p:grpSpPr>
          <a:xfrm>
            <a:off x="914400" y="1676400"/>
            <a:ext cx="2743200" cy="304800"/>
            <a:chOff x="838200" y="1752600"/>
            <a:chExt cx="2743200" cy="304800"/>
          </a:xfrm>
        </p:grpSpPr>
        <p:sp>
          <p:nvSpPr>
            <p:cNvPr id="83" name="Rectangle 82"/>
            <p:cNvSpPr/>
            <p:nvPr/>
          </p:nvSpPr>
          <p:spPr>
            <a:xfrm>
              <a:off x="8382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4" name="Rectangle 83"/>
            <p:cNvSpPr/>
            <p:nvPr/>
          </p:nvSpPr>
          <p:spPr>
            <a:xfrm>
              <a:off x="11430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5" name="Rectangle 84"/>
            <p:cNvSpPr/>
            <p:nvPr/>
          </p:nvSpPr>
          <p:spPr>
            <a:xfrm>
              <a:off x="14478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6" name="Rectangle 85"/>
            <p:cNvSpPr/>
            <p:nvPr/>
          </p:nvSpPr>
          <p:spPr>
            <a:xfrm>
              <a:off x="17526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7" name="Rectangle 86"/>
            <p:cNvSpPr/>
            <p:nvPr/>
          </p:nvSpPr>
          <p:spPr>
            <a:xfrm>
              <a:off x="20574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8" name="Rectangle 87"/>
            <p:cNvSpPr/>
            <p:nvPr/>
          </p:nvSpPr>
          <p:spPr>
            <a:xfrm>
              <a:off x="23622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9" name="Rectangle 88"/>
            <p:cNvSpPr/>
            <p:nvPr/>
          </p:nvSpPr>
          <p:spPr>
            <a:xfrm>
              <a:off x="26670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0" name="Rectangle 89"/>
            <p:cNvSpPr/>
            <p:nvPr/>
          </p:nvSpPr>
          <p:spPr>
            <a:xfrm>
              <a:off x="29718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1" name="Rectangle 90"/>
            <p:cNvSpPr/>
            <p:nvPr/>
          </p:nvSpPr>
          <p:spPr>
            <a:xfrm>
              <a:off x="32766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sp>
        <p:nvSpPr>
          <p:cNvPr id="36" name="Rectangle 35"/>
          <p:cNvSpPr/>
          <p:nvPr/>
        </p:nvSpPr>
        <p:spPr>
          <a:xfrm>
            <a:off x="5715000" y="1447800"/>
            <a:ext cx="1981200" cy="3276600"/>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smtClean="0"/>
              <a:t>Dispatcher</a:t>
            </a:r>
            <a:endParaRPr lang="en-US" dirty="0"/>
          </a:p>
        </p:txBody>
      </p:sp>
      <p:cxnSp>
        <p:nvCxnSpPr>
          <p:cNvPr id="51" name="Shape 50"/>
          <p:cNvCxnSpPr>
            <a:stCxn id="41" idx="0"/>
            <a:endCxn id="30" idx="1"/>
          </p:cNvCxnSpPr>
          <p:nvPr/>
        </p:nvCxnSpPr>
        <p:spPr>
          <a:xfrm rot="5400000" flipH="1" flipV="1">
            <a:off x="4248150" y="3028950"/>
            <a:ext cx="1447800" cy="1943100"/>
          </a:xfrm>
          <a:prstGeom prst="bentConnector2">
            <a:avLst/>
          </a:prstGeom>
          <a:ln>
            <a:tailEnd type="arrow"/>
          </a:ln>
        </p:spPr>
        <p:style>
          <a:lnRef idx="3">
            <a:schemeClr val="accent6"/>
          </a:lnRef>
          <a:fillRef idx="0">
            <a:schemeClr val="accent6"/>
          </a:fillRef>
          <a:effectRef idx="2">
            <a:schemeClr val="accent6"/>
          </a:effectRef>
          <a:fontRef idx="minor">
            <a:schemeClr val="tx1"/>
          </a:fontRef>
        </p:style>
      </p:cxnSp>
      <p:cxnSp>
        <p:nvCxnSpPr>
          <p:cNvPr id="48" name="Shape 47"/>
          <p:cNvCxnSpPr>
            <a:stCxn id="8" idx="2"/>
            <a:endCxn id="41" idx="1"/>
          </p:cNvCxnSpPr>
          <p:nvPr/>
        </p:nvCxnSpPr>
        <p:spPr>
          <a:xfrm rot="16200000" flipH="1">
            <a:off x="1066800" y="3200400"/>
            <a:ext cx="3352800" cy="1066800"/>
          </a:xfrm>
          <a:prstGeom prst="bentConnector2">
            <a:avLst/>
          </a:prstGeom>
          <a:ln>
            <a:tailEnd type="arrow"/>
          </a:ln>
        </p:spPr>
        <p:style>
          <a:lnRef idx="3">
            <a:schemeClr val="accent6"/>
          </a:lnRef>
          <a:fillRef idx="0">
            <a:schemeClr val="accent6"/>
          </a:fillRef>
          <a:effectRef idx="2">
            <a:schemeClr val="accent6"/>
          </a:effectRef>
          <a:fontRef idx="minor">
            <a:schemeClr val="tx1"/>
          </a:fontRef>
        </p:style>
      </p:cxnSp>
      <p:sp>
        <p:nvSpPr>
          <p:cNvPr id="14" name="TextBox 13"/>
          <p:cNvSpPr txBox="1"/>
          <p:nvPr/>
        </p:nvSpPr>
        <p:spPr>
          <a:xfrm>
            <a:off x="762000" y="1295400"/>
            <a:ext cx="586507" cy="369332"/>
          </a:xfrm>
          <a:prstGeom prst="rect">
            <a:avLst/>
          </a:prstGeom>
          <a:noFill/>
        </p:spPr>
        <p:txBody>
          <a:bodyPr wrap="none" rtlCol="0">
            <a:spAutoFit/>
          </a:bodyPr>
          <a:lstStyle/>
          <a:p>
            <a:r>
              <a:rPr lang="en-US" dirty="0" smtClean="0"/>
              <a:t>Port</a:t>
            </a:r>
            <a:endParaRPr lang="en-US" dirty="0"/>
          </a:p>
        </p:txBody>
      </p:sp>
      <p:grpSp>
        <p:nvGrpSpPr>
          <p:cNvPr id="2" name="Group 44"/>
          <p:cNvGrpSpPr/>
          <p:nvPr/>
        </p:nvGrpSpPr>
        <p:grpSpPr>
          <a:xfrm>
            <a:off x="5943600" y="1828800"/>
            <a:ext cx="381000" cy="2819400"/>
            <a:chOff x="5943600" y="1828800"/>
            <a:chExt cx="381000" cy="2819400"/>
          </a:xfrm>
        </p:grpSpPr>
        <p:sp>
          <p:nvSpPr>
            <p:cNvPr id="17" name="Rectangle 16"/>
            <p:cNvSpPr/>
            <p:nvPr/>
          </p:nvSpPr>
          <p:spPr>
            <a:xfrm>
              <a:off x="6019800" y="18288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Rectangle 17"/>
            <p:cNvSpPr/>
            <p:nvPr/>
          </p:nvSpPr>
          <p:spPr>
            <a:xfrm>
              <a:off x="6019800" y="21336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Rectangle 19"/>
            <p:cNvSpPr/>
            <p:nvPr/>
          </p:nvSpPr>
          <p:spPr>
            <a:xfrm>
              <a:off x="6019800" y="24384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ectangle 18"/>
            <p:cNvSpPr/>
            <p:nvPr/>
          </p:nvSpPr>
          <p:spPr>
            <a:xfrm>
              <a:off x="6019800" y="27432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Rectangle 20"/>
            <p:cNvSpPr/>
            <p:nvPr/>
          </p:nvSpPr>
          <p:spPr>
            <a:xfrm>
              <a:off x="6019800" y="30480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Rectangle 21"/>
            <p:cNvSpPr/>
            <p:nvPr/>
          </p:nvSpPr>
          <p:spPr>
            <a:xfrm>
              <a:off x="6019800" y="33528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3" name="Rectangle 22"/>
            <p:cNvSpPr/>
            <p:nvPr/>
          </p:nvSpPr>
          <p:spPr>
            <a:xfrm>
              <a:off x="6019800" y="36576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Rectangle 23"/>
            <p:cNvSpPr/>
            <p:nvPr/>
          </p:nvSpPr>
          <p:spPr>
            <a:xfrm>
              <a:off x="6019800" y="39624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Rectangle 24"/>
            <p:cNvSpPr/>
            <p:nvPr/>
          </p:nvSpPr>
          <p:spPr>
            <a:xfrm>
              <a:off x="6019800" y="42672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6" name="Rectangle 25"/>
            <p:cNvSpPr/>
            <p:nvPr/>
          </p:nvSpPr>
          <p:spPr>
            <a:xfrm>
              <a:off x="5943600" y="19050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ectangle 26"/>
            <p:cNvSpPr/>
            <p:nvPr/>
          </p:nvSpPr>
          <p:spPr>
            <a:xfrm>
              <a:off x="5943600" y="22098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9" name="Rectangle 28"/>
            <p:cNvSpPr/>
            <p:nvPr/>
          </p:nvSpPr>
          <p:spPr>
            <a:xfrm>
              <a:off x="5943600" y="25146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Rectangle 27"/>
            <p:cNvSpPr/>
            <p:nvPr/>
          </p:nvSpPr>
          <p:spPr>
            <a:xfrm>
              <a:off x="5943600" y="28194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Rectangle 29"/>
            <p:cNvSpPr/>
            <p:nvPr/>
          </p:nvSpPr>
          <p:spPr>
            <a:xfrm>
              <a:off x="5943600" y="31242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Rectangle 30"/>
            <p:cNvSpPr/>
            <p:nvPr/>
          </p:nvSpPr>
          <p:spPr>
            <a:xfrm>
              <a:off x="5943600" y="34290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2" name="Rectangle 31"/>
            <p:cNvSpPr/>
            <p:nvPr/>
          </p:nvSpPr>
          <p:spPr>
            <a:xfrm>
              <a:off x="5943600" y="37338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3" name="Rectangle 32"/>
            <p:cNvSpPr/>
            <p:nvPr/>
          </p:nvSpPr>
          <p:spPr>
            <a:xfrm>
              <a:off x="5943600" y="40386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4" name="Rectangle 33"/>
            <p:cNvSpPr/>
            <p:nvPr/>
          </p:nvSpPr>
          <p:spPr>
            <a:xfrm>
              <a:off x="5943600" y="4343400"/>
              <a:ext cx="304800" cy="304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35" name="TextBox 34"/>
          <p:cNvSpPr txBox="1"/>
          <p:nvPr/>
        </p:nvSpPr>
        <p:spPr>
          <a:xfrm>
            <a:off x="5563197" y="4724400"/>
            <a:ext cx="1218603" cy="646331"/>
          </a:xfrm>
          <a:prstGeom prst="rect">
            <a:avLst/>
          </a:prstGeom>
          <a:noFill/>
        </p:spPr>
        <p:txBody>
          <a:bodyPr wrap="none" rtlCol="0">
            <a:spAutoFit/>
          </a:bodyPr>
          <a:lstStyle/>
          <a:p>
            <a:pPr algn="ctr"/>
            <a:r>
              <a:rPr lang="en-US" dirty="0" smtClean="0"/>
              <a:t>Dispatcher</a:t>
            </a:r>
            <a:br>
              <a:rPr lang="en-US" dirty="0" smtClean="0"/>
            </a:br>
            <a:r>
              <a:rPr lang="en-US" dirty="0" smtClean="0"/>
              <a:t>Queues</a:t>
            </a:r>
            <a:endParaRPr lang="en-US" dirty="0"/>
          </a:p>
        </p:txBody>
      </p:sp>
      <p:grpSp>
        <p:nvGrpSpPr>
          <p:cNvPr id="3" name="Group 45"/>
          <p:cNvGrpSpPr/>
          <p:nvPr/>
        </p:nvGrpSpPr>
        <p:grpSpPr>
          <a:xfrm>
            <a:off x="6781800" y="2895600"/>
            <a:ext cx="609600" cy="1524000"/>
            <a:chOff x="6858000" y="2895600"/>
            <a:chExt cx="533400" cy="1524000"/>
          </a:xfrm>
        </p:grpSpPr>
        <p:sp>
          <p:nvSpPr>
            <p:cNvPr id="37" name="Oval 36"/>
            <p:cNvSpPr/>
            <p:nvPr/>
          </p:nvSpPr>
          <p:spPr>
            <a:xfrm>
              <a:off x="7010400" y="2895600"/>
              <a:ext cx="381000" cy="1219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8" name="Oval 37"/>
            <p:cNvSpPr/>
            <p:nvPr/>
          </p:nvSpPr>
          <p:spPr>
            <a:xfrm>
              <a:off x="6934200" y="3048000"/>
              <a:ext cx="381000" cy="1219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9" name="Oval 38"/>
            <p:cNvSpPr/>
            <p:nvPr/>
          </p:nvSpPr>
          <p:spPr>
            <a:xfrm>
              <a:off x="6858000" y="3200400"/>
              <a:ext cx="381000" cy="1219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sp>
        <p:nvSpPr>
          <p:cNvPr id="40" name="TextBox 39"/>
          <p:cNvSpPr txBox="1"/>
          <p:nvPr/>
        </p:nvSpPr>
        <p:spPr>
          <a:xfrm>
            <a:off x="6737283" y="4724400"/>
            <a:ext cx="958917" cy="369332"/>
          </a:xfrm>
          <a:prstGeom prst="rect">
            <a:avLst/>
          </a:prstGeom>
          <a:noFill/>
        </p:spPr>
        <p:txBody>
          <a:bodyPr wrap="none" rtlCol="0">
            <a:spAutoFit/>
          </a:bodyPr>
          <a:lstStyle/>
          <a:p>
            <a:r>
              <a:rPr lang="en-US" dirty="0" smtClean="0"/>
              <a:t>Threads</a:t>
            </a:r>
            <a:endParaRPr lang="en-US" dirty="0"/>
          </a:p>
        </p:txBody>
      </p:sp>
      <p:grpSp>
        <p:nvGrpSpPr>
          <p:cNvPr id="13" name="Group 42"/>
          <p:cNvGrpSpPr/>
          <p:nvPr/>
        </p:nvGrpSpPr>
        <p:grpSpPr>
          <a:xfrm>
            <a:off x="3276600" y="4724400"/>
            <a:ext cx="1447800" cy="1371600"/>
            <a:chOff x="3200400" y="4724400"/>
            <a:chExt cx="1447800" cy="1371600"/>
          </a:xfrm>
        </p:grpSpPr>
        <p:sp>
          <p:nvSpPr>
            <p:cNvPr id="41" name="Rectangle 40"/>
            <p:cNvSpPr/>
            <p:nvPr/>
          </p:nvSpPr>
          <p:spPr>
            <a:xfrm>
              <a:off x="3200400" y="4724400"/>
              <a:ext cx="1447800" cy="1371600"/>
            </a:xfrm>
            <a:prstGeom prst="rect">
              <a:avLst/>
            </a:prstGeom>
          </p:spPr>
          <p:style>
            <a:lnRef idx="1">
              <a:schemeClr val="accent4"/>
            </a:lnRef>
            <a:fillRef idx="2">
              <a:schemeClr val="accent4"/>
            </a:fillRef>
            <a:effectRef idx="1">
              <a:schemeClr val="accent4"/>
            </a:effectRef>
            <a:fontRef idx="minor">
              <a:schemeClr val="dk1"/>
            </a:fontRef>
          </p:style>
          <p:txBody>
            <a:bodyPr rtlCol="0" anchor="t" anchorCtr="0"/>
            <a:lstStyle/>
            <a:p>
              <a:pPr algn="ctr"/>
              <a:r>
                <a:rPr lang="en-US" dirty="0" smtClean="0"/>
                <a:t>Arbiter</a:t>
              </a:r>
              <a:endParaRPr lang="en-US" dirty="0"/>
            </a:p>
          </p:txBody>
        </p:sp>
        <p:sp>
          <p:nvSpPr>
            <p:cNvPr id="42" name="Rectangle 41"/>
            <p:cNvSpPr/>
            <p:nvPr/>
          </p:nvSpPr>
          <p:spPr>
            <a:xfrm>
              <a:off x="3352800" y="5181600"/>
              <a:ext cx="1143000" cy="76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Handler</a:t>
              </a:r>
              <a:endParaRPr lang="en-US" dirty="0"/>
            </a:p>
          </p:txBody>
        </p:sp>
      </p:grpSp>
      <p:grpSp>
        <p:nvGrpSpPr>
          <p:cNvPr id="15" name="Group 43"/>
          <p:cNvGrpSpPr/>
          <p:nvPr/>
        </p:nvGrpSpPr>
        <p:grpSpPr>
          <a:xfrm>
            <a:off x="838200" y="1752600"/>
            <a:ext cx="2743200" cy="304800"/>
            <a:chOff x="838200" y="1752600"/>
            <a:chExt cx="2743200" cy="304800"/>
          </a:xfrm>
        </p:grpSpPr>
        <p:sp>
          <p:nvSpPr>
            <p:cNvPr id="4" name="Rectangle 3"/>
            <p:cNvSpPr/>
            <p:nvPr/>
          </p:nvSpPr>
          <p:spPr>
            <a:xfrm>
              <a:off x="8382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 name="Rectangle 4"/>
            <p:cNvSpPr/>
            <p:nvPr/>
          </p:nvSpPr>
          <p:spPr>
            <a:xfrm>
              <a:off x="11430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 name="Rectangle 6"/>
            <p:cNvSpPr/>
            <p:nvPr/>
          </p:nvSpPr>
          <p:spPr>
            <a:xfrm>
              <a:off x="14478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p:cNvSpPr/>
            <p:nvPr/>
          </p:nvSpPr>
          <p:spPr>
            <a:xfrm>
              <a:off x="17526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 name="Rectangle 7"/>
            <p:cNvSpPr/>
            <p:nvPr/>
          </p:nvSpPr>
          <p:spPr>
            <a:xfrm>
              <a:off x="20574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Rectangle 8"/>
            <p:cNvSpPr/>
            <p:nvPr/>
          </p:nvSpPr>
          <p:spPr>
            <a:xfrm>
              <a:off x="23622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 name="Rectangle 9"/>
            <p:cNvSpPr/>
            <p:nvPr/>
          </p:nvSpPr>
          <p:spPr>
            <a:xfrm>
              <a:off x="26670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Rectangle 10"/>
            <p:cNvSpPr/>
            <p:nvPr/>
          </p:nvSpPr>
          <p:spPr>
            <a:xfrm>
              <a:off x="29718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2" name="Rectangle 11"/>
            <p:cNvSpPr/>
            <p:nvPr/>
          </p:nvSpPr>
          <p:spPr>
            <a:xfrm>
              <a:off x="3276600" y="1752600"/>
              <a:ext cx="304800" cy="304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sp>
        <p:nvSpPr>
          <p:cNvPr id="53" name="Circular Arrow 52"/>
          <p:cNvSpPr/>
          <p:nvPr/>
        </p:nvSpPr>
        <p:spPr>
          <a:xfrm>
            <a:off x="6553200" y="1981200"/>
            <a:ext cx="685800" cy="762000"/>
          </a:xfrm>
          <a:prstGeom prst="circularArrow">
            <a:avLst>
              <a:gd name="adj1" fmla="val 10788"/>
              <a:gd name="adj2" fmla="val 2302707"/>
              <a:gd name="adj3" fmla="val 7735972"/>
              <a:gd name="adj4" fmla="val 10800000"/>
              <a:gd name="adj5" fmla="val 16405"/>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solidFill>
                <a:schemeClr val="tx1"/>
              </a:solidFill>
            </a:endParaRPr>
          </a:p>
        </p:txBody>
      </p:sp>
      <p:sp>
        <p:nvSpPr>
          <p:cNvPr id="55" name="Rectangle 54"/>
          <p:cNvSpPr/>
          <p:nvPr/>
        </p:nvSpPr>
        <p:spPr>
          <a:xfrm>
            <a:off x="3276600" y="1752600"/>
            <a:ext cx="304800" cy="3048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7" name="Rectangle 56"/>
          <p:cNvSpPr/>
          <p:nvPr/>
        </p:nvSpPr>
        <p:spPr>
          <a:xfrm>
            <a:off x="3124200" y="5257800"/>
            <a:ext cx="304800" cy="3048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nvGrpSpPr>
          <p:cNvPr id="16" name="Group 60"/>
          <p:cNvGrpSpPr/>
          <p:nvPr/>
        </p:nvGrpSpPr>
        <p:grpSpPr>
          <a:xfrm>
            <a:off x="3657600" y="4191000"/>
            <a:ext cx="609600" cy="533400"/>
            <a:chOff x="3657600" y="4191000"/>
            <a:chExt cx="609600" cy="533400"/>
          </a:xfrm>
        </p:grpSpPr>
        <p:sp>
          <p:nvSpPr>
            <p:cNvPr id="60" name="Rectangle 59"/>
            <p:cNvSpPr/>
            <p:nvPr/>
          </p:nvSpPr>
          <p:spPr>
            <a:xfrm>
              <a:off x="3733800" y="4267200"/>
              <a:ext cx="5334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9" name="Rectangle 58"/>
            <p:cNvSpPr/>
            <p:nvPr/>
          </p:nvSpPr>
          <p:spPr>
            <a:xfrm>
              <a:off x="3657600" y="4191000"/>
              <a:ext cx="304800" cy="3048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grpSp>
        <p:nvGrpSpPr>
          <p:cNvPr id="43" name="Group 62"/>
          <p:cNvGrpSpPr/>
          <p:nvPr/>
        </p:nvGrpSpPr>
        <p:grpSpPr>
          <a:xfrm>
            <a:off x="5943600" y="1905000"/>
            <a:ext cx="304800" cy="304800"/>
            <a:chOff x="3657600" y="4191000"/>
            <a:chExt cx="609600" cy="533400"/>
          </a:xfrm>
        </p:grpSpPr>
        <p:sp>
          <p:nvSpPr>
            <p:cNvPr id="64" name="Rectangle 63"/>
            <p:cNvSpPr/>
            <p:nvPr/>
          </p:nvSpPr>
          <p:spPr>
            <a:xfrm>
              <a:off x="3733800" y="4267200"/>
              <a:ext cx="5334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5" name="Rectangle 64"/>
            <p:cNvSpPr/>
            <p:nvPr/>
          </p:nvSpPr>
          <p:spPr>
            <a:xfrm>
              <a:off x="3657600" y="4191000"/>
              <a:ext cx="304800" cy="3048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grpSp>
        <p:nvGrpSpPr>
          <p:cNvPr id="44" name="Group 66"/>
          <p:cNvGrpSpPr/>
          <p:nvPr/>
        </p:nvGrpSpPr>
        <p:grpSpPr>
          <a:xfrm>
            <a:off x="6858000" y="3657600"/>
            <a:ext cx="304800" cy="304800"/>
            <a:chOff x="3657600" y="4191000"/>
            <a:chExt cx="609600" cy="533400"/>
          </a:xfrm>
        </p:grpSpPr>
        <p:sp>
          <p:nvSpPr>
            <p:cNvPr id="68" name="Rectangle 67"/>
            <p:cNvSpPr/>
            <p:nvPr/>
          </p:nvSpPr>
          <p:spPr>
            <a:xfrm>
              <a:off x="3733800" y="4267200"/>
              <a:ext cx="5334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9" name="Rectangle 68"/>
            <p:cNvSpPr/>
            <p:nvPr/>
          </p:nvSpPr>
          <p:spPr>
            <a:xfrm>
              <a:off x="3657600" y="4191000"/>
              <a:ext cx="304800" cy="3048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sp>
        <p:nvSpPr>
          <p:cNvPr id="92" name="Rectangle 91"/>
          <p:cNvSpPr/>
          <p:nvPr/>
        </p:nvSpPr>
        <p:spPr>
          <a:xfrm>
            <a:off x="2971800" y="1752600"/>
            <a:ext cx="304800" cy="3048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3" name="Rectangle 92"/>
          <p:cNvSpPr/>
          <p:nvPr/>
        </p:nvSpPr>
        <p:spPr>
          <a:xfrm>
            <a:off x="2667000" y="1752600"/>
            <a:ext cx="304800" cy="3048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nvGrpSpPr>
          <p:cNvPr id="94" name="Group 62"/>
          <p:cNvGrpSpPr/>
          <p:nvPr/>
        </p:nvGrpSpPr>
        <p:grpSpPr>
          <a:xfrm>
            <a:off x="5943600" y="2209800"/>
            <a:ext cx="304800" cy="304801"/>
            <a:chOff x="3657600" y="4191000"/>
            <a:chExt cx="609600" cy="533402"/>
          </a:xfrm>
        </p:grpSpPr>
        <p:sp>
          <p:nvSpPr>
            <p:cNvPr id="95" name="Rectangle 94"/>
            <p:cNvSpPr/>
            <p:nvPr/>
          </p:nvSpPr>
          <p:spPr>
            <a:xfrm>
              <a:off x="3733800" y="4267202"/>
              <a:ext cx="5334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6" name="Rectangle 95"/>
            <p:cNvSpPr/>
            <p:nvPr/>
          </p:nvSpPr>
          <p:spPr>
            <a:xfrm>
              <a:off x="3657600" y="4191000"/>
              <a:ext cx="304800" cy="30479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grpSp>
        <p:nvGrpSpPr>
          <p:cNvPr id="97" name="Group 62"/>
          <p:cNvGrpSpPr/>
          <p:nvPr/>
        </p:nvGrpSpPr>
        <p:grpSpPr>
          <a:xfrm>
            <a:off x="5943600" y="2514600"/>
            <a:ext cx="304800" cy="304801"/>
            <a:chOff x="3657600" y="4191000"/>
            <a:chExt cx="609600" cy="533402"/>
          </a:xfrm>
        </p:grpSpPr>
        <p:sp>
          <p:nvSpPr>
            <p:cNvPr id="98" name="Rectangle 97"/>
            <p:cNvSpPr/>
            <p:nvPr/>
          </p:nvSpPr>
          <p:spPr>
            <a:xfrm>
              <a:off x="3733800" y="4267202"/>
              <a:ext cx="5334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9" name="Rectangle 98"/>
            <p:cNvSpPr/>
            <p:nvPr/>
          </p:nvSpPr>
          <p:spPr>
            <a:xfrm>
              <a:off x="3657600" y="4191000"/>
              <a:ext cx="304800" cy="30479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grpSp>
        <p:nvGrpSpPr>
          <p:cNvPr id="100" name="Group 62"/>
          <p:cNvGrpSpPr/>
          <p:nvPr/>
        </p:nvGrpSpPr>
        <p:grpSpPr>
          <a:xfrm>
            <a:off x="5943600" y="2819400"/>
            <a:ext cx="304800" cy="304801"/>
            <a:chOff x="3657600" y="4191000"/>
            <a:chExt cx="609600" cy="533402"/>
          </a:xfrm>
        </p:grpSpPr>
        <p:sp>
          <p:nvSpPr>
            <p:cNvPr id="101" name="Rectangle 100"/>
            <p:cNvSpPr/>
            <p:nvPr/>
          </p:nvSpPr>
          <p:spPr>
            <a:xfrm>
              <a:off x="3733800" y="4267202"/>
              <a:ext cx="533400"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2" name="Rectangle 101"/>
            <p:cNvSpPr/>
            <p:nvPr/>
          </p:nvSpPr>
          <p:spPr>
            <a:xfrm>
              <a:off x="3657600" y="4191000"/>
              <a:ext cx="304800" cy="30479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sp>
        <p:nvSpPr>
          <p:cNvPr id="112" name="Rectangular Callout 111"/>
          <p:cNvSpPr/>
          <p:nvPr/>
        </p:nvSpPr>
        <p:spPr>
          <a:xfrm>
            <a:off x="2743200" y="457200"/>
            <a:ext cx="3352800" cy="457200"/>
          </a:xfrm>
          <a:prstGeom prst="wedgeRectCallout">
            <a:avLst>
              <a:gd name="adj1" fmla="val 7180"/>
              <a:gd name="adj2" fmla="val 81446"/>
            </a:avLst>
          </a:prstGeom>
          <a:solidFill>
            <a:schemeClr val="accent6">
              <a:lumMod val="20000"/>
              <a:lumOff val="80000"/>
            </a:schemeClr>
          </a:solidFill>
          <a:ln>
            <a:solidFill>
              <a:schemeClr val="accent6">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There can be many of everything</a:t>
            </a:r>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Messages for Coordination</a:t>
            </a:r>
            <a:endParaRPr lang="en-US" sz="3600" dirty="0">
              <a:solidFill>
                <a:schemeClr val="accent6">
                  <a:lumMod val="75000"/>
                </a:schemeClr>
              </a:solidFill>
            </a:endParaRPr>
          </a:p>
        </p:txBody>
      </p:sp>
      <p:sp>
        <p:nvSpPr>
          <p:cNvPr id="3" name="Content Placeholder 2"/>
          <p:cNvSpPr>
            <a:spLocks noGrp="1"/>
          </p:cNvSpPr>
          <p:nvPr>
            <p:ph idx="1"/>
          </p:nvPr>
        </p:nvSpPr>
        <p:spPr/>
        <p:txBody>
          <a:bodyPr>
            <a:normAutofit fontScale="92500" lnSpcReduction="10000"/>
          </a:bodyPr>
          <a:lstStyle/>
          <a:p>
            <a:r>
              <a:rPr lang="en-US" dirty="0" smtClean="0"/>
              <a:t>Message triggers an operation</a:t>
            </a:r>
          </a:p>
          <a:p>
            <a:pPr lvl="1"/>
            <a:r>
              <a:rPr lang="en-US" dirty="0" err="1" smtClean="0"/>
              <a:t>PortSet</a:t>
            </a:r>
            <a:r>
              <a:rPr lang="en-US" dirty="0" smtClean="0"/>
              <a:t>&lt;Operation1, Operation2</a:t>
            </a:r>
            <a:r>
              <a:rPr lang="en-US" dirty="0" smtClean="0"/>
              <a:t>&gt;</a:t>
            </a:r>
          </a:p>
          <a:p>
            <a:pPr lvl="1"/>
            <a:r>
              <a:rPr lang="en-US" dirty="0" smtClean="0"/>
              <a:t>Message carries parameter for operation</a:t>
            </a:r>
            <a:endParaRPr lang="en-US" dirty="0" smtClean="0"/>
          </a:p>
          <a:p>
            <a:pPr lvl="1"/>
            <a:r>
              <a:rPr lang="en-US" dirty="0" smtClean="0"/>
              <a:t>Decouples sender from actual implementation</a:t>
            </a:r>
          </a:p>
          <a:p>
            <a:pPr lvl="1"/>
            <a:endParaRPr lang="en-US" dirty="0" smtClean="0"/>
          </a:p>
          <a:p>
            <a:r>
              <a:rPr lang="en-US" dirty="0" smtClean="0"/>
              <a:t>Message signals completion of operation</a:t>
            </a:r>
          </a:p>
          <a:p>
            <a:pPr lvl="1"/>
            <a:r>
              <a:rPr lang="en-US" dirty="0" smtClean="0"/>
              <a:t>Port&lt;Result&gt;, </a:t>
            </a:r>
            <a:r>
              <a:rPr lang="en-US" dirty="0" err="1" smtClean="0"/>
              <a:t>PortSet</a:t>
            </a:r>
            <a:r>
              <a:rPr lang="en-US" dirty="0" smtClean="0"/>
              <a:t>&lt;Result, Exception&gt;, …</a:t>
            </a:r>
          </a:p>
          <a:p>
            <a:pPr lvl="1"/>
            <a:r>
              <a:rPr lang="en-US" dirty="0" smtClean="0"/>
              <a:t>Port is stand-in for actual result</a:t>
            </a:r>
          </a:p>
          <a:p>
            <a:pPr lvl="1"/>
            <a:r>
              <a:rPr lang="en-US" dirty="0" smtClean="0"/>
              <a:t>Port can be send to other tasks</a:t>
            </a:r>
          </a:p>
          <a:p>
            <a:pPr>
              <a:buFont typeface="Wingdings"/>
              <a:buChar char="à"/>
            </a:pPr>
            <a:endParaRPr lang="en-US" dirty="0" smtClean="0">
              <a:sym typeface="Wingdings" pitchFamily="2" charset="2"/>
            </a:endParaRPr>
          </a:p>
          <a:p>
            <a:pPr>
              <a:buFont typeface="Wingdings"/>
              <a:buChar char="à"/>
            </a:pPr>
            <a:r>
              <a:rPr lang="en-US" dirty="0" smtClean="0">
                <a:sym typeface="Wingdings" pitchFamily="2" charset="2"/>
              </a:rPr>
              <a:t>Coordinate tasks with messages</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738664"/>
          </a:xfrm>
        </p:spPr>
        <p:txBody>
          <a:bodyPr/>
          <a:lstStyle/>
          <a:p>
            <a:r>
              <a:rPr smtClean="0"/>
              <a:t>Coordination Primitives</a:t>
            </a:r>
            <a:endParaRPr lang="en-US" dirty="0">
              <a:solidFill>
                <a:schemeClr val="tx2"/>
              </a:solidFill>
            </a:endParaRPr>
          </a:p>
        </p:txBody>
      </p:sp>
      <p:sp>
        <p:nvSpPr>
          <p:cNvPr id="31" name="TextBox 30"/>
          <p:cNvSpPr txBox="1"/>
          <p:nvPr/>
        </p:nvSpPr>
        <p:spPr>
          <a:xfrm>
            <a:off x="3251199" y="1507064"/>
            <a:ext cx="2834640" cy="5181600"/>
          </a:xfrm>
          <a:prstGeom prst="rect">
            <a:avLst/>
          </a:prstGeom>
          <a:noFill/>
          <a:ln>
            <a:noFill/>
            <a:prstDash val="solid"/>
          </a:ln>
        </p:spPr>
        <p:txBody>
          <a:bodyPr wrap="square" rtlCol="0">
            <a:noAutofit/>
          </a:bodyPr>
          <a:lstStyle/>
          <a:p>
            <a:pPr algn="ctr"/>
            <a:r>
              <a:rPr lang="en-US" sz="2600" dirty="0" smtClean="0">
                <a:effectLst>
                  <a:outerShdw blurRad="38100" dist="38100" dir="2700000" algn="tl">
                    <a:srgbClr val="000000">
                      <a:alpha val="43137"/>
                    </a:srgbClr>
                  </a:outerShdw>
                </a:effectLst>
                <a:latin typeface="+mj-lt"/>
              </a:rPr>
              <a:t>Single-Port Primitives</a:t>
            </a:r>
          </a:p>
        </p:txBody>
      </p:sp>
      <p:sp>
        <p:nvSpPr>
          <p:cNvPr id="32" name="TextBox 31"/>
          <p:cNvSpPr txBox="1"/>
          <p:nvPr/>
        </p:nvSpPr>
        <p:spPr>
          <a:xfrm>
            <a:off x="225214" y="1507064"/>
            <a:ext cx="2941320" cy="5181600"/>
          </a:xfrm>
          <a:prstGeom prst="rect">
            <a:avLst/>
          </a:prstGeom>
          <a:noFill/>
          <a:ln>
            <a:noFill/>
            <a:prstDash val="solid"/>
          </a:ln>
        </p:spPr>
        <p:txBody>
          <a:bodyPr wrap="square" rtlCol="0">
            <a:noAutofit/>
          </a:bodyPr>
          <a:lstStyle/>
          <a:p>
            <a:pPr algn="ctr"/>
            <a:r>
              <a:rPr lang="en-US" sz="2600" dirty="0" smtClean="0">
                <a:effectLst>
                  <a:outerShdw blurRad="38100" dist="38100" dir="2700000" algn="tl">
                    <a:srgbClr val="000000">
                      <a:alpha val="43137"/>
                    </a:srgbClr>
                  </a:outerShdw>
                </a:effectLst>
                <a:latin typeface="+mj-lt"/>
              </a:rPr>
              <a:t>Task-Scheduling</a:t>
            </a:r>
          </a:p>
          <a:p>
            <a:pPr algn="ctr"/>
            <a:r>
              <a:rPr lang="en-US" sz="2600" dirty="0" smtClean="0">
                <a:effectLst>
                  <a:outerShdw blurRad="38100" dist="38100" dir="2700000" algn="tl">
                    <a:srgbClr val="000000">
                      <a:alpha val="43137"/>
                    </a:srgbClr>
                  </a:outerShdw>
                </a:effectLst>
                <a:latin typeface="+mj-lt"/>
              </a:rPr>
              <a:t>(non port-specific)</a:t>
            </a:r>
          </a:p>
        </p:txBody>
      </p:sp>
      <p:sp>
        <p:nvSpPr>
          <p:cNvPr id="33" name="TextBox 32"/>
          <p:cNvSpPr txBox="1"/>
          <p:nvPr/>
        </p:nvSpPr>
        <p:spPr>
          <a:xfrm>
            <a:off x="6156960" y="1507064"/>
            <a:ext cx="2834640" cy="5181600"/>
          </a:xfrm>
          <a:prstGeom prst="rect">
            <a:avLst/>
          </a:prstGeom>
          <a:noFill/>
          <a:ln>
            <a:noFill/>
            <a:prstDash val="solid"/>
          </a:ln>
        </p:spPr>
        <p:txBody>
          <a:bodyPr wrap="square" rtlCol="0">
            <a:noAutofit/>
          </a:bodyPr>
          <a:lstStyle/>
          <a:p>
            <a:pPr algn="ctr"/>
            <a:r>
              <a:rPr lang="en-US" sz="2600" dirty="0" smtClean="0">
                <a:effectLst>
                  <a:outerShdw blurRad="38100" dist="38100" dir="2700000" algn="tl">
                    <a:srgbClr val="000000">
                      <a:alpha val="43137"/>
                    </a:srgbClr>
                  </a:outerShdw>
                </a:effectLst>
                <a:latin typeface="+mj-lt"/>
              </a:rPr>
              <a:t>Multi-Port Primitives</a:t>
            </a:r>
          </a:p>
        </p:txBody>
      </p:sp>
      <p:sp>
        <p:nvSpPr>
          <p:cNvPr id="34" name="Rounded Rectangle 33"/>
          <p:cNvSpPr/>
          <p:nvPr/>
        </p:nvSpPr>
        <p:spPr bwMode="auto">
          <a:xfrm>
            <a:off x="6293782" y="4605863"/>
            <a:ext cx="2587752" cy="868680"/>
          </a:xfrm>
          <a:prstGeom prst="roundRect">
            <a:avLst/>
          </a:prstGeom>
          <a:ln>
            <a:noFill/>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shade val="50000"/>
            </a:schemeClr>
          </a:lnRef>
          <a:fillRef idx="1">
            <a:schemeClr val="accent2"/>
          </a:fillRef>
          <a:effectRef idx="0">
            <a:schemeClr val="accent2"/>
          </a:effectRef>
          <a:fontRef idx="minor">
            <a:schemeClr val="lt1"/>
          </a:fontRef>
        </p:style>
        <p:txBody>
          <a:bodyPr lIns="91436" tIns="45718" rIns="91436" bIns="45718" rtlCol="0" anchor="ctr"/>
          <a:lstStyle/>
          <a:p>
            <a:pPr algn="ctr" defTabSz="914099"/>
            <a:r>
              <a:rPr lang="en-US" sz="2400" dirty="0" smtClean="0">
                <a:gradFill>
                  <a:gsLst>
                    <a:gs pos="50000">
                      <a:schemeClr val="tx1"/>
                    </a:gs>
                    <a:gs pos="100000">
                      <a:schemeClr val="tx1"/>
                    </a:gs>
                  </a:gsLst>
                  <a:lin ang="5400000" scaled="0"/>
                </a:gradFill>
              </a:rPr>
              <a:t>Multi-Port Receiver</a:t>
            </a:r>
            <a:endParaRPr lang="en-US" sz="2400" dirty="0">
              <a:gradFill>
                <a:gsLst>
                  <a:gs pos="50000">
                    <a:schemeClr val="tx1"/>
                  </a:gs>
                  <a:gs pos="100000">
                    <a:schemeClr val="tx1"/>
                  </a:gs>
                </a:gsLst>
                <a:lin ang="5400000" scaled="0"/>
              </a:gradFill>
            </a:endParaRPr>
          </a:p>
        </p:txBody>
      </p:sp>
      <p:sp>
        <p:nvSpPr>
          <p:cNvPr id="35" name="Rounded Rectangle 34"/>
          <p:cNvSpPr/>
          <p:nvPr/>
        </p:nvSpPr>
        <p:spPr bwMode="auto">
          <a:xfrm>
            <a:off x="6293782" y="3522130"/>
            <a:ext cx="2587752" cy="868680"/>
          </a:xfrm>
          <a:prstGeom prst="roundRect">
            <a:avLst/>
          </a:prstGeom>
          <a:ln>
            <a:noFill/>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shade val="50000"/>
            </a:schemeClr>
          </a:lnRef>
          <a:fillRef idx="1">
            <a:schemeClr val="accent2"/>
          </a:fillRef>
          <a:effectRef idx="0">
            <a:schemeClr val="accent2"/>
          </a:effectRef>
          <a:fontRef idx="minor">
            <a:schemeClr val="lt1"/>
          </a:fontRef>
        </p:style>
        <p:txBody>
          <a:bodyPr lIns="91436" tIns="45718" rIns="91436" bIns="45718" rtlCol="0" anchor="ctr"/>
          <a:lstStyle/>
          <a:p>
            <a:pPr algn="ctr" defTabSz="914099"/>
            <a:r>
              <a:rPr lang="en-US" sz="2400" dirty="0" smtClean="0">
                <a:gradFill>
                  <a:gsLst>
                    <a:gs pos="50000">
                      <a:schemeClr val="tx1"/>
                    </a:gs>
                    <a:gs pos="100000">
                      <a:schemeClr val="tx1"/>
                    </a:gs>
                  </a:gsLst>
                  <a:lin ang="5400000" scaled="0"/>
                </a:gradFill>
              </a:rPr>
              <a:t>Choice </a:t>
            </a:r>
          </a:p>
          <a:p>
            <a:pPr algn="ctr" defTabSz="914099"/>
            <a:r>
              <a:rPr lang="en-US" sz="2400" dirty="0" smtClean="0">
                <a:gradFill>
                  <a:gsLst>
                    <a:gs pos="50000">
                      <a:schemeClr val="tx1"/>
                    </a:gs>
                    <a:gs pos="100000">
                      <a:schemeClr val="tx1"/>
                    </a:gs>
                  </a:gsLst>
                  <a:lin ang="5400000" scaled="0"/>
                </a:gradFill>
              </a:rPr>
              <a:t>(Logical OR)</a:t>
            </a:r>
            <a:endParaRPr lang="en-US" sz="2400" dirty="0">
              <a:gradFill>
                <a:gsLst>
                  <a:gs pos="50000">
                    <a:schemeClr val="tx1"/>
                  </a:gs>
                  <a:gs pos="100000">
                    <a:schemeClr val="tx1"/>
                  </a:gs>
                </a:gsLst>
                <a:lin ang="5400000" scaled="0"/>
              </a:gradFill>
            </a:endParaRPr>
          </a:p>
        </p:txBody>
      </p:sp>
      <p:sp>
        <p:nvSpPr>
          <p:cNvPr id="36" name="Rounded Rectangle 35"/>
          <p:cNvSpPr/>
          <p:nvPr/>
        </p:nvSpPr>
        <p:spPr bwMode="auto">
          <a:xfrm>
            <a:off x="6293782" y="2421464"/>
            <a:ext cx="2587752" cy="868680"/>
          </a:xfrm>
          <a:prstGeom prst="roundRect">
            <a:avLst/>
          </a:prstGeom>
          <a:ln>
            <a:noFill/>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2">
              <a:shade val="50000"/>
            </a:schemeClr>
          </a:lnRef>
          <a:fillRef idx="1">
            <a:schemeClr val="accent2"/>
          </a:fillRef>
          <a:effectRef idx="0">
            <a:schemeClr val="accent2"/>
          </a:effectRef>
          <a:fontRef idx="minor">
            <a:schemeClr val="lt1"/>
          </a:fontRef>
        </p:style>
        <p:txBody>
          <a:bodyPr lIns="91436" tIns="45718" rIns="91436" bIns="45718" rtlCol="0" anchor="ctr"/>
          <a:lstStyle/>
          <a:p>
            <a:pPr algn="ctr" defTabSz="914099"/>
            <a:r>
              <a:rPr lang="en-US" sz="2400" dirty="0" smtClean="0">
                <a:gradFill>
                  <a:gsLst>
                    <a:gs pos="50000">
                      <a:schemeClr val="tx1"/>
                    </a:gs>
                    <a:gs pos="100000">
                      <a:schemeClr val="tx1"/>
                    </a:gs>
                  </a:gsLst>
                  <a:lin ang="5400000" scaled="0"/>
                </a:gradFill>
              </a:rPr>
              <a:t>Join   </a:t>
            </a:r>
          </a:p>
          <a:p>
            <a:pPr algn="ctr" defTabSz="914099"/>
            <a:r>
              <a:rPr lang="en-US" sz="2400" dirty="0" smtClean="0">
                <a:gradFill>
                  <a:gsLst>
                    <a:gs pos="50000">
                      <a:schemeClr val="tx1"/>
                    </a:gs>
                    <a:gs pos="100000">
                      <a:schemeClr val="tx1"/>
                    </a:gs>
                  </a:gsLst>
                  <a:lin ang="5400000" scaled="0"/>
                </a:gradFill>
              </a:rPr>
              <a:t>(Logical AND)</a:t>
            </a:r>
            <a:endParaRPr lang="en-US" sz="2400" dirty="0">
              <a:gradFill>
                <a:gsLst>
                  <a:gs pos="50000">
                    <a:schemeClr val="tx1"/>
                  </a:gs>
                  <a:gs pos="100000">
                    <a:schemeClr val="tx1"/>
                  </a:gs>
                </a:gsLst>
                <a:lin ang="5400000" scaled="0"/>
              </a:gradFill>
            </a:endParaRPr>
          </a:p>
        </p:txBody>
      </p:sp>
      <p:sp>
        <p:nvSpPr>
          <p:cNvPr id="38" name="Rounded Rectangle 37"/>
          <p:cNvSpPr/>
          <p:nvPr/>
        </p:nvSpPr>
        <p:spPr bwMode="auto">
          <a:xfrm>
            <a:off x="3386665" y="3522130"/>
            <a:ext cx="2590801" cy="868680"/>
          </a:xfrm>
          <a:prstGeom prst="roundRect">
            <a:avLst>
              <a:gd name="adj" fmla="val 9033"/>
            </a:avLst>
          </a:prstGeom>
          <a:ln>
            <a:noFill/>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5">
              <a:shade val="50000"/>
            </a:schemeClr>
          </a:lnRef>
          <a:fillRef idx="1">
            <a:schemeClr val="accent5"/>
          </a:fillRef>
          <a:effectRef idx="0">
            <a:schemeClr val="accent5"/>
          </a:effectRef>
          <a:fontRef idx="minor">
            <a:schemeClr val="lt1"/>
          </a:fontRef>
        </p:style>
        <p:txBody>
          <a:bodyPr lIns="91436" tIns="45718" rIns="91436" bIns="45718" anchor="ctr"/>
          <a:lstStyle/>
          <a:p>
            <a:pPr algn="ctr" defTabSz="914099" fontAlgn="auto">
              <a:spcBef>
                <a:spcPts val="0"/>
              </a:spcBef>
              <a:spcAft>
                <a:spcPts val="0"/>
              </a:spcAft>
              <a:defRPr/>
            </a:pPr>
            <a:r>
              <a:rPr lang="en-US" sz="2400" dirty="0" smtClean="0">
                <a:gradFill>
                  <a:gsLst>
                    <a:gs pos="50000">
                      <a:schemeClr val="tx1"/>
                    </a:gs>
                    <a:gs pos="100000">
                      <a:schemeClr val="tx1"/>
                    </a:gs>
                  </a:gsLst>
                  <a:lin ang="5400000" scaled="0"/>
                </a:gradFill>
                <a:effectLst>
                  <a:outerShdw blurRad="38100" dist="38100" dir="2700000" algn="tl">
                    <a:srgbClr val="000000">
                      <a:alpha val="43137"/>
                    </a:srgbClr>
                  </a:outerShdw>
                </a:effectLst>
              </a:rPr>
              <a:t>Multi-Item Receiver</a:t>
            </a:r>
            <a:endParaRPr lang="en-US" sz="2400" dirty="0">
              <a:gradFill>
                <a:gsLst>
                  <a:gs pos="50000">
                    <a:schemeClr val="tx1"/>
                  </a:gs>
                  <a:gs pos="100000">
                    <a:schemeClr val="tx1"/>
                  </a:gs>
                </a:gsLst>
                <a:lin ang="5400000" scaled="0"/>
              </a:gradFill>
              <a:effectLst>
                <a:outerShdw blurRad="38100" dist="38100" dir="2700000" algn="tl">
                  <a:srgbClr val="000000">
                    <a:alpha val="43137"/>
                  </a:srgbClr>
                </a:outerShdw>
              </a:effectLst>
            </a:endParaRPr>
          </a:p>
        </p:txBody>
      </p:sp>
      <p:sp>
        <p:nvSpPr>
          <p:cNvPr id="39" name="Rounded Rectangle 38"/>
          <p:cNvSpPr/>
          <p:nvPr/>
        </p:nvSpPr>
        <p:spPr bwMode="auto">
          <a:xfrm>
            <a:off x="3386666" y="2421464"/>
            <a:ext cx="2587752" cy="868680"/>
          </a:xfrm>
          <a:prstGeom prst="roundRect">
            <a:avLst>
              <a:gd name="adj" fmla="val 9033"/>
            </a:avLst>
          </a:prstGeom>
          <a:ln>
            <a:noFill/>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5">
              <a:shade val="50000"/>
            </a:schemeClr>
          </a:lnRef>
          <a:fillRef idx="1">
            <a:schemeClr val="accent5"/>
          </a:fillRef>
          <a:effectRef idx="0">
            <a:schemeClr val="accent5"/>
          </a:effectRef>
          <a:fontRef idx="minor">
            <a:schemeClr val="lt1"/>
          </a:fontRef>
        </p:style>
        <p:txBody>
          <a:bodyPr lIns="91436" tIns="45718" rIns="91436" bIns="45718" anchor="ctr"/>
          <a:lstStyle/>
          <a:p>
            <a:pPr algn="ctr" defTabSz="914099" fontAlgn="auto">
              <a:spcBef>
                <a:spcPts val="0"/>
              </a:spcBef>
              <a:spcAft>
                <a:spcPts val="0"/>
              </a:spcAft>
              <a:defRPr/>
            </a:pPr>
            <a:r>
              <a:rPr lang="en-US" sz="2400" dirty="0" smtClean="0">
                <a:gradFill>
                  <a:gsLst>
                    <a:gs pos="50000">
                      <a:schemeClr val="tx1"/>
                    </a:gs>
                    <a:gs pos="100000">
                      <a:schemeClr val="tx1"/>
                    </a:gs>
                  </a:gsLst>
                  <a:lin ang="5400000" scaled="0"/>
                </a:gradFill>
                <a:effectLst>
                  <a:outerShdw blurRad="38100" dist="38100" dir="2700000" algn="tl">
                    <a:srgbClr val="000000">
                      <a:alpha val="43137"/>
                    </a:srgbClr>
                  </a:outerShdw>
                </a:effectLst>
              </a:rPr>
              <a:t>Single Item Receiver</a:t>
            </a:r>
            <a:endParaRPr lang="en-US" sz="2400" dirty="0">
              <a:gradFill>
                <a:gsLst>
                  <a:gs pos="50000">
                    <a:schemeClr val="tx1"/>
                  </a:gs>
                  <a:gs pos="100000">
                    <a:schemeClr val="tx1"/>
                  </a:gs>
                </a:gsLst>
                <a:lin ang="5400000" scaled="0"/>
              </a:gradFill>
              <a:effectLst>
                <a:outerShdw blurRad="38100" dist="38100" dir="2700000" algn="tl">
                  <a:srgbClr val="000000">
                    <a:alpha val="43137"/>
                  </a:srgbClr>
                </a:outerShdw>
              </a:effectLst>
            </a:endParaRPr>
          </a:p>
        </p:txBody>
      </p:sp>
      <p:sp>
        <p:nvSpPr>
          <p:cNvPr id="40" name="Rounded Rectangle 39"/>
          <p:cNvSpPr/>
          <p:nvPr/>
        </p:nvSpPr>
        <p:spPr bwMode="auto">
          <a:xfrm>
            <a:off x="423334" y="2421464"/>
            <a:ext cx="2587752" cy="868680"/>
          </a:xfrm>
          <a:prstGeom prst="roundRect">
            <a:avLst>
              <a:gd name="adj" fmla="val 9033"/>
            </a:avLst>
          </a:prstGeom>
          <a:ln>
            <a:noFill/>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shade val="50000"/>
            </a:schemeClr>
          </a:lnRef>
          <a:fillRef idx="1">
            <a:schemeClr val="accent6"/>
          </a:fillRef>
          <a:effectRef idx="0">
            <a:schemeClr val="accent6"/>
          </a:effectRef>
          <a:fontRef idx="minor">
            <a:schemeClr val="lt1"/>
          </a:fontRef>
        </p:style>
        <p:txBody>
          <a:bodyPr lIns="91436" tIns="45718" rIns="91436" bIns="45718" anchor="ctr"/>
          <a:lstStyle/>
          <a:p>
            <a:pPr algn="ctr" defTabSz="914099" fontAlgn="auto">
              <a:spcBef>
                <a:spcPts val="0"/>
              </a:spcBef>
              <a:spcAft>
                <a:spcPts val="0"/>
              </a:spcAft>
              <a:defRPr/>
            </a:pPr>
            <a:r>
              <a:rPr lang="en-US" sz="2400" dirty="0" err="1" smtClean="0">
                <a:gradFill>
                  <a:gsLst>
                    <a:gs pos="50000">
                      <a:schemeClr val="tx1"/>
                    </a:gs>
                    <a:gs pos="100000">
                      <a:schemeClr val="tx1"/>
                    </a:gs>
                  </a:gsLst>
                  <a:lin ang="5400000" scaled="0"/>
                </a:gradFill>
                <a:effectLst>
                  <a:outerShdw blurRad="38100" dist="38100" dir="2700000" algn="tl">
                    <a:srgbClr val="000000">
                      <a:alpha val="43137"/>
                    </a:srgbClr>
                  </a:outerShdw>
                </a:effectLst>
              </a:rPr>
              <a:t>FromHandler</a:t>
            </a:r>
            <a:endParaRPr lang="en-US" sz="2400" dirty="0">
              <a:gradFill>
                <a:gsLst>
                  <a:gs pos="50000">
                    <a:schemeClr val="tx1"/>
                  </a:gs>
                  <a:gs pos="100000">
                    <a:schemeClr val="tx1"/>
                  </a:gs>
                </a:gsLst>
                <a:lin ang="5400000" scaled="0"/>
              </a:gradFill>
              <a:effectLst>
                <a:outerShdw blurRad="38100" dist="38100" dir="2700000" algn="tl">
                  <a:srgbClr val="000000">
                    <a:alpha val="43137"/>
                  </a:srgbClr>
                </a:outerShdw>
              </a:effectLst>
            </a:endParaRPr>
          </a:p>
        </p:txBody>
      </p:sp>
      <p:sp>
        <p:nvSpPr>
          <p:cNvPr id="41" name="Rounded Rectangle 40"/>
          <p:cNvSpPr/>
          <p:nvPr/>
        </p:nvSpPr>
        <p:spPr bwMode="auto">
          <a:xfrm>
            <a:off x="426382" y="3522130"/>
            <a:ext cx="2587752" cy="868680"/>
          </a:xfrm>
          <a:prstGeom prst="roundRect">
            <a:avLst>
              <a:gd name="adj" fmla="val 9033"/>
            </a:avLst>
          </a:prstGeom>
          <a:ln>
            <a:noFill/>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shade val="50000"/>
            </a:schemeClr>
          </a:lnRef>
          <a:fillRef idx="1">
            <a:schemeClr val="accent6"/>
          </a:fillRef>
          <a:effectRef idx="0">
            <a:schemeClr val="accent6"/>
          </a:effectRef>
          <a:fontRef idx="minor">
            <a:schemeClr val="lt1"/>
          </a:fontRef>
        </p:style>
        <p:txBody>
          <a:bodyPr lIns="91436" tIns="45718" rIns="91436" bIns="45718" anchor="ctr"/>
          <a:lstStyle/>
          <a:p>
            <a:pPr algn="ctr" defTabSz="914099" fontAlgn="auto">
              <a:spcBef>
                <a:spcPts val="0"/>
              </a:spcBef>
              <a:spcAft>
                <a:spcPts val="0"/>
              </a:spcAft>
              <a:defRPr/>
            </a:pPr>
            <a:r>
              <a:rPr lang="en-US" sz="2400" dirty="0" err="1" smtClean="0">
                <a:gradFill>
                  <a:gsLst>
                    <a:gs pos="50000">
                      <a:schemeClr val="tx1"/>
                    </a:gs>
                    <a:gs pos="100000">
                      <a:schemeClr val="tx1"/>
                    </a:gs>
                  </a:gsLst>
                  <a:lin ang="5400000" scaled="0"/>
                </a:gradFill>
                <a:effectLst>
                  <a:outerShdw blurRad="38100" dist="38100" dir="2700000" algn="tl">
                    <a:srgbClr val="000000">
                      <a:alpha val="43137"/>
                    </a:srgbClr>
                  </a:outerShdw>
                </a:effectLst>
              </a:rPr>
              <a:t>FromIterator</a:t>
            </a:r>
            <a:r>
              <a:rPr lang="en-US" sz="2400" dirty="0" smtClean="0">
                <a:gradFill>
                  <a:gsLst>
                    <a:gs pos="50000">
                      <a:schemeClr val="tx1"/>
                    </a:gs>
                    <a:gs pos="100000">
                      <a:schemeClr val="tx1"/>
                    </a:gs>
                  </a:gsLst>
                  <a:lin ang="5400000" scaled="0"/>
                </a:gradFill>
                <a:effectLst>
                  <a:outerShdw blurRad="38100" dist="38100" dir="2700000" algn="tl">
                    <a:srgbClr val="000000">
                      <a:alpha val="43137"/>
                    </a:srgbClr>
                  </a:outerShdw>
                </a:effectLst>
              </a:rPr>
              <a:t> Handler</a:t>
            </a:r>
            <a:endParaRPr lang="en-US" sz="2400" dirty="0">
              <a:gradFill>
                <a:gsLst>
                  <a:gs pos="50000">
                    <a:schemeClr val="tx1"/>
                  </a:gs>
                  <a:gs pos="100000">
                    <a:schemeClr val="tx1"/>
                  </a:gs>
                </a:gsLst>
                <a:lin ang="5400000" scaled="0"/>
              </a:gradFill>
              <a:effectLst>
                <a:outerShdw blurRad="38100" dist="38100" dir="2700000" algn="tl">
                  <a:srgbClr val="000000">
                    <a:alpha val="43137"/>
                  </a:srgbClr>
                </a:outerShdw>
              </a:effectLst>
            </a:endParaRPr>
          </a:p>
        </p:txBody>
      </p:sp>
      <p:sp>
        <p:nvSpPr>
          <p:cNvPr id="14" name="Rounded Rectangle 13"/>
          <p:cNvSpPr/>
          <p:nvPr/>
        </p:nvSpPr>
        <p:spPr bwMode="auto">
          <a:xfrm>
            <a:off x="3352800" y="5715000"/>
            <a:ext cx="5562600" cy="868680"/>
          </a:xfrm>
          <a:prstGeom prst="roundRect">
            <a:avLst>
              <a:gd name="adj" fmla="val 9033"/>
            </a:avLst>
          </a:prstGeom>
          <a:ln>
            <a:noFill/>
            <a:headEnd type="none" w="med" len="med"/>
            <a:tailEnd type="none" w="med" len="me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4">
              <a:shade val="50000"/>
            </a:schemeClr>
          </a:lnRef>
          <a:fillRef idx="1">
            <a:schemeClr val="accent4"/>
          </a:fillRef>
          <a:effectRef idx="0">
            <a:schemeClr val="accent4"/>
          </a:effectRef>
          <a:fontRef idx="minor">
            <a:schemeClr val="lt1"/>
          </a:fontRef>
        </p:style>
        <p:txBody>
          <a:bodyPr lIns="91436" tIns="45718" rIns="91436" bIns="45718" anchor="ctr"/>
          <a:lstStyle/>
          <a:p>
            <a:pPr algn="ctr" defTabSz="914099" fontAlgn="auto">
              <a:spcBef>
                <a:spcPts val="0"/>
              </a:spcBef>
              <a:spcAft>
                <a:spcPts val="0"/>
              </a:spcAft>
              <a:defRPr/>
            </a:pPr>
            <a:r>
              <a:rPr lang="en-US" sz="2400" dirty="0" smtClean="0">
                <a:gradFill>
                  <a:gsLst>
                    <a:gs pos="50000">
                      <a:schemeClr val="tx1"/>
                    </a:gs>
                    <a:gs pos="100000">
                      <a:schemeClr val="tx1"/>
                    </a:gs>
                  </a:gsLst>
                  <a:lin ang="5400000" scaled="0"/>
                </a:gradFill>
                <a:effectLst>
                  <a:outerShdw blurRad="38100" dist="38100" dir="2700000" algn="tl">
                    <a:srgbClr val="000000">
                      <a:alpha val="43137"/>
                    </a:srgbClr>
                  </a:outerShdw>
                </a:effectLst>
              </a:rPr>
              <a:t>Interleave</a:t>
            </a:r>
          </a:p>
          <a:p>
            <a:pPr algn="ctr" defTabSz="914099" fontAlgn="auto">
              <a:spcBef>
                <a:spcPts val="0"/>
              </a:spcBef>
              <a:spcAft>
                <a:spcPts val="0"/>
              </a:spcAft>
              <a:defRPr/>
            </a:pPr>
            <a:r>
              <a:rPr lang="en-US" sz="2400" dirty="0" smtClean="0">
                <a:gradFill>
                  <a:gsLst>
                    <a:gs pos="50000">
                      <a:schemeClr val="tx1"/>
                    </a:gs>
                    <a:gs pos="100000">
                      <a:schemeClr val="tx1"/>
                    </a:gs>
                  </a:gsLst>
                  <a:lin ang="5400000" scaled="0"/>
                </a:gradFill>
                <a:effectLst>
                  <a:outerShdw blurRad="38100" dist="38100" dir="2700000" algn="tl">
                    <a:srgbClr val="000000">
                      <a:alpha val="43137"/>
                    </a:srgbClr>
                  </a:outerShdw>
                </a:effectLst>
              </a:rPr>
              <a:t>(Reader/Writer)</a:t>
            </a:r>
            <a:endParaRPr lang="en-US" sz="2400" dirty="0">
              <a:gradFill>
                <a:gsLst>
                  <a:gs pos="50000">
                    <a:schemeClr val="tx1"/>
                  </a:gs>
                  <a:gs pos="100000">
                    <a:schemeClr val="tx1"/>
                  </a:gs>
                </a:gsLst>
                <a:lin ang="5400000" scaled="0"/>
              </a:gradFill>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Delux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9790</TotalTime>
  <Words>2065</Words>
  <Application>Microsoft Office PowerPoint</Application>
  <PresentationFormat>On-screen Show (4:3)</PresentationFormat>
  <Paragraphs>502</Paragraphs>
  <Slides>41</Slides>
  <Notes>2</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Deluxe</vt:lpstr>
      <vt:lpstr>CCR - Concurrency and Coordination Runtime</vt:lpstr>
      <vt:lpstr>Overview</vt:lpstr>
      <vt:lpstr>Why CCR? </vt:lpstr>
      <vt:lpstr>CCR Programming Model</vt:lpstr>
      <vt:lpstr>Hello, World!</vt:lpstr>
      <vt:lpstr>Slide 6</vt:lpstr>
      <vt:lpstr>Slide 7</vt:lpstr>
      <vt:lpstr>Using Messages for Coordination</vt:lpstr>
      <vt:lpstr>Coordination Primitives</vt:lpstr>
      <vt:lpstr>Choice</vt:lpstr>
      <vt:lpstr>Joined Receive</vt:lpstr>
      <vt:lpstr>Multi-Item/Multi-Port Receive</vt:lpstr>
      <vt:lpstr>Overview</vt:lpstr>
      <vt:lpstr>Asynchronous Programming</vt:lpstr>
      <vt:lpstr>APM Gotchas</vt:lpstr>
      <vt:lpstr>APM with CCR</vt:lpstr>
      <vt:lpstr>Asynchronous Read</vt:lpstr>
      <vt:lpstr>Asynchronous Read</vt:lpstr>
      <vt:lpstr>Activating Iterative Tasks</vt:lpstr>
      <vt:lpstr>Benefits of Iterative Tasks</vt:lpstr>
      <vt:lpstr>Example: Stream Copy</vt:lpstr>
      <vt:lpstr>CCR Stream Wrappers</vt:lpstr>
      <vt:lpstr>CopyStream</vt:lpstr>
      <vt:lpstr>CopyStream</vt:lpstr>
      <vt:lpstr>CopyStream</vt:lpstr>
      <vt:lpstr>CopyStream II</vt:lpstr>
      <vt:lpstr>CopyStream II</vt:lpstr>
      <vt:lpstr>CopyStream II</vt:lpstr>
      <vt:lpstr>User Interfaces</vt:lpstr>
      <vt:lpstr>User Interface - Adapters</vt:lpstr>
      <vt:lpstr>Exception Handling</vt:lpstr>
      <vt:lpstr>Causalities</vt:lpstr>
      <vt:lpstr>DispatcherQueue</vt:lpstr>
      <vt:lpstr>Dispatchers</vt:lpstr>
      <vt:lpstr>Summary</vt:lpstr>
      <vt:lpstr>Where to get it?</vt:lpstr>
      <vt:lpstr>CCR based Components</vt:lpstr>
      <vt:lpstr>CCR based Components (cont)</vt:lpstr>
      <vt:lpstr>CCR based Components (cont)</vt:lpstr>
      <vt:lpstr>Flowing Context</vt:lpstr>
      <vt:lpstr>Performance </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Asynchronous Programming with CCR</dc:title>
  <dc:creator>Andreas Ulbrich</dc:creator>
  <cp:lastModifiedBy>Andreas Ulbrich</cp:lastModifiedBy>
  <cp:revision>199</cp:revision>
  <dcterms:created xsi:type="dcterms:W3CDTF">2008-03-19T01:02:42Z</dcterms:created>
  <dcterms:modified xsi:type="dcterms:W3CDTF">2009-02-19T18:43:35Z</dcterms:modified>
</cp:coreProperties>
</file>