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2" r:id="rId8"/>
  </p:sldMasterIdLst>
  <p:notesMasterIdLst>
    <p:notesMasterId r:id="rId53"/>
  </p:notesMasterIdLst>
  <p:handoutMasterIdLst>
    <p:handoutMasterId r:id="rId54"/>
  </p:handoutMasterIdLst>
  <p:sldIdLst>
    <p:sldId id="1090" r:id="rId9"/>
    <p:sldId id="1182" r:id="rId10"/>
    <p:sldId id="1122" r:id="rId11"/>
    <p:sldId id="1178" r:id="rId12"/>
    <p:sldId id="1123" r:id="rId13"/>
    <p:sldId id="1152" r:id="rId14"/>
    <p:sldId id="1151" r:id="rId15"/>
    <p:sldId id="1125" r:id="rId16"/>
    <p:sldId id="1153" r:id="rId17"/>
    <p:sldId id="1177" r:id="rId18"/>
    <p:sldId id="1180" r:id="rId19"/>
    <p:sldId id="1124" r:id="rId20"/>
    <p:sldId id="1127" r:id="rId21"/>
    <p:sldId id="1172" r:id="rId22"/>
    <p:sldId id="1130" r:id="rId23"/>
    <p:sldId id="1157" r:id="rId24"/>
    <p:sldId id="1158" r:id="rId25"/>
    <p:sldId id="1136" r:id="rId26"/>
    <p:sldId id="1175" r:id="rId27"/>
    <p:sldId id="1159" r:id="rId28"/>
    <p:sldId id="1149" r:id="rId29"/>
    <p:sldId id="1162" r:id="rId30"/>
    <p:sldId id="1126" r:id="rId31"/>
    <p:sldId id="1181" r:id="rId32"/>
    <p:sldId id="1184" r:id="rId33"/>
    <p:sldId id="1185" r:id="rId34"/>
    <p:sldId id="1186" r:id="rId35"/>
    <p:sldId id="1187" r:id="rId36"/>
    <p:sldId id="1195" r:id="rId37"/>
    <p:sldId id="1188" r:id="rId38"/>
    <p:sldId id="1189" r:id="rId39"/>
    <p:sldId id="1190" r:id="rId40"/>
    <p:sldId id="1191" r:id="rId41"/>
    <p:sldId id="1192" r:id="rId42"/>
    <p:sldId id="1193" r:id="rId43"/>
    <p:sldId id="1194" r:id="rId44"/>
    <p:sldId id="1168" r:id="rId45"/>
    <p:sldId id="1196" r:id="rId46"/>
    <p:sldId id="1197" r:id="rId47"/>
    <p:sldId id="1198" r:id="rId48"/>
    <p:sldId id="1199" r:id="rId49"/>
    <p:sldId id="1200" r:id="rId50"/>
    <p:sldId id="1201" r:id="rId51"/>
    <p:sldId id="1202" r:id="rId52"/>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w to use this template" id="{E60AC486-1BAF-498A-9A57-7A5A1B7BADB5}">
          <p14:sldIdLst/>
        </p14:section>
        <p14:section name="Build Template" id="{D88B19E0-7F40-4EB1-BF25-B9D8E02B1AB4}">
          <p14:sldIdLst>
            <p14:sldId id="1090"/>
            <p14:sldId id="1182"/>
            <p14:sldId id="1122"/>
            <p14:sldId id="1178"/>
            <p14:sldId id="1123"/>
            <p14:sldId id="1152"/>
            <p14:sldId id="1151"/>
            <p14:sldId id="1125"/>
            <p14:sldId id="1153"/>
            <p14:sldId id="1177"/>
            <p14:sldId id="1180"/>
            <p14:sldId id="1124"/>
            <p14:sldId id="1127"/>
            <p14:sldId id="1172"/>
            <p14:sldId id="1130"/>
            <p14:sldId id="1157"/>
            <p14:sldId id="1158"/>
            <p14:sldId id="1136"/>
            <p14:sldId id="1175"/>
            <p14:sldId id="1159"/>
            <p14:sldId id="1149"/>
            <p14:sldId id="1162"/>
            <p14:sldId id="1126"/>
            <p14:sldId id="1181"/>
            <p14:sldId id="1184"/>
            <p14:sldId id="1185"/>
            <p14:sldId id="1186"/>
            <p14:sldId id="1187"/>
            <p14:sldId id="1195"/>
            <p14:sldId id="1188"/>
            <p14:sldId id="1189"/>
            <p14:sldId id="1190"/>
            <p14:sldId id="1191"/>
            <p14:sldId id="1192"/>
            <p14:sldId id="1193"/>
            <p14:sldId id="1194"/>
            <p14:sldId id="1168"/>
            <p14:sldId id="1196"/>
            <p14:sldId id="1197"/>
            <p14:sldId id="1198"/>
            <p14:sldId id="1199"/>
            <p14:sldId id="1200"/>
            <p14:sldId id="1201"/>
            <p14:sldId id="1202"/>
          </p14:sldIdLst>
        </p14:section>
      </p14:sectionLst>
    </p:ex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00BCF2"/>
    <a:srgbClr val="5ACC13"/>
    <a:srgbClr val="7FBA00"/>
    <a:srgbClr val="FFAF00"/>
    <a:srgbClr val="505050"/>
    <a:srgbClr val="5BCD16"/>
    <a:srgbClr val="FFFFFF"/>
    <a:srgbClr val="000000"/>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6" autoAdjust="0"/>
    <p:restoredTop sz="78988" autoAdjust="0"/>
  </p:normalViewPr>
  <p:slideViewPr>
    <p:cSldViewPr>
      <p:cViewPr varScale="1">
        <p:scale>
          <a:sx n="61" d="100"/>
          <a:sy n="61" d="100"/>
        </p:scale>
        <p:origin x="642" y="42"/>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75" d="100"/>
        <a:sy n="75" d="100"/>
      </p:scale>
      <p:origin x="0" y="0"/>
    </p:cViewPr>
  </p:notesTextViewPr>
  <p:sorterViewPr>
    <p:cViewPr>
      <p:scale>
        <a:sx n="50" d="100"/>
        <a:sy n="50" d="100"/>
      </p:scale>
      <p:origin x="0" y="-3912"/>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4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11/22/2012</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11/22/2012</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touchdevelop.com/"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www.typescriptlang.org/"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r>
              <a:rPr lang="en-US" sz="1400" kern="1200" dirty="0" err="1" smtClean="0">
                <a:solidFill>
                  <a:schemeClr val="tx1"/>
                </a:solidFill>
                <a:effectLst/>
                <a:latin typeface="Segoe UI Light" pitchFamily="34" charset="0"/>
                <a:ea typeface="+mn-ea"/>
                <a:cs typeface="+mn-cs"/>
              </a:rPr>
              <a:t>TouchDevelop</a:t>
            </a:r>
            <a:r>
              <a:rPr lang="en-US" sz="1400" kern="1200" dirty="0" smtClean="0">
                <a:solidFill>
                  <a:schemeClr val="tx1"/>
                </a:solidFill>
                <a:effectLst/>
                <a:latin typeface="Segoe UI Light" pitchFamily="34" charset="0"/>
                <a:ea typeface="+mn-ea"/>
                <a:cs typeface="+mn-cs"/>
              </a:rPr>
              <a:t> (</a:t>
            </a:r>
            <a:r>
              <a:rPr lang="en-US" sz="1400" u="sng" kern="1200" dirty="0" smtClean="0">
                <a:solidFill>
                  <a:schemeClr val="tx1"/>
                </a:solidFill>
                <a:effectLst/>
                <a:latin typeface="Segoe UI Light" pitchFamily="34" charset="0"/>
                <a:ea typeface="+mn-ea"/>
                <a:cs typeface="+mn-cs"/>
                <a:hlinkClick r:id="rId3"/>
              </a:rPr>
              <a:t>www.touchdevelop.com</a:t>
            </a:r>
            <a:r>
              <a:rPr lang="en-US" sz="1400" kern="1200" dirty="0" smtClean="0">
                <a:solidFill>
                  <a:schemeClr val="tx1"/>
                </a:solidFill>
                <a:effectLst/>
                <a:latin typeface="Segoe UI Light" pitchFamily="34" charset="0"/>
                <a:ea typeface="+mn-ea"/>
                <a:cs typeface="+mn-cs"/>
              </a:rPr>
              <a:t>) brings a modern programming experience to devices where touch is the primary input mechanism, such as smartphones and tablets. The </a:t>
            </a:r>
            <a:r>
              <a:rPr lang="en-US" sz="1400" kern="1200" dirty="0" err="1" smtClean="0">
                <a:solidFill>
                  <a:schemeClr val="tx1"/>
                </a:solidFill>
                <a:effectLst/>
                <a:latin typeface="Segoe UI Light" pitchFamily="34" charset="0"/>
                <a:ea typeface="+mn-ea"/>
                <a:cs typeface="+mn-cs"/>
              </a:rPr>
              <a:t>TouchDevelop</a:t>
            </a:r>
            <a:r>
              <a:rPr lang="en-US" sz="1400" kern="1200" dirty="0" smtClean="0">
                <a:solidFill>
                  <a:schemeClr val="tx1"/>
                </a:solidFill>
                <a:effectLst/>
                <a:latin typeface="Segoe UI Light" pitchFamily="34" charset="0"/>
                <a:ea typeface="+mn-ea"/>
                <a:cs typeface="+mn-cs"/>
              </a:rPr>
              <a:t> environment does this through an interlocking set of features, including:</a:t>
            </a:r>
          </a:p>
          <a:p>
            <a:r>
              <a:rPr lang="en-US" sz="1400" kern="1200" dirty="0" smtClean="0">
                <a:solidFill>
                  <a:schemeClr val="tx1"/>
                </a:solidFill>
                <a:effectLst/>
                <a:latin typeface="Segoe UI Light" pitchFamily="34" charset="0"/>
                <a:ea typeface="+mn-ea"/>
                <a:cs typeface="+mn-cs"/>
              </a:rPr>
              <a:t> </a:t>
            </a:r>
          </a:p>
          <a:p>
            <a:pPr lvl="0"/>
            <a:r>
              <a:rPr lang="en-US" sz="1400" kern="1200" dirty="0" smtClean="0">
                <a:solidFill>
                  <a:schemeClr val="tx1"/>
                </a:solidFill>
                <a:effectLst/>
                <a:latin typeface="Segoe UI Light" pitchFamily="34" charset="0"/>
                <a:ea typeface="+mn-ea"/>
                <a:cs typeface="+mn-cs"/>
              </a:rPr>
              <a:t>a simple statically-typed scripting language;</a:t>
            </a:r>
          </a:p>
          <a:p>
            <a:pPr lvl="0"/>
            <a:r>
              <a:rPr lang="en-US" sz="1400" kern="1200" dirty="0" smtClean="0">
                <a:solidFill>
                  <a:schemeClr val="tx1"/>
                </a:solidFill>
                <a:effectLst/>
                <a:latin typeface="Segoe UI Light" pitchFamily="34" charset="0"/>
                <a:ea typeface="+mn-ea"/>
                <a:cs typeface="+mn-cs"/>
              </a:rPr>
              <a:t>syntax-directed editing with a context-sensitive virtual keyboard;</a:t>
            </a:r>
          </a:p>
          <a:p>
            <a:pPr lvl="0"/>
            <a:r>
              <a:rPr lang="en-US" sz="1400" kern="1200" dirty="0" smtClean="0">
                <a:solidFill>
                  <a:schemeClr val="tx1"/>
                </a:solidFill>
                <a:effectLst/>
                <a:latin typeface="Segoe UI Light" pitchFamily="34" charset="0"/>
                <a:ea typeface="+mn-ea"/>
                <a:cs typeface="+mn-cs"/>
              </a:rPr>
              <a:t>code completion and refactoring features;</a:t>
            </a:r>
          </a:p>
          <a:p>
            <a:pPr lvl="0"/>
            <a:r>
              <a:rPr lang="en-US" sz="1400" kern="1200" dirty="0" smtClean="0">
                <a:solidFill>
                  <a:schemeClr val="tx1"/>
                </a:solidFill>
                <a:effectLst/>
                <a:latin typeface="Segoe UI Light" pitchFamily="34" charset="0"/>
                <a:ea typeface="+mn-ea"/>
                <a:cs typeface="+mn-cs"/>
              </a:rPr>
              <a:t>integrated search of platform APIs;</a:t>
            </a:r>
          </a:p>
          <a:p>
            <a:pPr lvl="0"/>
            <a:r>
              <a:rPr lang="en-US" sz="1400" kern="1200" dirty="0" smtClean="0">
                <a:solidFill>
                  <a:schemeClr val="tx1"/>
                </a:solidFill>
                <a:effectLst/>
                <a:latin typeface="Segoe UI Light" pitchFamily="34" charset="0"/>
                <a:ea typeface="+mn-ea"/>
                <a:cs typeface="+mn-cs"/>
              </a:rPr>
              <a:t>cloud-based sharing, searching and synthesis of code.</a:t>
            </a:r>
          </a:p>
          <a:p>
            <a:r>
              <a:rPr lang="en-US" sz="1400" kern="1200" dirty="0" smtClean="0">
                <a:solidFill>
                  <a:schemeClr val="tx1"/>
                </a:solidFill>
                <a:effectLst/>
                <a:latin typeface="Segoe UI Light" pitchFamily="34" charset="0"/>
                <a:ea typeface="+mn-ea"/>
                <a:cs typeface="+mn-cs"/>
              </a:rPr>
              <a:t> </a:t>
            </a:r>
          </a:p>
          <a:p>
            <a:r>
              <a:rPr lang="en-US" sz="1400" kern="1200" dirty="0" smtClean="0">
                <a:solidFill>
                  <a:schemeClr val="tx1"/>
                </a:solidFill>
                <a:effectLst/>
                <a:latin typeface="Segoe UI Light" pitchFamily="34" charset="0"/>
                <a:ea typeface="+mn-ea"/>
                <a:cs typeface="+mn-cs"/>
              </a:rPr>
              <a:t>In this talk, I’ll demonstrate the </a:t>
            </a:r>
            <a:r>
              <a:rPr lang="en-US" sz="1400" kern="1200" dirty="0" err="1" smtClean="0">
                <a:solidFill>
                  <a:schemeClr val="tx1"/>
                </a:solidFill>
                <a:effectLst/>
                <a:latin typeface="Segoe UI Light" pitchFamily="34" charset="0"/>
                <a:ea typeface="+mn-ea"/>
                <a:cs typeface="+mn-cs"/>
              </a:rPr>
              <a:t>TouchDevelop</a:t>
            </a:r>
            <a:r>
              <a:rPr lang="en-US" sz="1400" kern="1200" dirty="0" smtClean="0">
                <a:solidFill>
                  <a:schemeClr val="tx1"/>
                </a:solidFill>
                <a:effectLst/>
                <a:latin typeface="Segoe UI Light" pitchFamily="34" charset="0"/>
                <a:ea typeface="+mn-ea"/>
                <a:cs typeface="+mn-cs"/>
              </a:rPr>
              <a:t> Web App and focus on some of the unique features of the </a:t>
            </a:r>
            <a:r>
              <a:rPr lang="en-US" sz="1400" kern="1200" dirty="0" err="1" smtClean="0">
                <a:solidFill>
                  <a:schemeClr val="tx1"/>
                </a:solidFill>
                <a:effectLst/>
                <a:latin typeface="Segoe UI Light" pitchFamily="34" charset="0"/>
                <a:ea typeface="+mn-ea"/>
                <a:cs typeface="+mn-cs"/>
              </a:rPr>
              <a:t>TouchDevelop</a:t>
            </a:r>
            <a:r>
              <a:rPr lang="en-US" sz="1400" kern="1200" dirty="0" smtClean="0">
                <a:solidFill>
                  <a:schemeClr val="tx1"/>
                </a:solidFill>
                <a:effectLst/>
                <a:latin typeface="Segoe UI Light" pitchFamily="34" charset="0"/>
                <a:ea typeface="+mn-ea"/>
                <a:cs typeface="+mn-cs"/>
              </a:rPr>
              <a:t> language, including support for client/cloud shared data. Additionally, I’ll describe how the </a:t>
            </a:r>
            <a:r>
              <a:rPr lang="en-US" sz="1400" kern="1200" dirty="0" err="1" smtClean="0">
                <a:solidFill>
                  <a:schemeClr val="tx1"/>
                </a:solidFill>
                <a:effectLst/>
                <a:latin typeface="Segoe UI Light" pitchFamily="34" charset="0"/>
                <a:ea typeface="+mn-ea"/>
                <a:cs typeface="+mn-cs"/>
              </a:rPr>
              <a:t>TouchDevelop</a:t>
            </a:r>
            <a:r>
              <a:rPr lang="en-US" sz="1400" kern="1200" dirty="0" smtClean="0">
                <a:solidFill>
                  <a:schemeClr val="tx1"/>
                </a:solidFill>
                <a:effectLst/>
                <a:latin typeface="Segoe UI Light" pitchFamily="34" charset="0"/>
                <a:ea typeface="+mn-ea"/>
                <a:cs typeface="+mn-cs"/>
              </a:rPr>
              <a:t> Web App was written in </a:t>
            </a:r>
            <a:r>
              <a:rPr lang="en-US" sz="1400" kern="1200" dirty="0" err="1" smtClean="0">
                <a:solidFill>
                  <a:schemeClr val="tx1"/>
                </a:solidFill>
                <a:effectLst/>
                <a:latin typeface="Segoe UI Light" pitchFamily="34" charset="0"/>
                <a:ea typeface="+mn-ea"/>
                <a:cs typeface="+mn-cs"/>
              </a:rPr>
              <a:t>TypeScript</a:t>
            </a:r>
            <a:r>
              <a:rPr lang="en-US" sz="1400" kern="1200" dirty="0" smtClean="0">
                <a:solidFill>
                  <a:schemeClr val="tx1"/>
                </a:solidFill>
                <a:effectLst/>
                <a:latin typeface="Segoe UI Light" pitchFamily="34" charset="0"/>
                <a:ea typeface="+mn-ea"/>
                <a:cs typeface="+mn-cs"/>
              </a:rPr>
              <a:t>, a typed superset of JavaScript that compiles to plain JavaScript (</a:t>
            </a:r>
            <a:r>
              <a:rPr lang="en-US" sz="1400" u="sng" kern="1200" dirty="0" smtClean="0">
                <a:solidFill>
                  <a:schemeClr val="tx1"/>
                </a:solidFill>
                <a:effectLst/>
                <a:latin typeface="Segoe UI Light" pitchFamily="34" charset="0"/>
                <a:ea typeface="+mn-ea"/>
                <a:cs typeface="+mn-cs"/>
                <a:hlinkClick r:id="rId4"/>
              </a:rPr>
              <a:t>www.typescriptlang.org</a:t>
            </a:r>
            <a:r>
              <a:rPr lang="en-US" sz="1400" kern="1200" dirty="0" smtClean="0">
                <a:solidFill>
                  <a:schemeClr val="tx1"/>
                </a:solidFill>
                <a:effectLst/>
                <a:latin typeface="Segoe UI Light" pitchFamily="34" charset="0"/>
                <a:ea typeface="+mn-ea"/>
                <a:cs typeface="+mn-cs"/>
              </a:rPr>
              <a:t>). The </a:t>
            </a:r>
            <a:r>
              <a:rPr lang="en-US" sz="1400" kern="1200" dirty="0" err="1" smtClean="0">
                <a:solidFill>
                  <a:schemeClr val="tx1"/>
                </a:solidFill>
                <a:effectLst/>
                <a:latin typeface="Segoe UI Light" pitchFamily="34" charset="0"/>
                <a:ea typeface="+mn-ea"/>
                <a:cs typeface="+mn-cs"/>
              </a:rPr>
              <a:t>TouchDevelop</a:t>
            </a:r>
            <a:r>
              <a:rPr lang="en-US" sz="1400" kern="1200" dirty="0" smtClean="0">
                <a:solidFill>
                  <a:schemeClr val="tx1"/>
                </a:solidFill>
                <a:effectLst/>
                <a:latin typeface="Segoe UI Light" pitchFamily="34" charset="0"/>
                <a:ea typeface="+mn-ea"/>
                <a:cs typeface="+mn-cs"/>
              </a:rPr>
              <a:t> web application is a complete rewrite of the C#/XAML-based </a:t>
            </a:r>
            <a:r>
              <a:rPr lang="en-US" sz="1400" kern="1200" dirty="0" err="1" smtClean="0">
                <a:solidFill>
                  <a:schemeClr val="tx1"/>
                </a:solidFill>
                <a:effectLst/>
                <a:latin typeface="Segoe UI Light" pitchFamily="34" charset="0"/>
                <a:ea typeface="+mn-ea"/>
                <a:cs typeface="+mn-cs"/>
              </a:rPr>
              <a:t>TouchDevelop</a:t>
            </a:r>
            <a:r>
              <a:rPr lang="en-US" sz="1400" kern="1200" dirty="0" smtClean="0">
                <a:solidFill>
                  <a:schemeClr val="tx1"/>
                </a:solidFill>
                <a:effectLst/>
                <a:latin typeface="Segoe UI Light" pitchFamily="34" charset="0"/>
                <a:ea typeface="+mn-ea"/>
                <a:cs typeface="+mn-cs"/>
              </a:rPr>
              <a:t> application for Windows Phone.</a:t>
            </a:r>
          </a:p>
          <a:p>
            <a:endParaRPr lang="en-US" sz="1400"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11/22/2012</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3277903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needed to</a:t>
            </a:r>
            <a:r>
              <a:rPr lang="en-US" baseline="0" dirty="0" smtClean="0"/>
              <a:t> learn about these. And I tell you these things have </a:t>
            </a:r>
            <a:r>
              <a:rPr lang="en-US" b="1" baseline="0" dirty="0" smtClean="0"/>
              <a:t>changed</a:t>
            </a:r>
            <a:r>
              <a:rPr lang="en-US" baseline="0" dirty="0" smtClean="0"/>
              <a:t> in the last 5 years, it’s a lot better. </a:t>
            </a:r>
            <a:r>
              <a:rPr lang="en-US" b="1" baseline="0" dirty="0" smtClean="0"/>
              <a:t>Who did</a:t>
            </a:r>
            <a:r>
              <a:rPr lang="en-US" baseline="0" dirty="0" smtClean="0"/>
              <a:t> some web programming in the </a:t>
            </a:r>
            <a:r>
              <a:rPr lang="en-US" b="1" baseline="0" dirty="0" smtClean="0"/>
              <a:t>last 2 years?</a:t>
            </a:r>
          </a:p>
          <a:p>
            <a:endParaRPr lang="en-US" baseline="0" dirty="0" smtClean="0"/>
          </a:p>
          <a:p>
            <a:r>
              <a:rPr lang="en-US" baseline="0" dirty="0" smtClean="0"/>
              <a:t>HTML5 is somewhat different than XAML, there are </a:t>
            </a:r>
            <a:r>
              <a:rPr lang="en-US" b="1" baseline="0" dirty="0" smtClean="0"/>
              <a:t>different tradeoffs </a:t>
            </a:r>
            <a:r>
              <a:rPr lang="en-US" baseline="0" dirty="0" smtClean="0"/>
              <a:t>– no designer, but immediate, not data-binding or controls (at least we didn’t use any)</a:t>
            </a:r>
            <a:endParaRPr lang="en-US" dirty="0" smtClean="0"/>
          </a:p>
          <a:p>
            <a:endParaRPr lang="en-US" dirty="0" smtClean="0"/>
          </a:p>
          <a:p>
            <a:r>
              <a:rPr lang="en-US" dirty="0" smtClean="0"/>
              <a:t>Immediate</a:t>
            </a:r>
            <a:r>
              <a:rPr lang="en-US" baseline="0" dirty="0" smtClean="0"/>
              <a:t> – mention HTML node </a:t>
            </a:r>
            <a:r>
              <a:rPr lang="en-US" b="1" baseline="0" dirty="0" smtClean="0"/>
              <a:t>inspectors</a:t>
            </a:r>
            <a:r>
              <a:rPr lang="en-US" baseline="0" dirty="0" smtClean="0"/>
              <a:t>/ debuggers</a:t>
            </a:r>
          </a:p>
          <a:p>
            <a:r>
              <a:rPr lang="en-US" baseline="0" dirty="0" smtClean="0"/>
              <a:t>Popular – warning about 5 years ago</a:t>
            </a:r>
            <a:endParaRPr lang="en-US" dirty="0" smtClean="0"/>
          </a:p>
          <a:p>
            <a:r>
              <a:rPr lang="en-US" dirty="0" smtClean="0"/>
              <a:t>Speed – code</a:t>
            </a:r>
            <a:r>
              <a:rPr lang="en-US" baseline="0" dirty="0" smtClean="0"/>
              <a:t> rendering comparison</a:t>
            </a:r>
            <a:endParaRPr lang="en-US" dirty="0" smtClean="0"/>
          </a:p>
          <a:p>
            <a:endParaRPr lang="pl-PL" dirty="0" smtClean="0"/>
          </a:p>
          <a:p>
            <a:r>
              <a:rPr lang="en-US" dirty="0" smtClean="0"/>
              <a:t>They could have worked a bit on the </a:t>
            </a:r>
            <a:r>
              <a:rPr lang="pl-PL" b="1" dirty="0" smtClean="0"/>
              <a:t>logo</a:t>
            </a:r>
            <a:r>
              <a:rPr lang="en-US" dirty="0" smtClean="0"/>
              <a:t>.</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C577F74-FDA1-477B-91AB-B12818AE29D7}" type="datetime1">
              <a:rPr lang="en-US" smtClean="0">
                <a:solidFill>
                  <a:prstClr val="black"/>
                </a:solidFill>
              </a:rPr>
              <a:pPr/>
              <a:t>11/22/2012</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740400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immediate, mention</a:t>
            </a:r>
            <a:r>
              <a:rPr lang="en-US" baseline="0" dirty="0" smtClean="0"/>
              <a:t> JS debuggers in modern browsers.</a:t>
            </a:r>
          </a:p>
          <a:p>
            <a:endParaRPr lang="en-US" dirty="0" smtClean="0"/>
          </a:p>
          <a:p>
            <a:r>
              <a:rPr lang="en-US" dirty="0" smtClean="0"/>
              <a:t>And finally they don’t even HAVE a logo</a:t>
            </a:r>
            <a:r>
              <a:rPr lang="en-US" baseline="0" dirty="0" smtClean="0"/>
              <a:t> </a:t>
            </a:r>
            <a:r>
              <a:rPr lang="en-US" baseline="0" dirty="0" smtClean="0">
                <a:sym typeface="Wingdings" panose="05000000000000000000" pitchFamily="2" charset="2"/>
              </a:rPr>
              <a:t></a:t>
            </a:r>
          </a:p>
          <a:p>
            <a:endParaRPr lang="en-US" baseline="0" dirty="0" smtClean="0">
              <a:sym typeface="Wingdings" panose="05000000000000000000" pitchFamily="2" charset="2"/>
            </a:endParaRPr>
          </a:p>
          <a:p>
            <a:r>
              <a:rPr lang="en-US" baseline="0" dirty="0" smtClean="0">
                <a:sym typeface="Wingdings" panose="05000000000000000000" pitchFamily="2" charset="2"/>
              </a:rPr>
              <a:t>You see, I’ve been using various forms of ML most of my life (SML, </a:t>
            </a:r>
            <a:r>
              <a:rPr lang="en-US" baseline="0" dirty="0" err="1" smtClean="0">
                <a:sym typeface="Wingdings" panose="05000000000000000000" pitchFamily="2" charset="2"/>
              </a:rPr>
              <a:t>OCaml</a:t>
            </a:r>
            <a:r>
              <a:rPr lang="en-US" baseline="0" dirty="0" smtClean="0">
                <a:sym typeface="Wingdings" panose="05000000000000000000" pitchFamily="2" charset="2"/>
              </a:rPr>
              <a:t>, </a:t>
            </a:r>
            <a:r>
              <a:rPr lang="en-US" baseline="0" dirty="0" err="1" smtClean="0">
                <a:sym typeface="Wingdings" panose="05000000000000000000" pitchFamily="2" charset="2"/>
              </a:rPr>
              <a:t>Nemerle</a:t>
            </a:r>
            <a:r>
              <a:rPr lang="en-US" baseline="0" dirty="0" smtClean="0">
                <a:sym typeface="Wingdings" panose="05000000000000000000" pitchFamily="2" charset="2"/>
              </a:rPr>
              <a:t>, F#) – a strongly typed, mostly functional languages. TD is written in C#, which by now has slurped most of ML features, with a different surface syntax. [put researcher hat] I’ve been working on </a:t>
            </a:r>
            <a:r>
              <a:rPr lang="en-US" b="1" baseline="0" dirty="0" smtClean="0">
                <a:sym typeface="Wingdings" panose="05000000000000000000" pitchFamily="2" charset="2"/>
              </a:rPr>
              <a:t>formal verification </a:t>
            </a:r>
            <a:r>
              <a:rPr lang="en-US" baseline="0" dirty="0" smtClean="0">
                <a:sym typeface="Wingdings" panose="05000000000000000000" pitchFamily="2" charset="2"/>
              </a:rPr>
              <a:t>of critical software. So I *really* don’t feel so well about that dynamic typing </a:t>
            </a:r>
            <a:r>
              <a:rPr lang="en-US" baseline="0" dirty="0" err="1" smtClean="0">
                <a:sym typeface="Wingdings" panose="05000000000000000000" pitchFamily="2" charset="2"/>
              </a:rPr>
              <a:t>busness</a:t>
            </a:r>
            <a:r>
              <a:rPr lang="en-US" baseline="0" dirty="0" smtClean="0">
                <a:sym typeface="Wingdings" panose="05000000000000000000" pitchFamily="2" charset="2"/>
              </a:rPr>
              <a:t>. [</a:t>
            </a:r>
            <a:r>
              <a:rPr lang="en-US" baseline="0" dirty="0" err="1" smtClean="0">
                <a:sym typeface="Wingdings" panose="05000000000000000000" pitchFamily="2" charset="2"/>
              </a:rPr>
              <a:t>dev</a:t>
            </a:r>
            <a:r>
              <a:rPr lang="en-US" baseline="0" dirty="0" smtClean="0">
                <a:sym typeface="Wingdings" panose="05000000000000000000" pitchFamily="2" charset="2"/>
              </a:rPr>
              <a:t> hat on]</a:t>
            </a:r>
            <a:endParaRPr lang="en-US" dirty="0" smtClean="0"/>
          </a:p>
          <a:p>
            <a:endParaRPr lang="en-US" dirty="0" smtClean="0"/>
          </a:p>
          <a:p>
            <a:r>
              <a:rPr lang="en-US" dirty="0" smtClean="0"/>
              <a:t>Now it may all be fine</a:t>
            </a:r>
            <a:r>
              <a:rPr lang="en-US" baseline="0" dirty="0" smtClean="0"/>
              <a:t> if you’re one </a:t>
            </a:r>
            <a:r>
              <a:rPr lang="en-US" baseline="0" dirty="0" err="1" smtClean="0"/>
              <a:t>dev</a:t>
            </a:r>
            <a:r>
              <a:rPr lang="en-US" baseline="0" dirty="0" smtClean="0"/>
              <a:t> working on a simple app, as I said we had 150k lines of code to bring over.</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C577F74-FDA1-477B-91AB-B12818AE29D7}" type="datetime1">
              <a:rPr lang="en-US" smtClean="0">
                <a:solidFill>
                  <a:prstClr val="black"/>
                </a:solidFill>
              </a:rPr>
              <a:pPr/>
              <a:t>11/22/2012</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269701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were</a:t>
            </a:r>
            <a:r>
              <a:rPr lang="en-US" baseline="0" dirty="0" smtClean="0"/>
              <a:t> </a:t>
            </a:r>
            <a:r>
              <a:rPr lang="en-US" dirty="0" smtClean="0"/>
              <a:t>rally happy to learn about this</a:t>
            </a:r>
            <a:r>
              <a:rPr lang="en-US" baseline="0" dirty="0" smtClean="0"/>
              <a:t> </a:t>
            </a:r>
            <a:r>
              <a:rPr lang="en-US" b="1" baseline="0" dirty="0" smtClean="0"/>
              <a:t>incubation project</a:t>
            </a:r>
            <a:r>
              <a:rPr lang="en-US" baseline="0" dirty="0" smtClean="0"/>
              <a:t>. It was TypeScript. We were one of the early adopters, later going through a number of </a:t>
            </a:r>
            <a:r>
              <a:rPr lang="en-US" b="1" baseline="0" dirty="0" smtClean="0"/>
              <a:t>language revisions </a:t>
            </a:r>
            <a:r>
              <a:rPr lang="en-US" baseline="0" dirty="0" err="1" smtClean="0"/>
              <a:t>etc</a:t>
            </a:r>
            <a:r>
              <a:rPr lang="en-US" baseline="0" dirty="0" smtClean="0"/>
              <a:t> ;) </a:t>
            </a:r>
            <a:r>
              <a:rPr lang="en-US" b="1" baseline="0" dirty="0" smtClean="0"/>
              <a:t>Who heard about it?</a:t>
            </a:r>
          </a:p>
          <a:p>
            <a:endParaRPr lang="en-US" baseline="0" dirty="0" smtClean="0"/>
          </a:p>
          <a:p>
            <a:r>
              <a:rPr lang="en-US" baseline="0" dirty="0" smtClean="0"/>
              <a:t>We were all </a:t>
            </a:r>
            <a:r>
              <a:rPr lang="en-US" b="1" baseline="0" dirty="0" smtClean="0"/>
              <a:t>new to JS</a:t>
            </a:r>
            <a:r>
              <a:rPr lang="en-US" baseline="0" dirty="0" smtClean="0"/>
              <a:t>, and especially for people after me it was really </a:t>
            </a:r>
            <a:r>
              <a:rPr lang="en-US" b="1" baseline="0" dirty="0" smtClean="0"/>
              <a:t>helpful</a:t>
            </a:r>
            <a:r>
              <a:rPr lang="en-US" baseline="0" dirty="0" smtClean="0"/>
              <a:t> to have </a:t>
            </a:r>
            <a:r>
              <a:rPr lang="en-US" b="1" baseline="0" dirty="0" smtClean="0"/>
              <a:t>familiar structure</a:t>
            </a:r>
            <a:r>
              <a:rPr lang="en-US" baseline="0" dirty="0" smtClean="0"/>
              <a:t>.</a:t>
            </a:r>
          </a:p>
          <a:p>
            <a:endParaRPr lang="en-US" baseline="0" dirty="0" smtClean="0"/>
          </a:p>
          <a:p>
            <a:r>
              <a:rPr lang="en-US" baseline="0" dirty="0" smtClean="0"/>
              <a:t>Tool support – </a:t>
            </a:r>
            <a:r>
              <a:rPr lang="en-US" baseline="0" dirty="0" err="1" smtClean="0"/>
              <a:t>intellisense</a:t>
            </a:r>
            <a:r>
              <a:rPr lang="en-US" baseline="0" dirty="0" smtClean="0"/>
              <a:t>, find references, rename, etc. It’s not really about plugin implementation – it’s the language that makes it easy.</a:t>
            </a:r>
          </a:p>
          <a:p>
            <a:endParaRPr lang="en-US" baseline="0" dirty="0" smtClean="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2279B3C-80EE-4B9B-845E-3A876AAC442F}"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55119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2279B3C-80EE-4B9B-845E-3A876AAC442F}"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95738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slightly different but you get the idea. Isn’t what we did for most of the code,</a:t>
            </a:r>
            <a:r>
              <a:rPr lang="en-US" baseline="0" dirty="0" smtClean="0"/>
              <a:t> </a:t>
            </a:r>
            <a:r>
              <a:rPr lang="en-US" b="1" baseline="0" dirty="0" smtClean="0"/>
              <a:t>Script#</a:t>
            </a:r>
            <a:endParaRPr lang="en-US" b="1"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D86A361-BD20-47C0-84C2-DFFD45DA4C30}"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02975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D86A361-BD20-47C0-84C2-DFFD45DA4C30}"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881332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 </a:t>
            </a:r>
            <a:r>
              <a:rPr lang="en-US" dirty="0" err="1" smtClean="0"/>
              <a:t>intellisense</a:t>
            </a:r>
            <a:r>
              <a:rPr lang="en-US" dirty="0" smtClean="0"/>
              <a:t> already useful!</a:t>
            </a:r>
          </a:p>
          <a:p>
            <a:r>
              <a:rPr lang="en-US" dirty="0" smtClean="0"/>
              <a:t>Current debugger not so bad, can debug in different browsers</a:t>
            </a:r>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2279B3C-80EE-4B9B-845E-3A876AAC442F}"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095918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person team, we didn’t </a:t>
            </a:r>
            <a:r>
              <a:rPr lang="en-US" smtClean="0"/>
              <a:t>destroy the code</a:t>
            </a:r>
            <a:endParaRPr lang="en-US" dirty="0" smtClean="0"/>
          </a:p>
          <a:p>
            <a:endParaRPr lang="en-US" dirty="0" smtClean="0"/>
          </a:p>
          <a:p>
            <a:r>
              <a:rPr lang="en-US" dirty="0" smtClean="0"/>
              <a:t>This isn’t exactly apples to apples comparison</a:t>
            </a:r>
            <a:r>
              <a:rPr lang="en-US" baseline="0" dirty="0" smtClean="0"/>
              <a:t> – there is quite a few APIs in the library missing. Also this was a rewrite, so I knew better what was needed etc.</a:t>
            </a:r>
          </a:p>
          <a:p>
            <a:endParaRPr lang="en-US" baseline="0" dirty="0" smtClean="0"/>
          </a:p>
          <a:p>
            <a:r>
              <a:rPr lang="en-US" baseline="0" dirty="0" smtClean="0"/>
              <a:t>However, the TS code tends to be more functional, and at least the way it works out for me – shorter.</a:t>
            </a:r>
          </a:p>
          <a:p>
            <a:endParaRPr lang="en-US" baseline="0" dirty="0" smtClean="0"/>
          </a:p>
          <a:p>
            <a:r>
              <a:rPr lang="en-US" baseline="0" dirty="0" smtClean="0"/>
              <a:t>The HTML line count is a bit misleading. We actually create quite a bit of HTML inline, in the code, and the 79 lines is just the loader, a single html file.</a:t>
            </a:r>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7A84E7-7616-414F-B6CE-8F6378A4DDB3}"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578051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A25490-CCBF-451B-9C0C-5AE92C583A8C}"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060037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example: Grocery List</a:t>
            </a:r>
          </a:p>
          <a:p>
            <a:r>
              <a:rPr lang="en-US" dirty="0" smtClean="0"/>
              <a:t>Can add and remove items</a:t>
            </a:r>
          </a:p>
          <a:p>
            <a:r>
              <a:rPr lang="en-US" dirty="0" smtClean="0"/>
              <a:t>On multiple phones</a:t>
            </a:r>
          </a:p>
          <a:p>
            <a:r>
              <a:rPr lang="en-US" dirty="0" smtClean="0"/>
              <a:t>Lists are synced automatically with server when connected</a:t>
            </a:r>
          </a:p>
          <a:p>
            <a:r>
              <a:rPr lang="en-US" dirty="0" smtClean="0"/>
              <a:t>Works just fine without connection to server as well</a:t>
            </a:r>
          </a:p>
          <a:p>
            <a:pPr marL="114300" indent="0">
              <a:buNone/>
            </a:pPr>
            <a:endParaRPr lang="en-US" dirty="0" smtClean="0"/>
          </a:p>
          <a:p>
            <a:pPr marL="114300" indent="0">
              <a:buNone/>
            </a:pPr>
            <a:r>
              <a:rPr lang="en-US" dirty="0" smtClean="0"/>
              <a:t>Challenges: </a:t>
            </a:r>
            <a:br>
              <a:rPr lang="en-US" dirty="0" smtClean="0"/>
            </a:br>
            <a:r>
              <a:rPr lang="en-US" dirty="0" smtClean="0">
                <a:solidFill>
                  <a:srgbClr val="FF0000"/>
                </a:solidFill>
              </a:rPr>
              <a:t>Consistency , Responsiveness,</a:t>
            </a:r>
          </a:p>
          <a:p>
            <a:pPr marL="114300" indent="0">
              <a:buNone/>
            </a:pPr>
            <a:r>
              <a:rPr lang="en-US" dirty="0" smtClean="0">
                <a:solidFill>
                  <a:srgbClr val="FF0000"/>
                </a:solidFill>
              </a:rPr>
              <a:t>Intermittent Connectivity</a:t>
            </a:r>
          </a:p>
          <a:p>
            <a:endParaRPr lang="en-US" dirty="0" smtClean="0"/>
          </a:p>
          <a:p>
            <a:r>
              <a:rPr lang="en-US" dirty="0" smtClean="0"/>
              <a:t>Eventual Consistency is what we want.</a:t>
            </a:r>
            <a:endParaRPr lang="en-US" dirty="0"/>
          </a:p>
        </p:txBody>
      </p:sp>
      <p:sp>
        <p:nvSpPr>
          <p:cNvPr id="4" name="Slide Number Placeholder 3"/>
          <p:cNvSpPr>
            <a:spLocks noGrp="1"/>
          </p:cNvSpPr>
          <p:nvPr>
            <p:ph type="sldNum" sz="quarter" idx="10"/>
          </p:nvPr>
        </p:nvSpPr>
        <p:spPr/>
        <p:txBody>
          <a:bodyPr/>
          <a:lstStyle/>
          <a:p>
            <a:fld id="{40DC2D0B-6241-41B7-9A6D-F0C845F10436}"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103213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C4EE1A-36C4-4431-9982-75A82FE228AA}" type="slidenum">
              <a:rPr lang="en-US" smtClean="0"/>
              <a:t>3</a:t>
            </a:fld>
            <a:endParaRPr lang="en-US"/>
          </a:p>
        </p:txBody>
      </p:sp>
    </p:spTree>
    <p:extLst>
      <p:ext uri="{BB962C8B-B14F-4D97-AF65-F5344CB8AC3E}">
        <p14:creationId xmlns:p14="http://schemas.microsoft.com/office/powerpoint/2010/main" val="1164775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 example: Grocery List</a:t>
            </a:r>
          </a:p>
          <a:p>
            <a:r>
              <a:rPr lang="en-US" dirty="0" smtClean="0"/>
              <a:t>Can add and remove items</a:t>
            </a:r>
          </a:p>
          <a:p>
            <a:r>
              <a:rPr lang="en-US" dirty="0" smtClean="0"/>
              <a:t>On multiple phones</a:t>
            </a:r>
          </a:p>
          <a:p>
            <a:r>
              <a:rPr lang="en-US" dirty="0" smtClean="0"/>
              <a:t>Lists are synced automatically with server when connected</a:t>
            </a:r>
          </a:p>
          <a:p>
            <a:r>
              <a:rPr lang="en-US" dirty="0" smtClean="0"/>
              <a:t>Works just fine without connection to server as well</a:t>
            </a:r>
          </a:p>
          <a:p>
            <a:pPr marL="114300" indent="0">
              <a:buNone/>
            </a:pPr>
            <a:endParaRPr lang="en-US" dirty="0" smtClean="0"/>
          </a:p>
          <a:p>
            <a:pPr marL="114300" indent="0">
              <a:buNone/>
            </a:pPr>
            <a:r>
              <a:rPr lang="en-US" dirty="0" smtClean="0"/>
              <a:t>Challenges: </a:t>
            </a:r>
            <a:br>
              <a:rPr lang="en-US" dirty="0" smtClean="0"/>
            </a:br>
            <a:r>
              <a:rPr lang="en-US" dirty="0" smtClean="0">
                <a:solidFill>
                  <a:srgbClr val="FF0000"/>
                </a:solidFill>
              </a:rPr>
              <a:t>Consistency , Responsiveness,</a:t>
            </a:r>
          </a:p>
          <a:p>
            <a:pPr marL="114300" indent="0">
              <a:buNone/>
            </a:pPr>
            <a:r>
              <a:rPr lang="en-US" dirty="0" smtClean="0">
                <a:solidFill>
                  <a:srgbClr val="FF0000"/>
                </a:solidFill>
              </a:rPr>
              <a:t>Intermittent Connectivity</a:t>
            </a:r>
          </a:p>
          <a:p>
            <a:endParaRPr lang="en-US" dirty="0" smtClean="0"/>
          </a:p>
          <a:p>
            <a:r>
              <a:rPr lang="en-US" dirty="0" smtClean="0"/>
              <a:t>Eventual Consistency is what we want.</a:t>
            </a:r>
            <a:endParaRPr lang="en-US" dirty="0"/>
          </a:p>
        </p:txBody>
      </p:sp>
      <p:sp>
        <p:nvSpPr>
          <p:cNvPr id="4" name="Slide Number Placeholder 3"/>
          <p:cNvSpPr>
            <a:spLocks noGrp="1"/>
          </p:cNvSpPr>
          <p:nvPr>
            <p:ph type="sldNum" sz="quarter" idx="10"/>
          </p:nvPr>
        </p:nvSpPr>
        <p:spPr/>
        <p:txBody>
          <a:bodyPr/>
          <a:lstStyle/>
          <a:p>
            <a:fld id="{40DC2D0B-6241-41B7-9A6D-F0C845F10436}"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243871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Revision Diagrams</a:t>
            </a:r>
          </a:p>
          <a:p>
            <a:endParaRPr lang="en-US" dirty="0" smtClean="0"/>
          </a:p>
          <a:p>
            <a:r>
              <a:rPr lang="en-US" dirty="0" smtClean="0"/>
              <a:t>simple mental model for </a:t>
            </a:r>
            <a:br>
              <a:rPr lang="en-US" dirty="0" smtClean="0"/>
            </a:br>
            <a:r>
              <a:rPr lang="en-US" i="1" dirty="0" smtClean="0">
                <a:solidFill>
                  <a:srgbClr val="FF0000"/>
                </a:solidFill>
              </a:rPr>
              <a:t>reasoning about state + consistency</a:t>
            </a:r>
          </a:p>
          <a:p>
            <a:pPr marL="114300" indent="0">
              <a:buNone/>
            </a:pPr>
            <a:endParaRPr lang="en-US" sz="800" i="1" dirty="0" smtClean="0">
              <a:solidFill>
                <a:srgbClr val="FF0000"/>
              </a:solidFill>
            </a:endParaRPr>
          </a:p>
          <a:p>
            <a:r>
              <a:rPr lang="en-US" dirty="0" smtClean="0"/>
              <a:t>Akin to source control systems</a:t>
            </a:r>
          </a:p>
          <a:p>
            <a:endParaRPr lang="en-US" sz="800" dirty="0" smtClean="0"/>
          </a:p>
          <a:p>
            <a:endParaRPr lang="en-US" dirty="0" smtClean="0"/>
          </a:p>
          <a:p>
            <a:r>
              <a:rPr lang="en-US" dirty="0" smtClean="0"/>
              <a:t>Resolve all conflicts (no failure)</a:t>
            </a:r>
          </a:p>
          <a:p>
            <a:endParaRPr lang="en-US" dirty="0"/>
          </a:p>
        </p:txBody>
      </p:sp>
      <p:sp>
        <p:nvSpPr>
          <p:cNvPr id="4" name="Slide Number Placeholder 3"/>
          <p:cNvSpPr>
            <a:spLocks noGrp="1"/>
          </p:cNvSpPr>
          <p:nvPr>
            <p:ph type="sldNum" sz="quarter" idx="10"/>
          </p:nvPr>
        </p:nvSpPr>
        <p:spPr/>
        <p:txBody>
          <a:bodyPr/>
          <a:lstStyle/>
          <a:p>
            <a:fld id="{40DC2D0B-6241-41B7-9A6D-F0C845F10436}" type="slidenum">
              <a:rPr lang="en-US" smtClean="0"/>
              <a:t>29</a:t>
            </a:fld>
            <a:endParaRPr lang="en-US"/>
          </a:p>
        </p:txBody>
      </p:sp>
    </p:spTree>
    <p:extLst>
      <p:ext uri="{BB962C8B-B14F-4D97-AF65-F5344CB8AC3E}">
        <p14:creationId xmlns:p14="http://schemas.microsoft.com/office/powerpoint/2010/main" val="1734714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Writer to check into main revision wins</a:t>
            </a:r>
          </a:p>
          <a:p>
            <a:r>
              <a:rPr lang="en-US" dirty="0" smtClean="0"/>
              <a:t>This is </a:t>
            </a:r>
            <a:r>
              <a:rPr lang="en-US" b="1" dirty="0" smtClean="0"/>
              <a:t>not</a:t>
            </a:r>
            <a:r>
              <a:rPr lang="en-US" dirty="0" smtClean="0"/>
              <a:t> a “lost update”</a:t>
            </a:r>
          </a:p>
          <a:p>
            <a:r>
              <a:rPr lang="en-US" dirty="0" smtClean="0"/>
              <a:t>Corresponds to what you would get with transactions</a:t>
            </a:r>
          </a:p>
          <a:p>
            <a:r>
              <a:rPr lang="en-US" dirty="0" smtClean="0"/>
              <a:t>Is what the user wants most of the time</a:t>
            </a:r>
          </a:p>
          <a:p>
            <a:endParaRPr lang="en-US" dirty="0"/>
          </a:p>
        </p:txBody>
      </p:sp>
      <p:sp>
        <p:nvSpPr>
          <p:cNvPr id="4" name="Slide Number Placeholder 3"/>
          <p:cNvSpPr>
            <a:spLocks noGrp="1"/>
          </p:cNvSpPr>
          <p:nvPr>
            <p:ph type="sldNum" sz="quarter" idx="10"/>
          </p:nvPr>
        </p:nvSpPr>
        <p:spPr/>
        <p:txBody>
          <a:bodyPr/>
          <a:lstStyle/>
          <a:p>
            <a:fld id="{40DC2D0B-6241-41B7-9A6D-F0C845F10436}"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3759146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Writer to check into main revision wins</a:t>
            </a:r>
          </a:p>
          <a:p>
            <a:r>
              <a:rPr lang="en-US" dirty="0" smtClean="0"/>
              <a:t>This is </a:t>
            </a:r>
            <a:r>
              <a:rPr lang="en-US" b="1" dirty="0" smtClean="0"/>
              <a:t>not</a:t>
            </a:r>
            <a:r>
              <a:rPr lang="en-US" dirty="0" smtClean="0"/>
              <a:t> a “lost update”</a:t>
            </a:r>
          </a:p>
          <a:p>
            <a:r>
              <a:rPr lang="en-US" dirty="0" smtClean="0"/>
              <a:t>Corresponds to what you would get with transactions</a:t>
            </a:r>
          </a:p>
          <a:p>
            <a:r>
              <a:rPr lang="en-US" dirty="0" smtClean="0"/>
              <a:t>Is what the user wants most of the time</a:t>
            </a:r>
          </a:p>
          <a:p>
            <a:endParaRPr lang="en-US" dirty="0"/>
          </a:p>
        </p:txBody>
      </p:sp>
      <p:sp>
        <p:nvSpPr>
          <p:cNvPr id="4" name="Slide Number Placeholder 3"/>
          <p:cNvSpPr>
            <a:spLocks noGrp="1"/>
          </p:cNvSpPr>
          <p:nvPr>
            <p:ph type="sldNum" sz="quarter" idx="10"/>
          </p:nvPr>
        </p:nvSpPr>
        <p:spPr/>
        <p:txBody>
          <a:bodyPr/>
          <a:lstStyle/>
          <a:p>
            <a:fld id="{40DC2D0B-6241-41B7-9A6D-F0C845F10436}"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200312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DC2D0B-6241-41B7-9A6D-F0C845F10436}"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1740877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54601E0-9409-41E9-BCA5-4AC1427AEDED}" type="datetime1">
              <a:rPr lang="en-US" smtClean="0">
                <a:solidFill>
                  <a:prstClr val="black"/>
                </a:solidFill>
              </a:rPr>
              <a:pPr/>
              <a:t>11/22/2012</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1562152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Started implementing it in JS, and failed.</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54601E0-9409-41E9-BCA5-4AC1427AEDED}" type="datetime1">
              <a:rPr lang="en-US" smtClean="0">
                <a:solidFill>
                  <a:prstClr val="black"/>
                </a:solidFill>
              </a:rPr>
              <a:pPr/>
              <a:t>11/22/2012</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307807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a demo</a:t>
            </a:r>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D86A361-BD20-47C0-84C2-DFFD45DA4C30}"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2287024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D86A361-BD20-47C0-84C2-DFFD45DA4C30}"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193954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D86A361-BD20-47C0-84C2-DFFD45DA4C30}"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702396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But nowadays, people have these </a:t>
            </a:r>
            <a:r>
              <a:rPr lang="pl-PL" b="1" dirty="0" smtClean="0"/>
              <a:t>amazing</a:t>
            </a:r>
            <a:r>
              <a:rPr lang="pl-PL" baseline="0" dirty="0" smtClean="0"/>
              <a:t> computers, but just consumption devices, they don’t invite programming.</a:t>
            </a:r>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E637650-EF28-4ECF-A001-E027B7F95354}"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827583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D86A361-BD20-47C0-84C2-DFFD45DA4C30}"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345288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D86A361-BD20-47C0-84C2-DFFD45DA4C30}"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3056229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D86A361-BD20-47C0-84C2-DFFD45DA4C30}"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416266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D86A361-BD20-47C0-84C2-DFFD45DA4C30}"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2253025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So let me put my</a:t>
            </a:r>
            <a:r>
              <a:rPr lang="pl-PL" baseline="0" dirty="0" smtClean="0"/>
              <a:t> researcher hat on, later I’ll get to the developer hat.</a:t>
            </a:r>
            <a:endParaRPr lang="en-US" baseline="0"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F3CCD8B-2A59-404D-86C3-6DEA93021753}"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30589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Well,</a:t>
            </a:r>
            <a:r>
              <a:rPr lang="en-US" sz="1000" baseline="0" dirty="0" smtClean="0"/>
              <a:t> yes we can!</a:t>
            </a:r>
          </a:p>
          <a:p>
            <a:endParaRPr lang="en-US" sz="1000" baseline="0" dirty="0" smtClean="0"/>
          </a:p>
          <a:p>
            <a:r>
              <a:rPr lang="en-US" sz="1000" baseline="0" dirty="0" smtClean="0"/>
              <a:t>TouchDevelop is an app for wp7 that lets you program by tapping on the screen. The editor itself has two modes</a:t>
            </a:r>
            <a:r>
              <a:rPr lang="pl-PL" sz="1000" baseline="0" dirty="0" smtClean="0"/>
              <a:t> – tree editing and expression editing with intelli-sense</a:t>
            </a:r>
            <a:r>
              <a:rPr lang="en-US" sz="1000" baseline="0" dirty="0" smtClean="0"/>
              <a:t> (</a:t>
            </a:r>
            <a:r>
              <a:rPr lang="en-US" sz="1000" b="1" baseline="0" dirty="0" smtClean="0"/>
              <a:t>lots of smarts</a:t>
            </a:r>
            <a:r>
              <a:rPr lang="en-US" sz="1000" baseline="0" dirty="0" smtClean="0"/>
              <a:t>), language design, so it’s nice for touch</a:t>
            </a:r>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18D06B-66BD-4C32-90DD-A77C74180276}"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11728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46C4083-B400-40B9-8FCE-714E830DC497}"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47464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aseline="0" dirty="0" smtClean="0"/>
              <a:t>We went through a number of iterations of the editor, and the whole social aspects. In the end, were quite successful. </a:t>
            </a:r>
          </a:p>
          <a:p>
            <a:endParaRPr lang="en-US" sz="1000" baseline="0" dirty="0" smtClean="0"/>
          </a:p>
          <a:p>
            <a:endParaRPr lang="en-US" sz="1000" dirty="0" smtClean="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18D06B-66BD-4C32-90DD-A77C74180276}"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033106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we have limited our scope</a:t>
            </a:r>
            <a:r>
              <a:rPr lang="en-US" baseline="0" dirty="0" smtClean="0"/>
              <a:t> to </a:t>
            </a:r>
            <a:r>
              <a:rPr lang="en-US" b="1" baseline="0" dirty="0" smtClean="0"/>
              <a:t>one form factor </a:t>
            </a:r>
            <a:r>
              <a:rPr lang="en-US" baseline="0" dirty="0" smtClean="0"/>
              <a:t>and one platform. But there are bigger touch-devices out there, and they are going to get popular.</a:t>
            </a:r>
          </a:p>
          <a:p>
            <a:endParaRPr lang="en-US" baseline="0" dirty="0" smtClean="0"/>
          </a:p>
          <a:p>
            <a:r>
              <a:rPr lang="en-US" baseline="0" dirty="0" smtClean="0"/>
              <a:t>There are interesting problems in programming the </a:t>
            </a:r>
            <a:r>
              <a:rPr lang="en-US" baseline="0" dirty="0" err="1" smtClean="0"/>
              <a:t>Uis</a:t>
            </a:r>
            <a:r>
              <a:rPr lang="en-US" baseline="0" dirty="0" smtClean="0"/>
              <a:t> for multiple device sizes – both TD and scripts running in it. Also, this was going to get us far </a:t>
            </a:r>
            <a:r>
              <a:rPr lang="pl-PL" baseline="0" dirty="0" smtClean="0"/>
              <a:t>broader </a:t>
            </a:r>
            <a:r>
              <a:rPr lang="en-US" baseline="0" dirty="0" smtClean="0"/>
              <a:t>reach, and we could see what sort of synergies appear with respect to script sharing.</a:t>
            </a:r>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6C1E6A4-7834-49E8-B2F3-8045E361E80E}"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23961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b="1" dirty="0" smtClean="0"/>
              <a:t>[dev hat]</a:t>
            </a:r>
          </a:p>
          <a:p>
            <a:endParaRPr lang="pl-PL" dirty="0" smtClean="0"/>
          </a:p>
          <a:p>
            <a:r>
              <a:rPr lang="pl-PL" dirty="0" smtClean="0"/>
              <a:t>Cloud stuff we can reuse, just</a:t>
            </a:r>
            <a:r>
              <a:rPr lang="pl-PL" baseline="0" dirty="0" smtClean="0"/>
              <a:t> need to change the protocol a bit.</a:t>
            </a:r>
            <a:endParaRPr lang="pl-PL" dirty="0" smtClean="0"/>
          </a:p>
          <a:p>
            <a:endParaRPr lang="pl-PL" dirty="0" smtClean="0"/>
          </a:p>
          <a:p>
            <a:r>
              <a:rPr lang="pl-PL" dirty="0" smtClean="0"/>
              <a:t>The </a:t>
            </a:r>
            <a:r>
              <a:rPr lang="pl-PL" b="1" dirty="0" smtClean="0"/>
              <a:t>core experience of TD is editing code</a:t>
            </a:r>
            <a:r>
              <a:rPr lang="pl-PL" dirty="0" smtClean="0"/>
              <a:t>, there’s more though. </a:t>
            </a:r>
            <a:r>
              <a:rPr lang="pl-PL" b="0" dirty="0" smtClean="0"/>
              <a:t>This is why</a:t>
            </a:r>
            <a:r>
              <a:rPr lang="pl-PL" b="0" baseline="0" dirty="0" smtClean="0"/>
              <a:t> I was the one starting JS rewrite </a:t>
            </a:r>
            <a:r>
              <a:rPr lang="pl-PL" baseline="0" dirty="0" smtClean="0"/>
              <a:t>– I was responsible lang/editor on the phone since the beginning. Others did libraries, intelli sense, social etc.</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C577F74-FDA1-477B-91AB-B12818AE29D7}" type="datetime1">
              <a:rPr lang="en-US" smtClean="0"/>
              <a:t>11/22/2012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79440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00517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68594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8187" y="1439656"/>
            <a:ext cx="11400103" cy="202781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662299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4395070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945952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82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4512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0666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81388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21232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6963382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99497355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1921918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1706733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459276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52880295"/>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8187" y="1439656"/>
            <a:ext cx="11400103" cy="202781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0355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8502685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2631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94800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613484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sp>
        <p:nvSpPr>
          <p:cNvPr id="7" name="Freeform 6"/>
          <p:cNvSpPr>
            <a:spLocks noChangeAspect="1" noEditPoints="1"/>
          </p:cNvSpPr>
          <p:nvPr userDrawn="1"/>
        </p:nvSpPr>
        <p:spPr bwMode="auto">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3328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077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05055126"/>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24540411"/>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8910325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571114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548805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817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123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938077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7584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05405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223946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532411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9485003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461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978051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8737633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270698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8453226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69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2455878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736" y="1942924"/>
            <a:ext cx="10260092" cy="2645614"/>
          </a:xfrm>
        </p:spPr>
        <p:txBody>
          <a:bodyPr anchor="b"/>
          <a:lstStyle>
            <a:lvl1pPr>
              <a:defRPr sz="6731">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32736" y="4663017"/>
            <a:ext cx="8788442" cy="1088037"/>
          </a:xfrm>
        </p:spPr>
        <p:txBody>
          <a:bodyPr anchor="t">
            <a:normAutofit/>
          </a:bodyPr>
          <a:lstStyle>
            <a:lvl1pPr marL="0" indent="0" algn="l">
              <a:buNone/>
              <a:defRPr sz="2040">
                <a:solidFill>
                  <a:schemeClr val="tx1">
                    <a:tint val="75000"/>
                  </a:schemeClr>
                </a:solidFill>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73DC9B-ABA4-4573-95E7-30ADF5C1C202}" type="datetimeFigureOut">
              <a:rPr lang="en-US" smtClean="0">
                <a:solidFill>
                  <a:srgbClr val="DEF5FA"/>
                </a:solidFill>
              </a:rPr>
              <a:pPr/>
              <a:t>11/22/2012</a:t>
            </a:fld>
            <a:endParaRPr lang="en-US">
              <a:solidFill>
                <a:srgbClr val="DEF5FA"/>
              </a:solidFill>
            </a:endParaRPr>
          </a:p>
        </p:txBody>
      </p:sp>
      <p:sp>
        <p:nvSpPr>
          <p:cNvPr id="5" name="Footer Placeholder 4"/>
          <p:cNvSpPr>
            <a:spLocks noGrp="1"/>
          </p:cNvSpPr>
          <p:nvPr>
            <p:ph type="ftr" sz="quarter" idx="11"/>
          </p:nvPr>
        </p:nvSpPr>
        <p:spPr/>
        <p:txBody>
          <a:bodyPr/>
          <a:lstStyle/>
          <a:p>
            <a:endParaRPr lang="en-US">
              <a:solidFill>
                <a:srgbClr val="DEF5FA"/>
              </a:solidFill>
            </a:endParaRPr>
          </a:p>
        </p:txBody>
      </p:sp>
      <p:sp>
        <p:nvSpPr>
          <p:cNvPr id="6" name="Slide Number Placeholder 5"/>
          <p:cNvSpPr>
            <a:spLocks noGrp="1"/>
          </p:cNvSpPr>
          <p:nvPr>
            <p:ph type="sldNum" sz="quarter" idx="12"/>
          </p:nvPr>
        </p:nvSpPr>
        <p:spPr/>
        <p:txBody>
          <a:bodyPr/>
          <a:lstStyle/>
          <a:p>
            <a:fld id="{2C95A9A5-BFE1-4F84-A1D7-5EF80342D263}" type="slidenum">
              <a:rPr lang="en-US" smtClean="0"/>
              <a:pPr/>
              <a:t>‹#›</a:t>
            </a:fld>
            <a:endParaRPr lang="en-US"/>
          </a:p>
        </p:txBody>
      </p:sp>
    </p:spTree>
    <p:extLst>
      <p:ext uri="{BB962C8B-B14F-4D97-AF65-F5344CB8AC3E}">
        <p14:creationId xmlns:p14="http://schemas.microsoft.com/office/powerpoint/2010/main" val="34813215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3DC9B-ABA4-4573-95E7-30ADF5C1C202}" type="datetimeFigureOut">
              <a:rPr lang="en-US" smtClean="0">
                <a:solidFill>
                  <a:srgbClr val="DEF5FA"/>
                </a:solidFill>
              </a:rPr>
              <a:pPr/>
              <a:t>11/22/2012</a:t>
            </a:fld>
            <a:endParaRPr lang="en-US">
              <a:solidFill>
                <a:srgbClr val="DEF5FA"/>
              </a:solidFill>
            </a:endParaRPr>
          </a:p>
        </p:txBody>
      </p:sp>
      <p:sp>
        <p:nvSpPr>
          <p:cNvPr id="5" name="Footer Placeholder 4"/>
          <p:cNvSpPr>
            <a:spLocks noGrp="1"/>
          </p:cNvSpPr>
          <p:nvPr>
            <p:ph type="ftr" sz="quarter" idx="11"/>
          </p:nvPr>
        </p:nvSpPr>
        <p:spPr/>
        <p:txBody>
          <a:bodyPr/>
          <a:lstStyle/>
          <a:p>
            <a:endParaRPr lang="en-US">
              <a:solidFill>
                <a:srgbClr val="DEF5FA"/>
              </a:solidFill>
            </a:endParaRPr>
          </a:p>
        </p:txBody>
      </p:sp>
      <p:sp>
        <p:nvSpPr>
          <p:cNvPr id="6" name="Slide Number Placeholder 5"/>
          <p:cNvSpPr>
            <a:spLocks noGrp="1"/>
          </p:cNvSpPr>
          <p:nvPr>
            <p:ph type="sldNum" sz="quarter" idx="12"/>
          </p:nvPr>
        </p:nvSpPr>
        <p:spPr/>
        <p:txBody>
          <a:bodyPr/>
          <a:lstStyle/>
          <a:p>
            <a:fld id="{2C95A9A5-BFE1-4F84-A1D7-5EF80342D263}" type="slidenum">
              <a:rPr lang="en-US" smtClean="0"/>
              <a:pPr/>
              <a:t>‹#›</a:t>
            </a:fld>
            <a:endParaRPr lang="en-US"/>
          </a:p>
        </p:txBody>
      </p:sp>
    </p:spTree>
    <p:extLst>
      <p:ext uri="{BB962C8B-B14F-4D97-AF65-F5344CB8AC3E}">
        <p14:creationId xmlns:p14="http://schemas.microsoft.com/office/powerpoint/2010/main" val="3971333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1465868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397" y="5595620"/>
            <a:ext cx="10417706" cy="1191660"/>
          </a:xfrm>
        </p:spPr>
        <p:txBody>
          <a:bodyPr anchor="t"/>
          <a:lstStyle>
            <a:lvl1pPr algn="l">
              <a:defRPr sz="3672"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82397" y="3929563"/>
            <a:ext cx="8344960" cy="1666058"/>
          </a:xfrm>
        </p:spPr>
        <p:txBody>
          <a:bodyPr anchor="b"/>
          <a:lstStyle>
            <a:lvl1pPr marL="0" indent="0">
              <a:buNone/>
              <a:defRPr sz="2040">
                <a:solidFill>
                  <a:schemeClr val="tx1">
                    <a:tint val="75000"/>
                  </a:schemeClr>
                </a:solidFill>
              </a:defRPr>
            </a:lvl1pPr>
            <a:lvl2pPr marL="466298" indent="0">
              <a:buNone/>
              <a:defRPr sz="1836">
                <a:solidFill>
                  <a:schemeClr val="tx1">
                    <a:tint val="75000"/>
                  </a:schemeClr>
                </a:solidFill>
              </a:defRPr>
            </a:lvl2pPr>
            <a:lvl3pPr marL="932597" indent="0">
              <a:buNone/>
              <a:defRPr sz="1632">
                <a:solidFill>
                  <a:schemeClr val="tx1">
                    <a:tint val="75000"/>
                  </a:schemeClr>
                </a:solidFill>
              </a:defRPr>
            </a:lvl3pPr>
            <a:lvl4pPr marL="1398895" indent="0">
              <a:buNone/>
              <a:defRPr sz="1428">
                <a:solidFill>
                  <a:schemeClr val="tx1">
                    <a:tint val="75000"/>
                  </a:schemeClr>
                </a:solidFill>
              </a:defRPr>
            </a:lvl4pPr>
            <a:lvl5pPr marL="1865193" indent="0">
              <a:buNone/>
              <a:defRPr sz="1428">
                <a:solidFill>
                  <a:schemeClr val="tx1">
                    <a:tint val="75000"/>
                  </a:schemeClr>
                </a:solidFill>
              </a:defRPr>
            </a:lvl5pPr>
            <a:lvl6pPr marL="2331491" indent="0">
              <a:buNone/>
              <a:defRPr sz="1428">
                <a:solidFill>
                  <a:schemeClr val="tx1">
                    <a:tint val="75000"/>
                  </a:schemeClr>
                </a:solidFill>
              </a:defRPr>
            </a:lvl6pPr>
            <a:lvl7pPr marL="2797790" indent="0">
              <a:buNone/>
              <a:defRPr sz="1428">
                <a:solidFill>
                  <a:schemeClr val="tx1">
                    <a:tint val="75000"/>
                  </a:schemeClr>
                </a:solidFill>
              </a:defRPr>
            </a:lvl7pPr>
            <a:lvl8pPr marL="3264088" indent="0">
              <a:buNone/>
              <a:defRPr sz="1428">
                <a:solidFill>
                  <a:schemeClr val="tx1">
                    <a:tint val="75000"/>
                  </a:schemeClr>
                </a:solidFill>
              </a:defRPr>
            </a:lvl8pPr>
            <a:lvl9pPr marL="3730386" indent="0">
              <a:buNone/>
              <a:defRPr sz="142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73DC9B-ABA4-4573-95E7-30ADF5C1C202}" type="datetimeFigureOut">
              <a:rPr lang="en-US" smtClean="0">
                <a:solidFill>
                  <a:srgbClr val="DEF5FA"/>
                </a:solidFill>
              </a:rPr>
              <a:pPr/>
              <a:t>11/22/2012</a:t>
            </a:fld>
            <a:endParaRPr lang="en-US">
              <a:solidFill>
                <a:srgbClr val="DEF5FA"/>
              </a:solidFill>
            </a:endParaRPr>
          </a:p>
        </p:txBody>
      </p:sp>
      <p:sp>
        <p:nvSpPr>
          <p:cNvPr id="5" name="Footer Placeholder 4"/>
          <p:cNvSpPr>
            <a:spLocks noGrp="1"/>
          </p:cNvSpPr>
          <p:nvPr>
            <p:ph type="ftr" sz="quarter" idx="11"/>
          </p:nvPr>
        </p:nvSpPr>
        <p:spPr/>
        <p:txBody>
          <a:bodyPr/>
          <a:lstStyle/>
          <a:p>
            <a:endParaRPr lang="en-US">
              <a:solidFill>
                <a:srgbClr val="DEF5FA"/>
              </a:solidFill>
            </a:endParaRPr>
          </a:p>
        </p:txBody>
      </p:sp>
      <p:sp>
        <p:nvSpPr>
          <p:cNvPr id="6" name="Slide Number Placeholder 5"/>
          <p:cNvSpPr>
            <a:spLocks noGrp="1"/>
          </p:cNvSpPr>
          <p:nvPr>
            <p:ph type="sldNum" sz="quarter" idx="12"/>
          </p:nvPr>
        </p:nvSpPr>
        <p:spPr/>
        <p:txBody>
          <a:bodyPr/>
          <a:lstStyle/>
          <a:p>
            <a:fld id="{2C95A9A5-BFE1-4F84-A1D7-5EF80342D263}" type="slidenum">
              <a:rPr lang="en-US" smtClean="0"/>
              <a:pPr/>
              <a:t>‹#›</a:t>
            </a:fld>
            <a:endParaRPr lang="en-US"/>
          </a:p>
        </p:txBody>
      </p:sp>
    </p:spTree>
    <p:extLst>
      <p:ext uri="{BB962C8B-B14F-4D97-AF65-F5344CB8AC3E}">
        <p14:creationId xmlns:p14="http://schemas.microsoft.com/office/powerpoint/2010/main" val="26618337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1824" y="1566773"/>
            <a:ext cx="4974590" cy="4681669"/>
          </a:xfrm>
        </p:spPr>
        <p:txBody>
          <a:bodyPr/>
          <a:lstStyle>
            <a:lvl1pPr>
              <a:defRPr sz="2856"/>
            </a:lvl1pPr>
            <a:lvl2pPr>
              <a:defRPr sz="2448"/>
            </a:lvl2pPr>
            <a:lvl3pPr>
              <a:defRPr sz="2040"/>
            </a:lvl3pPr>
            <a:lvl4pPr>
              <a:defRPr sz="1836"/>
            </a:lvl4pPr>
            <a:lvl5pPr>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0963" y="1566773"/>
            <a:ext cx="4974590" cy="4681669"/>
          </a:xfrm>
        </p:spPr>
        <p:txBody>
          <a:bodyPr/>
          <a:lstStyle>
            <a:lvl1pPr>
              <a:defRPr sz="2856"/>
            </a:lvl1pPr>
            <a:lvl2pPr>
              <a:defRPr sz="2448"/>
            </a:lvl2pPr>
            <a:lvl3pPr>
              <a:defRPr sz="2040"/>
            </a:lvl3pPr>
            <a:lvl4pPr>
              <a:defRPr sz="1836"/>
            </a:lvl4pPr>
            <a:lvl5pPr>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73DC9B-ABA4-4573-95E7-30ADF5C1C202}" type="datetimeFigureOut">
              <a:rPr lang="en-US" smtClean="0">
                <a:solidFill>
                  <a:srgbClr val="DEF5FA"/>
                </a:solidFill>
              </a:rPr>
              <a:pPr/>
              <a:t>11/22/2012</a:t>
            </a:fld>
            <a:endParaRPr lang="en-US">
              <a:solidFill>
                <a:srgbClr val="DEF5FA"/>
              </a:solidFill>
            </a:endParaRPr>
          </a:p>
        </p:txBody>
      </p:sp>
      <p:sp>
        <p:nvSpPr>
          <p:cNvPr id="6" name="Footer Placeholder 5"/>
          <p:cNvSpPr>
            <a:spLocks noGrp="1"/>
          </p:cNvSpPr>
          <p:nvPr>
            <p:ph type="ftr" sz="quarter" idx="11"/>
          </p:nvPr>
        </p:nvSpPr>
        <p:spPr/>
        <p:txBody>
          <a:bodyPr/>
          <a:lstStyle/>
          <a:p>
            <a:endParaRPr lang="en-US">
              <a:solidFill>
                <a:srgbClr val="DEF5FA"/>
              </a:solidFill>
            </a:endParaRPr>
          </a:p>
        </p:txBody>
      </p:sp>
      <p:sp>
        <p:nvSpPr>
          <p:cNvPr id="7" name="Slide Number Placeholder 6"/>
          <p:cNvSpPr>
            <a:spLocks noGrp="1"/>
          </p:cNvSpPr>
          <p:nvPr>
            <p:ph type="sldNum" sz="quarter" idx="12"/>
          </p:nvPr>
        </p:nvSpPr>
        <p:spPr/>
        <p:txBody>
          <a:bodyPr/>
          <a:lstStyle/>
          <a:p>
            <a:fld id="{2C95A9A5-BFE1-4F84-A1D7-5EF80342D263}" type="slidenum">
              <a:rPr lang="en-US" smtClean="0"/>
              <a:pPr/>
              <a:t>‹#›</a:t>
            </a:fld>
            <a:endParaRPr lang="en-US"/>
          </a:p>
        </p:txBody>
      </p:sp>
    </p:spTree>
    <p:extLst>
      <p:ext uri="{BB962C8B-B14F-4D97-AF65-F5344CB8AC3E}">
        <p14:creationId xmlns:p14="http://schemas.microsoft.com/office/powerpoint/2010/main" val="33378470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21824" y="1565673"/>
            <a:ext cx="4974590" cy="652498"/>
          </a:xfrm>
        </p:spPr>
        <p:txBody>
          <a:bodyPr anchor="b">
            <a:noAutofit/>
          </a:bodyPr>
          <a:lstStyle>
            <a:lvl1pPr marL="0" indent="0" algn="ctr">
              <a:buNone/>
              <a:defRPr sz="2040" b="1">
                <a:solidFill>
                  <a:schemeClr val="tx2"/>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621824" y="2218171"/>
            <a:ext cx="4974590" cy="4029948"/>
          </a:xfrm>
        </p:spPr>
        <p:txBody>
          <a:bodyPr/>
          <a:lstStyle>
            <a:lvl1pPr>
              <a:defRPr sz="2448"/>
            </a:lvl1pPr>
            <a:lvl2pPr>
              <a:defRPr sz="2040"/>
            </a:lvl2pPr>
            <a:lvl3pPr>
              <a:defRPr sz="1836"/>
            </a:lvl3pPr>
            <a:lvl4pPr>
              <a:defRPr sz="1632"/>
            </a:lvl4pPr>
            <a:lvl5pPr>
              <a:defRPr sz="1632"/>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10963" y="1565673"/>
            <a:ext cx="4974590" cy="652498"/>
          </a:xfrm>
        </p:spPr>
        <p:txBody>
          <a:bodyPr anchor="b">
            <a:noAutofit/>
          </a:bodyPr>
          <a:lstStyle>
            <a:lvl1pPr marL="0" indent="0" algn="ctr">
              <a:buNone/>
              <a:defRPr sz="2040" b="1">
                <a:solidFill>
                  <a:schemeClr val="tx2"/>
                </a:solidFill>
              </a:defRPr>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010963" y="2218171"/>
            <a:ext cx="4974590" cy="4029948"/>
          </a:xfrm>
        </p:spPr>
        <p:txBody>
          <a:bodyPr/>
          <a:lstStyle>
            <a:lvl1pPr>
              <a:defRPr sz="2448"/>
            </a:lvl1pPr>
            <a:lvl2pPr>
              <a:defRPr sz="2040"/>
            </a:lvl2pPr>
            <a:lvl3pPr>
              <a:defRPr sz="1836"/>
            </a:lvl3pPr>
            <a:lvl4pPr>
              <a:defRPr sz="1632"/>
            </a:lvl4pPr>
            <a:lvl5pPr>
              <a:defRPr sz="1632"/>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73DC9B-ABA4-4573-95E7-30ADF5C1C202}" type="datetimeFigureOut">
              <a:rPr lang="en-US" smtClean="0">
                <a:solidFill>
                  <a:srgbClr val="DEF5FA"/>
                </a:solidFill>
              </a:rPr>
              <a:pPr/>
              <a:t>11/22/2012</a:t>
            </a:fld>
            <a:endParaRPr lang="en-US">
              <a:solidFill>
                <a:srgbClr val="DEF5FA"/>
              </a:solidFill>
            </a:endParaRPr>
          </a:p>
        </p:txBody>
      </p:sp>
      <p:sp>
        <p:nvSpPr>
          <p:cNvPr id="8" name="Footer Placeholder 7"/>
          <p:cNvSpPr>
            <a:spLocks noGrp="1"/>
          </p:cNvSpPr>
          <p:nvPr>
            <p:ph type="ftr" sz="quarter" idx="11"/>
          </p:nvPr>
        </p:nvSpPr>
        <p:spPr/>
        <p:txBody>
          <a:bodyPr/>
          <a:lstStyle/>
          <a:p>
            <a:endParaRPr lang="en-US">
              <a:solidFill>
                <a:srgbClr val="DEF5FA"/>
              </a:solidFill>
            </a:endParaRPr>
          </a:p>
        </p:txBody>
      </p:sp>
      <p:sp>
        <p:nvSpPr>
          <p:cNvPr id="9" name="Slide Number Placeholder 8"/>
          <p:cNvSpPr>
            <a:spLocks noGrp="1"/>
          </p:cNvSpPr>
          <p:nvPr>
            <p:ph type="sldNum" sz="quarter" idx="12"/>
          </p:nvPr>
        </p:nvSpPr>
        <p:spPr/>
        <p:txBody>
          <a:bodyPr/>
          <a:lstStyle/>
          <a:p>
            <a:fld id="{2C95A9A5-BFE1-4F84-A1D7-5EF80342D263}" type="slidenum">
              <a:rPr lang="en-US" smtClean="0"/>
              <a:pPr/>
              <a:t>‹#›</a:t>
            </a:fld>
            <a:endParaRPr lang="en-US"/>
          </a:p>
        </p:txBody>
      </p:sp>
    </p:spTree>
    <p:extLst>
      <p:ext uri="{BB962C8B-B14F-4D97-AF65-F5344CB8AC3E}">
        <p14:creationId xmlns:p14="http://schemas.microsoft.com/office/powerpoint/2010/main" val="282189018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73DC9B-ABA4-4573-95E7-30ADF5C1C202}" type="datetimeFigureOut">
              <a:rPr lang="en-US" smtClean="0">
                <a:solidFill>
                  <a:srgbClr val="DEF5FA"/>
                </a:solidFill>
              </a:rPr>
              <a:pPr/>
              <a:t>11/22/2012</a:t>
            </a:fld>
            <a:endParaRPr lang="en-US">
              <a:solidFill>
                <a:srgbClr val="DEF5FA"/>
              </a:solidFill>
            </a:endParaRPr>
          </a:p>
        </p:txBody>
      </p:sp>
      <p:sp>
        <p:nvSpPr>
          <p:cNvPr id="4" name="Footer Placeholder 3"/>
          <p:cNvSpPr>
            <a:spLocks noGrp="1"/>
          </p:cNvSpPr>
          <p:nvPr>
            <p:ph type="ftr" sz="quarter" idx="11"/>
          </p:nvPr>
        </p:nvSpPr>
        <p:spPr/>
        <p:txBody>
          <a:bodyPr/>
          <a:lstStyle/>
          <a:p>
            <a:endParaRPr lang="en-US">
              <a:solidFill>
                <a:srgbClr val="DEF5FA"/>
              </a:solidFill>
            </a:endParaRPr>
          </a:p>
        </p:txBody>
      </p:sp>
      <p:sp>
        <p:nvSpPr>
          <p:cNvPr id="5" name="Slide Number Placeholder 4"/>
          <p:cNvSpPr>
            <a:spLocks noGrp="1"/>
          </p:cNvSpPr>
          <p:nvPr>
            <p:ph type="sldNum" sz="quarter" idx="12"/>
          </p:nvPr>
        </p:nvSpPr>
        <p:spPr/>
        <p:txBody>
          <a:bodyPr/>
          <a:lstStyle/>
          <a:p>
            <a:fld id="{2C95A9A5-BFE1-4F84-A1D7-5EF80342D263}" type="slidenum">
              <a:rPr lang="en-US" smtClean="0"/>
              <a:pPr/>
              <a:t>‹#›</a:t>
            </a:fld>
            <a:endParaRPr lang="en-US"/>
          </a:p>
        </p:txBody>
      </p:sp>
    </p:spTree>
    <p:extLst>
      <p:ext uri="{BB962C8B-B14F-4D97-AF65-F5344CB8AC3E}">
        <p14:creationId xmlns:p14="http://schemas.microsoft.com/office/powerpoint/2010/main" val="26845949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3DC9B-ABA4-4573-95E7-30ADF5C1C202}" type="datetimeFigureOut">
              <a:rPr lang="en-US" smtClean="0">
                <a:solidFill>
                  <a:srgbClr val="DEF5FA"/>
                </a:solidFill>
              </a:rPr>
              <a:pPr/>
              <a:t>11/22/2012</a:t>
            </a:fld>
            <a:endParaRPr lang="en-US">
              <a:solidFill>
                <a:srgbClr val="DEF5FA"/>
              </a:solidFill>
            </a:endParaRPr>
          </a:p>
        </p:txBody>
      </p:sp>
      <p:sp>
        <p:nvSpPr>
          <p:cNvPr id="3" name="Footer Placeholder 2"/>
          <p:cNvSpPr>
            <a:spLocks noGrp="1"/>
          </p:cNvSpPr>
          <p:nvPr>
            <p:ph type="ftr" sz="quarter" idx="11"/>
          </p:nvPr>
        </p:nvSpPr>
        <p:spPr/>
        <p:txBody>
          <a:bodyPr/>
          <a:lstStyle/>
          <a:p>
            <a:endParaRPr lang="en-US">
              <a:solidFill>
                <a:srgbClr val="DEF5FA"/>
              </a:solidFill>
            </a:endParaRPr>
          </a:p>
        </p:txBody>
      </p:sp>
      <p:sp>
        <p:nvSpPr>
          <p:cNvPr id="4" name="Slide Number Placeholder 3"/>
          <p:cNvSpPr>
            <a:spLocks noGrp="1"/>
          </p:cNvSpPr>
          <p:nvPr>
            <p:ph type="sldNum" sz="quarter" idx="12"/>
          </p:nvPr>
        </p:nvSpPr>
        <p:spPr/>
        <p:txBody>
          <a:bodyPr/>
          <a:lstStyle/>
          <a:p>
            <a:fld id="{2C95A9A5-BFE1-4F84-A1D7-5EF80342D263}" type="slidenum">
              <a:rPr lang="en-US" smtClean="0"/>
              <a:pPr/>
              <a:t>‹#›</a:t>
            </a:fld>
            <a:endParaRPr lang="en-US"/>
          </a:p>
        </p:txBody>
      </p:sp>
    </p:spTree>
    <p:extLst>
      <p:ext uri="{BB962C8B-B14F-4D97-AF65-F5344CB8AC3E}">
        <p14:creationId xmlns:p14="http://schemas.microsoft.com/office/powerpoint/2010/main" val="36746042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4550" y="5604946"/>
            <a:ext cx="10571004" cy="606192"/>
          </a:xfrm>
        </p:spPr>
        <p:txBody>
          <a:bodyPr anchor="b"/>
          <a:lstStyle>
            <a:lvl1pPr algn="ctr">
              <a:defRPr sz="2244"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14549" y="6217355"/>
            <a:ext cx="10571005" cy="621736"/>
          </a:xfrm>
        </p:spPr>
        <p:txBody>
          <a:bodyPr>
            <a:normAutofit/>
          </a:bodyPr>
          <a:lstStyle>
            <a:lvl1pPr marL="0" indent="0" algn="ctr">
              <a:buNone/>
              <a:defRPr sz="1632"/>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73DC9B-ABA4-4573-95E7-30ADF5C1C202}" type="datetimeFigureOut">
              <a:rPr lang="en-US" smtClean="0">
                <a:solidFill>
                  <a:srgbClr val="DEF5FA"/>
                </a:solidFill>
              </a:rPr>
              <a:pPr/>
              <a:t>11/22/2012</a:t>
            </a:fld>
            <a:endParaRPr lang="en-US">
              <a:solidFill>
                <a:srgbClr val="DEF5FA"/>
              </a:solidFill>
            </a:endParaRPr>
          </a:p>
        </p:txBody>
      </p:sp>
      <p:sp>
        <p:nvSpPr>
          <p:cNvPr id="6" name="Footer Placeholder 5"/>
          <p:cNvSpPr>
            <a:spLocks noGrp="1"/>
          </p:cNvSpPr>
          <p:nvPr>
            <p:ph type="ftr" sz="quarter" idx="11"/>
          </p:nvPr>
        </p:nvSpPr>
        <p:spPr/>
        <p:txBody>
          <a:bodyPr/>
          <a:lstStyle/>
          <a:p>
            <a:endParaRPr lang="en-US">
              <a:solidFill>
                <a:srgbClr val="DEF5FA"/>
              </a:solidFill>
            </a:endParaRPr>
          </a:p>
        </p:txBody>
      </p:sp>
      <p:sp>
        <p:nvSpPr>
          <p:cNvPr id="7" name="Slide Number Placeholder 6"/>
          <p:cNvSpPr>
            <a:spLocks noGrp="1"/>
          </p:cNvSpPr>
          <p:nvPr>
            <p:ph type="sldNum" sz="quarter" idx="12"/>
          </p:nvPr>
        </p:nvSpPr>
        <p:spPr/>
        <p:txBody>
          <a:bodyPr/>
          <a:lstStyle/>
          <a:p>
            <a:fld id="{2C95A9A5-BFE1-4F84-A1D7-5EF80342D263}" type="slidenum">
              <a:rPr lang="en-US" smtClean="0"/>
              <a:pPr/>
              <a:t>‹#›</a:t>
            </a:fld>
            <a:endParaRPr lang="en-US"/>
          </a:p>
        </p:txBody>
      </p:sp>
      <p:sp>
        <p:nvSpPr>
          <p:cNvPr id="9" name="Content Placeholder 8"/>
          <p:cNvSpPr>
            <a:spLocks noGrp="1"/>
          </p:cNvSpPr>
          <p:nvPr>
            <p:ph sz="quarter" idx="13"/>
          </p:nvPr>
        </p:nvSpPr>
        <p:spPr>
          <a:xfrm>
            <a:off x="414549" y="388585"/>
            <a:ext cx="10571004" cy="50412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8838330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0404" y="5604675"/>
            <a:ext cx="10571004" cy="606463"/>
          </a:xfrm>
        </p:spPr>
        <p:txBody>
          <a:bodyPr anchor="b"/>
          <a:lstStyle>
            <a:lvl1pPr algn="ctr">
              <a:defRPr sz="2244"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503739" cy="5595620"/>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r>
              <a:rPr lang="en-US" smtClean="0"/>
              <a:t>Click icon to add picture</a:t>
            </a:r>
            <a:endParaRPr lang="en-US" dirty="0"/>
          </a:p>
        </p:txBody>
      </p:sp>
      <p:sp>
        <p:nvSpPr>
          <p:cNvPr id="4" name="Text Placeholder 3"/>
          <p:cNvSpPr>
            <a:spLocks noGrp="1"/>
          </p:cNvSpPr>
          <p:nvPr>
            <p:ph type="body" sz="half" idx="2"/>
          </p:nvPr>
        </p:nvSpPr>
        <p:spPr>
          <a:xfrm>
            <a:off x="410404" y="6217356"/>
            <a:ext cx="10571004" cy="624844"/>
          </a:xfrm>
        </p:spPr>
        <p:txBody>
          <a:bodyPr>
            <a:normAutofit/>
          </a:bodyPr>
          <a:lstStyle>
            <a:lvl1pPr marL="0" indent="0" algn="ctr">
              <a:buNone/>
              <a:defRPr sz="1632"/>
            </a:lvl1pPr>
            <a:lvl2pPr marL="466298" indent="0">
              <a:buNone/>
              <a:defRPr sz="1224"/>
            </a:lvl2pPr>
            <a:lvl3pPr marL="932597" indent="0">
              <a:buNone/>
              <a:defRPr sz="1020"/>
            </a:lvl3pPr>
            <a:lvl4pPr marL="1398895" indent="0">
              <a:buNone/>
              <a:defRPr sz="918"/>
            </a:lvl4pPr>
            <a:lvl5pPr marL="1865193" indent="0">
              <a:buNone/>
              <a:defRPr sz="918"/>
            </a:lvl5pPr>
            <a:lvl6pPr marL="2331491" indent="0">
              <a:buNone/>
              <a:defRPr sz="918"/>
            </a:lvl6pPr>
            <a:lvl7pPr marL="2797790" indent="0">
              <a:buNone/>
              <a:defRPr sz="918"/>
            </a:lvl7pPr>
            <a:lvl8pPr marL="3264088" indent="0">
              <a:buNone/>
              <a:defRPr sz="918"/>
            </a:lvl8pPr>
            <a:lvl9pPr marL="3730386" indent="0">
              <a:buNone/>
              <a:defRPr sz="918"/>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273DC9B-ABA4-4573-95E7-30ADF5C1C202}" type="datetimeFigureOut">
              <a:rPr lang="en-US" smtClean="0">
                <a:solidFill>
                  <a:srgbClr val="DEF5FA"/>
                </a:solidFill>
              </a:rPr>
              <a:pPr/>
              <a:t>11/22/2012</a:t>
            </a:fld>
            <a:endParaRPr lang="en-US">
              <a:solidFill>
                <a:srgbClr val="DEF5FA"/>
              </a:solidFill>
            </a:endParaRPr>
          </a:p>
        </p:txBody>
      </p:sp>
      <p:sp>
        <p:nvSpPr>
          <p:cNvPr id="9" name="Slide Number Placeholder 8"/>
          <p:cNvSpPr>
            <a:spLocks noGrp="1"/>
          </p:cNvSpPr>
          <p:nvPr>
            <p:ph type="sldNum" sz="quarter" idx="11"/>
          </p:nvPr>
        </p:nvSpPr>
        <p:spPr/>
        <p:txBody>
          <a:bodyPr/>
          <a:lstStyle/>
          <a:p>
            <a:fld id="{2C95A9A5-BFE1-4F84-A1D7-5EF80342D263}" type="slidenum">
              <a:rPr lang="en-US" smtClean="0"/>
              <a:pPr/>
              <a:t>‹#›</a:t>
            </a:fld>
            <a:endParaRPr lang="en-US"/>
          </a:p>
        </p:txBody>
      </p:sp>
      <p:sp>
        <p:nvSpPr>
          <p:cNvPr id="10" name="Footer Placeholder 9"/>
          <p:cNvSpPr>
            <a:spLocks noGrp="1"/>
          </p:cNvSpPr>
          <p:nvPr>
            <p:ph type="ftr" sz="quarter" idx="12"/>
          </p:nvPr>
        </p:nvSpPr>
        <p:spPr/>
        <p:txBody>
          <a:bodyPr/>
          <a:lstStyle/>
          <a:p>
            <a:endParaRPr lang="en-US">
              <a:solidFill>
                <a:srgbClr val="DEF5FA"/>
              </a:solidFill>
            </a:endParaRPr>
          </a:p>
        </p:txBody>
      </p:sp>
    </p:spTree>
    <p:extLst>
      <p:ext uri="{BB962C8B-B14F-4D97-AF65-F5344CB8AC3E}">
        <p14:creationId xmlns:p14="http://schemas.microsoft.com/office/powerpoint/2010/main" val="21613345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3DC9B-ABA4-4573-95E7-30ADF5C1C202}" type="datetimeFigureOut">
              <a:rPr lang="en-US" smtClean="0">
                <a:solidFill>
                  <a:srgbClr val="DEF5FA"/>
                </a:solidFill>
              </a:rPr>
              <a:pPr/>
              <a:t>11/22/2012</a:t>
            </a:fld>
            <a:endParaRPr lang="en-US">
              <a:solidFill>
                <a:srgbClr val="DEF5FA"/>
              </a:solidFill>
            </a:endParaRPr>
          </a:p>
        </p:txBody>
      </p:sp>
      <p:sp>
        <p:nvSpPr>
          <p:cNvPr id="5" name="Footer Placeholder 4"/>
          <p:cNvSpPr>
            <a:spLocks noGrp="1"/>
          </p:cNvSpPr>
          <p:nvPr>
            <p:ph type="ftr" sz="quarter" idx="11"/>
          </p:nvPr>
        </p:nvSpPr>
        <p:spPr/>
        <p:txBody>
          <a:bodyPr/>
          <a:lstStyle/>
          <a:p>
            <a:endParaRPr lang="en-US">
              <a:solidFill>
                <a:srgbClr val="DEF5FA"/>
              </a:solidFill>
            </a:endParaRPr>
          </a:p>
        </p:txBody>
      </p:sp>
      <p:sp>
        <p:nvSpPr>
          <p:cNvPr id="6" name="Slide Number Placeholder 5"/>
          <p:cNvSpPr>
            <a:spLocks noGrp="1"/>
          </p:cNvSpPr>
          <p:nvPr>
            <p:ph type="sldNum" sz="quarter" idx="12"/>
          </p:nvPr>
        </p:nvSpPr>
        <p:spPr/>
        <p:txBody>
          <a:bodyPr/>
          <a:lstStyle/>
          <a:p>
            <a:fld id="{2C95A9A5-BFE1-4F84-A1D7-5EF80342D263}" type="slidenum">
              <a:rPr lang="en-US" smtClean="0"/>
              <a:pPr/>
              <a:t>‹#›</a:t>
            </a:fld>
            <a:endParaRPr lang="en-US"/>
          </a:p>
        </p:txBody>
      </p:sp>
    </p:spTree>
    <p:extLst>
      <p:ext uri="{BB962C8B-B14F-4D97-AF65-F5344CB8AC3E}">
        <p14:creationId xmlns:p14="http://schemas.microsoft.com/office/powerpoint/2010/main" val="172997922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6444" y="280106"/>
            <a:ext cx="2383658" cy="596801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1824" y="280106"/>
            <a:ext cx="8187346" cy="596801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3DC9B-ABA4-4573-95E7-30ADF5C1C202}" type="datetimeFigureOut">
              <a:rPr lang="en-US" smtClean="0">
                <a:solidFill>
                  <a:srgbClr val="DEF5FA"/>
                </a:solidFill>
              </a:rPr>
              <a:pPr/>
              <a:t>11/22/2012</a:t>
            </a:fld>
            <a:endParaRPr lang="en-US">
              <a:solidFill>
                <a:srgbClr val="DEF5FA"/>
              </a:solidFill>
            </a:endParaRPr>
          </a:p>
        </p:txBody>
      </p:sp>
      <p:sp>
        <p:nvSpPr>
          <p:cNvPr id="5" name="Footer Placeholder 4"/>
          <p:cNvSpPr>
            <a:spLocks noGrp="1"/>
          </p:cNvSpPr>
          <p:nvPr>
            <p:ph type="ftr" sz="quarter" idx="11"/>
          </p:nvPr>
        </p:nvSpPr>
        <p:spPr/>
        <p:txBody>
          <a:bodyPr/>
          <a:lstStyle/>
          <a:p>
            <a:endParaRPr lang="en-US">
              <a:solidFill>
                <a:srgbClr val="DEF5FA"/>
              </a:solidFill>
            </a:endParaRPr>
          </a:p>
        </p:txBody>
      </p:sp>
      <p:sp>
        <p:nvSpPr>
          <p:cNvPr id="6" name="Slide Number Placeholder 5"/>
          <p:cNvSpPr>
            <a:spLocks noGrp="1"/>
          </p:cNvSpPr>
          <p:nvPr>
            <p:ph type="sldNum" sz="quarter" idx="12"/>
          </p:nvPr>
        </p:nvSpPr>
        <p:spPr/>
        <p:txBody>
          <a:bodyPr/>
          <a:lstStyle/>
          <a:p>
            <a:fld id="{2C95A9A5-BFE1-4F84-A1D7-5EF80342D263}" type="slidenum">
              <a:rPr lang="en-US" smtClean="0"/>
              <a:pPr/>
              <a:t>‹#›</a:t>
            </a:fld>
            <a:endParaRPr lang="en-US"/>
          </a:p>
        </p:txBody>
      </p:sp>
    </p:spTree>
    <p:extLst>
      <p:ext uri="{BB962C8B-B14F-4D97-AF65-F5344CB8AC3E}">
        <p14:creationId xmlns:p14="http://schemas.microsoft.com/office/powerpoint/2010/main" val="151613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1615446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676040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theme" Target="../theme/theme4.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5.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 id="2147484331" r:id="rId16"/>
    <p:sldLayoutId id="2147484344"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 id="2147484330" r:id="rId17"/>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1824" y="280105"/>
            <a:ext cx="10363729" cy="116575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21824" y="1632056"/>
            <a:ext cx="10363729" cy="489616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503739" y="0"/>
            <a:ext cx="932736" cy="69945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endParaRPr>
          </a:p>
        </p:txBody>
      </p:sp>
      <p:sp>
        <p:nvSpPr>
          <p:cNvPr id="8" name="Rectangle 7"/>
          <p:cNvSpPr/>
          <p:nvPr/>
        </p:nvSpPr>
        <p:spPr>
          <a:xfrm>
            <a:off x="11503739" y="5595620"/>
            <a:ext cx="932736" cy="6994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endParaRPr lang="en-US" sz="1836">
              <a:solidFill>
                <a:prstClr val="white"/>
              </a:solidFill>
            </a:endParaRPr>
          </a:p>
        </p:txBody>
      </p:sp>
      <p:sp>
        <p:nvSpPr>
          <p:cNvPr id="6" name="Slide Number Placeholder 5"/>
          <p:cNvSpPr>
            <a:spLocks noGrp="1"/>
          </p:cNvSpPr>
          <p:nvPr>
            <p:ph type="sldNum" sz="quarter" idx="4"/>
          </p:nvPr>
        </p:nvSpPr>
        <p:spPr>
          <a:xfrm>
            <a:off x="11603824" y="5761416"/>
            <a:ext cx="746189" cy="404128"/>
          </a:xfrm>
          <a:prstGeom prst="bracketPair">
            <a:avLst>
              <a:gd name="adj" fmla="val 17949"/>
            </a:avLst>
          </a:prstGeom>
          <a:ln w="19050">
            <a:solidFill>
              <a:srgbClr val="FFFFFF"/>
            </a:solidFill>
          </a:ln>
        </p:spPr>
        <p:txBody>
          <a:bodyPr vert="horz" lIns="0" tIns="0" rIns="0" bIns="0" rtlCol="0" anchor="ctr"/>
          <a:lstStyle>
            <a:lvl1pPr algn="ctr">
              <a:defRPr sz="1836">
                <a:solidFill>
                  <a:srgbClr val="FFFFFF"/>
                </a:solidFill>
              </a:defRPr>
            </a:lvl1pPr>
          </a:lstStyle>
          <a:p>
            <a:pPr defTabSz="932597"/>
            <a:fld id="{2C95A9A5-BFE1-4F84-A1D7-5EF80342D263}" type="slidenum">
              <a:rPr lang="en-US" smtClean="0"/>
              <a:pPr defTabSz="932597"/>
              <a:t>‹#›</a:t>
            </a:fld>
            <a:endParaRPr lang="en-US"/>
          </a:p>
        </p:txBody>
      </p:sp>
      <p:sp>
        <p:nvSpPr>
          <p:cNvPr id="5" name="Footer Placeholder 4"/>
          <p:cNvSpPr>
            <a:spLocks noGrp="1"/>
          </p:cNvSpPr>
          <p:nvPr>
            <p:ph type="ftr" sz="quarter" idx="3"/>
          </p:nvPr>
        </p:nvSpPr>
        <p:spPr>
          <a:xfrm rot="16200000">
            <a:off x="10721355" y="4067151"/>
            <a:ext cx="2414407" cy="497459"/>
          </a:xfrm>
          <a:prstGeom prst="rect">
            <a:avLst/>
          </a:prstGeom>
        </p:spPr>
        <p:txBody>
          <a:bodyPr vert="horz" lIns="91440" tIns="45720" rIns="91440" bIns="45720" rtlCol="0" anchor="ctr"/>
          <a:lstStyle>
            <a:lvl1pPr algn="r">
              <a:defRPr sz="1224">
                <a:solidFill>
                  <a:schemeClr val="bg2"/>
                </a:solidFill>
              </a:defRPr>
            </a:lvl1pPr>
          </a:lstStyle>
          <a:p>
            <a:pPr defTabSz="932597"/>
            <a:endParaRPr lang="en-US">
              <a:solidFill>
                <a:srgbClr val="DEF5FA"/>
              </a:solidFill>
            </a:endParaRPr>
          </a:p>
        </p:txBody>
      </p:sp>
      <p:sp>
        <p:nvSpPr>
          <p:cNvPr id="4" name="Date Placeholder 3"/>
          <p:cNvSpPr>
            <a:spLocks noGrp="1"/>
          </p:cNvSpPr>
          <p:nvPr>
            <p:ph type="dt" sz="half" idx="2"/>
          </p:nvPr>
        </p:nvSpPr>
        <p:spPr>
          <a:xfrm rot="16200000">
            <a:off x="10685088" y="1616477"/>
            <a:ext cx="2486941" cy="497459"/>
          </a:xfrm>
          <a:prstGeom prst="rect">
            <a:avLst/>
          </a:prstGeom>
        </p:spPr>
        <p:txBody>
          <a:bodyPr vert="horz" lIns="91440" tIns="45720" rIns="91440" bIns="45720" rtlCol="0" anchor="ctr"/>
          <a:lstStyle>
            <a:lvl1pPr algn="l">
              <a:defRPr sz="1224">
                <a:solidFill>
                  <a:schemeClr val="bg2"/>
                </a:solidFill>
              </a:defRPr>
            </a:lvl1pPr>
          </a:lstStyle>
          <a:p>
            <a:pPr defTabSz="932597"/>
            <a:fld id="{C273DC9B-ABA4-4573-95E7-30ADF5C1C202}" type="datetimeFigureOut">
              <a:rPr lang="en-US" smtClean="0">
                <a:solidFill>
                  <a:srgbClr val="DEF5FA"/>
                </a:solidFill>
              </a:rPr>
              <a:pPr defTabSz="932597"/>
              <a:t>11/22/2012</a:t>
            </a:fld>
            <a:endParaRPr lang="en-US">
              <a:solidFill>
                <a:srgbClr val="DEF5FA"/>
              </a:solidFill>
            </a:endParaRPr>
          </a:p>
        </p:txBody>
      </p:sp>
    </p:spTree>
    <p:extLst>
      <p:ext uri="{BB962C8B-B14F-4D97-AF65-F5344CB8AC3E}">
        <p14:creationId xmlns:p14="http://schemas.microsoft.com/office/powerpoint/2010/main" val="1341074031"/>
      </p:ext>
    </p:extLst>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xStyles>
    <p:titleStyle>
      <a:lvl1pPr algn="l" defTabSz="932597" rtl="0" eaLnBrk="1" latinLnBrk="0" hangingPunct="1">
        <a:spcBef>
          <a:spcPct val="0"/>
        </a:spcBef>
        <a:buNone/>
        <a:defRPr sz="4692" kern="1200" cap="none" spc="-102" baseline="0">
          <a:ln>
            <a:noFill/>
          </a:ln>
          <a:solidFill>
            <a:schemeClr val="tx2"/>
          </a:solidFill>
          <a:effectLst/>
          <a:latin typeface="+mj-lt"/>
          <a:ea typeface="+mj-ea"/>
          <a:cs typeface="+mj-cs"/>
        </a:defRPr>
      </a:lvl1pPr>
    </p:titleStyle>
    <p:bodyStyle>
      <a:lvl1pPr marL="349724" indent="-233149" algn="l" defTabSz="932597" rtl="0" eaLnBrk="1" latinLnBrk="0" hangingPunct="1">
        <a:spcBef>
          <a:spcPct val="20000"/>
        </a:spcBef>
        <a:buClr>
          <a:schemeClr val="accent1"/>
        </a:buClr>
        <a:buFont typeface="Arial" pitchFamily="34" charset="0"/>
        <a:buChar char="•"/>
        <a:defRPr sz="2244" kern="1200">
          <a:solidFill>
            <a:schemeClr val="tx1"/>
          </a:solidFill>
          <a:latin typeface="+mn-lt"/>
          <a:ea typeface="+mn-ea"/>
          <a:cs typeface="+mn-cs"/>
        </a:defRPr>
      </a:lvl1pPr>
      <a:lvl2pPr marL="652818" indent="-233149" algn="l" defTabSz="932597" rtl="0" eaLnBrk="1" latinLnBrk="0" hangingPunct="1">
        <a:spcBef>
          <a:spcPct val="20000"/>
        </a:spcBef>
        <a:buClr>
          <a:schemeClr val="accent2"/>
        </a:buClr>
        <a:buFont typeface="Arial" pitchFamily="34" charset="0"/>
        <a:buChar char="•"/>
        <a:defRPr sz="2040" kern="1200">
          <a:solidFill>
            <a:schemeClr val="tx1"/>
          </a:solidFill>
          <a:latin typeface="+mn-lt"/>
          <a:ea typeface="+mn-ea"/>
          <a:cs typeface="+mn-cs"/>
        </a:defRPr>
      </a:lvl2pPr>
      <a:lvl3pPr marL="1025856" indent="-233149" algn="l" defTabSz="932597" rtl="0" eaLnBrk="1" latinLnBrk="0" hangingPunct="1">
        <a:spcBef>
          <a:spcPct val="20000"/>
        </a:spcBef>
        <a:buClr>
          <a:schemeClr val="accent3"/>
        </a:buClr>
        <a:buFont typeface="Arial" pitchFamily="34" charset="0"/>
        <a:buChar char="•"/>
        <a:defRPr sz="1836" kern="1200">
          <a:solidFill>
            <a:schemeClr val="tx1"/>
          </a:solidFill>
          <a:latin typeface="+mn-lt"/>
          <a:ea typeface="+mn-ea"/>
          <a:cs typeface="+mn-cs"/>
        </a:defRPr>
      </a:lvl3pPr>
      <a:lvl4pPr marL="1305635" indent="-233149" algn="l" defTabSz="932597" rtl="0" eaLnBrk="1" latinLnBrk="0" hangingPunct="1">
        <a:spcBef>
          <a:spcPct val="20000"/>
        </a:spcBef>
        <a:buClr>
          <a:schemeClr val="accent4"/>
        </a:buClr>
        <a:buFont typeface="Arial" pitchFamily="34" charset="0"/>
        <a:buChar char="•"/>
        <a:defRPr sz="1632" kern="1200">
          <a:solidFill>
            <a:schemeClr val="tx1"/>
          </a:solidFill>
          <a:latin typeface="+mn-lt"/>
          <a:ea typeface="+mn-ea"/>
          <a:cs typeface="+mn-cs"/>
        </a:defRPr>
      </a:lvl4pPr>
      <a:lvl5pPr marL="1585414" indent="-233149" algn="l" defTabSz="932597" rtl="0" eaLnBrk="1" latinLnBrk="0" hangingPunct="1">
        <a:spcBef>
          <a:spcPct val="20000"/>
        </a:spcBef>
        <a:buClr>
          <a:schemeClr val="accent5"/>
        </a:buClr>
        <a:buFont typeface="Arial" pitchFamily="34" charset="0"/>
        <a:buChar char="•"/>
        <a:defRPr sz="1428" kern="1200" baseline="0">
          <a:solidFill>
            <a:schemeClr val="tx1"/>
          </a:solidFill>
          <a:latin typeface="+mn-lt"/>
          <a:ea typeface="+mn-ea"/>
          <a:cs typeface="+mn-cs"/>
        </a:defRPr>
      </a:lvl5pPr>
      <a:lvl6pPr marL="1771933" indent="-186519" algn="l" defTabSz="932597" rtl="0" eaLnBrk="1" latinLnBrk="0" hangingPunct="1">
        <a:spcBef>
          <a:spcPct val="20000"/>
        </a:spcBef>
        <a:buClr>
          <a:schemeClr val="accent1"/>
        </a:buClr>
        <a:buFont typeface="Arial" pitchFamily="34" charset="0"/>
        <a:buChar char="•"/>
        <a:defRPr sz="1428" kern="1200" baseline="0">
          <a:solidFill>
            <a:schemeClr val="tx1"/>
          </a:solidFill>
          <a:latin typeface="+mn-lt"/>
          <a:ea typeface="+mn-ea"/>
          <a:cs typeface="+mn-cs"/>
        </a:defRPr>
      </a:lvl6pPr>
      <a:lvl7pPr marL="1958453" indent="-186519" algn="l" defTabSz="932597" rtl="0" eaLnBrk="1" latinLnBrk="0" hangingPunct="1">
        <a:spcBef>
          <a:spcPct val="20000"/>
        </a:spcBef>
        <a:buClr>
          <a:schemeClr val="accent2"/>
        </a:buClr>
        <a:buFont typeface="Arial" pitchFamily="34" charset="0"/>
        <a:buChar char="•"/>
        <a:defRPr sz="1428" kern="1200">
          <a:solidFill>
            <a:schemeClr val="tx1"/>
          </a:solidFill>
          <a:latin typeface="+mn-lt"/>
          <a:ea typeface="+mn-ea"/>
          <a:cs typeface="+mn-cs"/>
        </a:defRPr>
      </a:lvl7pPr>
      <a:lvl8pPr marL="2144972" indent="-186519" algn="l" defTabSz="932597" rtl="0" eaLnBrk="1" latinLnBrk="0" hangingPunct="1">
        <a:spcBef>
          <a:spcPct val="20000"/>
        </a:spcBef>
        <a:buClr>
          <a:schemeClr val="accent3"/>
        </a:buClr>
        <a:buFont typeface="Arial" pitchFamily="34" charset="0"/>
        <a:buChar char="•"/>
        <a:defRPr sz="1428" kern="1200">
          <a:solidFill>
            <a:schemeClr val="tx1"/>
          </a:solidFill>
          <a:latin typeface="+mn-lt"/>
          <a:ea typeface="+mn-ea"/>
          <a:cs typeface="+mn-cs"/>
        </a:defRPr>
      </a:lvl8pPr>
      <a:lvl9pPr marL="2331491" indent="-186519" algn="l" defTabSz="932597" rtl="0" eaLnBrk="1" latinLnBrk="0" hangingPunct="1">
        <a:spcBef>
          <a:spcPct val="20000"/>
        </a:spcBef>
        <a:buClr>
          <a:schemeClr val="accent4"/>
        </a:buClr>
        <a:buFont typeface="Arial" pitchFamily="34" charset="0"/>
        <a:buChar char="•"/>
        <a:defRPr sz="1428"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esearch.microsoft.com/~tball/" TargetMode="External"/><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hyperlink" Target="http://www.touchdevelop.com/" TargetMode="External"/><Relationship Id="rId5" Type="http://schemas.openxmlformats.org/officeDocument/2006/relationships/hyperlink" Target="http://research.microsoft.com/en-us/projects/touchdevelop/team.aspx" TargetMode="External"/><Relationship Id="rId4" Type="http://schemas.openxmlformats.org/officeDocument/2006/relationships/hyperlink" Target="http://research.microsoft.com/ri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73.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7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4.xml"/><Relationship Id="rId5" Type="http://schemas.openxmlformats.org/officeDocument/2006/relationships/image" Target="../media/image6.jp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hyperlink" Target="http://touchdevelop.com/"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hyperlink" Target="http://typescriptlang.org/" TargetMode="External"/><Relationship Id="rId4" Type="http://schemas.openxmlformats.org/officeDocument/2006/relationships/hyperlink" Target="http://typescript.co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touchdevelop.com/doc/videos/endtoend.mp4" TargetMode="External"/><Relationship Id="rId2" Type="http://schemas.openxmlformats.org/officeDocument/2006/relationships/notesSlide" Target="../notesSlides/notesSlide6.xml"/><Relationship Id="rId1" Type="http://schemas.openxmlformats.org/officeDocument/2006/relationships/slideLayout" Target="../slideLayouts/slideLayout52.xml"/><Relationship Id="rId4" Type="http://schemas.openxmlformats.org/officeDocument/2006/relationships/hyperlink" Target="https://www.touchdevelop.com/szh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hyperlink" Target="http://touchdevelop.com/galle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1"/>
          </p:nvPr>
        </p:nvSpPr>
        <p:spPr>
          <a:xfrm>
            <a:off x="309051" y="5249862"/>
            <a:ext cx="11887200" cy="914400"/>
          </a:xfrm>
        </p:spPr>
        <p:txBody>
          <a:bodyPr/>
          <a:lstStyle/>
          <a:p>
            <a:r>
              <a:rPr lang="en-US" dirty="0" smtClean="0">
                <a:hlinkClick r:id="rId3"/>
              </a:rPr>
              <a:t>Thomas Ball</a:t>
            </a:r>
            <a:endParaRPr lang="en-US" dirty="0" smtClean="0"/>
          </a:p>
          <a:p>
            <a:r>
              <a:rPr lang="en-US" dirty="0" smtClean="0"/>
              <a:t>Principal Researcher</a:t>
            </a:r>
          </a:p>
          <a:p>
            <a:r>
              <a:rPr lang="en-US" dirty="0" smtClean="0">
                <a:hlinkClick r:id="rId4"/>
              </a:rPr>
              <a:t>Research in Software Engineering</a:t>
            </a:r>
            <a:r>
              <a:rPr lang="en-US" dirty="0" smtClean="0"/>
              <a:t>, Microsoft Research</a:t>
            </a:r>
          </a:p>
          <a:p>
            <a:endParaRPr lang="en-US" dirty="0"/>
          </a:p>
          <a:p>
            <a:pPr algn="just"/>
            <a:r>
              <a:rPr lang="en-US" dirty="0" smtClean="0"/>
              <a:t>Thanks to Michal </a:t>
            </a:r>
            <a:r>
              <a:rPr lang="en-US" dirty="0" smtClean="0"/>
              <a:t>Moskal, Sebastian Burckhardt and the </a:t>
            </a:r>
            <a:r>
              <a:rPr lang="en-US" dirty="0" err="1" smtClean="0">
                <a:hlinkClick r:id="rId5"/>
              </a:rPr>
              <a:t>TouchDevelop</a:t>
            </a:r>
            <a:r>
              <a:rPr lang="en-US" dirty="0" smtClean="0">
                <a:hlinkClick r:id="rId5"/>
              </a:rPr>
              <a:t> team</a:t>
            </a:r>
            <a:endParaRPr lang="en-US" dirty="0" smtClean="0"/>
          </a:p>
          <a:p>
            <a:endParaRPr lang="en-US" dirty="0" smtClean="0"/>
          </a:p>
        </p:txBody>
      </p:sp>
      <p:sp>
        <p:nvSpPr>
          <p:cNvPr id="2" name="Title 1"/>
          <p:cNvSpPr>
            <a:spLocks noGrp="1"/>
          </p:cNvSpPr>
          <p:nvPr>
            <p:ph type="title"/>
          </p:nvPr>
        </p:nvSpPr>
        <p:spPr/>
        <p:txBody>
          <a:bodyPr/>
          <a:lstStyle/>
          <a:p>
            <a:r>
              <a:rPr lang="en-US" dirty="0" err="1" smtClean="0">
                <a:hlinkClick r:id="rId6"/>
              </a:rPr>
              <a:t>TouchDevelop</a:t>
            </a:r>
            <a:r>
              <a:rPr lang="en-US" dirty="0" smtClean="0"/>
              <a:t/>
            </a:r>
            <a:br>
              <a:rPr lang="en-US" dirty="0" smtClean="0"/>
            </a:br>
            <a:r>
              <a:rPr lang="en-US" sz="4000" dirty="0" smtClean="0"/>
              <a:t>Tips </a:t>
            </a:r>
            <a:r>
              <a:rPr lang="en-US" sz="4000" dirty="0"/>
              <a:t>and Types for Programming via Touch</a:t>
            </a:r>
          </a:p>
        </p:txBody>
      </p:sp>
    </p:spTree>
    <p:extLst>
      <p:ext uri="{BB962C8B-B14F-4D97-AF65-F5344CB8AC3E}">
        <p14:creationId xmlns:p14="http://schemas.microsoft.com/office/powerpoint/2010/main" val="92243576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programming top-down with </a:t>
            </a:r>
            <a:r>
              <a:rPr lang="en-US" dirty="0" err="1" smtClean="0"/>
              <a:t>TouchDevelop</a:t>
            </a:r>
            <a:endParaRPr lang="en-US" dirty="0"/>
          </a:p>
        </p:txBody>
      </p:sp>
      <p:sp>
        <p:nvSpPr>
          <p:cNvPr id="3" name="Text Placeholder 2"/>
          <p:cNvSpPr>
            <a:spLocks noGrp="1"/>
          </p:cNvSpPr>
          <p:nvPr>
            <p:ph type="body" sz="quarter" idx="10"/>
          </p:nvPr>
        </p:nvSpPr>
        <p:spPr>
          <a:xfrm>
            <a:off x="350837" y="2079044"/>
            <a:ext cx="11400103" cy="2027818"/>
          </a:xfrm>
        </p:spPr>
        <p:txBody>
          <a:bodyPr/>
          <a:lstStyle/>
          <a:p>
            <a:r>
              <a:rPr lang="en-US" dirty="0" smtClean="0"/>
              <a:t>Touch-first programming with a single fingertip</a:t>
            </a:r>
          </a:p>
          <a:p>
            <a:r>
              <a:rPr lang="en-US" dirty="0"/>
              <a:t>High-level APIs for </a:t>
            </a:r>
            <a:r>
              <a:rPr lang="en-US" dirty="0" smtClean="0"/>
              <a:t>sensors</a:t>
            </a:r>
            <a:r>
              <a:rPr lang="en-US" dirty="0"/>
              <a:t>, </a:t>
            </a:r>
            <a:r>
              <a:rPr lang="en-US" dirty="0" smtClean="0"/>
              <a:t>media</a:t>
            </a:r>
            <a:r>
              <a:rPr lang="en-US" dirty="0"/>
              <a:t>, </a:t>
            </a:r>
            <a:r>
              <a:rPr lang="en-US" dirty="0" smtClean="0"/>
              <a:t>services</a:t>
            </a:r>
            <a:r>
              <a:rPr lang="en-US" dirty="0"/>
              <a:t>, s</a:t>
            </a:r>
            <a:r>
              <a:rPr lang="en-US" dirty="0" smtClean="0"/>
              <a:t>ocial</a:t>
            </a:r>
          </a:p>
          <a:p>
            <a:r>
              <a:rPr lang="en-US" dirty="0"/>
              <a:t>Search, social experience, synthesis to get to code </a:t>
            </a:r>
            <a:r>
              <a:rPr lang="en-US" dirty="0" smtClean="0"/>
              <a:t>quickly</a:t>
            </a:r>
          </a:p>
          <a:p>
            <a:r>
              <a:rPr lang="en-US" dirty="0" smtClean="0"/>
              <a:t>Scripting with </a:t>
            </a:r>
            <a:r>
              <a:rPr lang="en-US" u="sng" dirty="0" smtClean="0"/>
              <a:t>static</a:t>
            </a:r>
            <a:r>
              <a:rPr lang="en-US" dirty="0" smtClean="0"/>
              <a:t> types</a:t>
            </a:r>
          </a:p>
          <a:p>
            <a:endParaRPr lang="en-US" dirty="0"/>
          </a:p>
        </p:txBody>
      </p:sp>
    </p:spTree>
    <p:extLst>
      <p:ext uri="{BB962C8B-B14F-4D97-AF65-F5344CB8AC3E}">
        <p14:creationId xmlns:p14="http://schemas.microsoft.com/office/powerpoint/2010/main" val="301662364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Static Types?</a:t>
            </a:r>
            <a:endParaRPr lang="en-US" dirty="0"/>
          </a:p>
        </p:txBody>
      </p:sp>
      <p:sp>
        <p:nvSpPr>
          <p:cNvPr id="3" name="Text Placeholder 2"/>
          <p:cNvSpPr>
            <a:spLocks noGrp="1"/>
          </p:cNvSpPr>
          <p:nvPr>
            <p:ph type="body" sz="quarter" idx="10"/>
          </p:nvPr>
        </p:nvSpPr>
        <p:spPr/>
        <p:txBody>
          <a:bodyPr/>
          <a:lstStyle/>
          <a:p>
            <a:r>
              <a:rPr lang="en-US" dirty="0" smtClean="0"/>
              <a:t>Programming by fingertip -&gt; context-sensitive help</a:t>
            </a:r>
          </a:p>
          <a:p>
            <a:r>
              <a:rPr lang="en-US" dirty="0" smtClean="0"/>
              <a:t>Describe APIs via types</a:t>
            </a:r>
          </a:p>
          <a:p>
            <a:r>
              <a:rPr lang="en-US" dirty="0" smtClean="0"/>
              <a:t>Enable </a:t>
            </a:r>
            <a:r>
              <a:rPr lang="en-US" dirty="0" err="1" smtClean="0"/>
              <a:t>intellibuttons</a:t>
            </a:r>
            <a:r>
              <a:rPr lang="en-US" dirty="0" smtClean="0"/>
              <a:t>, code synthesis, …</a:t>
            </a:r>
          </a:p>
          <a:p>
            <a:endParaRPr lang="en-US" dirty="0" smtClean="0"/>
          </a:p>
        </p:txBody>
      </p:sp>
    </p:spTree>
    <p:extLst>
      <p:ext uri="{BB962C8B-B14F-4D97-AF65-F5344CB8AC3E}">
        <p14:creationId xmlns:p14="http://schemas.microsoft.com/office/powerpoint/2010/main" val="3628345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6x9 Tablet view 1 left.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87778" y="260996"/>
            <a:ext cx="7220624" cy="6439932"/>
          </a:xfrm>
          <a:prstGeom prst="rect">
            <a:avLst/>
          </a:prstGeom>
        </p:spPr>
      </p:pic>
      <p:sp>
        <p:nvSpPr>
          <p:cNvPr id="4" name="Text Placeholder 1"/>
          <p:cNvSpPr txBox="1">
            <a:spLocks/>
          </p:cNvSpPr>
          <p:nvPr/>
        </p:nvSpPr>
        <p:spPr>
          <a:xfrm>
            <a:off x="122237" y="1668462"/>
            <a:ext cx="7086600" cy="3352800"/>
          </a:xfrm>
          <a:prstGeom prst="rect">
            <a:avLst/>
          </a:prstGeom>
        </p:spPr>
        <p:txBody>
          <a:bodyPr/>
          <a:lst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4000" dirty="0" smtClean="0">
                <a:solidFill>
                  <a:schemeClr val="tx2"/>
                </a:solidFill>
              </a:rPr>
              <a:t>Bigger </a:t>
            </a:r>
            <a:r>
              <a:rPr lang="pl-PL" sz="4000" dirty="0" smtClean="0">
                <a:solidFill>
                  <a:schemeClr val="tx2"/>
                </a:solidFill>
              </a:rPr>
              <a:t>is better.</a:t>
            </a:r>
            <a:endParaRPr lang="en-US" sz="4000" dirty="0" smtClean="0">
              <a:solidFill>
                <a:schemeClr val="tx2"/>
              </a:solidFill>
            </a:endParaRPr>
          </a:p>
          <a:p>
            <a:pPr>
              <a:lnSpc>
                <a:spcPct val="150000"/>
              </a:lnSpc>
            </a:pPr>
            <a:r>
              <a:rPr lang="en-US" sz="4000" dirty="0" smtClean="0">
                <a:solidFill>
                  <a:schemeClr val="tx2"/>
                </a:solidFill>
              </a:rPr>
              <a:t>Multiplatform means </a:t>
            </a:r>
            <a:r>
              <a:rPr lang="pl-PL" sz="4000" dirty="0" smtClean="0">
                <a:solidFill>
                  <a:schemeClr val="tx2"/>
                </a:solidFill>
              </a:rPr>
              <a:t>more</a:t>
            </a:r>
            <a:r>
              <a:rPr lang="en-US" sz="4000" dirty="0" smtClean="0">
                <a:solidFill>
                  <a:schemeClr val="tx2"/>
                </a:solidFill>
              </a:rPr>
              <a:t>.</a:t>
            </a:r>
          </a:p>
          <a:p>
            <a:pPr>
              <a:lnSpc>
                <a:spcPct val="150000"/>
              </a:lnSpc>
            </a:pPr>
            <a:r>
              <a:rPr lang="pl-PL" sz="4000" dirty="0" smtClean="0">
                <a:solidFill>
                  <a:schemeClr val="tx2"/>
                </a:solidFill>
              </a:rPr>
              <a:t>Make it a </a:t>
            </a:r>
            <a:r>
              <a:rPr lang="pl-PL" sz="4000" dirty="0">
                <a:solidFill>
                  <a:schemeClr val="tx2"/>
                </a:solidFill>
              </a:rPr>
              <a:t>w</a:t>
            </a:r>
            <a:r>
              <a:rPr lang="en-US" sz="4000" dirty="0" err="1" smtClean="0">
                <a:solidFill>
                  <a:schemeClr val="tx2"/>
                </a:solidFill>
              </a:rPr>
              <a:t>eb</a:t>
            </a:r>
            <a:r>
              <a:rPr lang="pl-PL" sz="4000" dirty="0" smtClean="0">
                <a:solidFill>
                  <a:schemeClr val="tx2"/>
                </a:solidFill>
              </a:rPr>
              <a:t>app</a:t>
            </a:r>
            <a:r>
              <a:rPr lang="en-US" sz="4000" dirty="0" smtClean="0">
                <a:solidFill>
                  <a:schemeClr val="tx2"/>
                </a:solidFill>
              </a:rPr>
              <a:t>!</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722" y="234602"/>
            <a:ext cx="7279715" cy="6492719"/>
          </a:xfrm>
          <a:prstGeom prst="rect">
            <a:avLst/>
          </a:prstGeom>
        </p:spPr>
      </p:pic>
    </p:spTree>
    <p:extLst>
      <p:ext uri="{BB962C8B-B14F-4D97-AF65-F5344CB8AC3E}">
        <p14:creationId xmlns:p14="http://schemas.microsoft.com/office/powerpoint/2010/main" val="32802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a:t>
            </a:r>
            <a:endParaRPr lang="en-US" dirty="0"/>
          </a:p>
        </p:txBody>
      </p:sp>
      <p:sp>
        <p:nvSpPr>
          <p:cNvPr id="4" name="Title 3"/>
          <p:cNvSpPr>
            <a:spLocks noGrp="1"/>
          </p:cNvSpPr>
          <p:nvPr>
            <p:ph type="title"/>
          </p:nvPr>
        </p:nvSpPr>
        <p:spPr>
          <a:xfrm>
            <a:off x="274638" y="298450"/>
            <a:ext cx="5333999" cy="912813"/>
          </a:xfrm>
        </p:spPr>
        <p:txBody>
          <a:bodyPr/>
          <a:lstStyle/>
          <a:p>
            <a:r>
              <a:rPr lang="pl-PL" dirty="0" smtClean="0">
                <a:solidFill>
                  <a:srgbClr val="505050"/>
                </a:solidFill>
              </a:rPr>
              <a:t>What’s a web app?</a:t>
            </a:r>
            <a:endParaRPr lang="en-US" dirty="0">
              <a:solidFill>
                <a:srgbClr val="505050"/>
              </a:solidFill>
            </a:endParaRPr>
          </a:p>
        </p:txBody>
      </p:sp>
      <p:pic>
        <p:nvPicPr>
          <p:cNvPr id="1026" name="Picture 2" descr="File:HTML5-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78" y="1731588"/>
            <a:ext cx="2285999" cy="2286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63606" y="1722402"/>
            <a:ext cx="1593373" cy="2209800"/>
          </a:xfrm>
          <a:prstGeom prst="rect">
            <a:avLst/>
          </a:prstGeom>
          <a:solidFill>
            <a:schemeClr val="tx1"/>
          </a:solidFill>
          <a:ln>
            <a:solidFill>
              <a:schemeClr val="tx1">
                <a:lumMod val="65000"/>
              </a:schemeClr>
            </a:solidFill>
          </a:ln>
          <a:effectLst>
            <a:outerShdw blurRad="50800" dist="38100" dir="2700000" algn="tl" rotWithShape="0">
              <a:prstClr val="black">
                <a:alpha val="40000"/>
              </a:prstClr>
            </a:outerShdw>
          </a:effectLst>
        </p:spPr>
        <p:txBody>
          <a:bodyPr wrap="square" rtlCol="0">
            <a:noAutofit/>
          </a:bodyPr>
          <a:lstStyle/>
          <a:p>
            <a:r>
              <a:rPr lang="en-US" sz="12000" dirty="0" smtClean="0">
                <a:solidFill>
                  <a:srgbClr val="505050"/>
                </a:solidFill>
                <a:latin typeface="+mj-lt"/>
              </a:rPr>
              <a:t>.</a:t>
            </a:r>
            <a:r>
              <a:rPr lang="en-US" sz="12000" dirty="0" err="1" smtClean="0">
                <a:solidFill>
                  <a:srgbClr val="505050"/>
                </a:solidFill>
                <a:latin typeface="+mj-lt"/>
              </a:rPr>
              <a:t>js</a:t>
            </a:r>
            <a:endParaRPr lang="en-US" sz="12000" dirty="0" smtClean="0">
              <a:solidFill>
                <a:srgbClr val="505050"/>
              </a:solidFill>
              <a:latin typeface="+mj-lt"/>
            </a:endParaRPr>
          </a:p>
        </p:txBody>
      </p:sp>
      <p:grpSp>
        <p:nvGrpSpPr>
          <p:cNvPr id="9" name="Group 8"/>
          <p:cNvGrpSpPr/>
          <p:nvPr/>
        </p:nvGrpSpPr>
        <p:grpSpPr>
          <a:xfrm>
            <a:off x="1341437" y="5021262"/>
            <a:ext cx="2895600" cy="1499583"/>
            <a:chOff x="1536259" y="4785579"/>
            <a:chExt cx="2853177" cy="1669387"/>
          </a:xfrm>
          <a:solidFill>
            <a:srgbClr val="00BCF2"/>
          </a:solidFill>
        </p:grpSpPr>
        <p:sp>
          <p:nvSpPr>
            <p:cNvPr id="16" name="Oval 15"/>
            <p:cNvSpPr/>
            <p:nvPr/>
          </p:nvSpPr>
          <p:spPr bwMode="auto">
            <a:xfrm>
              <a:off x="3184951" y="5097462"/>
              <a:ext cx="1204485" cy="12192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2415595" y="4785579"/>
              <a:ext cx="1204485" cy="12192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1646237" y="5921496"/>
              <a:ext cx="2437662" cy="5334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1906592" y="5177203"/>
              <a:ext cx="877705" cy="98358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p:cNvSpPr/>
            <p:nvPr/>
          </p:nvSpPr>
          <p:spPr bwMode="auto">
            <a:xfrm>
              <a:off x="1536259" y="5557758"/>
              <a:ext cx="554188" cy="72747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grpSp>
      <p:sp>
        <p:nvSpPr>
          <p:cNvPr id="22" name="Title 3"/>
          <p:cNvSpPr txBox="1">
            <a:spLocks/>
          </p:cNvSpPr>
          <p:nvPr/>
        </p:nvSpPr>
        <p:spPr>
          <a:xfrm>
            <a:off x="6599238" y="316197"/>
            <a:ext cx="5333999" cy="912813"/>
          </a:xfrm>
          <a:prstGeom prst="rect">
            <a:avLst/>
          </a:prstGeom>
        </p:spPr>
        <p:txBody>
          <a:bodyPr vert="horz" lIns="182880" tIns="45720" rIns="182880" bIns="45720" rtlCol="0" anchor="t">
            <a:noAutofit/>
          </a:bodyPr>
          <a:lst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a:lstStyle>
          <a:p>
            <a:r>
              <a:rPr lang="pl-PL" dirty="0" smtClean="0">
                <a:solidFill>
                  <a:srgbClr val="505050"/>
                </a:solidFill>
              </a:rPr>
              <a:t>What do we have?</a:t>
            </a:r>
            <a:endParaRPr lang="en-US" dirty="0">
              <a:solidFill>
                <a:srgbClr val="505050"/>
              </a:solidFill>
            </a:endParaRPr>
          </a:p>
        </p:txBody>
      </p:sp>
      <p:grpSp>
        <p:nvGrpSpPr>
          <p:cNvPr id="23" name="Group 22"/>
          <p:cNvGrpSpPr/>
          <p:nvPr/>
        </p:nvGrpSpPr>
        <p:grpSpPr>
          <a:xfrm>
            <a:off x="3952905" y="7154862"/>
            <a:ext cx="8208937" cy="803901"/>
            <a:chOff x="-3033652" y="2510792"/>
            <a:chExt cx="11812530" cy="1156964"/>
          </a:xfrm>
        </p:grpSpPr>
        <p:sp>
          <p:nvSpPr>
            <p:cNvPr id="24" name="Rectangle 23"/>
            <p:cNvSpPr/>
            <p:nvPr/>
          </p:nvSpPr>
          <p:spPr bwMode="auto">
            <a:xfrm>
              <a:off x="1702812" y="2512565"/>
              <a:ext cx="1155490" cy="1155191"/>
            </a:xfrm>
            <a:prstGeom prst="rect">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186  216  10</a:t>
              </a:r>
            </a:p>
          </p:txBody>
        </p:sp>
        <p:sp>
          <p:nvSpPr>
            <p:cNvPr id="25" name="Rectangle 24"/>
            <p:cNvSpPr/>
            <p:nvPr/>
          </p:nvSpPr>
          <p:spPr bwMode="auto">
            <a:xfrm>
              <a:off x="6439276" y="2510793"/>
              <a:ext cx="1155490" cy="1155191"/>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244  114  208</a:t>
              </a:r>
            </a:p>
          </p:txBody>
        </p:sp>
        <p:sp>
          <p:nvSpPr>
            <p:cNvPr id="26" name="Rectangle 25"/>
            <p:cNvSpPr/>
            <p:nvPr/>
          </p:nvSpPr>
          <p:spPr bwMode="auto">
            <a:xfrm>
              <a:off x="518696" y="2512565"/>
              <a:ext cx="1155490" cy="1155191"/>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127  186  0</a:t>
              </a:r>
            </a:p>
          </p:txBody>
        </p:sp>
        <p:sp>
          <p:nvSpPr>
            <p:cNvPr id="27" name="Rectangle 26"/>
            <p:cNvSpPr/>
            <p:nvPr/>
          </p:nvSpPr>
          <p:spPr bwMode="auto">
            <a:xfrm>
              <a:off x="-665420" y="2512565"/>
              <a:ext cx="1155490" cy="1155191"/>
            </a:xfrm>
            <a:prstGeom prst="rect">
              <a:avLst/>
            </a:prstGeom>
            <a:solidFill>
              <a:srgbClr val="00D8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0  216  204</a:t>
              </a:r>
            </a:p>
          </p:txBody>
        </p:sp>
        <p:sp>
          <p:nvSpPr>
            <p:cNvPr id="28" name="Rectangle 27"/>
            <p:cNvSpPr/>
            <p:nvPr/>
          </p:nvSpPr>
          <p:spPr bwMode="auto">
            <a:xfrm>
              <a:off x="5255160" y="2510793"/>
              <a:ext cx="1155490" cy="1155191"/>
            </a:xfrm>
            <a:prstGeom prst="rect">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232  17  35</a:t>
              </a:r>
            </a:p>
          </p:txBody>
        </p:sp>
        <p:sp>
          <p:nvSpPr>
            <p:cNvPr id="29" name="Rectangle 28"/>
            <p:cNvSpPr/>
            <p:nvPr/>
          </p:nvSpPr>
          <p:spPr bwMode="auto">
            <a:xfrm>
              <a:off x="2886928" y="2510793"/>
              <a:ext cx="1155490" cy="1155191"/>
            </a:xfrm>
            <a:prstGeom prst="rect">
              <a:avLst/>
            </a:prstGeom>
            <a:solidFill>
              <a:srgbClr val="FFA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255  175  0</a:t>
              </a:r>
            </a:p>
          </p:txBody>
        </p:sp>
        <p:sp>
          <p:nvSpPr>
            <p:cNvPr id="30" name="Rectangle 29"/>
            <p:cNvSpPr/>
            <p:nvPr/>
          </p:nvSpPr>
          <p:spPr bwMode="auto">
            <a:xfrm>
              <a:off x="4071044" y="2510793"/>
              <a:ext cx="1155490" cy="1155191"/>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255  140  0</a:t>
              </a:r>
            </a:p>
          </p:txBody>
        </p:sp>
        <p:sp>
          <p:nvSpPr>
            <p:cNvPr id="31" name="Rectangle 30"/>
            <p:cNvSpPr/>
            <p:nvPr/>
          </p:nvSpPr>
          <p:spPr bwMode="auto">
            <a:xfrm>
              <a:off x="7623388" y="2512565"/>
              <a:ext cx="1155490" cy="1155191"/>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155  79  150</a:t>
              </a:r>
            </a:p>
          </p:txBody>
        </p:sp>
        <p:sp>
          <p:nvSpPr>
            <p:cNvPr id="32" name="Rectangle 31"/>
            <p:cNvSpPr/>
            <p:nvPr/>
          </p:nvSpPr>
          <p:spPr bwMode="auto">
            <a:xfrm>
              <a:off x="-3033652" y="2510792"/>
              <a:ext cx="1155490" cy="1155191"/>
            </a:xfrm>
            <a:prstGeom prst="rect">
              <a:avLst/>
            </a:prstGeom>
            <a:solidFill>
              <a:srgbClr val="00188F"/>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0  24  143</a:t>
              </a:r>
            </a:p>
          </p:txBody>
        </p:sp>
        <p:sp>
          <p:nvSpPr>
            <p:cNvPr id="33" name="Rectangle 32"/>
            <p:cNvSpPr/>
            <p:nvPr/>
          </p:nvSpPr>
          <p:spPr bwMode="auto">
            <a:xfrm>
              <a:off x="-1849536" y="2510792"/>
              <a:ext cx="1155490" cy="1155191"/>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anchor="b" anchorCtr="0"/>
            <a:lstStyle/>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RGB </a:t>
              </a:r>
            </a:p>
            <a:p>
              <a:pPr defTabSz="932406">
                <a:defRPr/>
              </a:pPr>
              <a:r>
                <a:rPr lang="en-US" sz="1000" spc="-102" dirty="0">
                  <a:gradFill>
                    <a:gsLst>
                      <a:gs pos="0">
                        <a:srgbClr val="FFFFFF"/>
                      </a:gs>
                      <a:gs pos="100000">
                        <a:srgbClr val="FFFFFF"/>
                      </a:gs>
                    </a:gsLst>
                    <a:lin ang="5400000" scaled="0"/>
                  </a:gradFill>
                  <a:ea typeface="Segoe UI" pitchFamily="34" charset="0"/>
                  <a:cs typeface="Segoe UI" pitchFamily="34" charset="0"/>
                </a:rPr>
                <a:t>0  188  242</a:t>
              </a:r>
            </a:p>
          </p:txBody>
        </p:sp>
      </p:grpSp>
      <p:sp>
        <p:nvSpPr>
          <p:cNvPr id="35" name="Text Placeholder 1"/>
          <p:cNvSpPr txBox="1">
            <a:spLocks/>
          </p:cNvSpPr>
          <p:nvPr/>
        </p:nvSpPr>
        <p:spPr>
          <a:xfrm>
            <a:off x="6678550" y="2018165"/>
            <a:ext cx="5532798" cy="2164897"/>
          </a:xfrm>
          <a:prstGeom prst="rect">
            <a:avLst/>
          </a:prstGeom>
        </p:spPr>
        <p:txBody>
          <a:bodyPr vert="horz" wrap="square" lIns="182880" tIns="146304" rIns="182880" bIns="146304" rtlCol="0" anchor="t" anchorCtr="0">
            <a:noAutofit/>
          </a:bodyPr>
          <a:lstStyle>
            <a:lvl1pPr marL="0" indent="0" algn="l" defTabSz="914166" rtl="0" eaLnBrk="1" latinLnBrk="0" hangingPunct="1">
              <a:lnSpc>
                <a:spcPct val="95000"/>
              </a:lnSpc>
              <a:spcBef>
                <a:spcPts val="0"/>
              </a:spcBef>
              <a:spcAft>
                <a:spcPts val="1632"/>
              </a:spcAft>
              <a:buFont typeface="Arial" pitchFamily="34" charset="0"/>
              <a:buNone/>
              <a:defRPr lang="en-US" sz="3600" kern="1200" dirty="0" smtClean="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lnSpc>
                <a:spcPct val="100000"/>
              </a:lnSpc>
              <a:spcBef>
                <a:spcPts val="816"/>
              </a:spcBef>
              <a:buFont typeface="Arial" pitchFamily="34" charset="0"/>
              <a:buNone/>
              <a:defRPr sz="1900" kern="1200">
                <a:solidFill>
                  <a:srgbClr val="FFFFFF"/>
                </a:solidFill>
                <a:latin typeface="+mn-lt"/>
                <a:ea typeface="+mn-ea"/>
                <a:cs typeface="+mn-cs"/>
              </a:defRPr>
            </a:lvl2pPr>
            <a:lvl3pPr marL="457082" indent="-228541" algn="l" defTabSz="914166" rtl="0" eaLnBrk="1" latinLnBrk="0" hangingPunct="1">
              <a:lnSpc>
                <a:spcPct val="100000"/>
              </a:lnSpc>
              <a:spcBef>
                <a:spcPts val="816"/>
              </a:spcBef>
              <a:buFont typeface="Arial" pitchFamily="34" charset="0"/>
              <a:buChar char="•"/>
              <a:defRPr sz="1900" kern="1200">
                <a:solidFill>
                  <a:srgbClr val="FFFFFF"/>
                </a:solidFill>
                <a:latin typeface="+mn-lt"/>
                <a:ea typeface="+mn-ea"/>
                <a:cs typeface="+mn-cs"/>
              </a:defRPr>
            </a:lvl3pPr>
            <a:lvl4pPr marL="739586" indent="-282503" algn="l" defTabSz="914166" rtl="0" eaLnBrk="1" latinLnBrk="0" hangingPunct="1">
              <a:lnSpc>
                <a:spcPct val="100000"/>
              </a:lnSpc>
              <a:spcBef>
                <a:spcPts val="816"/>
              </a:spcBef>
              <a:buFont typeface="Arial" pitchFamily="34" charset="0"/>
              <a:buChar char="–"/>
              <a:defRPr sz="1900" kern="1200">
                <a:solidFill>
                  <a:srgbClr val="FFFFFF"/>
                </a:solidFill>
                <a:latin typeface="+mn-lt"/>
                <a:ea typeface="+mn-ea"/>
                <a:cs typeface="+mn-cs"/>
              </a:defRPr>
            </a:lvl4pPr>
            <a:lvl5pPr marL="1033199" indent="-293612" algn="l" defTabSz="914166" rtl="0" eaLnBrk="1" latinLnBrk="0" hangingPunct="1">
              <a:lnSpc>
                <a:spcPct val="100000"/>
              </a:lnSpc>
              <a:spcBef>
                <a:spcPts val="816"/>
              </a:spcBef>
              <a:buFont typeface="Arial" pitchFamily="34" charset="0"/>
              <a:buChar char="»"/>
              <a:defRPr sz="1900" kern="1200">
                <a:solidFill>
                  <a:srgbClr val="FFFFFF"/>
                </a:soli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166" rtl="0" eaLnBrk="1" fontAlgn="auto" latinLnBrk="0" hangingPunct="1">
              <a:lnSpc>
                <a:spcPct val="95000"/>
              </a:lnSpc>
              <a:spcBef>
                <a:spcPts val="0"/>
              </a:spcBef>
              <a:spcAft>
                <a:spcPts val="1632"/>
              </a:spcAft>
              <a:buClrTx/>
              <a:buSzTx/>
              <a:buFont typeface="Arial" pitchFamily="34" charset="0"/>
              <a:buNone/>
              <a:tabLst/>
              <a:defRPr/>
            </a:pPr>
            <a:r>
              <a:rPr kumimoji="0" lang="en-US" sz="4400" b="0" i="0" u="none" strike="noStrike" kern="1200" cap="none" spc="0" normalizeH="0" baseline="0" noProof="0" dirty="0" smtClean="0">
                <a:ln>
                  <a:noFill/>
                </a:ln>
                <a:gradFill>
                  <a:gsLst>
                    <a:gs pos="0">
                      <a:srgbClr val="505050"/>
                    </a:gs>
                    <a:gs pos="100000">
                      <a:srgbClr val="505050"/>
                    </a:gs>
                  </a:gsLst>
                  <a:lin ang="5400000" scaled="0"/>
                </a:gradFill>
                <a:effectLst/>
                <a:uLnTx/>
                <a:uFillTx/>
                <a:latin typeface="Segoe UI Light"/>
              </a:rPr>
              <a:t>152,000 </a:t>
            </a:r>
            <a:r>
              <a:rPr kumimoji="0" lang="pl-PL" sz="4400" b="0" i="0" u="none" strike="noStrike" kern="1200" cap="none" spc="0" normalizeH="0" baseline="0" noProof="0" dirty="0" smtClean="0">
                <a:ln>
                  <a:noFill/>
                </a:ln>
                <a:gradFill>
                  <a:gsLst>
                    <a:gs pos="0">
                      <a:srgbClr val="505050"/>
                    </a:gs>
                    <a:gs pos="100000">
                      <a:srgbClr val="505050"/>
                    </a:gs>
                  </a:gsLst>
                  <a:lin ang="5400000" scaled="0"/>
                </a:gradFill>
                <a:effectLst/>
                <a:uLnTx/>
                <a:uFillTx/>
                <a:latin typeface="Segoe UI Light"/>
              </a:rPr>
              <a:t>lines of </a:t>
            </a:r>
            <a:r>
              <a:rPr kumimoji="0" lang="en-US" sz="4400" b="0" i="0" u="none" strike="noStrike" kern="1200" cap="none" spc="0" normalizeH="0" baseline="0" noProof="0" dirty="0" smtClean="0">
                <a:ln>
                  <a:noFill/>
                </a:ln>
                <a:gradFill>
                  <a:gsLst>
                    <a:gs pos="0">
                      <a:srgbClr val="505050"/>
                    </a:gs>
                    <a:gs pos="100000">
                      <a:srgbClr val="505050"/>
                    </a:gs>
                  </a:gsLst>
                  <a:lin ang="5400000" scaled="0"/>
                </a:gradFill>
                <a:effectLst/>
                <a:uLnTx/>
                <a:uFillTx/>
                <a:latin typeface="Segoe UI Light"/>
              </a:rPr>
              <a:t>C#</a:t>
            </a:r>
            <a:endParaRPr lang="pl-PL" sz="4400" noProof="0" dirty="0" smtClean="0">
              <a:latin typeface="Segoe UI Light"/>
            </a:endParaRPr>
          </a:p>
          <a:p>
            <a:pPr marL="0" marR="0" lvl="0" indent="0" algn="l" defTabSz="914166" rtl="0" eaLnBrk="1" fontAlgn="auto" latinLnBrk="0" hangingPunct="1">
              <a:lnSpc>
                <a:spcPct val="95000"/>
              </a:lnSpc>
              <a:spcBef>
                <a:spcPts val="0"/>
              </a:spcBef>
              <a:spcAft>
                <a:spcPts val="1632"/>
              </a:spcAft>
              <a:buClrTx/>
              <a:buSzTx/>
              <a:buFont typeface="Arial" pitchFamily="34" charset="0"/>
              <a:buNone/>
              <a:tabLst/>
              <a:defRPr/>
            </a:pPr>
            <a:r>
              <a:rPr kumimoji="0" lang="en-US" sz="4400" b="0" i="0" u="none" strike="noStrike" kern="1200" cap="none" spc="0" normalizeH="0" baseline="0" noProof="0" dirty="0" smtClean="0">
                <a:ln>
                  <a:noFill/>
                </a:ln>
                <a:gradFill>
                  <a:gsLst>
                    <a:gs pos="0">
                      <a:srgbClr val="505050"/>
                    </a:gs>
                    <a:gs pos="100000">
                      <a:srgbClr val="505050"/>
                    </a:gs>
                  </a:gsLst>
                  <a:lin ang="5400000" scaled="0"/>
                </a:gradFill>
                <a:effectLst/>
                <a:uLnTx/>
                <a:uFillTx/>
                <a:latin typeface="Segoe UI Light"/>
              </a:rPr>
              <a:t>12,000 </a:t>
            </a:r>
            <a:r>
              <a:rPr kumimoji="0" lang="pl-PL" sz="4400" b="0" i="0" u="none" strike="noStrike" kern="1200" cap="none" spc="0" normalizeH="0" baseline="0" noProof="0" dirty="0" smtClean="0">
                <a:ln>
                  <a:noFill/>
                </a:ln>
                <a:gradFill>
                  <a:gsLst>
                    <a:gs pos="0">
                      <a:srgbClr val="505050"/>
                    </a:gs>
                    <a:gs pos="100000">
                      <a:srgbClr val="505050"/>
                    </a:gs>
                  </a:gsLst>
                  <a:lin ang="5400000" scaled="0"/>
                </a:gradFill>
                <a:effectLst/>
                <a:uLnTx/>
                <a:uFillTx/>
                <a:latin typeface="Segoe UI Light"/>
              </a:rPr>
              <a:t>lines of </a:t>
            </a:r>
            <a:r>
              <a:rPr kumimoji="0" lang="en-US" sz="4400" b="0" i="0" u="none" strike="noStrike" kern="1200" cap="none" spc="0" normalizeH="0" baseline="0" noProof="0" dirty="0" smtClean="0">
                <a:ln>
                  <a:noFill/>
                </a:ln>
                <a:gradFill>
                  <a:gsLst>
                    <a:gs pos="0">
                      <a:srgbClr val="505050"/>
                    </a:gs>
                    <a:gs pos="100000">
                      <a:srgbClr val="505050"/>
                    </a:gs>
                  </a:gsLst>
                  <a:lin ang="5400000" scaled="0"/>
                </a:gradFill>
                <a:effectLst/>
                <a:uLnTx/>
                <a:uFillTx/>
                <a:latin typeface="Segoe UI Light"/>
              </a:rPr>
              <a:t>XAML</a:t>
            </a:r>
          </a:p>
        </p:txBody>
      </p:sp>
      <p:sp>
        <p:nvSpPr>
          <p:cNvPr id="37" name="Text Placeholder 1"/>
          <p:cNvSpPr txBox="1">
            <a:spLocks/>
          </p:cNvSpPr>
          <p:nvPr/>
        </p:nvSpPr>
        <p:spPr>
          <a:xfrm>
            <a:off x="6678550" y="4868862"/>
            <a:ext cx="6553204" cy="2150229"/>
          </a:xfrm>
          <a:prstGeom prst="rect">
            <a:avLst/>
          </a:prstGeom>
        </p:spPr>
        <p:txBody>
          <a:bodyPr vert="horz" wrap="square" lIns="182880" tIns="146304" rIns="182880" bIns="146304" rtlCol="0" anchor="t" anchorCtr="0">
            <a:noAutofit/>
          </a:bodyPr>
          <a:lstStyle>
            <a:lvl1pPr marL="0" indent="0" algn="l" defTabSz="914166" rtl="0" eaLnBrk="1" latinLnBrk="0" hangingPunct="1">
              <a:lnSpc>
                <a:spcPct val="95000"/>
              </a:lnSpc>
              <a:spcBef>
                <a:spcPts val="0"/>
              </a:spcBef>
              <a:spcAft>
                <a:spcPts val="1632"/>
              </a:spcAft>
              <a:buFont typeface="Arial" pitchFamily="34" charset="0"/>
              <a:buNone/>
              <a:defRPr lang="en-US" sz="3600" kern="1200" dirty="0" smtClean="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lnSpc>
                <a:spcPct val="100000"/>
              </a:lnSpc>
              <a:spcBef>
                <a:spcPts val="816"/>
              </a:spcBef>
              <a:buFont typeface="Arial" pitchFamily="34" charset="0"/>
              <a:buNone/>
              <a:defRPr sz="1900" kern="1200">
                <a:solidFill>
                  <a:srgbClr val="FFFFFF"/>
                </a:solidFill>
                <a:latin typeface="+mn-lt"/>
                <a:ea typeface="+mn-ea"/>
                <a:cs typeface="+mn-cs"/>
              </a:defRPr>
            </a:lvl2pPr>
            <a:lvl3pPr marL="457082" indent="-228541" algn="l" defTabSz="914166" rtl="0" eaLnBrk="1" latinLnBrk="0" hangingPunct="1">
              <a:lnSpc>
                <a:spcPct val="100000"/>
              </a:lnSpc>
              <a:spcBef>
                <a:spcPts val="816"/>
              </a:spcBef>
              <a:buFont typeface="Arial" pitchFamily="34" charset="0"/>
              <a:buChar char="•"/>
              <a:defRPr sz="1900" kern="1200">
                <a:solidFill>
                  <a:srgbClr val="FFFFFF"/>
                </a:solidFill>
                <a:latin typeface="+mn-lt"/>
                <a:ea typeface="+mn-ea"/>
                <a:cs typeface="+mn-cs"/>
              </a:defRPr>
            </a:lvl3pPr>
            <a:lvl4pPr marL="739586" indent="-282503" algn="l" defTabSz="914166" rtl="0" eaLnBrk="1" latinLnBrk="0" hangingPunct="1">
              <a:lnSpc>
                <a:spcPct val="100000"/>
              </a:lnSpc>
              <a:spcBef>
                <a:spcPts val="816"/>
              </a:spcBef>
              <a:buFont typeface="Arial" pitchFamily="34" charset="0"/>
              <a:buChar char="–"/>
              <a:defRPr sz="1900" kern="1200">
                <a:solidFill>
                  <a:srgbClr val="FFFFFF"/>
                </a:solidFill>
                <a:latin typeface="+mn-lt"/>
                <a:ea typeface="+mn-ea"/>
                <a:cs typeface="+mn-cs"/>
              </a:defRPr>
            </a:lvl4pPr>
            <a:lvl5pPr marL="1033199" indent="-293612" algn="l" defTabSz="914166" rtl="0" eaLnBrk="1" latinLnBrk="0" hangingPunct="1">
              <a:lnSpc>
                <a:spcPct val="100000"/>
              </a:lnSpc>
              <a:spcBef>
                <a:spcPts val="816"/>
              </a:spcBef>
              <a:buFont typeface="Arial" pitchFamily="34" charset="0"/>
              <a:buChar char="»"/>
              <a:defRPr sz="1900" kern="1200">
                <a:solidFill>
                  <a:srgbClr val="FFFFFF"/>
                </a:soli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166" rtl="0" eaLnBrk="1" fontAlgn="auto" latinLnBrk="0" hangingPunct="1">
              <a:lnSpc>
                <a:spcPct val="95000"/>
              </a:lnSpc>
              <a:spcBef>
                <a:spcPts val="0"/>
              </a:spcBef>
              <a:spcAft>
                <a:spcPts val="1632"/>
              </a:spcAft>
              <a:buClrTx/>
              <a:buSzTx/>
              <a:buFont typeface="Arial" pitchFamily="34" charset="0"/>
              <a:buNone/>
              <a:tabLst/>
              <a:defRPr/>
            </a:pPr>
            <a:r>
              <a:rPr kumimoji="0" lang="en-US" sz="4400" b="0" i="0" u="none" strike="noStrike" kern="1200" cap="none" spc="0" normalizeH="0" baseline="0" noProof="0" dirty="0" smtClean="0">
                <a:ln>
                  <a:noFill/>
                </a:ln>
                <a:gradFill>
                  <a:gsLst>
                    <a:gs pos="0">
                      <a:srgbClr val="505050"/>
                    </a:gs>
                    <a:gs pos="100000">
                      <a:srgbClr val="505050"/>
                    </a:gs>
                  </a:gsLst>
                  <a:lin ang="5400000" scaled="0"/>
                </a:gradFill>
                <a:effectLst/>
                <a:uLnTx/>
                <a:uFillTx/>
                <a:latin typeface="Segoe UI Light"/>
              </a:rPr>
              <a:t>125,000 </a:t>
            </a:r>
            <a:r>
              <a:rPr kumimoji="0" lang="pl-PL" sz="4400" b="0" i="0" u="none" strike="noStrike" kern="1200" cap="none" spc="0" normalizeH="0" baseline="0" noProof="0" dirty="0" smtClean="0">
                <a:ln>
                  <a:noFill/>
                </a:ln>
                <a:gradFill>
                  <a:gsLst>
                    <a:gs pos="0">
                      <a:srgbClr val="505050"/>
                    </a:gs>
                    <a:gs pos="100000">
                      <a:srgbClr val="505050"/>
                    </a:gs>
                  </a:gsLst>
                  <a:lin ang="5400000" scaled="0"/>
                </a:gradFill>
                <a:effectLst/>
                <a:uLnTx/>
                <a:uFillTx/>
                <a:latin typeface="Segoe UI Light"/>
              </a:rPr>
              <a:t>lines</a:t>
            </a:r>
            <a:r>
              <a:rPr kumimoji="0" lang="en-US" sz="4400" b="0" i="0" u="none" strike="noStrike" kern="1200" cap="none" spc="0" normalizeH="0" baseline="0" noProof="0" dirty="0" smtClean="0">
                <a:ln>
                  <a:noFill/>
                </a:ln>
                <a:gradFill>
                  <a:gsLst>
                    <a:gs pos="0">
                      <a:srgbClr val="505050"/>
                    </a:gs>
                    <a:gs pos="100000">
                      <a:srgbClr val="505050"/>
                    </a:gs>
                  </a:gsLst>
                  <a:lin ang="5400000" scaled="0"/>
                </a:gradFill>
                <a:effectLst/>
                <a:uLnTx/>
                <a:uFillTx/>
                <a:latin typeface="Segoe UI Light"/>
              </a:rPr>
              <a:t> of C#</a:t>
            </a:r>
            <a:endParaRPr kumimoji="0" lang="pl-PL" sz="4400" b="0" i="0" u="none" strike="noStrike" kern="1200" cap="none" spc="0" normalizeH="0" baseline="0" noProof="0" dirty="0" smtClean="0">
              <a:ln>
                <a:noFill/>
              </a:ln>
              <a:gradFill>
                <a:gsLst>
                  <a:gs pos="0">
                    <a:srgbClr val="505050"/>
                  </a:gs>
                  <a:gs pos="100000">
                    <a:srgbClr val="505050"/>
                  </a:gs>
                </a:gsLst>
                <a:lin ang="5400000" scaled="0"/>
              </a:gradFill>
              <a:effectLst/>
              <a:uLnTx/>
              <a:uFillTx/>
              <a:latin typeface="Segoe UI Light"/>
            </a:endParaRPr>
          </a:p>
          <a:p>
            <a:pPr marL="0" marR="0" lvl="0" indent="0" algn="l" defTabSz="914166" rtl="0" eaLnBrk="1" fontAlgn="auto" latinLnBrk="0" hangingPunct="1">
              <a:lnSpc>
                <a:spcPct val="95000"/>
              </a:lnSpc>
              <a:spcBef>
                <a:spcPts val="0"/>
              </a:spcBef>
              <a:spcAft>
                <a:spcPts val="1632"/>
              </a:spcAft>
              <a:buClrTx/>
              <a:buSzTx/>
              <a:buFont typeface="Arial" pitchFamily="34" charset="0"/>
              <a:buNone/>
              <a:tabLst/>
              <a:defRPr/>
            </a:pPr>
            <a:r>
              <a:rPr lang="pl-PL" sz="2800" dirty="0" smtClean="0">
                <a:latin typeface="Segoe UI Light"/>
              </a:rPr>
              <a:t>(plus 10,000 lines of tools in C#)</a:t>
            </a:r>
            <a:endParaRPr kumimoji="0" lang="en-US" sz="2800" b="0" i="0" u="none" strike="noStrike" kern="1200" cap="none" spc="0" normalizeH="0" baseline="0" noProof="0" dirty="0" smtClean="0">
              <a:ln>
                <a:noFill/>
              </a:ln>
              <a:gradFill>
                <a:gsLst>
                  <a:gs pos="0">
                    <a:srgbClr val="505050"/>
                  </a:gs>
                  <a:gs pos="100000">
                    <a:srgbClr val="505050"/>
                  </a:gs>
                </a:gsLst>
                <a:lin ang="5400000" scaled="0"/>
              </a:gradFill>
              <a:effectLst/>
              <a:uLnTx/>
              <a:uFillTx/>
              <a:latin typeface="Segoe UI Light"/>
            </a:endParaRPr>
          </a:p>
        </p:txBody>
      </p:sp>
    </p:spTree>
    <p:extLst>
      <p:ext uri="{BB962C8B-B14F-4D97-AF65-F5344CB8AC3E}">
        <p14:creationId xmlns:p14="http://schemas.microsoft.com/office/powerpoint/2010/main" val="272965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5"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27437" y="1516062"/>
            <a:ext cx="8382002" cy="4572000"/>
          </a:xfrm>
        </p:spPr>
        <p:txBody>
          <a:bodyPr/>
          <a:lstStyle/>
          <a:p>
            <a:pPr>
              <a:lnSpc>
                <a:spcPct val="150000"/>
              </a:lnSpc>
            </a:pPr>
            <a:r>
              <a:rPr lang="en-US" dirty="0" smtClean="0">
                <a:solidFill>
                  <a:srgbClr val="505050"/>
                </a:solidFill>
              </a:rPr>
              <a:t>It’s immediate (just refresh the page)</a:t>
            </a:r>
          </a:p>
          <a:p>
            <a:pPr>
              <a:lnSpc>
                <a:spcPct val="150000"/>
              </a:lnSpc>
            </a:pPr>
            <a:r>
              <a:rPr lang="en-US" dirty="0" smtClean="0">
                <a:solidFill>
                  <a:srgbClr val="505050"/>
                </a:solidFill>
              </a:rPr>
              <a:t>It’s popular (just </a:t>
            </a:r>
            <a:r>
              <a:rPr lang="en-US" dirty="0" err="1" smtClean="0">
                <a:solidFill>
                  <a:srgbClr val="505050"/>
                </a:solidFill>
              </a:rPr>
              <a:t>bing</a:t>
            </a:r>
            <a:r>
              <a:rPr lang="en-US" dirty="0" smtClean="0">
                <a:solidFill>
                  <a:srgbClr val="505050"/>
                </a:solidFill>
              </a:rPr>
              <a:t> around for answers)</a:t>
            </a:r>
          </a:p>
          <a:p>
            <a:pPr>
              <a:lnSpc>
                <a:spcPct val="150000"/>
              </a:lnSpc>
            </a:pPr>
            <a:r>
              <a:rPr lang="en-US" dirty="0" smtClean="0">
                <a:solidFill>
                  <a:srgbClr val="505050"/>
                </a:solidFill>
              </a:rPr>
              <a:t>It’s fast (CSS animations, rendering speed)</a:t>
            </a:r>
          </a:p>
          <a:p>
            <a:pPr>
              <a:lnSpc>
                <a:spcPct val="150000"/>
              </a:lnSpc>
            </a:pPr>
            <a:r>
              <a:rPr lang="en-US" dirty="0" smtClean="0">
                <a:solidFill>
                  <a:srgbClr val="505050"/>
                </a:solidFill>
              </a:rPr>
              <a:t>It’s </a:t>
            </a:r>
            <a:r>
              <a:rPr lang="en-US" dirty="0">
                <a:solidFill>
                  <a:srgbClr val="505050"/>
                </a:solidFill>
              </a:rPr>
              <a:t>simple (e.g., list viewer is just a &lt;div&gt;)</a:t>
            </a:r>
          </a:p>
          <a:p>
            <a:pPr>
              <a:lnSpc>
                <a:spcPct val="150000"/>
              </a:lnSpc>
            </a:pPr>
            <a:r>
              <a:rPr lang="en-US" dirty="0">
                <a:solidFill>
                  <a:srgbClr val="505050"/>
                </a:solidFill>
              </a:rPr>
              <a:t>It’s resilient (doesn’t crash on errors)</a:t>
            </a:r>
          </a:p>
          <a:p>
            <a:pPr>
              <a:lnSpc>
                <a:spcPct val="150000"/>
              </a:lnSpc>
            </a:pPr>
            <a:endParaRPr lang="en-US" dirty="0" smtClean="0">
              <a:solidFill>
                <a:srgbClr val="505050"/>
              </a:solidFill>
            </a:endParaRPr>
          </a:p>
        </p:txBody>
      </p:sp>
      <p:sp>
        <p:nvSpPr>
          <p:cNvPr id="3" name="Text Placeholder 2"/>
          <p:cNvSpPr>
            <a:spLocks noGrp="1"/>
          </p:cNvSpPr>
          <p:nvPr>
            <p:ph type="body" sz="quarter" idx="11"/>
          </p:nvPr>
        </p:nvSpPr>
        <p:spPr/>
        <p:txBody>
          <a:bodyPr/>
          <a:lstStyle/>
          <a:p>
            <a:r>
              <a:rPr lang="en-US" dirty="0" smtClean="0"/>
              <a:t> </a:t>
            </a:r>
            <a:endParaRPr lang="en-US" dirty="0"/>
          </a:p>
        </p:txBody>
      </p:sp>
      <p:sp>
        <p:nvSpPr>
          <p:cNvPr id="4" name="Title 3"/>
          <p:cNvSpPr>
            <a:spLocks noGrp="1"/>
          </p:cNvSpPr>
          <p:nvPr>
            <p:ph type="title"/>
          </p:nvPr>
        </p:nvSpPr>
        <p:spPr/>
        <p:txBody>
          <a:bodyPr/>
          <a:lstStyle/>
          <a:p>
            <a:r>
              <a:rPr lang="en-US" dirty="0" smtClean="0">
                <a:solidFill>
                  <a:srgbClr val="505050"/>
                </a:solidFill>
              </a:rPr>
              <a:t>HTML5 &amp; CSS</a:t>
            </a:r>
            <a:r>
              <a:rPr lang="pl-PL" dirty="0" smtClean="0">
                <a:solidFill>
                  <a:srgbClr val="505050"/>
                </a:solidFill>
              </a:rPr>
              <a:t>3 instead of XAML</a:t>
            </a:r>
            <a:endParaRPr lang="en-US" dirty="0">
              <a:solidFill>
                <a:srgbClr val="505050"/>
              </a:solidFill>
            </a:endParaRPr>
          </a:p>
        </p:txBody>
      </p:sp>
      <p:pic>
        <p:nvPicPr>
          <p:cNvPr id="1026" name="Picture 2" descr="File:HTML5-logo.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 y="2523330"/>
            <a:ext cx="3167062" cy="316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892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551237" y="1592262"/>
            <a:ext cx="8534400" cy="4572000"/>
          </a:xfrm>
          <a:solidFill>
            <a:schemeClr val="tx1"/>
          </a:solidFill>
        </p:spPr>
        <p:txBody>
          <a:bodyPr/>
          <a:lstStyle/>
          <a:p>
            <a:pPr>
              <a:lnSpc>
                <a:spcPct val="150000"/>
              </a:lnSpc>
            </a:pPr>
            <a:r>
              <a:rPr lang="en-US" dirty="0">
                <a:solidFill>
                  <a:srgbClr val="505050"/>
                </a:solidFill>
              </a:rPr>
              <a:t>It’s immediate (just refresh the page)</a:t>
            </a:r>
          </a:p>
          <a:p>
            <a:pPr>
              <a:lnSpc>
                <a:spcPct val="150000"/>
              </a:lnSpc>
            </a:pPr>
            <a:r>
              <a:rPr lang="en-US" dirty="0" smtClean="0">
                <a:solidFill>
                  <a:srgbClr val="505050"/>
                </a:solidFill>
              </a:rPr>
              <a:t>It’s </a:t>
            </a:r>
            <a:r>
              <a:rPr lang="en-US" dirty="0">
                <a:solidFill>
                  <a:srgbClr val="505050"/>
                </a:solidFill>
              </a:rPr>
              <a:t>popular (just </a:t>
            </a:r>
            <a:r>
              <a:rPr lang="en-US" dirty="0" err="1">
                <a:solidFill>
                  <a:srgbClr val="505050"/>
                </a:solidFill>
              </a:rPr>
              <a:t>bing</a:t>
            </a:r>
            <a:r>
              <a:rPr lang="en-US" dirty="0">
                <a:solidFill>
                  <a:srgbClr val="505050"/>
                </a:solidFill>
              </a:rPr>
              <a:t> around for answers)</a:t>
            </a:r>
          </a:p>
          <a:p>
            <a:pPr>
              <a:lnSpc>
                <a:spcPct val="150000"/>
              </a:lnSpc>
            </a:pPr>
            <a:r>
              <a:rPr lang="en-US" dirty="0">
                <a:solidFill>
                  <a:srgbClr val="505050"/>
                </a:solidFill>
              </a:rPr>
              <a:t>It’s </a:t>
            </a:r>
            <a:r>
              <a:rPr lang="en-US" b="1" dirty="0" smtClean="0">
                <a:solidFill>
                  <a:srgbClr val="505050"/>
                </a:solidFill>
                <a:latin typeface="+mn-lt"/>
              </a:rPr>
              <a:t>reasonably</a:t>
            </a:r>
            <a:r>
              <a:rPr lang="en-US" dirty="0" smtClean="0">
                <a:solidFill>
                  <a:srgbClr val="505050"/>
                </a:solidFill>
              </a:rPr>
              <a:t> fast (with modern JITs)</a:t>
            </a:r>
          </a:p>
          <a:p>
            <a:pPr>
              <a:lnSpc>
                <a:spcPct val="150000"/>
              </a:lnSpc>
            </a:pPr>
            <a:r>
              <a:rPr lang="en-US" dirty="0" smtClean="0">
                <a:solidFill>
                  <a:srgbClr val="505050"/>
                </a:solidFill>
              </a:rPr>
              <a:t>It’s </a:t>
            </a:r>
            <a:r>
              <a:rPr lang="en-US" b="1" dirty="0">
                <a:solidFill>
                  <a:srgbClr val="505050"/>
                </a:solidFill>
                <a:latin typeface="+mn-lt"/>
              </a:rPr>
              <a:t>not</a:t>
            </a:r>
            <a:r>
              <a:rPr lang="en-US" dirty="0">
                <a:solidFill>
                  <a:srgbClr val="505050"/>
                </a:solidFill>
              </a:rPr>
              <a:t> simple (e.g., 20 ways of doing OO)</a:t>
            </a:r>
          </a:p>
          <a:p>
            <a:pPr>
              <a:lnSpc>
                <a:spcPct val="150000"/>
              </a:lnSpc>
            </a:pPr>
            <a:r>
              <a:rPr lang="en-US" dirty="0">
                <a:solidFill>
                  <a:srgbClr val="505050"/>
                </a:solidFill>
              </a:rPr>
              <a:t>It’s </a:t>
            </a:r>
            <a:r>
              <a:rPr lang="en-US" b="1" dirty="0">
                <a:solidFill>
                  <a:srgbClr val="505050"/>
                </a:solidFill>
                <a:latin typeface="+mn-lt"/>
              </a:rPr>
              <a:t>not</a:t>
            </a:r>
            <a:r>
              <a:rPr lang="en-US" dirty="0">
                <a:solidFill>
                  <a:srgbClr val="505050"/>
                </a:solidFill>
              </a:rPr>
              <a:t> resilient (a typo makes it crash)</a:t>
            </a:r>
          </a:p>
          <a:p>
            <a:pPr>
              <a:lnSpc>
                <a:spcPct val="150000"/>
              </a:lnSpc>
            </a:pPr>
            <a:endParaRPr lang="en-US" dirty="0">
              <a:solidFill>
                <a:srgbClr val="505050"/>
              </a:solidFill>
            </a:endParaRPr>
          </a:p>
        </p:txBody>
      </p:sp>
      <p:sp>
        <p:nvSpPr>
          <p:cNvPr id="3" name="Text Placeholder 2"/>
          <p:cNvSpPr>
            <a:spLocks noGrp="1"/>
          </p:cNvSpPr>
          <p:nvPr>
            <p:ph type="body" sz="quarter" idx="11"/>
          </p:nvPr>
        </p:nvSpPr>
        <p:spPr/>
        <p:txBody>
          <a:bodyPr/>
          <a:lstStyle/>
          <a:p>
            <a:r>
              <a:rPr lang="en-US" dirty="0" smtClean="0"/>
              <a:t> </a:t>
            </a:r>
            <a:endParaRPr lang="en-US" sz="9600" dirty="0">
              <a:solidFill>
                <a:srgbClr val="505050"/>
              </a:solidFill>
              <a:latin typeface="+mj-lt"/>
            </a:endParaRPr>
          </a:p>
          <a:p>
            <a:endParaRPr lang="en-US" dirty="0"/>
          </a:p>
        </p:txBody>
      </p:sp>
      <p:sp>
        <p:nvSpPr>
          <p:cNvPr id="4" name="Title 3"/>
          <p:cNvSpPr>
            <a:spLocks noGrp="1"/>
          </p:cNvSpPr>
          <p:nvPr>
            <p:ph type="title"/>
          </p:nvPr>
        </p:nvSpPr>
        <p:spPr/>
        <p:txBody>
          <a:bodyPr/>
          <a:lstStyle/>
          <a:p>
            <a:r>
              <a:rPr lang="en-US" dirty="0" smtClean="0">
                <a:solidFill>
                  <a:srgbClr val="505050"/>
                </a:solidFill>
              </a:rPr>
              <a:t>Now to that JavaScript thing...</a:t>
            </a:r>
            <a:endParaRPr lang="en-US" dirty="0">
              <a:solidFill>
                <a:srgbClr val="505050"/>
              </a:solidFill>
            </a:endParaRPr>
          </a:p>
        </p:txBody>
      </p:sp>
      <p:sp>
        <p:nvSpPr>
          <p:cNvPr id="5" name="TextBox 4"/>
          <p:cNvSpPr txBox="1"/>
          <p:nvPr/>
        </p:nvSpPr>
        <p:spPr>
          <a:xfrm>
            <a:off x="731837" y="2049462"/>
            <a:ext cx="2819400" cy="3154710"/>
          </a:xfrm>
          <a:prstGeom prst="rect">
            <a:avLst/>
          </a:prstGeom>
          <a:noFill/>
        </p:spPr>
        <p:txBody>
          <a:bodyPr wrap="square" rtlCol="0">
            <a:spAutoFit/>
          </a:bodyPr>
          <a:lstStyle/>
          <a:p>
            <a:r>
              <a:rPr lang="en-US" sz="19900" dirty="0" smtClean="0">
                <a:solidFill>
                  <a:srgbClr val="505050"/>
                </a:solidFill>
                <a:latin typeface="+mj-lt"/>
              </a:rPr>
              <a:t>.</a:t>
            </a:r>
            <a:r>
              <a:rPr lang="en-US" sz="19900" dirty="0" err="1" smtClean="0">
                <a:solidFill>
                  <a:srgbClr val="505050"/>
                </a:solidFill>
                <a:latin typeface="+mj-lt"/>
              </a:rPr>
              <a:t>js</a:t>
            </a:r>
            <a:endParaRPr lang="en-US" sz="19900" dirty="0" smtClean="0">
              <a:solidFill>
                <a:srgbClr val="505050"/>
              </a:solidFill>
              <a:latin typeface="+mj-lt"/>
            </a:endParaRPr>
          </a:p>
        </p:txBody>
      </p:sp>
    </p:spTree>
    <p:extLst>
      <p:ext uri="{BB962C8B-B14F-4D97-AF65-F5344CB8AC3E}">
        <p14:creationId xmlns:p14="http://schemas.microsoft.com/office/powerpoint/2010/main" val="2558758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03637" y="2125663"/>
            <a:ext cx="8229601" cy="4572000"/>
          </a:xfrm>
        </p:spPr>
        <p:txBody>
          <a:bodyPr/>
          <a:lstStyle/>
          <a:p>
            <a:r>
              <a:rPr lang="en-US" dirty="0" smtClean="0"/>
              <a:t>TypeScript – a superset of JavaScript, compiles to idiomatic JS and adds:</a:t>
            </a:r>
          </a:p>
          <a:p>
            <a:pPr>
              <a:lnSpc>
                <a:spcPct val="150000"/>
              </a:lnSpc>
            </a:pPr>
            <a:r>
              <a:rPr lang="en-US" sz="3200" dirty="0" smtClean="0"/>
              <a:t>	Type annotations and inference</a:t>
            </a:r>
          </a:p>
          <a:p>
            <a:pPr>
              <a:lnSpc>
                <a:spcPct val="150000"/>
              </a:lnSpc>
            </a:pPr>
            <a:r>
              <a:rPr lang="en-US" sz="3200" dirty="0" smtClean="0"/>
              <a:t>	Syntax for classes, interfaces &amp; modules</a:t>
            </a:r>
          </a:p>
          <a:p>
            <a:pPr>
              <a:lnSpc>
                <a:spcPct val="150000"/>
              </a:lnSpc>
            </a:pPr>
            <a:r>
              <a:rPr lang="en-US" sz="3200" dirty="0" smtClean="0"/>
              <a:t>	Enables tool support (in VS and web)</a:t>
            </a:r>
          </a:p>
          <a:p>
            <a:pPr>
              <a:lnSpc>
                <a:spcPct val="150000"/>
              </a:lnSpc>
            </a:pPr>
            <a:r>
              <a:rPr lang="en-US" sz="3200" dirty="0"/>
              <a:t>	</a:t>
            </a:r>
            <a:r>
              <a:rPr lang="en-US" sz="3200" dirty="0" smtClean="0"/>
              <a:t>In developer preview</a:t>
            </a:r>
          </a:p>
        </p:txBody>
      </p:sp>
      <p:sp>
        <p:nvSpPr>
          <p:cNvPr id="3" name="Text Placeholder 2"/>
          <p:cNvSpPr>
            <a:spLocks noGrp="1"/>
          </p:cNvSpPr>
          <p:nvPr>
            <p:ph type="body" sz="quarter" idx="11"/>
          </p:nvPr>
        </p:nvSpPr>
        <p:spPr/>
        <p:txBody>
          <a:bodyPr/>
          <a:lstStyle/>
          <a:p>
            <a:r>
              <a:rPr lang="en-US" dirty="0" smtClean="0"/>
              <a:t>TypeScript</a:t>
            </a:r>
            <a:r>
              <a:rPr lang="en-US" dirty="0"/>
              <a:t/>
            </a:r>
            <a:br>
              <a:rPr lang="en-US" dirty="0"/>
            </a:br>
            <a:r>
              <a:rPr lang="en-US" dirty="0" smtClean="0"/>
              <a:t>makes for</a:t>
            </a:r>
          </a:p>
          <a:p>
            <a:r>
              <a:rPr lang="en-US" dirty="0" smtClean="0"/>
              <a:t>an easier</a:t>
            </a:r>
            <a:br>
              <a:rPr lang="en-US" dirty="0" smtClean="0"/>
            </a:br>
            <a:r>
              <a:rPr lang="en-US" dirty="0" smtClean="0"/>
              <a:t>C# to JavaScript transition.</a:t>
            </a:r>
            <a:endParaRPr lang="en-US" dirty="0"/>
          </a:p>
        </p:txBody>
      </p:sp>
      <p:sp>
        <p:nvSpPr>
          <p:cNvPr id="4" name="Title 3"/>
          <p:cNvSpPr>
            <a:spLocks noGrp="1"/>
          </p:cNvSpPr>
          <p:nvPr>
            <p:ph type="title"/>
          </p:nvPr>
        </p:nvSpPr>
        <p:spPr/>
        <p:txBody>
          <a:bodyPr/>
          <a:lstStyle/>
          <a:p>
            <a:r>
              <a:rPr lang="en-US" dirty="0" smtClean="0"/>
              <a:t>We really like types</a:t>
            </a:r>
            <a:endParaRPr lang="en-US" dirty="0"/>
          </a:p>
        </p:txBody>
      </p:sp>
    </p:spTree>
    <p:extLst>
      <p:ext uri="{BB962C8B-B14F-4D97-AF65-F5344CB8AC3E}">
        <p14:creationId xmlns:p14="http://schemas.microsoft.com/office/powerpoint/2010/main" val="25368410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03637" y="2125663"/>
            <a:ext cx="8229601" cy="4572000"/>
          </a:xfrm>
        </p:spPr>
        <p:txBody>
          <a:bodyPr/>
          <a:lstStyle/>
          <a:p>
            <a:r>
              <a:rPr lang="en-US" sz="3200" dirty="0" smtClean="0"/>
              <a:t>You can skip type annotations or just use :any</a:t>
            </a:r>
          </a:p>
          <a:p>
            <a:r>
              <a:rPr lang="en-US" sz="3200" dirty="0" smtClean="0"/>
              <a:t>You can </a:t>
            </a:r>
            <a:r>
              <a:rPr lang="en-US" sz="3200" dirty="0" err="1" smtClean="0"/>
              <a:t>copy&amp;paste</a:t>
            </a:r>
            <a:r>
              <a:rPr lang="en-US" sz="3200" dirty="0" smtClean="0"/>
              <a:t> JS snippets from the web</a:t>
            </a:r>
          </a:p>
          <a:p>
            <a:r>
              <a:rPr lang="en-US" sz="3200" dirty="0" smtClean="0"/>
              <a:t>You can use existing JS libraries</a:t>
            </a:r>
          </a:p>
          <a:p>
            <a:pPr marL="228541" lvl="2" indent="0">
              <a:buNone/>
            </a:pPr>
            <a:r>
              <a:rPr lang="en-US" sz="2000" dirty="0" smtClean="0"/>
              <a:t>Type annotations for DOM, </a:t>
            </a:r>
            <a:r>
              <a:rPr lang="en-US" sz="2000" dirty="0" err="1" smtClean="0"/>
              <a:t>WinRT</a:t>
            </a:r>
            <a:r>
              <a:rPr lang="en-US" sz="2000" dirty="0" smtClean="0"/>
              <a:t> and </a:t>
            </a:r>
            <a:r>
              <a:rPr lang="en-US" sz="2000" dirty="0" err="1" smtClean="0"/>
              <a:t>jQuery</a:t>
            </a:r>
            <a:r>
              <a:rPr lang="en-US" sz="2000" dirty="0" smtClean="0"/>
              <a:t> are included – you get type-checking there!</a:t>
            </a:r>
          </a:p>
          <a:p>
            <a:pPr marL="228541" lvl="2" indent="0">
              <a:buNone/>
            </a:pPr>
            <a:r>
              <a:rPr lang="en-US" sz="2000" dirty="0" smtClean="0"/>
              <a:t>You can write more.</a:t>
            </a:r>
          </a:p>
        </p:txBody>
      </p:sp>
      <p:sp>
        <p:nvSpPr>
          <p:cNvPr id="3" name="Text Placeholder 2"/>
          <p:cNvSpPr>
            <a:spLocks noGrp="1"/>
          </p:cNvSpPr>
          <p:nvPr>
            <p:ph type="body" sz="quarter" idx="11"/>
          </p:nvPr>
        </p:nvSpPr>
        <p:spPr/>
        <p:txBody>
          <a:bodyPr/>
          <a:lstStyle/>
          <a:p>
            <a:r>
              <a:rPr lang="en-US" dirty="0" smtClean="0"/>
              <a:t>What goes in JavaScript goes in TypeScript.</a:t>
            </a:r>
          </a:p>
          <a:p>
            <a:endParaRPr lang="en-US" dirty="0"/>
          </a:p>
          <a:p>
            <a:r>
              <a:rPr lang="en-US" dirty="0" smtClean="0"/>
              <a:t>For better or worse.</a:t>
            </a:r>
          </a:p>
          <a:p>
            <a:endParaRPr lang="en-US" dirty="0"/>
          </a:p>
          <a:p>
            <a:r>
              <a:rPr lang="en-US" dirty="0"/>
              <a:t/>
            </a:r>
            <a:br>
              <a:rPr lang="en-US" dirty="0"/>
            </a:br>
            <a:endParaRPr lang="en-US" dirty="0"/>
          </a:p>
        </p:txBody>
      </p:sp>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en-US" dirty="0" smtClean="0"/>
                  <a:t>TypeScript </a:t>
                </a:r>
                <a14:m>
                  <m:oMath xmlns:m="http://schemas.openxmlformats.org/officeDocument/2006/math">
                    <m:r>
                      <a:rPr lang="pl-PL" b="0" i="1" smtClean="0">
                        <a:latin typeface="Cambria Math" panose="02040503050406030204" pitchFamily="18" charset="0"/>
                      </a:rPr>
                      <m:t>⊇</m:t>
                    </m:r>
                  </m:oMath>
                </a14:m>
                <a:r>
                  <a:rPr lang="pl-PL" dirty="0" smtClean="0"/>
                  <a:t> </a:t>
                </a:r>
                <a:r>
                  <a:rPr lang="en-US" dirty="0"/>
                  <a:t>JavaScript</a:t>
                </a:r>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9149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6599237" y="1981600"/>
            <a:ext cx="5943600" cy="4572000"/>
          </a:xfrm>
        </p:spPr>
        <p:txBody>
          <a:bodyPr>
            <a:normAutofit/>
          </a:bodyPr>
          <a:lstStyle/>
          <a:p>
            <a:pPr>
              <a:spcBef>
                <a:spcPts val="0"/>
              </a:spcBef>
              <a:spcAft>
                <a:spcPts val="0"/>
              </a:spcAft>
            </a:pPr>
            <a:r>
              <a:rPr lang="en-US" sz="2000" b="1" dirty="0"/>
              <a:t>module</a:t>
            </a:r>
            <a:r>
              <a:rPr lang="en-US" sz="2000" dirty="0"/>
              <a:t> </a:t>
            </a:r>
            <a:r>
              <a:rPr lang="en-US" sz="2000" dirty="0" err="1"/>
              <a:t>TDev.RT</a:t>
            </a:r>
            <a:r>
              <a:rPr lang="en-US" sz="2000" dirty="0"/>
              <a:t> {</a:t>
            </a:r>
          </a:p>
          <a:p>
            <a:pPr>
              <a:spcBef>
                <a:spcPts val="0"/>
              </a:spcBef>
              <a:spcAft>
                <a:spcPts val="0"/>
              </a:spcAft>
            </a:pPr>
            <a:r>
              <a:rPr lang="en-US" sz="2000" dirty="0"/>
              <a:t>    </a:t>
            </a:r>
            <a:r>
              <a:rPr lang="en-US" sz="2000" b="1" dirty="0"/>
              <a:t>export</a:t>
            </a:r>
            <a:r>
              <a:rPr lang="en-US" sz="2000" dirty="0"/>
              <a:t> </a:t>
            </a:r>
            <a:r>
              <a:rPr lang="en-US" sz="2000" b="1" dirty="0"/>
              <a:t>class</a:t>
            </a:r>
            <a:r>
              <a:rPr lang="en-US" sz="2000" dirty="0"/>
              <a:t> Sprite </a:t>
            </a:r>
            <a:endParaRPr lang="en-US" sz="2000" dirty="0" smtClean="0"/>
          </a:p>
          <a:p>
            <a:pPr>
              <a:spcBef>
                <a:spcPts val="0"/>
              </a:spcBef>
              <a:spcAft>
                <a:spcPts val="0"/>
              </a:spcAft>
            </a:pPr>
            <a:r>
              <a:rPr lang="en-US" sz="2000" dirty="0"/>
              <a:t> </a:t>
            </a:r>
            <a:r>
              <a:rPr lang="en-US" sz="2000" dirty="0" smtClean="0"/>
              <a:t>       </a:t>
            </a:r>
            <a:r>
              <a:rPr lang="en-US" sz="2000" b="1" dirty="0" smtClean="0"/>
              <a:t>extends</a:t>
            </a:r>
            <a:r>
              <a:rPr lang="en-US" sz="2000" dirty="0" smtClean="0"/>
              <a:t> </a:t>
            </a:r>
            <a:r>
              <a:rPr lang="en-US" sz="2000" dirty="0" err="1"/>
              <a:t>RTValue</a:t>
            </a:r>
            <a:r>
              <a:rPr lang="en-US" sz="2000" dirty="0"/>
              <a:t> </a:t>
            </a:r>
            <a:endParaRPr lang="en-US" sz="2000" dirty="0" smtClean="0"/>
          </a:p>
          <a:p>
            <a:pPr>
              <a:spcBef>
                <a:spcPts val="0"/>
              </a:spcBef>
              <a:spcAft>
                <a:spcPts val="0"/>
              </a:spcAft>
            </a:pPr>
            <a:r>
              <a:rPr lang="en-US" sz="2000" dirty="0"/>
              <a:t> </a:t>
            </a:r>
            <a:r>
              <a:rPr lang="en-US" sz="2000" dirty="0" smtClean="0"/>
              <a:t>   {</a:t>
            </a:r>
            <a:endParaRPr lang="en-US" sz="2000" dirty="0"/>
          </a:p>
          <a:p>
            <a:pPr>
              <a:spcBef>
                <a:spcPts val="0"/>
              </a:spcBef>
              <a:spcAft>
                <a:spcPts val="0"/>
              </a:spcAft>
            </a:pPr>
            <a:r>
              <a:rPr lang="en-US" sz="2000" dirty="0"/>
              <a:t>        </a:t>
            </a:r>
            <a:r>
              <a:rPr lang="en-US" sz="2000" b="1" dirty="0"/>
              <a:t>private</a:t>
            </a:r>
            <a:r>
              <a:rPr lang="en-US" sz="2000" dirty="0"/>
              <a:t> </a:t>
            </a:r>
            <a:r>
              <a:rPr lang="en-US" sz="2000" dirty="0" smtClean="0"/>
              <a:t>parent: </a:t>
            </a:r>
            <a:r>
              <a:rPr lang="en-US" sz="2000" dirty="0"/>
              <a:t>Board;</a:t>
            </a:r>
          </a:p>
          <a:p>
            <a:pPr>
              <a:spcBef>
                <a:spcPts val="0"/>
              </a:spcBef>
              <a:spcAft>
                <a:spcPts val="0"/>
              </a:spcAft>
            </a:pPr>
            <a:r>
              <a:rPr lang="en-US" sz="2000" dirty="0"/>
              <a:t>        </a:t>
            </a:r>
            <a:r>
              <a:rPr lang="en-US" sz="2000" b="1" dirty="0"/>
              <a:t>private</a:t>
            </a:r>
            <a:r>
              <a:rPr lang="en-US" sz="2000" dirty="0"/>
              <a:t> </a:t>
            </a:r>
            <a:r>
              <a:rPr lang="en-US" sz="2000" dirty="0" smtClean="0"/>
              <a:t>springs: </a:t>
            </a:r>
            <a:r>
              <a:rPr lang="en-US" sz="2000" dirty="0"/>
              <a:t>Spring[] = [];</a:t>
            </a:r>
          </a:p>
          <a:p>
            <a:pPr>
              <a:spcBef>
                <a:spcPts val="0"/>
              </a:spcBef>
              <a:spcAft>
                <a:spcPts val="0"/>
              </a:spcAft>
            </a:pPr>
            <a:endParaRPr lang="en-US" sz="2000" dirty="0" smtClean="0"/>
          </a:p>
          <a:p>
            <a:pPr>
              <a:spcBef>
                <a:spcPts val="0"/>
              </a:spcBef>
              <a:spcAft>
                <a:spcPts val="0"/>
              </a:spcAft>
            </a:pPr>
            <a:endParaRPr lang="en-US" sz="2000" dirty="0"/>
          </a:p>
          <a:p>
            <a:pPr>
              <a:spcBef>
                <a:spcPts val="0"/>
              </a:spcBef>
              <a:spcAft>
                <a:spcPts val="0"/>
              </a:spcAft>
            </a:pPr>
            <a:r>
              <a:rPr lang="en-US" sz="2000" dirty="0"/>
              <a:t>        </a:t>
            </a:r>
            <a:r>
              <a:rPr lang="en-US" sz="2000" b="1" dirty="0"/>
              <a:t>public</a:t>
            </a:r>
            <a:r>
              <a:rPr lang="en-US" sz="2000" dirty="0"/>
              <a:t> </a:t>
            </a:r>
            <a:r>
              <a:rPr lang="en-US" sz="2000" dirty="0" err="1" smtClean="0"/>
              <a:t>computeForces</a:t>
            </a:r>
            <a:r>
              <a:rPr lang="en-US" sz="2000" dirty="0" smtClean="0"/>
              <a:t>(</a:t>
            </a:r>
          </a:p>
          <a:p>
            <a:pPr>
              <a:spcBef>
                <a:spcPts val="0"/>
              </a:spcBef>
              <a:spcAft>
                <a:spcPts val="0"/>
              </a:spcAft>
            </a:pPr>
            <a:r>
              <a:rPr lang="en-US" sz="2000" dirty="0"/>
              <a:t> </a:t>
            </a:r>
            <a:r>
              <a:rPr lang="en-US" sz="2000" dirty="0" smtClean="0"/>
              <a:t>         </a:t>
            </a:r>
            <a:r>
              <a:rPr lang="en-US" sz="2000" dirty="0" err="1" smtClean="0"/>
              <a:t>posSpeed</a:t>
            </a:r>
            <a:r>
              <a:rPr lang="en-US" sz="2000" dirty="0" smtClean="0"/>
              <a:t>: Vector4): </a:t>
            </a:r>
            <a:r>
              <a:rPr lang="en-US" sz="2000" dirty="0"/>
              <a:t>Vector2 </a:t>
            </a:r>
          </a:p>
          <a:p>
            <a:pPr>
              <a:spcBef>
                <a:spcPts val="0"/>
              </a:spcBef>
              <a:spcAft>
                <a:spcPts val="0"/>
              </a:spcAft>
            </a:pPr>
            <a:r>
              <a:rPr lang="en-US" sz="2000" dirty="0"/>
              <a:t>        </a:t>
            </a:r>
            <a:r>
              <a:rPr lang="en-US" sz="2000" dirty="0" smtClean="0"/>
              <a:t>{ ... }</a:t>
            </a:r>
            <a:endParaRPr lang="en-US" sz="2000" dirty="0"/>
          </a:p>
          <a:p>
            <a:pPr>
              <a:spcBef>
                <a:spcPts val="0"/>
              </a:spcBef>
              <a:spcAft>
                <a:spcPts val="0"/>
              </a:spcAft>
            </a:pPr>
            <a:r>
              <a:rPr lang="en-US" sz="2000" dirty="0"/>
              <a:t>    }</a:t>
            </a:r>
          </a:p>
          <a:p>
            <a:pPr>
              <a:spcBef>
                <a:spcPts val="0"/>
              </a:spcBef>
              <a:spcAft>
                <a:spcPts val="0"/>
              </a:spcAft>
            </a:pPr>
            <a:r>
              <a:rPr lang="en-US" sz="2000" dirty="0"/>
              <a:t>}</a:t>
            </a:r>
          </a:p>
          <a:p>
            <a:pPr>
              <a:spcBef>
                <a:spcPts val="0"/>
              </a:spcBef>
              <a:spcAft>
                <a:spcPts val="0"/>
              </a:spcAft>
            </a:pPr>
            <a:endParaRPr lang="en-US" sz="2000" dirty="0"/>
          </a:p>
        </p:txBody>
      </p:sp>
      <p:sp>
        <p:nvSpPr>
          <p:cNvPr id="2" name="Title 1"/>
          <p:cNvSpPr>
            <a:spLocks noGrp="1"/>
          </p:cNvSpPr>
          <p:nvPr>
            <p:ph type="title"/>
          </p:nvPr>
        </p:nvSpPr>
        <p:spPr/>
        <p:txBody>
          <a:bodyPr/>
          <a:lstStyle/>
          <a:p>
            <a:r>
              <a:rPr lang="en-US" dirty="0" smtClean="0"/>
              <a:t>C#  --&gt;  TypeScript  (classes)</a:t>
            </a:r>
            <a:endParaRPr lang="en-US" dirty="0"/>
          </a:p>
        </p:txBody>
      </p:sp>
      <p:sp>
        <p:nvSpPr>
          <p:cNvPr id="4" name="Content Placeholder 2"/>
          <p:cNvSpPr txBox="1">
            <a:spLocks/>
          </p:cNvSpPr>
          <p:nvPr/>
        </p:nvSpPr>
        <p:spPr>
          <a:xfrm>
            <a:off x="122237" y="1973262"/>
            <a:ext cx="6553199" cy="4572000"/>
          </a:xfrm>
          <a:prstGeom prst="rect">
            <a:avLst/>
          </a:prstGeom>
        </p:spPr>
        <p:txBody>
          <a:bodyPr vert="horz" lIns="182880" tIns="146304" rIns="182880" bIns="146304" rtlCol="0">
            <a:normAutofit/>
          </a:bodyPr>
          <a:lstStyle>
            <a:lvl1pPr marL="0" indent="0" algn="l" defTabSz="914166" rtl="0" eaLnBrk="1" latinLnBrk="0" hangingPunct="1">
              <a:spcBef>
                <a:spcPct val="20000"/>
              </a:spcBef>
              <a:spcAft>
                <a:spcPts val="816"/>
              </a:spcAft>
              <a:buFont typeface="Arial" pitchFamily="34" charset="0"/>
              <a:buNone/>
              <a:defRPr sz="2400" kern="1200">
                <a:gradFill>
                  <a:gsLst>
                    <a:gs pos="0">
                      <a:srgbClr val="505050"/>
                    </a:gs>
                    <a:gs pos="100000">
                      <a:srgbClr val="505050"/>
                    </a:gs>
                  </a:gsLst>
                  <a:lin ang="5400000" scaled="0"/>
                </a:gradFill>
                <a:latin typeface="Consolas" pitchFamily="49" charset="0"/>
                <a:ea typeface="+mn-ea"/>
                <a:cs typeface="Consolas" pitchFamily="49" charset="0"/>
              </a:defRPr>
            </a:lvl1pPr>
            <a:lvl2pPr marL="0" indent="0" algn="l" defTabSz="914166" rtl="0" eaLnBrk="1" latinLnBrk="0" hangingPunct="1">
              <a:spcBef>
                <a:spcPct val="20000"/>
              </a:spcBef>
              <a:spcAft>
                <a:spcPts val="816"/>
              </a:spcAft>
              <a:buFont typeface="Arial" pitchFamily="34" charset="0"/>
              <a:buNone/>
              <a:defRPr sz="2400" kern="1200">
                <a:gradFill>
                  <a:gsLst>
                    <a:gs pos="0">
                      <a:srgbClr val="505050"/>
                    </a:gs>
                    <a:gs pos="100000">
                      <a:srgbClr val="505050"/>
                    </a:gs>
                  </a:gsLst>
                  <a:lin ang="5400000" scaled="0"/>
                </a:gradFill>
                <a:latin typeface="Consolas" pitchFamily="49" charset="0"/>
                <a:ea typeface="+mn-ea"/>
                <a:cs typeface="Consolas" pitchFamily="49" charset="0"/>
              </a:defRPr>
            </a:lvl2pPr>
            <a:lvl3pPr marL="457082" indent="-228541" algn="l" defTabSz="914166" rtl="0" eaLnBrk="1" latinLnBrk="0" hangingPunct="1">
              <a:spcBef>
                <a:spcPct val="20000"/>
              </a:spcBef>
              <a:spcAft>
                <a:spcPts val="816"/>
              </a:spcAft>
              <a:buFont typeface="Arial" pitchFamily="34" charset="0"/>
              <a:buChar char="•"/>
              <a:defRPr sz="2400" kern="1200">
                <a:gradFill>
                  <a:gsLst>
                    <a:gs pos="0">
                      <a:srgbClr val="505050"/>
                    </a:gs>
                    <a:gs pos="100000">
                      <a:srgbClr val="505050"/>
                    </a:gs>
                  </a:gsLst>
                  <a:lin ang="5400000" scaled="0"/>
                </a:gradFill>
                <a:latin typeface="Consolas" pitchFamily="49" charset="0"/>
                <a:ea typeface="+mn-ea"/>
                <a:cs typeface="Consolas" pitchFamily="49" charset="0"/>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0"/>
              </a:spcAft>
            </a:pPr>
            <a:r>
              <a:rPr lang="en-US" sz="2000" b="1" dirty="0"/>
              <a:t>namespace</a:t>
            </a:r>
            <a:r>
              <a:rPr lang="en-US" sz="2000" dirty="0"/>
              <a:t> </a:t>
            </a:r>
            <a:r>
              <a:rPr lang="en-US" sz="2000" dirty="0" err="1" smtClean="0"/>
              <a:t>Microsoft.TouchDevelop.Runtime</a:t>
            </a:r>
            <a:r>
              <a:rPr lang="en-US" sz="2000" dirty="0" smtClean="0"/>
              <a:t> </a:t>
            </a:r>
            <a:r>
              <a:rPr lang="en-US" sz="2000" dirty="0"/>
              <a:t>{</a:t>
            </a:r>
          </a:p>
          <a:p>
            <a:pPr>
              <a:spcBef>
                <a:spcPts val="0"/>
              </a:spcBef>
              <a:spcAft>
                <a:spcPts val="0"/>
              </a:spcAft>
            </a:pPr>
            <a:r>
              <a:rPr lang="en-US" sz="2000" dirty="0"/>
              <a:t>    </a:t>
            </a:r>
            <a:r>
              <a:rPr lang="en-US" sz="2000" b="1" dirty="0"/>
              <a:t>public</a:t>
            </a:r>
            <a:r>
              <a:rPr lang="en-US" sz="2000" dirty="0"/>
              <a:t> </a:t>
            </a:r>
            <a:r>
              <a:rPr lang="en-US" sz="2000" b="1" dirty="0"/>
              <a:t>sealed</a:t>
            </a:r>
            <a:r>
              <a:rPr lang="en-US" sz="2000" dirty="0"/>
              <a:t> </a:t>
            </a:r>
            <a:r>
              <a:rPr lang="en-US" sz="2000" b="1" dirty="0"/>
              <a:t>class</a:t>
            </a:r>
            <a:r>
              <a:rPr lang="en-US" sz="2000" dirty="0"/>
              <a:t> </a:t>
            </a:r>
            <a:r>
              <a:rPr lang="en-US" sz="2000" dirty="0" err="1" smtClean="0"/>
              <a:t>SpriteRepr</a:t>
            </a:r>
            <a:endParaRPr lang="en-US" sz="2000" dirty="0" smtClean="0"/>
          </a:p>
          <a:p>
            <a:pPr>
              <a:spcBef>
                <a:spcPts val="0"/>
              </a:spcBef>
              <a:spcAft>
                <a:spcPts val="0"/>
              </a:spcAft>
            </a:pPr>
            <a:r>
              <a:rPr lang="en-US" sz="2000" dirty="0" smtClean="0"/>
              <a:t>	: </a:t>
            </a:r>
            <a:r>
              <a:rPr lang="en-US" sz="2000" dirty="0" err="1"/>
              <a:t>ReferenceRepr</a:t>
            </a:r>
            <a:r>
              <a:rPr lang="en-US" sz="2000" dirty="0"/>
              <a:t> </a:t>
            </a:r>
            <a:endParaRPr lang="en-US" sz="2000" dirty="0" smtClean="0"/>
          </a:p>
          <a:p>
            <a:pPr>
              <a:spcBef>
                <a:spcPts val="0"/>
              </a:spcBef>
              <a:spcAft>
                <a:spcPts val="0"/>
              </a:spcAft>
            </a:pPr>
            <a:r>
              <a:rPr lang="en-US" sz="2000" dirty="0"/>
              <a:t>  </a:t>
            </a:r>
            <a:r>
              <a:rPr lang="en-US" sz="2000" dirty="0" smtClean="0"/>
              <a:t>  {</a:t>
            </a:r>
            <a:endParaRPr lang="en-US" sz="2000" dirty="0"/>
          </a:p>
          <a:p>
            <a:pPr>
              <a:spcBef>
                <a:spcPts val="0"/>
              </a:spcBef>
              <a:spcAft>
                <a:spcPts val="0"/>
              </a:spcAft>
            </a:pPr>
            <a:r>
              <a:rPr lang="en-US" sz="2000" dirty="0"/>
              <a:t>        </a:t>
            </a:r>
            <a:r>
              <a:rPr lang="en-US" sz="2000" b="1" dirty="0"/>
              <a:t>private</a:t>
            </a:r>
            <a:r>
              <a:rPr lang="en-US" sz="2000" dirty="0"/>
              <a:t> </a:t>
            </a:r>
            <a:r>
              <a:rPr lang="en-US" sz="2000" dirty="0" err="1"/>
              <a:t>GameBoardRepr</a:t>
            </a:r>
            <a:r>
              <a:rPr lang="en-US" sz="2000" dirty="0"/>
              <a:t> </a:t>
            </a:r>
            <a:r>
              <a:rPr lang="en-US" sz="2000" dirty="0" smtClean="0"/>
              <a:t>parent</a:t>
            </a:r>
            <a:r>
              <a:rPr lang="en-US" sz="2000" dirty="0"/>
              <a:t>;</a:t>
            </a:r>
          </a:p>
          <a:p>
            <a:pPr>
              <a:spcBef>
                <a:spcPts val="0"/>
              </a:spcBef>
              <a:spcAft>
                <a:spcPts val="0"/>
              </a:spcAft>
            </a:pPr>
            <a:r>
              <a:rPr lang="en-US" sz="2000" dirty="0"/>
              <a:t>        </a:t>
            </a:r>
            <a:r>
              <a:rPr lang="en-US" sz="2000" b="1" dirty="0"/>
              <a:t>private</a:t>
            </a:r>
            <a:r>
              <a:rPr lang="en-US" sz="2000" dirty="0"/>
              <a:t> List&lt;</a:t>
            </a:r>
            <a:r>
              <a:rPr lang="en-US" sz="2000" dirty="0" err="1"/>
              <a:t>SpringRepr</a:t>
            </a:r>
            <a:r>
              <a:rPr lang="en-US" sz="2000" dirty="0"/>
              <a:t>&gt; </a:t>
            </a:r>
            <a:r>
              <a:rPr lang="en-US" sz="2000" dirty="0" smtClean="0"/>
              <a:t>springs</a:t>
            </a:r>
          </a:p>
          <a:p>
            <a:pPr>
              <a:spcBef>
                <a:spcPts val="0"/>
              </a:spcBef>
              <a:spcAft>
                <a:spcPts val="0"/>
              </a:spcAft>
            </a:pPr>
            <a:r>
              <a:rPr lang="en-US" sz="2000" dirty="0"/>
              <a:t>	</a:t>
            </a:r>
            <a:r>
              <a:rPr lang="en-US" sz="2000" dirty="0" smtClean="0"/>
              <a:t>	= </a:t>
            </a:r>
            <a:r>
              <a:rPr lang="en-US" sz="2000" dirty="0"/>
              <a:t>new List&lt;</a:t>
            </a:r>
            <a:r>
              <a:rPr lang="en-US" sz="2000" dirty="0" err="1"/>
              <a:t>SpringRepr</a:t>
            </a:r>
            <a:r>
              <a:rPr lang="en-US" sz="2000" dirty="0"/>
              <a:t>&gt;();</a:t>
            </a:r>
          </a:p>
          <a:p>
            <a:pPr>
              <a:spcBef>
                <a:spcPts val="0"/>
              </a:spcBef>
              <a:spcAft>
                <a:spcPts val="0"/>
              </a:spcAft>
            </a:pPr>
            <a:endParaRPr lang="en-US" sz="2000" dirty="0"/>
          </a:p>
          <a:p>
            <a:pPr>
              <a:spcBef>
                <a:spcPts val="0"/>
              </a:spcBef>
              <a:spcAft>
                <a:spcPts val="0"/>
              </a:spcAft>
            </a:pPr>
            <a:r>
              <a:rPr lang="en-US" sz="2000" dirty="0"/>
              <a:t>        </a:t>
            </a:r>
            <a:r>
              <a:rPr lang="en-US" sz="2000" b="1" dirty="0"/>
              <a:t>public</a:t>
            </a:r>
            <a:r>
              <a:rPr lang="en-US" sz="2000" dirty="0"/>
              <a:t> Vector2 </a:t>
            </a:r>
            <a:r>
              <a:rPr lang="en-US" sz="2000" dirty="0" err="1"/>
              <a:t>ComputeForces</a:t>
            </a:r>
            <a:r>
              <a:rPr lang="en-US" sz="2000" dirty="0" smtClean="0"/>
              <a:t>(</a:t>
            </a:r>
          </a:p>
          <a:p>
            <a:pPr>
              <a:spcBef>
                <a:spcPts val="0"/>
              </a:spcBef>
              <a:spcAft>
                <a:spcPts val="0"/>
              </a:spcAft>
            </a:pPr>
            <a:r>
              <a:rPr lang="en-US" sz="2000" dirty="0"/>
              <a:t>	</a:t>
            </a:r>
            <a:r>
              <a:rPr lang="en-US" sz="2000" dirty="0" smtClean="0"/>
              <a:t>	Vector4 </a:t>
            </a:r>
            <a:r>
              <a:rPr lang="en-US" sz="2000" dirty="0" err="1" smtClean="0"/>
              <a:t>posSpeed</a:t>
            </a:r>
            <a:r>
              <a:rPr lang="en-US" sz="2000" dirty="0"/>
              <a:t>)</a:t>
            </a:r>
          </a:p>
          <a:p>
            <a:pPr>
              <a:spcBef>
                <a:spcPts val="0"/>
              </a:spcBef>
              <a:spcAft>
                <a:spcPts val="0"/>
              </a:spcAft>
            </a:pPr>
            <a:r>
              <a:rPr lang="en-US" sz="2000" dirty="0"/>
              <a:t>        </a:t>
            </a:r>
            <a:r>
              <a:rPr lang="en-US" sz="2000" dirty="0" smtClean="0"/>
              <a:t>{ ... }</a:t>
            </a:r>
            <a:endParaRPr lang="en-US" sz="2000" dirty="0"/>
          </a:p>
          <a:p>
            <a:pPr>
              <a:spcBef>
                <a:spcPts val="0"/>
              </a:spcBef>
              <a:spcAft>
                <a:spcPts val="0"/>
              </a:spcAft>
            </a:pPr>
            <a:r>
              <a:rPr lang="en-US" sz="2000" dirty="0"/>
              <a:t>    }</a:t>
            </a:r>
          </a:p>
          <a:p>
            <a:pPr>
              <a:spcBef>
                <a:spcPts val="0"/>
              </a:spcBef>
              <a:spcAft>
                <a:spcPts val="0"/>
              </a:spcAft>
            </a:pPr>
            <a:r>
              <a:rPr lang="en-US" sz="2000" dirty="0"/>
              <a:t>}</a:t>
            </a:r>
          </a:p>
        </p:txBody>
      </p:sp>
    </p:spTree>
    <p:extLst>
      <p:ext uri="{BB962C8B-B14F-4D97-AF65-F5344CB8AC3E}">
        <p14:creationId xmlns:p14="http://schemas.microsoft.com/office/powerpoint/2010/main" val="1620895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6294437" y="1975681"/>
            <a:ext cx="6172200" cy="4572000"/>
          </a:xfrm>
        </p:spPr>
        <p:txBody>
          <a:bodyPr>
            <a:normAutofit/>
          </a:bodyPr>
          <a:lstStyle/>
          <a:p>
            <a:pPr>
              <a:spcBef>
                <a:spcPts val="0"/>
              </a:spcBef>
              <a:spcAft>
                <a:spcPts val="0"/>
              </a:spcAft>
            </a:pPr>
            <a:r>
              <a:rPr lang="en-US" sz="2000" b="1" dirty="0" err="1" smtClean="0"/>
              <a:t>this</a:t>
            </a:r>
            <a:r>
              <a:rPr lang="en-US" sz="2000" dirty="0" err="1" smtClean="0"/>
              <a:t>.springs.forEach</a:t>
            </a:r>
            <a:r>
              <a:rPr lang="en-US" sz="2000" dirty="0"/>
              <a:t>((spring) =&gt; {</a:t>
            </a:r>
          </a:p>
          <a:p>
            <a:pPr>
              <a:spcBef>
                <a:spcPts val="0"/>
              </a:spcBef>
              <a:spcAft>
                <a:spcPts val="0"/>
              </a:spcAft>
            </a:pPr>
            <a:r>
              <a:rPr lang="en-US" sz="2000" dirty="0"/>
              <a:t>    force = </a:t>
            </a:r>
            <a:r>
              <a:rPr lang="en-US" sz="2000" dirty="0" smtClean="0"/>
              <a:t>	</a:t>
            </a:r>
            <a:r>
              <a:rPr lang="en-US" sz="2000" dirty="0" err="1" smtClean="0"/>
              <a:t>force.add</a:t>
            </a:r>
            <a:r>
              <a:rPr lang="en-US" sz="2000" dirty="0" smtClean="0"/>
              <a:t>(</a:t>
            </a:r>
            <a:r>
              <a:rPr lang="en-US" sz="2000" dirty="0" err="1" smtClean="0"/>
              <a:t>spring.forceOn</a:t>
            </a:r>
            <a:r>
              <a:rPr lang="en-US" sz="2000" dirty="0" smtClean="0"/>
              <a:t>(</a:t>
            </a:r>
            <a:r>
              <a:rPr lang="en-US" sz="2000" b="1" dirty="0" smtClean="0"/>
              <a:t>this</a:t>
            </a:r>
            <a:r>
              <a:rPr lang="en-US" sz="2000" dirty="0"/>
              <a:t>));</a:t>
            </a:r>
          </a:p>
          <a:p>
            <a:pPr>
              <a:spcBef>
                <a:spcPts val="0"/>
              </a:spcBef>
              <a:spcAft>
                <a:spcPts val="0"/>
              </a:spcAft>
            </a:pPr>
            <a:r>
              <a:rPr lang="en-US" sz="2000" dirty="0" smtClean="0"/>
              <a:t>})</a:t>
            </a:r>
          </a:p>
          <a:p>
            <a:pPr>
              <a:spcBef>
                <a:spcPts val="0"/>
              </a:spcBef>
              <a:spcAft>
                <a:spcPts val="0"/>
              </a:spcAft>
            </a:pPr>
            <a:endParaRPr lang="en-US" sz="2000" dirty="0"/>
          </a:p>
          <a:p>
            <a:pPr>
              <a:spcBef>
                <a:spcPts val="0"/>
              </a:spcBef>
              <a:spcAft>
                <a:spcPts val="0"/>
              </a:spcAft>
            </a:pPr>
            <a:r>
              <a:rPr lang="en-US" sz="2000" b="1" dirty="0"/>
              <a:t>for</a:t>
            </a:r>
            <a:r>
              <a:rPr lang="en-US" sz="2000" dirty="0"/>
              <a:t> (</a:t>
            </a:r>
            <a:r>
              <a:rPr lang="en-US" sz="2000" b="1" dirty="0" err="1"/>
              <a:t>var</a:t>
            </a:r>
            <a:r>
              <a:rPr lang="en-US" sz="2000" dirty="0"/>
              <a:t> </a:t>
            </a:r>
            <a:r>
              <a:rPr lang="en-US" sz="2000" dirty="0" err="1"/>
              <a:t>i</a:t>
            </a:r>
            <a:r>
              <a:rPr lang="en-US" sz="2000" dirty="0"/>
              <a:t> = 0; </a:t>
            </a:r>
            <a:r>
              <a:rPr lang="en-US" sz="2000" dirty="0" err="1"/>
              <a:t>i</a:t>
            </a:r>
            <a:r>
              <a:rPr lang="en-US" sz="2000" dirty="0"/>
              <a:t> </a:t>
            </a:r>
            <a:r>
              <a:rPr lang="en-US" sz="2000" dirty="0" smtClean="0"/>
              <a:t>&lt; </a:t>
            </a:r>
            <a:r>
              <a:rPr lang="en-US" sz="2000" b="1" dirty="0" err="1" smtClean="0"/>
              <a:t>this</a:t>
            </a:r>
            <a:r>
              <a:rPr lang="en-US" sz="2000" dirty="0" err="1" smtClean="0"/>
              <a:t>.touchPts.length</a:t>
            </a:r>
            <a:r>
              <a:rPr lang="en-US" sz="2000" dirty="0" smtClean="0"/>
              <a:t>;</a:t>
            </a:r>
          </a:p>
          <a:p>
            <a:pPr>
              <a:spcBef>
                <a:spcPts val="0"/>
              </a:spcBef>
              <a:spcAft>
                <a:spcPts val="0"/>
              </a:spcAft>
            </a:pPr>
            <a:r>
              <a:rPr lang="en-US" sz="2000" dirty="0" smtClean="0"/>
              <a:t>     </a:t>
            </a:r>
            <a:r>
              <a:rPr lang="en-US" sz="2000" dirty="0" err="1" smtClean="0"/>
              <a:t>i</a:t>
            </a:r>
            <a:r>
              <a:rPr lang="en-US" sz="2000" dirty="0" smtClean="0"/>
              <a:t>++)</a:t>
            </a:r>
          </a:p>
          <a:p>
            <a:pPr>
              <a:spcBef>
                <a:spcPts val="0"/>
              </a:spcBef>
              <a:spcAft>
                <a:spcPts val="0"/>
              </a:spcAft>
            </a:pPr>
            <a:r>
              <a:rPr lang="en-US" sz="2000" dirty="0" smtClean="0"/>
              <a:t>{</a:t>
            </a:r>
            <a:endParaRPr lang="en-US" sz="2000" dirty="0"/>
          </a:p>
          <a:p>
            <a:pPr>
              <a:spcBef>
                <a:spcPts val="0"/>
              </a:spcBef>
              <a:spcAft>
                <a:spcPts val="0"/>
              </a:spcAft>
            </a:pPr>
            <a:r>
              <a:rPr lang="en-US" sz="2000" dirty="0"/>
              <a:t>    </a:t>
            </a:r>
            <a:r>
              <a:rPr lang="en-US" sz="2000" b="1" dirty="0" err="1"/>
              <a:t>var</a:t>
            </a:r>
            <a:r>
              <a:rPr lang="en-US" sz="2000" dirty="0"/>
              <a:t> </a:t>
            </a:r>
            <a:r>
              <a:rPr lang="en-US" sz="2000" dirty="0" err="1"/>
              <a:t>unitNormal</a:t>
            </a:r>
            <a:r>
              <a:rPr lang="en-US" sz="2000" dirty="0"/>
              <a:t> = </a:t>
            </a:r>
            <a:r>
              <a:rPr lang="en-US" sz="2000" b="1" dirty="0" err="1" smtClean="0"/>
              <a:t>this</a:t>
            </a:r>
            <a:r>
              <a:rPr lang="en-US" sz="2000" dirty="0" err="1" smtClean="0"/>
              <a:t>.touchPts</a:t>
            </a:r>
            <a:r>
              <a:rPr lang="en-US" sz="2000" dirty="0" smtClean="0"/>
              <a:t>[</a:t>
            </a:r>
            <a:r>
              <a:rPr lang="en-US" sz="2000" dirty="0" err="1" smtClean="0"/>
              <a:t>i</a:t>
            </a:r>
            <a:r>
              <a:rPr lang="en-US" sz="2000" dirty="0" smtClean="0"/>
              <a:t>];</a:t>
            </a:r>
          </a:p>
          <a:p>
            <a:pPr>
              <a:spcBef>
                <a:spcPts val="0"/>
              </a:spcBef>
              <a:spcAft>
                <a:spcPts val="0"/>
              </a:spcAft>
            </a:pPr>
            <a:r>
              <a:rPr lang="en-US" sz="2000" dirty="0"/>
              <a:t> </a:t>
            </a:r>
            <a:r>
              <a:rPr lang="en-US" sz="2000" dirty="0" smtClean="0"/>
              <a:t>   </a:t>
            </a:r>
            <a:r>
              <a:rPr lang="en-US" sz="2000" b="1" dirty="0" err="1" smtClean="0"/>
              <a:t>var</a:t>
            </a:r>
            <a:r>
              <a:rPr lang="en-US" sz="2000" dirty="0" smtClean="0"/>
              <a:t> d =</a:t>
            </a:r>
          </a:p>
          <a:p>
            <a:pPr>
              <a:spcBef>
                <a:spcPts val="0"/>
              </a:spcBef>
              <a:spcAft>
                <a:spcPts val="0"/>
              </a:spcAft>
            </a:pPr>
            <a:r>
              <a:rPr lang="en-US" sz="2000" dirty="0"/>
              <a:t> </a:t>
            </a:r>
            <a:r>
              <a:rPr lang="en-US" sz="2000" dirty="0" smtClean="0"/>
              <a:t>       Vector2.dot(</a:t>
            </a:r>
            <a:r>
              <a:rPr lang="en-US" sz="2000" dirty="0" err="1" smtClean="0"/>
              <a:t>unitNormal</a:t>
            </a:r>
            <a:r>
              <a:rPr lang="en-US" sz="2000" dirty="0"/>
              <a:t>, force</a:t>
            </a:r>
            <a:r>
              <a:rPr lang="en-US" sz="2000" dirty="0" smtClean="0"/>
              <a:t>);</a:t>
            </a:r>
            <a:endParaRPr lang="en-US" sz="2000" dirty="0"/>
          </a:p>
          <a:p>
            <a:pPr>
              <a:spcBef>
                <a:spcPts val="0"/>
              </a:spcBef>
              <a:spcAft>
                <a:spcPts val="0"/>
              </a:spcAft>
            </a:pPr>
            <a:r>
              <a:rPr lang="en-US" sz="2000" dirty="0"/>
              <a:t>    </a:t>
            </a:r>
            <a:r>
              <a:rPr lang="en-US" sz="2000" b="1" dirty="0"/>
              <a:t>if</a:t>
            </a:r>
            <a:r>
              <a:rPr lang="en-US" sz="2000" dirty="0"/>
              <a:t> </a:t>
            </a:r>
            <a:r>
              <a:rPr lang="en-US" sz="2000" dirty="0" smtClean="0"/>
              <a:t>(d &gt; 0) </a:t>
            </a:r>
            <a:r>
              <a:rPr lang="en-US" sz="2000" b="1" dirty="0" smtClean="0"/>
              <a:t>continue</a:t>
            </a:r>
            <a:r>
              <a:rPr lang="en-US" sz="2000" dirty="0" smtClean="0"/>
              <a:t>;</a:t>
            </a:r>
          </a:p>
          <a:p>
            <a:pPr>
              <a:spcBef>
                <a:spcPts val="0"/>
              </a:spcBef>
              <a:spcAft>
                <a:spcPts val="0"/>
              </a:spcAft>
            </a:pPr>
            <a:r>
              <a:rPr lang="en-US" sz="2000" dirty="0" smtClean="0"/>
              <a:t>    force </a:t>
            </a:r>
            <a:r>
              <a:rPr lang="en-US" sz="2000" dirty="0"/>
              <a:t>= </a:t>
            </a:r>
            <a:r>
              <a:rPr lang="en-US" sz="2000" dirty="0" err="1"/>
              <a:t>unitParallel</a:t>
            </a:r>
            <a:r>
              <a:rPr lang="en-US" sz="2000" dirty="0"/>
              <a:t> * d;</a:t>
            </a:r>
            <a:endParaRPr lang="en-US" sz="2000" dirty="0" smtClean="0"/>
          </a:p>
          <a:p>
            <a:pPr>
              <a:spcBef>
                <a:spcPts val="0"/>
              </a:spcBef>
              <a:spcAft>
                <a:spcPts val="0"/>
              </a:spcAft>
            </a:pPr>
            <a:r>
              <a:rPr lang="en-US" sz="2000" dirty="0" smtClean="0"/>
              <a:t>}</a:t>
            </a:r>
            <a:endParaRPr lang="en-US" sz="2000" dirty="0"/>
          </a:p>
          <a:p>
            <a:pPr>
              <a:spcBef>
                <a:spcPts val="0"/>
              </a:spcBef>
              <a:spcAft>
                <a:spcPts val="0"/>
              </a:spcAft>
            </a:pPr>
            <a:endParaRPr lang="en-US" sz="2000" dirty="0"/>
          </a:p>
        </p:txBody>
      </p:sp>
      <p:sp>
        <p:nvSpPr>
          <p:cNvPr id="2" name="Title 1"/>
          <p:cNvSpPr>
            <a:spLocks noGrp="1"/>
          </p:cNvSpPr>
          <p:nvPr>
            <p:ph type="title"/>
          </p:nvPr>
        </p:nvSpPr>
        <p:spPr/>
        <p:txBody>
          <a:bodyPr/>
          <a:lstStyle/>
          <a:p>
            <a:r>
              <a:rPr lang="en-US" dirty="0" smtClean="0"/>
              <a:t>C#  --&gt;  TypeScript  (statements)</a:t>
            </a:r>
            <a:endParaRPr lang="en-US" dirty="0"/>
          </a:p>
        </p:txBody>
      </p:sp>
      <p:sp>
        <p:nvSpPr>
          <p:cNvPr id="4" name="Content Placeholder 2"/>
          <p:cNvSpPr txBox="1">
            <a:spLocks/>
          </p:cNvSpPr>
          <p:nvPr/>
        </p:nvSpPr>
        <p:spPr>
          <a:xfrm>
            <a:off x="122238" y="1973262"/>
            <a:ext cx="6019799" cy="4572000"/>
          </a:xfrm>
          <a:prstGeom prst="rect">
            <a:avLst/>
          </a:prstGeom>
        </p:spPr>
        <p:txBody>
          <a:bodyPr vert="horz" lIns="182880" tIns="146304" rIns="182880" bIns="146304" rtlCol="0">
            <a:normAutofit/>
          </a:bodyPr>
          <a:lstStyle>
            <a:lvl1pPr marL="0" indent="0" algn="l" defTabSz="914166" rtl="0" eaLnBrk="1" latinLnBrk="0" hangingPunct="1">
              <a:spcBef>
                <a:spcPct val="20000"/>
              </a:spcBef>
              <a:spcAft>
                <a:spcPts val="816"/>
              </a:spcAft>
              <a:buFont typeface="Arial" pitchFamily="34" charset="0"/>
              <a:buNone/>
              <a:defRPr sz="2400" kern="1200">
                <a:gradFill>
                  <a:gsLst>
                    <a:gs pos="0">
                      <a:srgbClr val="505050"/>
                    </a:gs>
                    <a:gs pos="100000">
                      <a:srgbClr val="505050"/>
                    </a:gs>
                  </a:gsLst>
                  <a:lin ang="5400000" scaled="0"/>
                </a:gradFill>
                <a:latin typeface="Consolas" pitchFamily="49" charset="0"/>
                <a:ea typeface="+mn-ea"/>
                <a:cs typeface="Consolas" pitchFamily="49" charset="0"/>
              </a:defRPr>
            </a:lvl1pPr>
            <a:lvl2pPr marL="0" indent="0" algn="l" defTabSz="914166" rtl="0" eaLnBrk="1" latinLnBrk="0" hangingPunct="1">
              <a:spcBef>
                <a:spcPct val="20000"/>
              </a:spcBef>
              <a:spcAft>
                <a:spcPts val="816"/>
              </a:spcAft>
              <a:buFont typeface="Arial" pitchFamily="34" charset="0"/>
              <a:buNone/>
              <a:defRPr sz="2400" kern="1200">
                <a:gradFill>
                  <a:gsLst>
                    <a:gs pos="0">
                      <a:srgbClr val="505050"/>
                    </a:gs>
                    <a:gs pos="100000">
                      <a:srgbClr val="505050"/>
                    </a:gs>
                  </a:gsLst>
                  <a:lin ang="5400000" scaled="0"/>
                </a:gradFill>
                <a:latin typeface="Consolas" pitchFamily="49" charset="0"/>
                <a:ea typeface="+mn-ea"/>
                <a:cs typeface="Consolas" pitchFamily="49" charset="0"/>
              </a:defRPr>
            </a:lvl2pPr>
            <a:lvl3pPr marL="457082" indent="-228541" algn="l" defTabSz="914166" rtl="0" eaLnBrk="1" latinLnBrk="0" hangingPunct="1">
              <a:spcBef>
                <a:spcPct val="20000"/>
              </a:spcBef>
              <a:spcAft>
                <a:spcPts val="816"/>
              </a:spcAft>
              <a:buFont typeface="Arial" pitchFamily="34" charset="0"/>
              <a:buChar char="•"/>
              <a:defRPr sz="2400" kern="1200">
                <a:gradFill>
                  <a:gsLst>
                    <a:gs pos="0">
                      <a:srgbClr val="505050"/>
                    </a:gs>
                    <a:gs pos="100000">
                      <a:srgbClr val="505050"/>
                    </a:gs>
                  </a:gsLst>
                  <a:lin ang="5400000" scaled="0"/>
                </a:gradFill>
                <a:latin typeface="Consolas" pitchFamily="49" charset="0"/>
                <a:ea typeface="+mn-ea"/>
                <a:cs typeface="Consolas" pitchFamily="49" charset="0"/>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0"/>
              </a:spcAft>
            </a:pPr>
            <a:r>
              <a:rPr lang="en-US" sz="2000" b="1" dirty="0" err="1" smtClean="0"/>
              <a:t>foreach</a:t>
            </a:r>
            <a:r>
              <a:rPr lang="en-US" sz="2000" dirty="0" smtClean="0"/>
              <a:t> </a:t>
            </a:r>
            <a:r>
              <a:rPr lang="en-US" sz="2000" dirty="0"/>
              <a:t>(</a:t>
            </a:r>
            <a:r>
              <a:rPr lang="en-US" sz="2000" b="1" dirty="0" err="1"/>
              <a:t>var</a:t>
            </a:r>
            <a:r>
              <a:rPr lang="en-US" sz="2000" dirty="0"/>
              <a:t> spring </a:t>
            </a:r>
            <a:r>
              <a:rPr lang="en-US" sz="2000" b="1" dirty="0"/>
              <a:t>in</a:t>
            </a:r>
            <a:r>
              <a:rPr lang="en-US" sz="2000" dirty="0"/>
              <a:t> </a:t>
            </a:r>
            <a:r>
              <a:rPr lang="en-US" sz="2000" b="1" dirty="0" err="1"/>
              <a:t>this</a:t>
            </a:r>
            <a:r>
              <a:rPr lang="en-US" sz="2000" dirty="0" err="1"/>
              <a:t>.springs</a:t>
            </a:r>
            <a:r>
              <a:rPr lang="en-US" sz="2000" dirty="0"/>
              <a:t>) {</a:t>
            </a:r>
          </a:p>
          <a:p>
            <a:pPr>
              <a:spcBef>
                <a:spcPts val="0"/>
              </a:spcBef>
              <a:spcAft>
                <a:spcPts val="0"/>
              </a:spcAft>
            </a:pPr>
            <a:r>
              <a:rPr lang="en-US" sz="2000" dirty="0"/>
              <a:t>    force </a:t>
            </a:r>
            <a:r>
              <a:rPr lang="en-US" sz="2000" dirty="0" smtClean="0"/>
              <a:t>+=</a:t>
            </a:r>
          </a:p>
          <a:p>
            <a:pPr>
              <a:spcBef>
                <a:spcPts val="0"/>
              </a:spcBef>
              <a:spcAft>
                <a:spcPts val="0"/>
              </a:spcAft>
            </a:pPr>
            <a:r>
              <a:rPr lang="en-US" sz="2000" dirty="0"/>
              <a:t>	</a:t>
            </a:r>
            <a:r>
              <a:rPr lang="en-US" sz="2000" dirty="0" err="1" smtClean="0"/>
              <a:t>spring.ForceOn</a:t>
            </a:r>
            <a:r>
              <a:rPr lang="en-US" sz="2000" dirty="0" smtClean="0"/>
              <a:t>(</a:t>
            </a:r>
            <a:r>
              <a:rPr lang="en-US" sz="2000" b="1" dirty="0" smtClean="0"/>
              <a:t>this</a:t>
            </a:r>
            <a:r>
              <a:rPr lang="en-US" sz="2000" dirty="0" smtClean="0"/>
              <a:t>);</a:t>
            </a:r>
            <a:endParaRPr lang="en-US" sz="2000" dirty="0"/>
          </a:p>
          <a:p>
            <a:pPr>
              <a:spcBef>
                <a:spcPts val="0"/>
              </a:spcBef>
              <a:spcAft>
                <a:spcPts val="0"/>
              </a:spcAft>
            </a:pPr>
            <a:r>
              <a:rPr lang="en-US" sz="2000" dirty="0" smtClean="0"/>
              <a:t>}</a:t>
            </a:r>
          </a:p>
          <a:p>
            <a:pPr>
              <a:spcBef>
                <a:spcPts val="0"/>
              </a:spcBef>
              <a:spcAft>
                <a:spcPts val="0"/>
              </a:spcAft>
            </a:pPr>
            <a:endParaRPr lang="en-US" sz="2000" dirty="0"/>
          </a:p>
          <a:p>
            <a:pPr>
              <a:spcBef>
                <a:spcPts val="0"/>
              </a:spcBef>
              <a:spcAft>
                <a:spcPts val="0"/>
              </a:spcAft>
            </a:pPr>
            <a:r>
              <a:rPr lang="en-US" sz="2000" b="1" dirty="0"/>
              <a:t>for</a:t>
            </a:r>
            <a:r>
              <a:rPr lang="en-US" sz="2000" dirty="0"/>
              <a:t> (</a:t>
            </a:r>
            <a:r>
              <a:rPr lang="en-US" sz="2000" b="1" dirty="0" err="1"/>
              <a:t>int</a:t>
            </a:r>
            <a:r>
              <a:rPr lang="en-US" sz="2000" dirty="0"/>
              <a:t> </a:t>
            </a:r>
            <a:r>
              <a:rPr lang="en-US" sz="2000" dirty="0" err="1"/>
              <a:t>i</a:t>
            </a:r>
            <a:r>
              <a:rPr lang="en-US" sz="2000" dirty="0"/>
              <a:t> = 0; </a:t>
            </a:r>
            <a:r>
              <a:rPr lang="en-US" sz="2000" dirty="0" err="1"/>
              <a:t>i</a:t>
            </a:r>
            <a:r>
              <a:rPr lang="en-US" sz="2000" dirty="0"/>
              <a:t> &lt; </a:t>
            </a:r>
            <a:r>
              <a:rPr lang="en-US" sz="2000" dirty="0" err="1" smtClean="0"/>
              <a:t>touchPts.Count</a:t>
            </a:r>
            <a:r>
              <a:rPr lang="en-US" sz="2000" dirty="0" smtClean="0"/>
              <a:t>;</a:t>
            </a:r>
          </a:p>
          <a:p>
            <a:pPr>
              <a:spcBef>
                <a:spcPts val="0"/>
              </a:spcBef>
              <a:spcAft>
                <a:spcPts val="0"/>
              </a:spcAft>
            </a:pPr>
            <a:r>
              <a:rPr lang="en-US" sz="2000" dirty="0"/>
              <a:t> </a:t>
            </a:r>
            <a:r>
              <a:rPr lang="en-US" sz="2000" dirty="0" smtClean="0"/>
              <a:t>    </a:t>
            </a:r>
            <a:r>
              <a:rPr lang="en-US" sz="2000" dirty="0" err="1" smtClean="0"/>
              <a:t>i</a:t>
            </a:r>
            <a:r>
              <a:rPr lang="en-US" sz="2000" dirty="0" smtClean="0"/>
              <a:t>++) </a:t>
            </a:r>
          </a:p>
          <a:p>
            <a:pPr>
              <a:spcBef>
                <a:spcPts val="0"/>
              </a:spcBef>
              <a:spcAft>
                <a:spcPts val="0"/>
              </a:spcAft>
            </a:pPr>
            <a:r>
              <a:rPr lang="en-US" sz="2000" dirty="0" smtClean="0"/>
              <a:t>{</a:t>
            </a:r>
            <a:endParaRPr lang="en-US" sz="2000" dirty="0"/>
          </a:p>
          <a:p>
            <a:pPr>
              <a:spcBef>
                <a:spcPts val="0"/>
              </a:spcBef>
              <a:spcAft>
                <a:spcPts val="0"/>
              </a:spcAft>
            </a:pPr>
            <a:r>
              <a:rPr lang="en-US" sz="2000" dirty="0"/>
              <a:t>    </a:t>
            </a:r>
            <a:r>
              <a:rPr lang="en-US" sz="2000" b="1" dirty="0" err="1"/>
              <a:t>var</a:t>
            </a:r>
            <a:r>
              <a:rPr lang="en-US" sz="2000" dirty="0"/>
              <a:t> </a:t>
            </a:r>
            <a:r>
              <a:rPr lang="en-US" sz="2000" dirty="0" err="1"/>
              <a:t>unitNormal</a:t>
            </a:r>
            <a:r>
              <a:rPr lang="en-US" sz="2000" dirty="0"/>
              <a:t> = </a:t>
            </a:r>
            <a:r>
              <a:rPr lang="en-US" sz="2000" dirty="0" err="1" smtClean="0"/>
              <a:t>touchPts</a:t>
            </a:r>
            <a:r>
              <a:rPr lang="en-US" sz="2000" dirty="0" smtClean="0"/>
              <a:t>[</a:t>
            </a:r>
            <a:r>
              <a:rPr lang="en-US" sz="2000" dirty="0" err="1" smtClean="0"/>
              <a:t>i</a:t>
            </a:r>
            <a:r>
              <a:rPr lang="en-US" sz="2000" dirty="0" smtClean="0"/>
              <a:t>];</a:t>
            </a:r>
          </a:p>
          <a:p>
            <a:pPr>
              <a:spcBef>
                <a:spcPts val="0"/>
              </a:spcBef>
              <a:spcAft>
                <a:spcPts val="0"/>
              </a:spcAft>
            </a:pPr>
            <a:r>
              <a:rPr lang="en-US" sz="2000" dirty="0" smtClean="0"/>
              <a:t>    </a:t>
            </a:r>
            <a:r>
              <a:rPr lang="en-US" sz="2000" b="1" dirty="0" err="1" smtClean="0"/>
              <a:t>var</a:t>
            </a:r>
            <a:r>
              <a:rPr lang="en-US" sz="2000" dirty="0" smtClean="0"/>
              <a:t> d = </a:t>
            </a:r>
          </a:p>
          <a:p>
            <a:pPr>
              <a:spcBef>
                <a:spcPts val="0"/>
              </a:spcBef>
              <a:spcAft>
                <a:spcPts val="0"/>
              </a:spcAft>
            </a:pPr>
            <a:r>
              <a:rPr lang="en-US" sz="2000" dirty="0"/>
              <a:t> </a:t>
            </a:r>
            <a:r>
              <a:rPr lang="en-US" sz="2000" dirty="0" smtClean="0"/>
              <a:t>       Vector2.Dot(</a:t>
            </a:r>
            <a:r>
              <a:rPr lang="en-US" sz="2000" dirty="0" err="1" smtClean="0"/>
              <a:t>unitNormal</a:t>
            </a:r>
            <a:r>
              <a:rPr lang="en-US" sz="2000" dirty="0"/>
              <a:t>, force</a:t>
            </a:r>
            <a:r>
              <a:rPr lang="en-US" sz="2000" dirty="0" smtClean="0"/>
              <a:t>);</a:t>
            </a:r>
            <a:endParaRPr lang="en-US" sz="2000" dirty="0"/>
          </a:p>
          <a:p>
            <a:pPr>
              <a:spcBef>
                <a:spcPts val="0"/>
              </a:spcBef>
              <a:spcAft>
                <a:spcPts val="0"/>
              </a:spcAft>
            </a:pPr>
            <a:r>
              <a:rPr lang="en-US" sz="2000" dirty="0"/>
              <a:t>    </a:t>
            </a:r>
            <a:r>
              <a:rPr lang="en-US" sz="2000" b="1" dirty="0"/>
              <a:t>if</a:t>
            </a:r>
            <a:r>
              <a:rPr lang="en-US" sz="2000" dirty="0"/>
              <a:t> </a:t>
            </a:r>
            <a:r>
              <a:rPr lang="en-US" sz="2000" dirty="0" smtClean="0"/>
              <a:t>(d &gt; 0) </a:t>
            </a:r>
            <a:r>
              <a:rPr lang="en-US" sz="2000" b="1" dirty="0" smtClean="0"/>
              <a:t>continue</a:t>
            </a:r>
            <a:r>
              <a:rPr lang="en-US" sz="2000" dirty="0" smtClean="0"/>
              <a:t>;</a:t>
            </a:r>
            <a:endParaRPr lang="en-US" sz="2000" dirty="0"/>
          </a:p>
          <a:p>
            <a:pPr>
              <a:spcBef>
                <a:spcPts val="0"/>
              </a:spcBef>
              <a:spcAft>
                <a:spcPts val="0"/>
              </a:spcAft>
            </a:pPr>
            <a:r>
              <a:rPr lang="en-US" sz="2000" dirty="0"/>
              <a:t>    </a:t>
            </a:r>
            <a:r>
              <a:rPr lang="en-US" sz="2000" dirty="0" smtClean="0"/>
              <a:t>force = </a:t>
            </a:r>
            <a:r>
              <a:rPr lang="en-US" sz="2000" dirty="0" err="1" smtClean="0"/>
              <a:t>unitParallel</a:t>
            </a:r>
            <a:r>
              <a:rPr lang="en-US" sz="2000" dirty="0" smtClean="0"/>
              <a:t> </a:t>
            </a:r>
            <a:r>
              <a:rPr lang="en-US" sz="2000" dirty="0"/>
              <a:t>* </a:t>
            </a:r>
            <a:r>
              <a:rPr lang="en-US" sz="2000" dirty="0" smtClean="0"/>
              <a:t>d;</a:t>
            </a:r>
            <a:endParaRPr lang="en-US" sz="2000" dirty="0"/>
          </a:p>
          <a:p>
            <a:pPr>
              <a:spcBef>
                <a:spcPts val="0"/>
              </a:spcBef>
              <a:spcAft>
                <a:spcPts val="0"/>
              </a:spcAft>
            </a:pPr>
            <a:r>
              <a:rPr lang="en-US" sz="2000" dirty="0"/>
              <a:t>}</a:t>
            </a:r>
          </a:p>
          <a:p>
            <a:pPr>
              <a:spcBef>
                <a:spcPts val="0"/>
              </a:spcBef>
              <a:spcAft>
                <a:spcPts val="0"/>
              </a:spcAft>
            </a:pPr>
            <a:endParaRPr lang="en-US" sz="2000" dirty="0"/>
          </a:p>
        </p:txBody>
      </p:sp>
    </p:spTree>
    <p:extLst>
      <p:ext uri="{BB962C8B-B14F-4D97-AF65-F5344CB8AC3E}">
        <p14:creationId xmlns:p14="http://schemas.microsoft.com/office/powerpoint/2010/main" val="2066631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TouchDevelop</a:t>
            </a:r>
            <a:r>
              <a:rPr lang="en-US" dirty="0" smtClean="0"/>
              <a:t> in Three Parts</a:t>
            </a:r>
            <a:endParaRPr lang="en-US" dirty="0"/>
          </a:p>
        </p:txBody>
      </p:sp>
      <p:sp>
        <p:nvSpPr>
          <p:cNvPr id="3" name="Text Placeholder 2"/>
          <p:cNvSpPr>
            <a:spLocks noGrp="1"/>
          </p:cNvSpPr>
          <p:nvPr>
            <p:ph type="body" sz="quarter" idx="10"/>
          </p:nvPr>
        </p:nvSpPr>
        <p:spPr/>
        <p:txBody>
          <a:bodyPr/>
          <a:lstStyle/>
          <a:p>
            <a:pPr marL="742950" indent="-742950">
              <a:buFont typeface="+mj-lt"/>
              <a:buAutoNum type="arabicPeriod"/>
            </a:pPr>
            <a:r>
              <a:rPr lang="en-US" dirty="0" smtClean="0"/>
              <a:t>Windows Phone 7 app</a:t>
            </a:r>
          </a:p>
          <a:p>
            <a:pPr marL="742950" indent="-742950">
              <a:buFont typeface="+mj-lt"/>
              <a:buAutoNum type="arabicPeriod"/>
            </a:pPr>
            <a:r>
              <a:rPr lang="en-US" dirty="0" smtClean="0"/>
              <a:t>Web App, via </a:t>
            </a:r>
            <a:r>
              <a:rPr lang="en-US" dirty="0" err="1" smtClean="0"/>
              <a:t>TypeScript</a:t>
            </a:r>
            <a:endParaRPr lang="en-US" dirty="0" smtClean="0"/>
          </a:p>
          <a:p>
            <a:pPr marL="742950" indent="-742950">
              <a:buFont typeface="+mj-lt"/>
              <a:buAutoNum type="arabicPeriod"/>
            </a:pPr>
            <a:r>
              <a:rPr lang="en-US" dirty="0"/>
              <a:t>C</a:t>
            </a:r>
            <a:r>
              <a:rPr lang="en-US" dirty="0" smtClean="0"/>
              <a:t>loud types</a:t>
            </a:r>
            <a:endParaRPr lang="en-US" dirty="0"/>
          </a:p>
        </p:txBody>
      </p:sp>
    </p:spTree>
    <p:extLst>
      <p:ext uri="{BB962C8B-B14F-4D97-AF65-F5344CB8AC3E}">
        <p14:creationId xmlns:p14="http://schemas.microsoft.com/office/powerpoint/2010/main" val="18650087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smtClean="0"/>
              <a:t>Demo: </a:t>
            </a:r>
            <a:r>
              <a:rPr lang="en-US" dirty="0" err="1" smtClean="0"/>
              <a:t>TypeScript</a:t>
            </a:r>
            <a:endParaRPr lang="en-US" dirty="0"/>
          </a:p>
        </p:txBody>
      </p:sp>
    </p:spTree>
    <p:extLst>
      <p:ext uri="{BB962C8B-B14F-4D97-AF65-F5344CB8AC3E}">
        <p14:creationId xmlns:p14="http://schemas.microsoft.com/office/powerpoint/2010/main" val="3468473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03637" y="2125663"/>
            <a:ext cx="8229601" cy="4572000"/>
          </a:xfrm>
        </p:spPr>
        <p:txBody>
          <a:bodyPr/>
          <a:lstStyle/>
          <a:p>
            <a:r>
              <a:rPr lang="en-US" sz="2800" dirty="0" smtClean="0"/>
              <a:t>Smoother migration from C# to crazy JavaScript.</a:t>
            </a:r>
          </a:p>
          <a:p>
            <a:endParaRPr lang="en-US" sz="2800" dirty="0" smtClean="0"/>
          </a:p>
          <a:p>
            <a:r>
              <a:rPr lang="en-US" sz="2800" dirty="0" smtClean="0"/>
              <a:t>Avoids lots of runtime errors</a:t>
            </a:r>
          </a:p>
          <a:p>
            <a:r>
              <a:rPr lang="en-US" sz="2800" dirty="0" smtClean="0"/>
              <a:t>(even though there are no 100% guarantees)</a:t>
            </a:r>
            <a:endParaRPr lang="pl-PL" sz="2800" dirty="0" smtClean="0"/>
          </a:p>
          <a:p>
            <a:endParaRPr lang="pl-PL" sz="1800" dirty="0"/>
          </a:p>
          <a:p>
            <a:r>
              <a:rPr lang="pl-PL" sz="2800" dirty="0" smtClean="0"/>
              <a:t>IntelliSense is useful</a:t>
            </a:r>
            <a:endParaRPr lang="en-US" sz="2800" dirty="0" smtClean="0"/>
          </a:p>
          <a:p>
            <a:endParaRPr lang="en-US" sz="1800" dirty="0" smtClean="0"/>
          </a:p>
          <a:p>
            <a:r>
              <a:rPr lang="en-US" sz="2800" dirty="0" smtClean="0"/>
              <a:t>Usually quite functional style</a:t>
            </a:r>
          </a:p>
        </p:txBody>
      </p:sp>
      <p:sp>
        <p:nvSpPr>
          <p:cNvPr id="3" name="Text Placeholder 2"/>
          <p:cNvSpPr>
            <a:spLocks noGrp="1"/>
          </p:cNvSpPr>
          <p:nvPr>
            <p:ph type="body" sz="quarter" idx="11"/>
          </p:nvPr>
        </p:nvSpPr>
        <p:spPr>
          <a:xfrm>
            <a:off x="274637" y="2125663"/>
            <a:ext cx="2971799" cy="4572000"/>
          </a:xfrm>
        </p:spPr>
        <p:txBody>
          <a:bodyPr/>
          <a:lstStyle/>
          <a:p>
            <a:r>
              <a:rPr lang="en-US" dirty="0" smtClean="0"/>
              <a:t>The high-order bit.</a:t>
            </a:r>
            <a:endParaRPr lang="en-US" dirty="0"/>
          </a:p>
        </p:txBody>
      </p:sp>
      <p:sp>
        <p:nvSpPr>
          <p:cNvPr id="4" name="Title 3"/>
          <p:cNvSpPr>
            <a:spLocks noGrp="1"/>
          </p:cNvSpPr>
          <p:nvPr>
            <p:ph type="title"/>
          </p:nvPr>
        </p:nvSpPr>
        <p:spPr/>
        <p:txBody>
          <a:bodyPr/>
          <a:lstStyle/>
          <a:p>
            <a:r>
              <a:rPr lang="en-US" dirty="0" smtClean="0"/>
              <a:t>TypeScript highlights</a:t>
            </a:r>
            <a:endParaRPr lang="en-US" dirty="0"/>
          </a:p>
        </p:txBody>
      </p:sp>
    </p:spTree>
    <p:extLst>
      <p:ext uri="{BB962C8B-B14F-4D97-AF65-F5344CB8AC3E}">
        <p14:creationId xmlns:p14="http://schemas.microsoft.com/office/powerpoint/2010/main" val="4044217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08638" y="3040063"/>
            <a:ext cx="6553204" cy="914400"/>
          </a:xfrm>
        </p:spPr>
        <p:txBody>
          <a:bodyPr/>
          <a:lstStyle/>
          <a:p>
            <a:r>
              <a:rPr lang="en-US" dirty="0" smtClean="0"/>
              <a:t>WP7 App:</a:t>
            </a:r>
            <a:br>
              <a:rPr lang="en-US" dirty="0" smtClean="0"/>
            </a:br>
            <a:r>
              <a:rPr lang="en-US" dirty="0" smtClean="0"/>
              <a:t>	152,000 lines of C#</a:t>
            </a:r>
            <a:br>
              <a:rPr lang="en-US" dirty="0" smtClean="0"/>
            </a:br>
            <a:r>
              <a:rPr lang="en-US" dirty="0" smtClean="0"/>
              <a:t>	12,000 lines of XAML</a:t>
            </a:r>
          </a:p>
          <a:p>
            <a:endParaRPr lang="en-US" dirty="0" smtClean="0"/>
          </a:p>
          <a:p>
            <a:r>
              <a:rPr lang="en-US" dirty="0" smtClean="0"/>
              <a:t>Web</a:t>
            </a:r>
            <a:r>
              <a:rPr lang="pl-PL" dirty="0" smtClean="0"/>
              <a:t> </a:t>
            </a:r>
            <a:r>
              <a:rPr lang="en-US" dirty="0" smtClean="0"/>
              <a:t>App:</a:t>
            </a:r>
            <a:br>
              <a:rPr lang="en-US" dirty="0" smtClean="0"/>
            </a:br>
            <a:r>
              <a:rPr lang="en-US" dirty="0" smtClean="0"/>
              <a:t>	47,000 lines of TypeScript</a:t>
            </a:r>
            <a:br>
              <a:rPr lang="en-US" dirty="0" smtClean="0"/>
            </a:br>
            <a:r>
              <a:rPr lang="en-US" dirty="0" smtClean="0"/>
              <a:t>	3,500 lines of CSS</a:t>
            </a:r>
            <a:br>
              <a:rPr lang="en-US" dirty="0" smtClean="0"/>
            </a:br>
            <a:r>
              <a:rPr lang="en-US" dirty="0" smtClean="0"/>
              <a:t>	79 lines of HTML</a:t>
            </a:r>
          </a:p>
          <a:p>
            <a:r>
              <a:rPr lang="en-US" dirty="0" smtClean="0"/>
              <a:t/>
            </a:r>
            <a:br>
              <a:rPr lang="en-US" dirty="0" smtClean="0"/>
            </a:br>
            <a:r>
              <a:rPr lang="en-US" sz="2800" dirty="0" smtClean="0"/>
              <a:t>(but we’re not quite done yet)</a:t>
            </a:r>
            <a:endParaRPr lang="en-US" sz="2800" dirty="0"/>
          </a:p>
        </p:txBody>
      </p:sp>
      <p:sp>
        <p:nvSpPr>
          <p:cNvPr id="3" name="Title 2"/>
          <p:cNvSpPr>
            <a:spLocks noGrp="1"/>
          </p:cNvSpPr>
          <p:nvPr>
            <p:ph type="ctrTitle"/>
          </p:nvPr>
        </p:nvSpPr>
        <p:spPr>
          <a:solidFill>
            <a:srgbClr val="7FBA00"/>
          </a:solidFill>
        </p:spPr>
        <p:txBody>
          <a:bodyPr/>
          <a:lstStyle/>
          <a:p>
            <a:r>
              <a:rPr lang="en-US" dirty="0" smtClean="0"/>
              <a:t>The outcome</a:t>
            </a:r>
            <a:endParaRPr lang="en-US" dirty="0"/>
          </a:p>
        </p:txBody>
      </p:sp>
    </p:spTree>
    <p:extLst>
      <p:ext uri="{BB962C8B-B14F-4D97-AF65-F5344CB8AC3E}">
        <p14:creationId xmlns:p14="http://schemas.microsoft.com/office/powerpoint/2010/main" val="21533147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3" name="Title 2"/>
          <p:cNvSpPr>
            <a:spLocks noGrp="1"/>
          </p:cNvSpPr>
          <p:nvPr>
            <p:ph type="title"/>
          </p:nvPr>
        </p:nvSpPr>
        <p:spPr/>
        <p:txBody>
          <a:bodyPr/>
          <a:lstStyle/>
          <a:p>
            <a:r>
              <a:rPr lang="en-US" dirty="0" smtClean="0"/>
              <a:t>Demo: TouchDevelop on the Web</a:t>
            </a:r>
            <a:endParaRPr lang="en-US" dirty="0"/>
          </a:p>
        </p:txBody>
      </p:sp>
    </p:spTree>
    <p:extLst>
      <p:ext uri="{BB962C8B-B14F-4D97-AF65-F5344CB8AC3E}">
        <p14:creationId xmlns:p14="http://schemas.microsoft.com/office/powerpoint/2010/main" val="2413861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a:t>
            </a:r>
            <a:r>
              <a:rPr lang="en-US" dirty="0" err="1" smtClean="0"/>
              <a:t>TouchDevelop</a:t>
            </a:r>
            <a:r>
              <a:rPr lang="en-US" dirty="0" smtClean="0"/>
              <a:t>, the language?</a:t>
            </a:r>
            <a:endParaRPr lang="en-US" dirty="0"/>
          </a:p>
        </p:txBody>
      </p:sp>
      <p:sp>
        <p:nvSpPr>
          <p:cNvPr id="3" name="Text Placeholder 2"/>
          <p:cNvSpPr>
            <a:spLocks noGrp="1"/>
          </p:cNvSpPr>
          <p:nvPr>
            <p:ph type="body" sz="quarter" idx="10"/>
          </p:nvPr>
        </p:nvSpPr>
        <p:spPr/>
        <p:txBody>
          <a:bodyPr/>
          <a:lstStyle/>
          <a:p>
            <a:r>
              <a:rPr lang="en-US" dirty="0" smtClean="0"/>
              <a:t>A statically-typed imperative</a:t>
            </a:r>
            <a:r>
              <a:rPr lang="en-US" b="1" dirty="0" smtClean="0"/>
              <a:t> </a:t>
            </a:r>
            <a:r>
              <a:rPr lang="en-US" dirty="0" smtClean="0"/>
              <a:t>language</a:t>
            </a:r>
          </a:p>
          <a:p>
            <a:r>
              <a:rPr lang="en-US" dirty="0" err="1" smtClean="0"/>
              <a:t>TouchDevelop</a:t>
            </a:r>
            <a:r>
              <a:rPr lang="en-US" dirty="0" smtClean="0"/>
              <a:t>, the environment, is what makes the experience compelling</a:t>
            </a:r>
          </a:p>
          <a:p>
            <a:endParaRPr lang="en-US" dirty="0"/>
          </a:p>
          <a:p>
            <a:r>
              <a:rPr lang="en-US" dirty="0" smtClean="0"/>
              <a:t>New language feature coming soon: </a:t>
            </a:r>
            <a:r>
              <a:rPr lang="en-US" b="1" dirty="0" smtClean="0"/>
              <a:t>cloud types</a:t>
            </a:r>
          </a:p>
          <a:p>
            <a:endParaRPr lang="en-US" dirty="0" smtClean="0"/>
          </a:p>
        </p:txBody>
      </p:sp>
    </p:spTree>
    <p:extLst>
      <p:ext uri="{BB962C8B-B14F-4D97-AF65-F5344CB8AC3E}">
        <p14:creationId xmlns:p14="http://schemas.microsoft.com/office/powerpoint/2010/main" val="637648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672" dirty="0"/>
              <a:t>Standard Model: Shared Data on Server</a:t>
            </a:r>
          </a:p>
        </p:txBody>
      </p:sp>
      <p:sp>
        <p:nvSpPr>
          <p:cNvPr id="9" name="Cloud 8"/>
          <p:cNvSpPr/>
          <p:nvPr/>
        </p:nvSpPr>
        <p:spPr>
          <a:xfrm>
            <a:off x="1710655" y="1554339"/>
            <a:ext cx="3574980" cy="2914385"/>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932597"/>
            <a:endParaRPr lang="en-US" sz="1836">
              <a:solidFill>
                <a:prstClr val="black"/>
              </a:solidFill>
            </a:endParaRPr>
          </a:p>
        </p:txBody>
      </p:sp>
      <p:sp>
        <p:nvSpPr>
          <p:cNvPr id="10" name="Flowchart: Magnetic Disk 9"/>
          <p:cNvSpPr/>
          <p:nvPr/>
        </p:nvSpPr>
        <p:spPr>
          <a:xfrm>
            <a:off x="2410107" y="2486942"/>
            <a:ext cx="2020641" cy="1034310"/>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defTabSz="932597"/>
            <a:r>
              <a:rPr lang="en-US" sz="1836" dirty="0">
                <a:solidFill>
                  <a:prstClr val="white"/>
                </a:solidFill>
              </a:rPr>
              <a:t>Database</a:t>
            </a:r>
          </a:p>
        </p:txBody>
      </p:sp>
      <p:sp>
        <p:nvSpPr>
          <p:cNvPr id="3" name="TextBox 2"/>
          <p:cNvSpPr txBox="1"/>
          <p:nvPr/>
        </p:nvSpPr>
        <p:spPr>
          <a:xfrm>
            <a:off x="1788371" y="4553666"/>
            <a:ext cx="8160279" cy="2015262"/>
          </a:xfrm>
          <a:prstGeom prst="rect">
            <a:avLst/>
          </a:prstGeom>
          <a:noFill/>
        </p:spPr>
        <p:txBody>
          <a:bodyPr wrap="square" rtlCol="0">
            <a:spAutoFit/>
          </a:bodyPr>
          <a:lstStyle/>
          <a:p>
            <a:pPr marL="176481" indent="-176481" defTabSz="932597">
              <a:buFont typeface="Arial" pitchFamily="34" charset="0"/>
              <a:buChar char="•"/>
            </a:pPr>
            <a:r>
              <a:rPr lang="en-US" sz="2040" dirty="0">
                <a:solidFill>
                  <a:prstClr val="black"/>
                </a:solidFill>
              </a:rPr>
              <a:t>Programmer communicates with server</a:t>
            </a:r>
          </a:p>
          <a:p>
            <a:pPr marL="642780" lvl="1" indent="-176481" defTabSz="932597">
              <a:buFont typeface="Arial" pitchFamily="34" charset="0"/>
              <a:buChar char="•"/>
            </a:pPr>
            <a:r>
              <a:rPr lang="en-US" sz="2040" dirty="0">
                <a:solidFill>
                  <a:prstClr val="black"/>
                </a:solidFill>
              </a:rPr>
              <a:t>Each query is a server </a:t>
            </a:r>
            <a:r>
              <a:rPr lang="en-US" sz="2040" dirty="0" err="1">
                <a:solidFill>
                  <a:prstClr val="black"/>
                </a:solidFill>
              </a:rPr>
              <a:t>roundtrip</a:t>
            </a:r>
            <a:endParaRPr lang="en-US" sz="2040" dirty="0">
              <a:solidFill>
                <a:prstClr val="black"/>
              </a:solidFill>
            </a:endParaRPr>
          </a:p>
          <a:p>
            <a:pPr marL="176481" indent="-176481" defTabSz="932597">
              <a:buFont typeface="Arial" pitchFamily="34" charset="0"/>
              <a:buChar char="•"/>
            </a:pPr>
            <a:r>
              <a:rPr lang="en-US" sz="2040" dirty="0">
                <a:solidFill>
                  <a:prstClr val="black"/>
                </a:solidFill>
              </a:rPr>
              <a:t>Programmer exposed to</a:t>
            </a:r>
          </a:p>
          <a:p>
            <a:pPr marL="642780" lvl="1" indent="-176481" defTabSz="932597">
              <a:buFont typeface="Arial" pitchFamily="34" charset="0"/>
              <a:buChar char="•"/>
            </a:pPr>
            <a:r>
              <a:rPr lang="en-US" sz="2040" dirty="0">
                <a:solidFill>
                  <a:prstClr val="black"/>
                </a:solidFill>
              </a:rPr>
              <a:t>Slow connection (unpleasant experience)</a:t>
            </a:r>
          </a:p>
          <a:p>
            <a:pPr marL="642780" lvl="1" indent="-176481" defTabSz="932597">
              <a:buFont typeface="Arial" pitchFamily="34" charset="0"/>
              <a:buChar char="•"/>
            </a:pPr>
            <a:r>
              <a:rPr lang="en-US" sz="2040" dirty="0">
                <a:solidFill>
                  <a:prstClr val="black"/>
                </a:solidFill>
              </a:rPr>
              <a:t>Connection errors, disconnected operation (app stops working)</a:t>
            </a:r>
          </a:p>
          <a:p>
            <a:pPr marL="642780" lvl="1" indent="-176481" defTabSz="932597">
              <a:buFont typeface="Arial" pitchFamily="34" charset="0"/>
              <a:buChar char="•"/>
            </a:pPr>
            <a:r>
              <a:rPr lang="en-US" sz="2040" dirty="0">
                <a:solidFill>
                  <a:prstClr val="black"/>
                </a:solidFill>
              </a:rPr>
              <a:t>Atomicity errors (cannot update multiple entities simultaneously)</a:t>
            </a:r>
          </a:p>
        </p:txBody>
      </p:sp>
      <p:pic>
        <p:nvPicPr>
          <p:cNvPr id="19" name="Picture 16" descr="Samsung Windows 8 tablet"/>
          <p:cNvPicPr>
            <a:picLocks noChangeAspect="1" noChangeArrowheads="1"/>
          </p:cNvPicPr>
          <p:nvPr/>
        </p:nvPicPr>
        <p:blipFill rotWithShape="1">
          <a:blip r:embed="rId3">
            <a:extLst>
              <a:ext uri="{28A0092B-C50C-407E-A947-70E740481C1C}">
                <a14:useLocalDpi xmlns:a14="http://schemas.microsoft.com/office/drawing/2010/main" val="0"/>
              </a:ext>
            </a:extLst>
          </a:blip>
          <a:srcRect l="7233" t="6902" r="7122" b="10971"/>
          <a:stretch/>
        </p:blipFill>
        <p:spPr bwMode="auto">
          <a:xfrm>
            <a:off x="6373671" y="1476621"/>
            <a:ext cx="4206349" cy="2875527"/>
          </a:xfrm>
          <a:prstGeom prst="rect">
            <a:avLst/>
          </a:prstGeom>
          <a:noFill/>
          <a:extLst>
            <a:ext uri="{909E8E84-426E-40DD-AFC4-6F175D3DCCD1}">
              <a14:hiddenFill xmlns:a14="http://schemas.microsoft.com/office/drawing/2010/main">
                <a:solidFill>
                  <a:srgbClr val="FFFFFF"/>
                </a:solidFill>
              </a14:hiddenFill>
            </a:ext>
          </a:extLst>
        </p:spPr>
      </p:pic>
      <p:sp>
        <p:nvSpPr>
          <p:cNvPr id="20" name="Folded Corner 19"/>
          <p:cNvSpPr/>
          <p:nvPr/>
        </p:nvSpPr>
        <p:spPr>
          <a:xfrm>
            <a:off x="6917689" y="1632055"/>
            <a:ext cx="2098358" cy="2486942"/>
          </a:xfrm>
          <a:prstGeom prst="foldedCorner">
            <a:avLst>
              <a:gd name="adj" fmla="val 22607"/>
            </a:avLst>
          </a:prstGeom>
        </p:spPr>
        <p:style>
          <a:lnRef idx="3">
            <a:schemeClr val="lt1"/>
          </a:lnRef>
          <a:fillRef idx="1">
            <a:schemeClr val="accent1"/>
          </a:fillRef>
          <a:effectRef idx="1">
            <a:schemeClr val="accent1"/>
          </a:effectRef>
          <a:fontRef idx="minor">
            <a:schemeClr val="lt1"/>
          </a:fontRef>
        </p:style>
        <p:txBody>
          <a:bodyPr rtlCol="0" anchor="ctr"/>
          <a:lstStyle/>
          <a:p>
            <a:pPr algn="ctr" defTabSz="932597"/>
            <a:r>
              <a:rPr lang="en-US" sz="1836" dirty="0">
                <a:solidFill>
                  <a:prstClr val="white"/>
                </a:solidFill>
              </a:rPr>
              <a:t>App Code</a:t>
            </a:r>
          </a:p>
        </p:txBody>
      </p:sp>
      <p:sp>
        <p:nvSpPr>
          <p:cNvPr id="12" name="Left-Right Arrow 11"/>
          <p:cNvSpPr/>
          <p:nvPr/>
        </p:nvSpPr>
        <p:spPr>
          <a:xfrm>
            <a:off x="4521721" y="2470712"/>
            <a:ext cx="2706836" cy="1013268"/>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932597"/>
            <a:r>
              <a:rPr lang="en-US" sz="1836" dirty="0">
                <a:solidFill>
                  <a:prstClr val="white"/>
                </a:solidFill>
              </a:rPr>
              <a:t>Data API</a:t>
            </a:r>
          </a:p>
        </p:txBody>
      </p:sp>
    </p:spTree>
    <p:extLst>
      <p:ext uri="{BB962C8B-B14F-4D97-AF65-F5344CB8AC3E}">
        <p14:creationId xmlns:p14="http://schemas.microsoft.com/office/powerpoint/2010/main" val="21168799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16" descr="Samsung Windows 8 tablet"/>
          <p:cNvPicPr>
            <a:picLocks noChangeAspect="1" noChangeArrowheads="1"/>
          </p:cNvPicPr>
          <p:nvPr/>
        </p:nvPicPr>
        <p:blipFill rotWithShape="1">
          <a:blip r:embed="rId3">
            <a:extLst>
              <a:ext uri="{28A0092B-C50C-407E-A947-70E740481C1C}">
                <a14:useLocalDpi xmlns:a14="http://schemas.microsoft.com/office/drawing/2010/main" val="0"/>
              </a:ext>
            </a:extLst>
          </a:blip>
          <a:srcRect l="7233" t="6902" r="7122" b="10971"/>
          <a:stretch/>
        </p:blipFill>
        <p:spPr bwMode="auto">
          <a:xfrm>
            <a:off x="5751935" y="1476621"/>
            <a:ext cx="4206349" cy="2875527"/>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p:txBody>
          <a:bodyPr/>
          <a:lstStyle/>
          <a:p>
            <a:r>
              <a:rPr lang="en-US" sz="3672" dirty="0"/>
              <a:t>Revisions Model: Replica on Device</a:t>
            </a:r>
          </a:p>
        </p:txBody>
      </p:sp>
      <p:sp>
        <p:nvSpPr>
          <p:cNvPr id="9" name="Cloud 8"/>
          <p:cNvSpPr/>
          <p:nvPr/>
        </p:nvSpPr>
        <p:spPr>
          <a:xfrm>
            <a:off x="1710655" y="1632056"/>
            <a:ext cx="3030962" cy="2914385"/>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932597"/>
            <a:endParaRPr lang="en-US" sz="1836">
              <a:solidFill>
                <a:prstClr val="black"/>
              </a:solidFill>
            </a:endParaRPr>
          </a:p>
        </p:txBody>
      </p:sp>
      <p:sp>
        <p:nvSpPr>
          <p:cNvPr id="10" name="Flowchart: Magnetic Disk 9"/>
          <p:cNvSpPr/>
          <p:nvPr/>
        </p:nvSpPr>
        <p:spPr>
          <a:xfrm>
            <a:off x="2099239" y="2253792"/>
            <a:ext cx="1554339" cy="1267460"/>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defTabSz="932597"/>
            <a:r>
              <a:rPr lang="en-US" sz="1836" dirty="0">
                <a:solidFill>
                  <a:prstClr val="white"/>
                </a:solidFill>
              </a:rPr>
              <a:t>Database</a:t>
            </a:r>
          </a:p>
        </p:txBody>
      </p:sp>
      <p:sp>
        <p:nvSpPr>
          <p:cNvPr id="19" name="Flowchart: Magnetic Disk 18"/>
          <p:cNvSpPr/>
          <p:nvPr/>
        </p:nvSpPr>
        <p:spPr>
          <a:xfrm>
            <a:off x="6062803" y="2253791"/>
            <a:ext cx="1088037" cy="1165754"/>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defTabSz="932597"/>
            <a:r>
              <a:rPr lang="en-US" sz="1836" dirty="0">
                <a:solidFill>
                  <a:prstClr val="white"/>
                </a:solidFill>
              </a:rPr>
              <a:t>Local Replica</a:t>
            </a:r>
          </a:p>
        </p:txBody>
      </p:sp>
      <p:sp>
        <p:nvSpPr>
          <p:cNvPr id="12" name="Left-Right Arrow 11"/>
          <p:cNvSpPr/>
          <p:nvPr/>
        </p:nvSpPr>
        <p:spPr>
          <a:xfrm>
            <a:off x="3342710" y="2331508"/>
            <a:ext cx="2875527" cy="1013268"/>
          </a:xfrm>
          <a:prstGeom prst="lef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932597"/>
            <a:r>
              <a:rPr lang="en-US" sz="1836" dirty="0">
                <a:solidFill>
                  <a:prstClr val="white"/>
                </a:solidFill>
              </a:rPr>
              <a:t>Sync API</a:t>
            </a:r>
          </a:p>
        </p:txBody>
      </p:sp>
      <p:sp>
        <p:nvSpPr>
          <p:cNvPr id="24" name="Folded Corner 23"/>
          <p:cNvSpPr/>
          <p:nvPr/>
        </p:nvSpPr>
        <p:spPr>
          <a:xfrm>
            <a:off x="8005727" y="1632055"/>
            <a:ext cx="1709773" cy="2409225"/>
          </a:xfrm>
          <a:prstGeom prst="foldedCorner">
            <a:avLst>
              <a:gd name="adj" fmla="val 22607"/>
            </a:avLst>
          </a:prstGeom>
        </p:spPr>
        <p:style>
          <a:lnRef idx="3">
            <a:schemeClr val="lt1"/>
          </a:lnRef>
          <a:fillRef idx="1">
            <a:schemeClr val="accent1"/>
          </a:fillRef>
          <a:effectRef idx="1">
            <a:schemeClr val="accent1"/>
          </a:effectRef>
          <a:fontRef idx="minor">
            <a:schemeClr val="lt1"/>
          </a:fontRef>
        </p:style>
        <p:txBody>
          <a:bodyPr rtlCol="0" anchor="ctr"/>
          <a:lstStyle/>
          <a:p>
            <a:pPr algn="ctr" defTabSz="932597"/>
            <a:r>
              <a:rPr lang="en-US" sz="1836" dirty="0">
                <a:solidFill>
                  <a:prstClr val="white"/>
                </a:solidFill>
              </a:rPr>
              <a:t>App Code</a:t>
            </a:r>
          </a:p>
          <a:p>
            <a:pPr algn="ctr" defTabSz="932597"/>
            <a:endParaRPr lang="en-US" sz="1836" dirty="0">
              <a:solidFill>
                <a:prstClr val="white"/>
              </a:solidFill>
            </a:endParaRPr>
          </a:p>
          <a:p>
            <a:pPr algn="ctr" defTabSz="932597"/>
            <a:endParaRPr lang="en-US" sz="1836" dirty="0">
              <a:solidFill>
                <a:prstClr val="white"/>
              </a:solidFill>
            </a:endParaRPr>
          </a:p>
          <a:p>
            <a:pPr algn="ctr" defTabSz="932597"/>
            <a:endParaRPr lang="en-US" sz="1836" dirty="0">
              <a:solidFill>
                <a:prstClr val="white"/>
              </a:solidFill>
            </a:endParaRPr>
          </a:p>
          <a:p>
            <a:pPr algn="ctr" defTabSz="932597"/>
            <a:endParaRPr lang="en-US" sz="1836" dirty="0">
              <a:solidFill>
                <a:prstClr val="white"/>
              </a:solidFill>
            </a:endParaRPr>
          </a:p>
        </p:txBody>
      </p:sp>
      <p:sp>
        <p:nvSpPr>
          <p:cNvPr id="20" name="Left-Right Arrow 19"/>
          <p:cNvSpPr/>
          <p:nvPr/>
        </p:nvSpPr>
        <p:spPr>
          <a:xfrm>
            <a:off x="6995406" y="2331508"/>
            <a:ext cx="1476622" cy="1013268"/>
          </a:xfrm>
          <a:prstGeom prst="leftRightArrow">
            <a:avLst>
              <a:gd name="adj1" fmla="val 67079"/>
              <a:gd name="adj2" fmla="val 50000"/>
            </a:avLst>
          </a:prstGeom>
        </p:spPr>
        <p:style>
          <a:lnRef idx="3">
            <a:schemeClr val="lt1"/>
          </a:lnRef>
          <a:fillRef idx="1">
            <a:schemeClr val="accent2"/>
          </a:fillRef>
          <a:effectRef idx="1">
            <a:schemeClr val="accent2"/>
          </a:effectRef>
          <a:fontRef idx="minor">
            <a:schemeClr val="lt1"/>
          </a:fontRef>
        </p:style>
        <p:txBody>
          <a:bodyPr rtlCol="0" anchor="ctr"/>
          <a:lstStyle/>
          <a:p>
            <a:pPr algn="ctr" defTabSz="932597"/>
            <a:r>
              <a:rPr lang="en-US" sz="1836" dirty="0">
                <a:solidFill>
                  <a:prstClr val="white"/>
                </a:solidFill>
              </a:rPr>
              <a:t>Data</a:t>
            </a:r>
          </a:p>
          <a:p>
            <a:pPr algn="ctr" defTabSz="932597"/>
            <a:r>
              <a:rPr lang="en-US" sz="1836" dirty="0">
                <a:solidFill>
                  <a:prstClr val="white"/>
                </a:solidFill>
              </a:rPr>
              <a:t>API</a:t>
            </a:r>
          </a:p>
        </p:txBody>
      </p:sp>
      <p:sp>
        <p:nvSpPr>
          <p:cNvPr id="25" name="TextBox 24"/>
          <p:cNvSpPr txBox="1"/>
          <p:nvPr/>
        </p:nvSpPr>
        <p:spPr>
          <a:xfrm>
            <a:off x="2332390" y="4818451"/>
            <a:ext cx="7460827" cy="1695079"/>
          </a:xfrm>
          <a:prstGeom prst="rect">
            <a:avLst/>
          </a:prstGeom>
          <a:noFill/>
        </p:spPr>
        <p:txBody>
          <a:bodyPr wrap="square" rtlCol="0">
            <a:spAutoFit/>
          </a:bodyPr>
          <a:lstStyle/>
          <a:p>
            <a:pPr marL="176481" indent="-176481" defTabSz="932597">
              <a:buFont typeface="Arial" pitchFamily="34" charset="0"/>
              <a:buChar char="•"/>
            </a:pPr>
            <a:r>
              <a:rPr lang="en-US" sz="2040" dirty="0">
                <a:solidFill>
                  <a:prstClr val="black"/>
                </a:solidFill>
              </a:rPr>
              <a:t>Separation of Data API from Sync API.</a:t>
            </a:r>
          </a:p>
          <a:p>
            <a:pPr marL="176481" indent="-176481" defTabSz="932597">
              <a:buFont typeface="Arial" pitchFamily="34" charset="0"/>
              <a:buChar char="•"/>
            </a:pPr>
            <a:r>
              <a:rPr lang="en-US" sz="2040" dirty="0">
                <a:solidFill>
                  <a:srgbClr val="FF0000"/>
                </a:solidFill>
              </a:rPr>
              <a:t>Much simpler to write apps that provide good experience</a:t>
            </a:r>
          </a:p>
          <a:p>
            <a:pPr marL="642780" lvl="1" indent="-176481" defTabSz="932597">
              <a:buFont typeface="Arial" pitchFamily="34" charset="0"/>
              <a:buChar char="•"/>
            </a:pPr>
            <a:r>
              <a:rPr lang="en-US" sz="2040" dirty="0">
                <a:solidFill>
                  <a:prstClr val="black"/>
                </a:solidFill>
              </a:rPr>
              <a:t>Predictable latency (access to local storage)</a:t>
            </a:r>
          </a:p>
          <a:p>
            <a:pPr marL="642780" lvl="1" indent="-176481" defTabSz="932597">
              <a:buFont typeface="Arial" pitchFamily="34" charset="0"/>
              <a:buChar char="•"/>
            </a:pPr>
            <a:r>
              <a:rPr lang="en-US" sz="2040" dirty="0">
                <a:solidFill>
                  <a:prstClr val="black"/>
                </a:solidFill>
              </a:rPr>
              <a:t>Works when disconnected </a:t>
            </a:r>
          </a:p>
          <a:p>
            <a:pPr marL="642780" lvl="1" indent="-176481" defTabSz="932597">
              <a:buFont typeface="Arial" pitchFamily="34" charset="0"/>
              <a:buChar char="•"/>
            </a:pPr>
            <a:r>
              <a:rPr lang="en-US" sz="2040" dirty="0">
                <a:solidFill>
                  <a:prstClr val="black"/>
                </a:solidFill>
              </a:rPr>
              <a:t>Support for atomic updates (a kind of transaction)</a:t>
            </a:r>
          </a:p>
        </p:txBody>
      </p:sp>
    </p:spTree>
    <p:extLst>
      <p:ext uri="{BB962C8B-B14F-4D97-AF65-F5344CB8AC3E}">
        <p14:creationId xmlns:p14="http://schemas.microsoft.com/office/powerpoint/2010/main" val="4140220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Non-enterprise Apps</a:t>
            </a:r>
            <a:endParaRPr lang="en-US" dirty="0"/>
          </a:p>
        </p:txBody>
      </p:sp>
      <p:sp>
        <p:nvSpPr>
          <p:cNvPr id="3" name="Content Placeholder 2"/>
          <p:cNvSpPr>
            <a:spLocks noGrp="1"/>
          </p:cNvSpPr>
          <p:nvPr>
            <p:ph idx="1"/>
          </p:nvPr>
        </p:nvSpPr>
        <p:spPr>
          <a:xfrm>
            <a:off x="2021522" y="1787489"/>
            <a:ext cx="7771694" cy="4740734"/>
          </a:xfrm>
        </p:spPr>
        <p:txBody>
          <a:bodyPr>
            <a:normAutofit lnSpcReduction="10000"/>
          </a:bodyPr>
          <a:lstStyle/>
          <a:p>
            <a:pPr lvl="1"/>
            <a:endParaRPr lang="en-US" sz="2448" dirty="0"/>
          </a:p>
          <a:p>
            <a:r>
              <a:rPr lang="en-US" sz="2652" dirty="0"/>
              <a:t>Need simple solution for average app programmers</a:t>
            </a:r>
          </a:p>
          <a:p>
            <a:endParaRPr lang="en-US" sz="2652" dirty="0"/>
          </a:p>
          <a:p>
            <a:r>
              <a:rPr lang="en-US" sz="2652" dirty="0"/>
              <a:t>Most apps can benefit from structured offline storage</a:t>
            </a:r>
          </a:p>
          <a:p>
            <a:pPr lvl="1"/>
            <a:r>
              <a:rPr lang="en-US" sz="2448" dirty="0"/>
              <a:t>User settings, navigation context, collaborative apps, social features in apps</a:t>
            </a:r>
          </a:p>
          <a:p>
            <a:pPr lvl="1"/>
            <a:endParaRPr lang="en-US" sz="2448" dirty="0"/>
          </a:p>
          <a:p>
            <a:r>
              <a:rPr lang="en-US" sz="2652" dirty="0"/>
              <a:t>Best target: small DBs that fit on device</a:t>
            </a:r>
          </a:p>
          <a:p>
            <a:pPr lvl="1"/>
            <a:r>
              <a:rPr lang="en-US" sz="2448" dirty="0"/>
              <a:t>For example, index of your MP3 collection</a:t>
            </a:r>
          </a:p>
          <a:p>
            <a:pPr lvl="1"/>
            <a:r>
              <a:rPr lang="en-US" sz="2448" dirty="0"/>
              <a:t>Not necessarily all actual MP3 files</a:t>
            </a:r>
          </a:p>
        </p:txBody>
      </p:sp>
    </p:spTree>
    <p:extLst>
      <p:ext uri="{BB962C8B-B14F-4D97-AF65-F5344CB8AC3E}">
        <p14:creationId xmlns:p14="http://schemas.microsoft.com/office/powerpoint/2010/main" val="17121310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Model: Cloud Types</a:t>
            </a:r>
            <a:endParaRPr lang="en-US" sz="4080" dirty="0"/>
          </a:p>
        </p:txBody>
      </p:sp>
      <p:sp>
        <p:nvSpPr>
          <p:cNvPr id="5" name="Content Placeholder 4"/>
          <p:cNvSpPr>
            <a:spLocks noGrp="1"/>
          </p:cNvSpPr>
          <p:nvPr>
            <p:ph idx="1"/>
          </p:nvPr>
        </p:nvSpPr>
        <p:spPr>
          <a:xfrm>
            <a:off x="2021522" y="1632055"/>
            <a:ext cx="8082562" cy="4896168"/>
          </a:xfrm>
        </p:spPr>
        <p:txBody>
          <a:bodyPr>
            <a:normAutofit lnSpcReduction="10000"/>
          </a:bodyPr>
          <a:lstStyle/>
          <a:p>
            <a:pPr marL="116575" indent="0">
              <a:buNone/>
            </a:pPr>
            <a:r>
              <a:rPr lang="en-US" sz="2448" dirty="0"/>
              <a:t>Primitive cloud types</a:t>
            </a:r>
          </a:p>
          <a:p>
            <a:pPr lvl="2"/>
            <a:r>
              <a:rPr lang="en-US" sz="2244" b="1" dirty="0">
                <a:solidFill>
                  <a:schemeClr val="accent3"/>
                </a:solidFill>
              </a:rPr>
              <a:t>Cloud Integers</a:t>
            </a:r>
            <a:br>
              <a:rPr lang="en-US" sz="2244" b="1" dirty="0">
                <a:solidFill>
                  <a:schemeClr val="accent3"/>
                </a:solidFill>
              </a:rPr>
            </a:br>
            <a:r>
              <a:rPr lang="en-US" sz="2244" dirty="0"/>
              <a:t>(get, set, add)</a:t>
            </a:r>
          </a:p>
          <a:p>
            <a:pPr lvl="2"/>
            <a:r>
              <a:rPr lang="en-US" sz="2244" b="1" dirty="0">
                <a:solidFill>
                  <a:schemeClr val="accent3"/>
                </a:solidFill>
              </a:rPr>
              <a:t>Cloud Strings</a:t>
            </a:r>
            <a:br>
              <a:rPr lang="en-US" sz="2244" b="1" dirty="0">
                <a:solidFill>
                  <a:schemeClr val="accent3"/>
                </a:solidFill>
              </a:rPr>
            </a:br>
            <a:r>
              <a:rPr lang="en-US" sz="2244" dirty="0"/>
              <a:t>(get, set, set-if-empty)</a:t>
            </a:r>
          </a:p>
          <a:p>
            <a:pPr marL="792707" lvl="2" indent="0">
              <a:buNone/>
            </a:pPr>
            <a:endParaRPr lang="en-US" sz="2244" dirty="0"/>
          </a:p>
          <a:p>
            <a:pPr marL="116575" indent="0">
              <a:buNone/>
            </a:pPr>
            <a:r>
              <a:rPr lang="en-US" sz="2448" dirty="0"/>
              <a:t>Structured cloud types</a:t>
            </a:r>
          </a:p>
          <a:p>
            <a:pPr lvl="2"/>
            <a:r>
              <a:rPr lang="en-US" sz="2244" b="1" dirty="0">
                <a:solidFill>
                  <a:schemeClr val="accent3"/>
                </a:solidFill>
              </a:rPr>
              <a:t>Cloud Tables</a:t>
            </a:r>
            <a:br>
              <a:rPr lang="en-US" sz="2244" b="1" dirty="0">
                <a:solidFill>
                  <a:schemeClr val="accent3"/>
                </a:solidFill>
              </a:rPr>
            </a:br>
            <a:r>
              <a:rPr lang="en-US" sz="2244" dirty="0"/>
              <a:t>(cf. relational tables with implicit primary key)</a:t>
            </a:r>
          </a:p>
          <a:p>
            <a:pPr lvl="2"/>
            <a:r>
              <a:rPr lang="en-US" sz="2244" b="1" dirty="0">
                <a:solidFill>
                  <a:schemeClr val="accent3"/>
                </a:solidFill>
              </a:rPr>
              <a:t>Cloud Arrays</a:t>
            </a:r>
            <a:br>
              <a:rPr lang="en-US" sz="2244" b="1" dirty="0">
                <a:solidFill>
                  <a:schemeClr val="accent3"/>
                </a:solidFill>
              </a:rPr>
            </a:br>
            <a:r>
              <a:rPr lang="en-US" sz="2244" dirty="0"/>
              <a:t>(cf. key-value stores)</a:t>
            </a:r>
          </a:p>
          <a:p>
            <a:pPr lvl="2"/>
            <a:r>
              <a:rPr lang="en-US" sz="2244" b="1" dirty="0">
                <a:solidFill>
                  <a:schemeClr val="accent3"/>
                </a:solidFill>
              </a:rPr>
              <a:t>Cloud Sets</a:t>
            </a:r>
            <a:br>
              <a:rPr lang="en-US" sz="2244" b="1" dirty="0">
                <a:solidFill>
                  <a:schemeClr val="accent3"/>
                </a:solidFill>
              </a:rPr>
            </a:br>
            <a:r>
              <a:rPr lang="en-US" sz="2244" dirty="0"/>
              <a:t>(cf. observed-remove sets by Shapiro et al.)</a:t>
            </a:r>
          </a:p>
          <a:p>
            <a:pPr lvl="2"/>
            <a:endParaRPr lang="en-US" sz="2244" dirty="0"/>
          </a:p>
          <a:p>
            <a:endParaRPr lang="en-US" sz="2652" dirty="0"/>
          </a:p>
        </p:txBody>
      </p:sp>
    </p:spTree>
    <p:extLst>
      <p:ext uri="{BB962C8B-B14F-4D97-AF65-F5344CB8AC3E}">
        <p14:creationId xmlns:p14="http://schemas.microsoft.com/office/powerpoint/2010/main" val="421424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3030" y="2564659"/>
            <a:ext cx="5284752" cy="3963564"/>
          </a:xfrm>
        </p:spPr>
        <p:txBody>
          <a:bodyPr>
            <a:normAutofit fontScale="92500" lnSpcReduction="20000"/>
          </a:bodyPr>
          <a:lstStyle/>
          <a:p>
            <a:r>
              <a:rPr lang="en-US" sz="2856" b="1" dirty="0"/>
              <a:t>fork</a:t>
            </a:r>
            <a:r>
              <a:rPr lang="en-US" sz="2856" dirty="0"/>
              <a:t> copies state</a:t>
            </a:r>
          </a:p>
          <a:p>
            <a:r>
              <a:rPr lang="en-US" sz="2856" b="1" dirty="0"/>
              <a:t>join</a:t>
            </a:r>
            <a:r>
              <a:rPr lang="en-US" sz="2856" dirty="0"/>
              <a:t> merges state</a:t>
            </a:r>
          </a:p>
          <a:p>
            <a:pPr marL="116575" indent="0">
              <a:buNone/>
            </a:pPr>
            <a:endParaRPr lang="en-US" sz="2856" b="1" dirty="0"/>
          </a:p>
          <a:p>
            <a:r>
              <a:rPr lang="en-US" sz="2856" b="1" dirty="0"/>
              <a:t>Cloud types </a:t>
            </a:r>
            <a:r>
              <a:rPr lang="en-US" sz="2856" dirty="0"/>
              <a:t>define automatic conflict resolution at joins</a:t>
            </a:r>
          </a:p>
          <a:p>
            <a:endParaRPr lang="en-US" sz="2856" dirty="0"/>
          </a:p>
          <a:p>
            <a:r>
              <a:rPr lang="en-US" sz="2856" dirty="0"/>
              <a:t>Diagrams are flexible, permit</a:t>
            </a:r>
          </a:p>
          <a:p>
            <a:pPr lvl="1"/>
            <a:r>
              <a:rPr lang="en-US" sz="2856" dirty="0"/>
              <a:t>Fully asynchronous communication</a:t>
            </a:r>
          </a:p>
          <a:p>
            <a:pPr lvl="1"/>
            <a:r>
              <a:rPr lang="en-US" sz="2856" dirty="0"/>
              <a:t>disconnected operation</a:t>
            </a:r>
          </a:p>
          <a:p>
            <a:endParaRPr lang="en-US" sz="2856" dirty="0"/>
          </a:p>
        </p:txBody>
      </p:sp>
      <p:cxnSp>
        <p:nvCxnSpPr>
          <p:cNvPr id="5" name="Straight Connector 4"/>
          <p:cNvCxnSpPr/>
          <p:nvPr/>
        </p:nvCxnSpPr>
        <p:spPr>
          <a:xfrm>
            <a:off x="2254673" y="1942923"/>
            <a:ext cx="0" cy="489616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254673" y="2253791"/>
            <a:ext cx="388585" cy="46630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43258" y="2720093"/>
            <a:ext cx="0" cy="21760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254673" y="4896167"/>
            <a:ext cx="388585" cy="46630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643257" y="3108677"/>
            <a:ext cx="388585" cy="38858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31842" y="3497262"/>
            <a:ext cx="0" cy="23315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254673" y="5595619"/>
            <a:ext cx="388585" cy="23315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643257" y="5828770"/>
            <a:ext cx="388585" cy="38858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031842" y="3808130"/>
            <a:ext cx="388585" cy="34972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420427" y="4157856"/>
            <a:ext cx="0" cy="41328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031842" y="4571139"/>
            <a:ext cx="388585" cy="34972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031842" y="5187606"/>
            <a:ext cx="388585" cy="34972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420427" y="5537332"/>
            <a:ext cx="0" cy="13017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39305" y="5804072"/>
            <a:ext cx="0" cy="103501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685790" y="3030960"/>
            <a:ext cx="575687" cy="382308"/>
          </a:xfrm>
          <a:prstGeom prst="rect">
            <a:avLst/>
          </a:prstGeom>
          <a:noFill/>
          <a:ln w="38100">
            <a:noFill/>
          </a:ln>
        </p:spPr>
        <p:txBody>
          <a:bodyPr wrap="none" rtlCol="0">
            <a:spAutoFit/>
          </a:bodyPr>
          <a:lstStyle/>
          <a:p>
            <a:r>
              <a:rPr lang="en-US" sz="1836" dirty="0"/>
              <a:t>fork</a:t>
            </a:r>
          </a:p>
        </p:txBody>
      </p:sp>
      <p:sp>
        <p:nvSpPr>
          <p:cNvPr id="39" name="TextBox 38"/>
          <p:cNvSpPr txBox="1"/>
          <p:nvPr/>
        </p:nvSpPr>
        <p:spPr>
          <a:xfrm>
            <a:off x="3031842" y="3716175"/>
            <a:ext cx="575687" cy="382308"/>
          </a:xfrm>
          <a:prstGeom prst="rect">
            <a:avLst/>
          </a:prstGeom>
          <a:noFill/>
          <a:ln w="38100">
            <a:noFill/>
          </a:ln>
        </p:spPr>
        <p:txBody>
          <a:bodyPr wrap="none" rtlCol="0">
            <a:spAutoFit/>
          </a:bodyPr>
          <a:lstStyle/>
          <a:p>
            <a:r>
              <a:rPr lang="en-US" sz="1836" dirty="0"/>
              <a:t>fork</a:t>
            </a:r>
          </a:p>
        </p:txBody>
      </p:sp>
      <p:sp>
        <p:nvSpPr>
          <p:cNvPr id="40" name="TextBox 39"/>
          <p:cNvSpPr txBox="1"/>
          <p:nvPr/>
        </p:nvSpPr>
        <p:spPr>
          <a:xfrm>
            <a:off x="2297205" y="2176074"/>
            <a:ext cx="575687" cy="382308"/>
          </a:xfrm>
          <a:prstGeom prst="rect">
            <a:avLst/>
          </a:prstGeom>
          <a:noFill/>
          <a:ln w="38100">
            <a:noFill/>
          </a:ln>
        </p:spPr>
        <p:txBody>
          <a:bodyPr wrap="none" rtlCol="0">
            <a:spAutoFit/>
          </a:bodyPr>
          <a:lstStyle/>
          <a:p>
            <a:r>
              <a:rPr lang="en-US" sz="1836" dirty="0"/>
              <a:t>fork</a:t>
            </a:r>
          </a:p>
        </p:txBody>
      </p:sp>
      <p:sp>
        <p:nvSpPr>
          <p:cNvPr id="41" name="TextBox 40"/>
          <p:cNvSpPr txBox="1"/>
          <p:nvPr/>
        </p:nvSpPr>
        <p:spPr>
          <a:xfrm>
            <a:off x="3074374" y="5095651"/>
            <a:ext cx="575687" cy="382308"/>
          </a:xfrm>
          <a:prstGeom prst="rect">
            <a:avLst/>
          </a:prstGeom>
          <a:noFill/>
          <a:ln w="38100">
            <a:noFill/>
          </a:ln>
        </p:spPr>
        <p:txBody>
          <a:bodyPr wrap="none" rtlCol="0">
            <a:spAutoFit/>
          </a:bodyPr>
          <a:lstStyle/>
          <a:p>
            <a:r>
              <a:rPr lang="en-US" sz="1836" dirty="0"/>
              <a:t>fork</a:t>
            </a:r>
          </a:p>
        </p:txBody>
      </p:sp>
      <p:sp>
        <p:nvSpPr>
          <p:cNvPr id="42" name="TextBox 41"/>
          <p:cNvSpPr txBox="1"/>
          <p:nvPr/>
        </p:nvSpPr>
        <p:spPr>
          <a:xfrm>
            <a:off x="2297205" y="5484236"/>
            <a:ext cx="575687" cy="382308"/>
          </a:xfrm>
          <a:prstGeom prst="rect">
            <a:avLst/>
          </a:prstGeom>
          <a:noFill/>
          <a:ln w="38100">
            <a:noFill/>
          </a:ln>
        </p:spPr>
        <p:txBody>
          <a:bodyPr wrap="none" rtlCol="0">
            <a:spAutoFit/>
          </a:bodyPr>
          <a:lstStyle/>
          <a:p>
            <a:r>
              <a:rPr lang="en-US" sz="1836" dirty="0"/>
              <a:t>fork</a:t>
            </a:r>
          </a:p>
        </p:txBody>
      </p:sp>
      <p:sp>
        <p:nvSpPr>
          <p:cNvPr id="43" name="TextBox 42"/>
          <p:cNvSpPr txBox="1"/>
          <p:nvPr/>
        </p:nvSpPr>
        <p:spPr>
          <a:xfrm>
            <a:off x="3109559" y="4707066"/>
            <a:ext cx="552929" cy="382308"/>
          </a:xfrm>
          <a:prstGeom prst="rect">
            <a:avLst/>
          </a:prstGeom>
          <a:noFill/>
          <a:ln w="38100">
            <a:noFill/>
          </a:ln>
        </p:spPr>
        <p:txBody>
          <a:bodyPr wrap="none" rtlCol="0">
            <a:spAutoFit/>
          </a:bodyPr>
          <a:lstStyle/>
          <a:p>
            <a:r>
              <a:rPr lang="en-US" sz="1836" dirty="0"/>
              <a:t>join</a:t>
            </a:r>
          </a:p>
        </p:txBody>
      </p:sp>
      <p:sp>
        <p:nvSpPr>
          <p:cNvPr id="44" name="TextBox 43"/>
          <p:cNvSpPr txBox="1"/>
          <p:nvPr/>
        </p:nvSpPr>
        <p:spPr>
          <a:xfrm>
            <a:off x="2703773" y="6023063"/>
            <a:ext cx="552929" cy="382308"/>
          </a:xfrm>
          <a:prstGeom prst="rect">
            <a:avLst/>
          </a:prstGeom>
          <a:noFill/>
          <a:ln w="38100">
            <a:noFill/>
          </a:ln>
        </p:spPr>
        <p:txBody>
          <a:bodyPr wrap="none" rtlCol="0">
            <a:spAutoFit/>
          </a:bodyPr>
          <a:lstStyle/>
          <a:p>
            <a:r>
              <a:rPr lang="en-US" sz="1836" dirty="0"/>
              <a:t>join</a:t>
            </a:r>
          </a:p>
        </p:txBody>
      </p:sp>
      <p:sp>
        <p:nvSpPr>
          <p:cNvPr id="45" name="TextBox 44"/>
          <p:cNvSpPr txBox="1"/>
          <p:nvPr/>
        </p:nvSpPr>
        <p:spPr>
          <a:xfrm>
            <a:off x="2315188" y="5173368"/>
            <a:ext cx="552929" cy="382308"/>
          </a:xfrm>
          <a:prstGeom prst="rect">
            <a:avLst/>
          </a:prstGeom>
          <a:noFill/>
          <a:ln w="38100">
            <a:noFill/>
          </a:ln>
        </p:spPr>
        <p:txBody>
          <a:bodyPr wrap="none" rtlCol="0">
            <a:spAutoFit/>
          </a:bodyPr>
          <a:lstStyle/>
          <a:p>
            <a:r>
              <a:rPr lang="en-US" sz="1836" dirty="0"/>
              <a:t>join</a:t>
            </a:r>
          </a:p>
        </p:txBody>
      </p:sp>
      <p:sp>
        <p:nvSpPr>
          <p:cNvPr id="6" name="Title 5"/>
          <p:cNvSpPr>
            <a:spLocks noGrp="1"/>
          </p:cNvSpPr>
          <p:nvPr>
            <p:ph type="title"/>
          </p:nvPr>
        </p:nvSpPr>
        <p:spPr>
          <a:xfrm>
            <a:off x="2021522" y="280105"/>
            <a:ext cx="7771694" cy="1507384"/>
          </a:xfrm>
        </p:spPr>
        <p:txBody>
          <a:bodyPr/>
          <a:lstStyle/>
          <a:p>
            <a:r>
              <a:rPr lang="en-US" dirty="0" smtClean="0"/>
              <a:t>Global State is </a:t>
            </a:r>
            <a:br>
              <a:rPr lang="en-US" dirty="0" smtClean="0"/>
            </a:br>
            <a:r>
              <a:rPr lang="en-US" dirty="0" smtClean="0"/>
              <a:t>a Revision Diagram</a:t>
            </a:r>
            <a:endParaRPr lang="en-US" dirty="0"/>
          </a:p>
        </p:txBody>
      </p:sp>
    </p:spTree>
    <p:extLst>
      <p:ext uri="{BB962C8B-B14F-4D97-AF65-F5344CB8AC3E}">
        <p14:creationId xmlns:p14="http://schemas.microsoft.com/office/powerpoint/2010/main" val="31539603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4294967295"/>
          </p:nvPr>
        </p:nvSpPr>
        <p:spPr>
          <a:xfrm>
            <a:off x="-619073" y="3725862"/>
            <a:ext cx="13161909" cy="3733800"/>
          </a:xfrm>
          <a:prstGeom prst="rect">
            <a:avLst/>
          </a:prstGeom>
          <a:solidFill>
            <a:schemeClr val="tx1">
              <a:alpha val="55000"/>
            </a:schemeClr>
          </a:solidFill>
        </p:spPr>
        <p:txBody>
          <a:bodyPr/>
          <a:lstStyle/>
          <a:p>
            <a:pPr algn="ctr"/>
            <a:endParaRPr lang="en-US" sz="600" dirty="0" smtClean="0">
              <a:solidFill>
                <a:schemeClr val="bg1"/>
              </a:solidFill>
            </a:endParaRPr>
          </a:p>
          <a:p>
            <a:pPr algn="ctr"/>
            <a:r>
              <a:rPr lang="en-US" sz="6000" dirty="0" smtClean="0">
                <a:solidFill>
                  <a:schemeClr val="bg1"/>
                </a:solidFill>
              </a:rPr>
              <a:t>My first computer: The Apple ][</a:t>
            </a:r>
            <a:endParaRPr lang="en-US" sz="6000" dirty="0">
              <a:solidFill>
                <a:schemeClr val="bg1"/>
              </a:solidFill>
            </a:endParaRPr>
          </a:p>
          <a:p>
            <a:pPr algn="ctr"/>
            <a:r>
              <a:rPr lang="en-US" sz="6000" dirty="0" smtClean="0">
                <a:solidFill>
                  <a:schemeClr val="bg1"/>
                </a:solidFill>
              </a:rPr>
              <a:t>It wanted to be programmed</a:t>
            </a:r>
          </a:p>
        </p:txBody>
      </p:sp>
      <p:pic>
        <p:nvPicPr>
          <p:cNvPr id="3" name="Picture 2"/>
          <p:cNvPicPr>
            <a:picLocks noChangeAspect="1"/>
          </p:cNvPicPr>
          <p:nvPr/>
        </p:nvPicPr>
        <p:blipFill>
          <a:blip r:embed="rId3"/>
          <a:stretch>
            <a:fillRect/>
          </a:stretch>
        </p:blipFill>
        <p:spPr>
          <a:xfrm>
            <a:off x="4541837" y="473723"/>
            <a:ext cx="3780606" cy="259019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688" y="220602"/>
            <a:ext cx="2590800" cy="34544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2037" y="439041"/>
            <a:ext cx="1981200" cy="3235961"/>
          </a:xfrm>
          <a:prstGeom prst="rect">
            <a:avLst/>
          </a:prstGeom>
        </p:spPr>
      </p:pic>
    </p:spTree>
    <p:extLst>
      <p:ext uri="{BB962C8B-B14F-4D97-AF65-F5344CB8AC3E}">
        <p14:creationId xmlns:p14="http://schemas.microsoft.com/office/powerpoint/2010/main" val="247205020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200" fill="hold"/>
                                        <p:tgtEl>
                                          <p:spTgt spid="4">
                                            <p:bg/>
                                          </p:spTgt>
                                        </p:tgtEl>
                                        <p:attrNameLst>
                                          <p:attrName>ppt_x</p:attrName>
                                        </p:attrNameLst>
                                      </p:cBhvr>
                                      <p:tavLst>
                                        <p:tav tm="0">
                                          <p:val>
                                            <p:strVal val="#ppt_x"/>
                                          </p:val>
                                        </p:tav>
                                        <p:tav tm="100000">
                                          <p:val>
                                            <p:strVal val="#ppt_x"/>
                                          </p:val>
                                        </p:tav>
                                      </p:tavLst>
                                    </p:anim>
                                    <p:anim calcmode="lin" valueType="num">
                                      <p:cBhvr additive="base">
                                        <p:cTn id="8" dur="2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3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3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3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3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Birdwatching</a:t>
            </a:r>
            <a:endParaRPr lang="en-US" dirty="0"/>
          </a:p>
        </p:txBody>
      </p:sp>
      <p:sp>
        <p:nvSpPr>
          <p:cNvPr id="3" name="Content Placeholder 2"/>
          <p:cNvSpPr>
            <a:spLocks noGrp="1"/>
          </p:cNvSpPr>
          <p:nvPr>
            <p:ph idx="1"/>
          </p:nvPr>
        </p:nvSpPr>
        <p:spPr/>
        <p:txBody>
          <a:bodyPr/>
          <a:lstStyle/>
          <a:p>
            <a:r>
              <a:rPr lang="en-US" sz="2448" dirty="0"/>
              <a:t>Let’s build an app </a:t>
            </a:r>
            <a:r>
              <a:rPr lang="en-US" sz="2448" dirty="0" smtClean="0"/>
              <a:t>for a birdwatchers</a:t>
            </a:r>
            <a:endParaRPr lang="en-US" sz="2448" dirty="0"/>
          </a:p>
          <a:p>
            <a:endParaRPr lang="en-US" sz="2448" dirty="0"/>
          </a:p>
          <a:p>
            <a:r>
              <a:rPr lang="en-US" sz="2448" dirty="0"/>
              <a:t>Let’s first try something simple: count the number of bald eagles we have all seen.</a:t>
            </a:r>
          </a:p>
          <a:p>
            <a:endParaRPr lang="en-US" dirty="0"/>
          </a:p>
          <a:p>
            <a:endParaRPr lang="en-US" dirty="0" smtClean="0"/>
          </a:p>
          <a:p>
            <a:endParaRPr lang="en-US" dirty="0"/>
          </a:p>
          <a:p>
            <a:endParaRPr lang="en-US" dirty="0"/>
          </a:p>
        </p:txBody>
      </p:sp>
      <p:sp>
        <p:nvSpPr>
          <p:cNvPr id="4" name="TextBox 3"/>
          <p:cNvSpPr txBox="1"/>
          <p:nvPr/>
        </p:nvSpPr>
        <p:spPr>
          <a:xfrm>
            <a:off x="3575861" y="3652696"/>
            <a:ext cx="4758153" cy="382308"/>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defTabSz="932597"/>
            <a:r>
              <a:rPr lang="en-US" sz="1836" dirty="0" err="1">
                <a:solidFill>
                  <a:prstClr val="black"/>
                </a:solidFill>
                <a:latin typeface="Consolas" pitchFamily="49" charset="0"/>
                <a:cs typeface="Consolas" pitchFamily="49" charset="0"/>
              </a:rPr>
              <a:t>var</a:t>
            </a:r>
            <a:r>
              <a:rPr lang="en-US" sz="1836" dirty="0">
                <a:solidFill>
                  <a:prstClr val="black"/>
                </a:solidFill>
                <a:latin typeface="Consolas" pitchFamily="49" charset="0"/>
                <a:cs typeface="Consolas" pitchFamily="49" charset="0"/>
              </a:rPr>
              <a:t> eagles : cloud integer;</a:t>
            </a:r>
          </a:p>
        </p:txBody>
      </p:sp>
    </p:spTree>
    <p:extLst>
      <p:ext uri="{BB962C8B-B14F-4D97-AF65-F5344CB8AC3E}">
        <p14:creationId xmlns:p14="http://schemas.microsoft.com/office/powerpoint/2010/main" val="2946153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72" dirty="0"/>
              <a:t>Don’t  use  </a:t>
            </a:r>
            <a:r>
              <a:rPr lang="en-US" sz="3672" dirty="0">
                <a:latin typeface="Consolas" pitchFamily="49" charset="0"/>
                <a:cs typeface="Consolas" pitchFamily="49" charset="0"/>
              </a:rPr>
              <a:t>Set() </a:t>
            </a:r>
            <a:r>
              <a:rPr lang="en-US" sz="3672" dirty="0"/>
              <a:t>to increment</a:t>
            </a:r>
          </a:p>
        </p:txBody>
      </p:sp>
      <p:sp>
        <p:nvSpPr>
          <p:cNvPr id="50" name="Rectangle 49"/>
          <p:cNvSpPr/>
          <p:nvPr/>
        </p:nvSpPr>
        <p:spPr>
          <a:xfrm>
            <a:off x="3187276" y="2165641"/>
            <a:ext cx="2076376" cy="4793658"/>
          </a:xfrm>
          <a:prstGeom prst="rect">
            <a:avLst/>
          </a:prstGeom>
          <a:ln/>
        </p:spPr>
        <p:style>
          <a:lnRef idx="1">
            <a:schemeClr val="accent4"/>
          </a:lnRef>
          <a:fillRef idx="2">
            <a:schemeClr val="accent4"/>
          </a:fillRef>
          <a:effectRef idx="1">
            <a:schemeClr val="accent4"/>
          </a:effectRef>
          <a:fontRef idx="minor">
            <a:schemeClr val="dk1"/>
          </a:fontRef>
        </p:style>
        <p:txBody>
          <a:bodyPr rtlCol="0" anchor="t" anchorCtr="0"/>
          <a:lstStyle/>
          <a:p>
            <a:pPr algn="ctr" defTabSz="932597"/>
            <a:r>
              <a:rPr lang="en-US" sz="1836" b="1" dirty="0">
                <a:solidFill>
                  <a:prstClr val="black"/>
                </a:solidFill>
              </a:rPr>
              <a:t>code on device 1</a:t>
            </a:r>
          </a:p>
        </p:txBody>
      </p:sp>
      <p:sp>
        <p:nvSpPr>
          <p:cNvPr id="51" name="Rectangle 50"/>
          <p:cNvSpPr/>
          <p:nvPr/>
        </p:nvSpPr>
        <p:spPr>
          <a:xfrm>
            <a:off x="6529328" y="2165641"/>
            <a:ext cx="1865207" cy="4793658"/>
          </a:xfrm>
          <a:prstGeom prst="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defTabSz="932597"/>
            <a:r>
              <a:rPr lang="en-US" sz="1836" b="1" dirty="0">
                <a:solidFill>
                  <a:prstClr val="black"/>
                </a:solidFill>
              </a:rPr>
              <a:t>code on device 2</a:t>
            </a:r>
          </a:p>
        </p:txBody>
      </p:sp>
      <p:sp>
        <p:nvSpPr>
          <p:cNvPr id="54" name="Rectangle 53"/>
          <p:cNvSpPr/>
          <p:nvPr/>
        </p:nvSpPr>
        <p:spPr>
          <a:xfrm>
            <a:off x="3187276" y="4215436"/>
            <a:ext cx="2098358" cy="388585"/>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defTabSz="932597"/>
            <a:endParaRPr lang="en-US" sz="1836">
              <a:solidFill>
                <a:prstClr val="black"/>
              </a:solidFill>
            </a:endParaRPr>
          </a:p>
        </p:txBody>
      </p:sp>
      <p:sp>
        <p:nvSpPr>
          <p:cNvPr id="55" name="TextBox 54"/>
          <p:cNvSpPr txBox="1"/>
          <p:nvPr/>
        </p:nvSpPr>
        <p:spPr>
          <a:xfrm>
            <a:off x="3187276" y="3802107"/>
            <a:ext cx="1909840" cy="122886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defTabSz="932597">
              <a:spcBef>
                <a:spcPts val="1428"/>
              </a:spcBef>
            </a:pPr>
            <a:endParaRPr lang="en-US" sz="1632" dirty="0">
              <a:solidFill>
                <a:prstClr val="black"/>
              </a:solidFill>
              <a:latin typeface="Consolas" pitchFamily="49" charset="0"/>
              <a:cs typeface="Consolas" pitchFamily="49" charset="0"/>
            </a:endParaRPr>
          </a:p>
          <a:p>
            <a:pPr defTabSz="932597">
              <a:spcBef>
                <a:spcPts val="1428"/>
              </a:spcBef>
            </a:pPr>
            <a:r>
              <a:rPr lang="en-US" sz="1632" dirty="0" err="1">
                <a:solidFill>
                  <a:prstClr val="black"/>
                </a:solidFill>
                <a:latin typeface="Consolas" pitchFamily="49" charset="0"/>
                <a:cs typeface="Consolas" pitchFamily="49" charset="0"/>
              </a:rPr>
              <a:t>eagles.Set</a:t>
            </a:r>
            <a:r>
              <a:rPr lang="en-US" sz="1632" dirty="0">
                <a:solidFill>
                  <a:prstClr val="black"/>
                </a:solidFill>
                <a:latin typeface="Consolas" pitchFamily="49" charset="0"/>
                <a:cs typeface="Consolas" pitchFamily="49" charset="0"/>
              </a:rPr>
              <a:t>(1)</a:t>
            </a:r>
          </a:p>
          <a:p>
            <a:pPr defTabSz="932597">
              <a:spcBef>
                <a:spcPts val="1428"/>
              </a:spcBef>
            </a:pPr>
            <a:endParaRPr lang="en-US" sz="1632" dirty="0">
              <a:solidFill>
                <a:prstClr val="black"/>
              </a:solidFill>
              <a:latin typeface="Consolas" pitchFamily="49" charset="0"/>
              <a:cs typeface="Consolas" pitchFamily="49" charset="0"/>
            </a:endParaRPr>
          </a:p>
        </p:txBody>
      </p:sp>
      <p:sp>
        <p:nvSpPr>
          <p:cNvPr id="56" name="Rectangle 55"/>
          <p:cNvSpPr/>
          <p:nvPr/>
        </p:nvSpPr>
        <p:spPr>
          <a:xfrm>
            <a:off x="6529328" y="5080734"/>
            <a:ext cx="1865207" cy="38858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defTabSz="932597"/>
            <a:endParaRPr lang="en-US" sz="1836">
              <a:solidFill>
                <a:prstClr val="black"/>
              </a:solidFill>
            </a:endParaRPr>
          </a:p>
        </p:txBody>
      </p:sp>
      <p:sp>
        <p:nvSpPr>
          <p:cNvPr id="57" name="Rectangle 56"/>
          <p:cNvSpPr/>
          <p:nvPr/>
        </p:nvSpPr>
        <p:spPr>
          <a:xfrm>
            <a:off x="6529328" y="5953253"/>
            <a:ext cx="1865207" cy="38858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defTabSz="932597"/>
            <a:endParaRPr lang="en-US" sz="1836">
              <a:solidFill>
                <a:prstClr val="black"/>
              </a:solidFill>
            </a:endParaRPr>
          </a:p>
        </p:txBody>
      </p:sp>
      <p:sp>
        <p:nvSpPr>
          <p:cNvPr id="58" name="Rectangle 57"/>
          <p:cNvSpPr/>
          <p:nvPr/>
        </p:nvSpPr>
        <p:spPr>
          <a:xfrm>
            <a:off x="6529328" y="4226538"/>
            <a:ext cx="1865207" cy="38858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defTabSz="932597"/>
            <a:endParaRPr lang="en-US" sz="1836">
              <a:solidFill>
                <a:prstClr val="black"/>
              </a:solidFill>
            </a:endParaRPr>
          </a:p>
        </p:txBody>
      </p:sp>
      <p:sp>
        <p:nvSpPr>
          <p:cNvPr id="59" name="Rectangle 58"/>
          <p:cNvSpPr/>
          <p:nvPr/>
        </p:nvSpPr>
        <p:spPr>
          <a:xfrm>
            <a:off x="5401795" y="2165641"/>
            <a:ext cx="1010320" cy="4793658"/>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pPr algn="ctr" defTabSz="932597"/>
            <a:r>
              <a:rPr lang="en-US" sz="1836" b="1" dirty="0">
                <a:solidFill>
                  <a:prstClr val="black"/>
                </a:solidFill>
              </a:rPr>
              <a:t>storage </a:t>
            </a:r>
          </a:p>
          <a:p>
            <a:pPr algn="ctr" defTabSz="932597"/>
            <a:endParaRPr lang="en-US" sz="1836" dirty="0">
              <a:solidFill>
                <a:prstClr val="black"/>
              </a:solidFill>
            </a:endParaRPr>
          </a:p>
        </p:txBody>
      </p:sp>
      <p:cxnSp>
        <p:nvCxnSpPr>
          <p:cNvPr id="60" name="Straight Connector 59"/>
          <p:cNvCxnSpPr/>
          <p:nvPr/>
        </p:nvCxnSpPr>
        <p:spPr>
          <a:xfrm>
            <a:off x="5912915" y="2723725"/>
            <a:ext cx="1" cy="42355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906955" y="3371653"/>
            <a:ext cx="775864" cy="63751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6684762" y="4009170"/>
            <a:ext cx="1943" cy="8391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5906956" y="4848274"/>
            <a:ext cx="775865" cy="3108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684762" y="4731143"/>
            <a:ext cx="155434" cy="1283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6838253" y="4841511"/>
            <a:ext cx="1944" cy="923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916801" y="5547934"/>
            <a:ext cx="769904" cy="2168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684763" y="5764831"/>
            <a:ext cx="1" cy="119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6682819" y="5764832"/>
            <a:ext cx="142116" cy="1379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7287" y="2723724"/>
            <a:ext cx="505160" cy="91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7147" y="2787530"/>
            <a:ext cx="505160" cy="91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 name="Straight Connector 70"/>
          <p:cNvCxnSpPr/>
          <p:nvPr/>
        </p:nvCxnSpPr>
        <p:spPr>
          <a:xfrm>
            <a:off x="5107108" y="3996423"/>
            <a:ext cx="1943" cy="8391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5107107" y="3639457"/>
            <a:ext cx="799848" cy="3697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097116" y="4825772"/>
            <a:ext cx="819685" cy="643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684538" y="3813210"/>
            <a:ext cx="2953020" cy="254667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defTabSz="932597">
              <a:spcBef>
                <a:spcPts val="1428"/>
              </a:spcBef>
            </a:pPr>
            <a:endParaRPr lang="en-US" sz="1632" dirty="0">
              <a:solidFill>
                <a:prstClr val="black"/>
              </a:solidFill>
              <a:latin typeface="Consolas" pitchFamily="49" charset="0"/>
              <a:cs typeface="Consolas" pitchFamily="49" charset="0"/>
            </a:endParaRPr>
          </a:p>
          <a:p>
            <a:pPr defTabSz="932597">
              <a:spcBef>
                <a:spcPts val="1428"/>
              </a:spcBef>
            </a:pPr>
            <a:r>
              <a:rPr lang="en-US" sz="1632" dirty="0" err="1" smtClean="0">
                <a:solidFill>
                  <a:prstClr val="black"/>
                </a:solidFill>
                <a:latin typeface="Consolas" pitchFamily="49" charset="0"/>
                <a:cs typeface="Consolas" pitchFamily="49" charset="0"/>
              </a:rPr>
              <a:t>eagles.Set</a:t>
            </a:r>
            <a:r>
              <a:rPr lang="en-US" sz="1632" dirty="0" smtClean="0">
                <a:solidFill>
                  <a:prstClr val="black"/>
                </a:solidFill>
                <a:latin typeface="Consolas" pitchFamily="49" charset="0"/>
                <a:cs typeface="Consolas" pitchFamily="49" charset="0"/>
              </a:rPr>
              <a:t>(1)</a:t>
            </a:r>
            <a:endParaRPr lang="en-US" sz="1632" dirty="0">
              <a:solidFill>
                <a:prstClr val="black"/>
              </a:solidFill>
              <a:latin typeface="Consolas" pitchFamily="49" charset="0"/>
              <a:cs typeface="Consolas" pitchFamily="49" charset="0"/>
            </a:endParaRPr>
          </a:p>
          <a:p>
            <a:pPr defTabSz="932597">
              <a:spcBef>
                <a:spcPts val="1428"/>
              </a:spcBef>
            </a:pPr>
            <a:endParaRPr lang="en-US" sz="1632" dirty="0">
              <a:solidFill>
                <a:prstClr val="black"/>
              </a:solidFill>
              <a:latin typeface="Consolas" pitchFamily="49" charset="0"/>
              <a:cs typeface="Consolas" pitchFamily="49" charset="0"/>
            </a:endParaRPr>
          </a:p>
          <a:p>
            <a:pPr defTabSz="932597">
              <a:spcBef>
                <a:spcPts val="1428"/>
              </a:spcBef>
            </a:pPr>
            <a:endParaRPr lang="en-US" sz="1632" dirty="0">
              <a:solidFill>
                <a:prstClr val="black"/>
              </a:solidFill>
              <a:latin typeface="Consolas" pitchFamily="49" charset="0"/>
              <a:cs typeface="Consolas" pitchFamily="49" charset="0"/>
            </a:endParaRPr>
          </a:p>
          <a:p>
            <a:pPr defTabSz="932597">
              <a:spcBef>
                <a:spcPts val="1428"/>
              </a:spcBef>
            </a:pPr>
            <a:endParaRPr lang="en-US" sz="1632" dirty="0">
              <a:solidFill>
                <a:prstClr val="black"/>
              </a:solidFill>
              <a:latin typeface="Consolas" pitchFamily="49" charset="0"/>
              <a:cs typeface="Consolas" pitchFamily="49" charset="0"/>
            </a:endParaRPr>
          </a:p>
          <a:p>
            <a:pPr defTabSz="932597">
              <a:spcBef>
                <a:spcPts val="1428"/>
              </a:spcBef>
            </a:pPr>
            <a:r>
              <a:rPr lang="en-US" sz="1632" dirty="0" err="1">
                <a:solidFill>
                  <a:prstClr val="black"/>
                </a:solidFill>
                <a:latin typeface="Consolas" pitchFamily="49" charset="0"/>
                <a:cs typeface="Consolas" pitchFamily="49" charset="0"/>
              </a:rPr>
              <a:t>eagles.Get</a:t>
            </a:r>
            <a:r>
              <a:rPr lang="en-US" sz="1632" dirty="0">
                <a:solidFill>
                  <a:prstClr val="black"/>
                </a:solidFill>
                <a:latin typeface="Consolas" pitchFamily="49" charset="0"/>
                <a:cs typeface="Consolas" pitchFamily="49" charset="0"/>
              </a:rPr>
              <a:t>()     </a:t>
            </a:r>
            <a:r>
              <a:rPr lang="en-US" sz="1632" b="1" dirty="0">
                <a:solidFill>
                  <a:srgbClr val="DA1F28"/>
                </a:solidFill>
                <a:latin typeface="Consolas" pitchFamily="49" charset="0"/>
                <a:cs typeface="Consolas" pitchFamily="49" charset="0"/>
              </a:rPr>
              <a:t>-&gt; 1</a:t>
            </a:r>
          </a:p>
        </p:txBody>
      </p:sp>
      <p:sp>
        <p:nvSpPr>
          <p:cNvPr id="80" name="TextBox 79"/>
          <p:cNvSpPr txBox="1"/>
          <p:nvPr/>
        </p:nvSpPr>
        <p:spPr>
          <a:xfrm>
            <a:off x="1710655" y="1554338"/>
            <a:ext cx="4758153" cy="382308"/>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defTabSz="932597"/>
            <a:r>
              <a:rPr lang="en-US" sz="1836" dirty="0" err="1">
                <a:solidFill>
                  <a:prstClr val="black"/>
                </a:solidFill>
                <a:latin typeface="Consolas" pitchFamily="49" charset="0"/>
                <a:cs typeface="Consolas" pitchFamily="49" charset="0"/>
              </a:rPr>
              <a:t>var</a:t>
            </a:r>
            <a:r>
              <a:rPr lang="en-US" sz="1836" dirty="0">
                <a:solidFill>
                  <a:prstClr val="black"/>
                </a:solidFill>
                <a:latin typeface="Consolas" pitchFamily="49" charset="0"/>
                <a:cs typeface="Consolas" pitchFamily="49" charset="0"/>
              </a:rPr>
              <a:t> eagles : cloud integer;</a:t>
            </a:r>
          </a:p>
        </p:txBody>
      </p:sp>
      <p:sp>
        <p:nvSpPr>
          <p:cNvPr id="52" name="TextBox 51"/>
          <p:cNvSpPr txBox="1"/>
          <p:nvPr/>
        </p:nvSpPr>
        <p:spPr>
          <a:xfrm>
            <a:off x="8782896" y="3808130"/>
            <a:ext cx="1632056" cy="181423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defTabSz="932597">
              <a:spcBef>
                <a:spcPts val="1428"/>
              </a:spcBef>
            </a:pPr>
            <a:r>
              <a:rPr lang="en-US" sz="1632" dirty="0">
                <a:solidFill>
                  <a:prstClr val="black"/>
                </a:solidFill>
                <a:latin typeface="Consolas" pitchFamily="49" charset="0"/>
                <a:cs typeface="Consolas" pitchFamily="49" charset="0"/>
              </a:rPr>
              <a:t>Set() operations do not commute.</a:t>
            </a:r>
          </a:p>
          <a:p>
            <a:pPr defTabSz="932597">
              <a:spcBef>
                <a:spcPts val="1428"/>
              </a:spcBef>
            </a:pPr>
            <a:r>
              <a:rPr lang="en-US" sz="1632" dirty="0">
                <a:solidFill>
                  <a:prstClr val="black"/>
                </a:solidFill>
                <a:latin typeface="Consolas" pitchFamily="49" charset="0"/>
                <a:cs typeface="Consolas" pitchFamily="49" charset="0"/>
              </a:rPr>
              <a:t>Last writer wins.</a:t>
            </a:r>
          </a:p>
        </p:txBody>
      </p:sp>
    </p:spTree>
    <p:extLst>
      <p:ext uri="{BB962C8B-B14F-4D97-AF65-F5344CB8AC3E}">
        <p14:creationId xmlns:p14="http://schemas.microsoft.com/office/powerpoint/2010/main" val="39363142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2798692" y="2165641"/>
            <a:ext cx="2464961" cy="4793658"/>
          </a:xfrm>
          <a:prstGeom prst="rect">
            <a:avLst/>
          </a:prstGeom>
          <a:ln/>
        </p:spPr>
        <p:style>
          <a:lnRef idx="1">
            <a:schemeClr val="accent4"/>
          </a:lnRef>
          <a:fillRef idx="2">
            <a:schemeClr val="accent4"/>
          </a:fillRef>
          <a:effectRef idx="1">
            <a:schemeClr val="accent4"/>
          </a:effectRef>
          <a:fontRef idx="minor">
            <a:schemeClr val="dk1"/>
          </a:fontRef>
        </p:style>
        <p:txBody>
          <a:bodyPr rtlCol="0" anchor="t" anchorCtr="0"/>
          <a:lstStyle/>
          <a:p>
            <a:pPr algn="ctr" defTabSz="932597"/>
            <a:r>
              <a:rPr lang="en-US" sz="1836" b="1" dirty="0">
                <a:solidFill>
                  <a:prstClr val="black"/>
                </a:solidFill>
              </a:rPr>
              <a:t>code on device 1</a:t>
            </a:r>
          </a:p>
        </p:txBody>
      </p:sp>
      <p:sp>
        <p:nvSpPr>
          <p:cNvPr id="51" name="Rectangle 50"/>
          <p:cNvSpPr/>
          <p:nvPr/>
        </p:nvSpPr>
        <p:spPr>
          <a:xfrm>
            <a:off x="6529328" y="2165641"/>
            <a:ext cx="2486718" cy="4793658"/>
          </a:xfrm>
          <a:prstGeom prst="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defTabSz="932597"/>
            <a:r>
              <a:rPr lang="en-US" sz="1836" b="1" dirty="0">
                <a:solidFill>
                  <a:prstClr val="black"/>
                </a:solidFill>
              </a:rPr>
              <a:t>code on device 2</a:t>
            </a:r>
          </a:p>
        </p:txBody>
      </p:sp>
      <p:sp>
        <p:nvSpPr>
          <p:cNvPr id="54" name="Rectangle 53"/>
          <p:cNvSpPr/>
          <p:nvPr/>
        </p:nvSpPr>
        <p:spPr>
          <a:xfrm>
            <a:off x="2798692" y="4215436"/>
            <a:ext cx="2464961" cy="388585"/>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defTabSz="932597"/>
            <a:endParaRPr lang="en-US" sz="1836">
              <a:solidFill>
                <a:prstClr val="black"/>
              </a:solidFill>
            </a:endParaRPr>
          </a:p>
        </p:txBody>
      </p:sp>
      <p:sp>
        <p:nvSpPr>
          <p:cNvPr id="55" name="TextBox 54"/>
          <p:cNvSpPr txBox="1"/>
          <p:nvPr/>
        </p:nvSpPr>
        <p:spPr>
          <a:xfrm>
            <a:off x="2798691" y="3802107"/>
            <a:ext cx="2298425" cy="122886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defTabSz="932597">
              <a:spcBef>
                <a:spcPts val="1428"/>
              </a:spcBef>
            </a:pPr>
            <a:endParaRPr lang="en-US" sz="1632" dirty="0">
              <a:solidFill>
                <a:prstClr val="black"/>
              </a:solidFill>
              <a:latin typeface="Consolas" pitchFamily="49" charset="0"/>
              <a:cs typeface="Consolas" pitchFamily="49" charset="0"/>
            </a:endParaRPr>
          </a:p>
          <a:p>
            <a:pPr defTabSz="932597">
              <a:spcBef>
                <a:spcPts val="1428"/>
              </a:spcBef>
            </a:pPr>
            <a:r>
              <a:rPr lang="en-US" sz="1632" dirty="0" err="1">
                <a:solidFill>
                  <a:prstClr val="black"/>
                </a:solidFill>
                <a:latin typeface="Consolas" pitchFamily="49" charset="0"/>
                <a:cs typeface="Consolas" pitchFamily="49" charset="0"/>
              </a:rPr>
              <a:t>eagles.Add</a:t>
            </a:r>
            <a:r>
              <a:rPr lang="en-US" sz="1632" dirty="0">
                <a:solidFill>
                  <a:prstClr val="black"/>
                </a:solidFill>
                <a:latin typeface="Consolas" pitchFamily="49" charset="0"/>
                <a:cs typeface="Consolas" pitchFamily="49" charset="0"/>
              </a:rPr>
              <a:t>(1)</a:t>
            </a:r>
          </a:p>
          <a:p>
            <a:pPr defTabSz="932597">
              <a:spcBef>
                <a:spcPts val="1428"/>
              </a:spcBef>
            </a:pPr>
            <a:endParaRPr lang="en-US" sz="1632" dirty="0">
              <a:solidFill>
                <a:prstClr val="black"/>
              </a:solidFill>
              <a:latin typeface="Consolas" pitchFamily="49" charset="0"/>
              <a:cs typeface="Consolas" pitchFamily="49" charset="0"/>
            </a:endParaRPr>
          </a:p>
        </p:txBody>
      </p:sp>
      <p:sp>
        <p:nvSpPr>
          <p:cNvPr id="57" name="Rectangle 56"/>
          <p:cNvSpPr/>
          <p:nvPr/>
        </p:nvSpPr>
        <p:spPr>
          <a:xfrm>
            <a:off x="6529328" y="5953253"/>
            <a:ext cx="2486718" cy="38858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defTabSz="932597"/>
            <a:endParaRPr lang="en-US" sz="1836">
              <a:solidFill>
                <a:prstClr val="black"/>
              </a:solidFill>
            </a:endParaRPr>
          </a:p>
        </p:txBody>
      </p:sp>
      <p:sp>
        <p:nvSpPr>
          <p:cNvPr id="58" name="Rectangle 57"/>
          <p:cNvSpPr/>
          <p:nvPr/>
        </p:nvSpPr>
        <p:spPr>
          <a:xfrm>
            <a:off x="6527808" y="4118998"/>
            <a:ext cx="2488239" cy="60087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defTabSz="932597"/>
            <a:endParaRPr lang="en-US" sz="1836">
              <a:solidFill>
                <a:prstClr val="black"/>
              </a:solidFill>
            </a:endParaRPr>
          </a:p>
        </p:txBody>
      </p:sp>
      <p:sp>
        <p:nvSpPr>
          <p:cNvPr id="59" name="Rectangle 58"/>
          <p:cNvSpPr/>
          <p:nvPr/>
        </p:nvSpPr>
        <p:spPr>
          <a:xfrm>
            <a:off x="5401795" y="2165641"/>
            <a:ext cx="1010320" cy="4793658"/>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pPr algn="ctr" defTabSz="932597"/>
            <a:r>
              <a:rPr lang="en-US" sz="1836" b="1" dirty="0">
                <a:solidFill>
                  <a:prstClr val="black"/>
                </a:solidFill>
              </a:rPr>
              <a:t>storage </a:t>
            </a:r>
          </a:p>
          <a:p>
            <a:pPr algn="ctr" defTabSz="932597"/>
            <a:endParaRPr lang="en-US" sz="1836" dirty="0">
              <a:solidFill>
                <a:prstClr val="black"/>
              </a:solidFill>
            </a:endParaRPr>
          </a:p>
        </p:txBody>
      </p:sp>
      <p:cxnSp>
        <p:nvCxnSpPr>
          <p:cNvPr id="60" name="Straight Connector 59"/>
          <p:cNvCxnSpPr/>
          <p:nvPr/>
        </p:nvCxnSpPr>
        <p:spPr>
          <a:xfrm>
            <a:off x="5912915" y="2723725"/>
            <a:ext cx="1" cy="42355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906955" y="3371653"/>
            <a:ext cx="775864" cy="63751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6684762" y="4009170"/>
            <a:ext cx="1943" cy="8391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5906956" y="4848274"/>
            <a:ext cx="775865" cy="3108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684762" y="4731143"/>
            <a:ext cx="155434" cy="1283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6838253" y="4841511"/>
            <a:ext cx="1944" cy="923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916801" y="5547934"/>
            <a:ext cx="769904" cy="2168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684763" y="5764831"/>
            <a:ext cx="1" cy="119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6682819" y="5764832"/>
            <a:ext cx="142116" cy="1379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7287" y="2723724"/>
            <a:ext cx="505160" cy="91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7147" y="2787530"/>
            <a:ext cx="505160" cy="91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 name="Straight Connector 70"/>
          <p:cNvCxnSpPr/>
          <p:nvPr/>
        </p:nvCxnSpPr>
        <p:spPr>
          <a:xfrm>
            <a:off x="5107108" y="3996423"/>
            <a:ext cx="1943" cy="8391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5107107" y="3639457"/>
            <a:ext cx="799848" cy="3697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097116" y="4825772"/>
            <a:ext cx="819685" cy="643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762255" y="4118997"/>
            <a:ext cx="3314714" cy="250966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defTabSz="932597">
              <a:spcBef>
                <a:spcPts val="1428"/>
              </a:spcBef>
            </a:pPr>
            <a:r>
              <a:rPr lang="en-US" sz="1632" dirty="0" err="1">
                <a:solidFill>
                  <a:prstClr val="black"/>
                </a:solidFill>
                <a:latin typeface="Consolas" pitchFamily="49" charset="0"/>
                <a:cs typeface="Consolas" pitchFamily="49" charset="0"/>
              </a:rPr>
              <a:t>eagles.Add</a:t>
            </a:r>
            <a:r>
              <a:rPr lang="en-US" sz="1632" dirty="0">
                <a:solidFill>
                  <a:prstClr val="black"/>
                </a:solidFill>
                <a:latin typeface="Consolas" pitchFamily="49" charset="0"/>
                <a:cs typeface="Consolas" pitchFamily="49" charset="0"/>
              </a:rPr>
              <a:t>(1)</a:t>
            </a:r>
            <a:br>
              <a:rPr lang="en-US" sz="1632" dirty="0">
                <a:solidFill>
                  <a:prstClr val="black"/>
                </a:solidFill>
                <a:latin typeface="Consolas" pitchFamily="49" charset="0"/>
                <a:cs typeface="Consolas" pitchFamily="49" charset="0"/>
              </a:rPr>
            </a:br>
            <a:endParaRPr lang="en-US" sz="1632" dirty="0">
              <a:solidFill>
                <a:prstClr val="black"/>
              </a:solidFill>
              <a:latin typeface="Consolas" pitchFamily="49" charset="0"/>
              <a:cs typeface="Consolas" pitchFamily="49" charset="0"/>
            </a:endParaRPr>
          </a:p>
          <a:p>
            <a:pPr defTabSz="932597">
              <a:spcBef>
                <a:spcPts val="1428"/>
              </a:spcBef>
            </a:pPr>
            <a:endParaRPr lang="en-US" sz="1632" dirty="0">
              <a:solidFill>
                <a:prstClr val="black"/>
              </a:solidFill>
              <a:latin typeface="Consolas" pitchFamily="49" charset="0"/>
              <a:cs typeface="Consolas" pitchFamily="49" charset="0"/>
            </a:endParaRPr>
          </a:p>
          <a:p>
            <a:pPr defTabSz="932597">
              <a:spcBef>
                <a:spcPts val="1428"/>
              </a:spcBef>
            </a:pPr>
            <a:r>
              <a:rPr lang="en-US" sz="1632" dirty="0">
                <a:solidFill>
                  <a:prstClr val="black"/>
                </a:solidFill>
                <a:latin typeface="Consolas" pitchFamily="49" charset="0"/>
                <a:cs typeface="Consolas" pitchFamily="49" charset="0"/>
              </a:rPr>
              <a:t/>
            </a:r>
            <a:br>
              <a:rPr lang="en-US" sz="1632" dirty="0">
                <a:solidFill>
                  <a:prstClr val="black"/>
                </a:solidFill>
                <a:latin typeface="Consolas" pitchFamily="49" charset="0"/>
                <a:cs typeface="Consolas" pitchFamily="49" charset="0"/>
              </a:rPr>
            </a:br>
            <a:r>
              <a:rPr lang="en-US" sz="1632" dirty="0">
                <a:solidFill>
                  <a:prstClr val="black"/>
                </a:solidFill>
                <a:latin typeface="Consolas" pitchFamily="49" charset="0"/>
                <a:cs typeface="Consolas" pitchFamily="49" charset="0"/>
              </a:rPr>
              <a:t/>
            </a:r>
            <a:br>
              <a:rPr lang="en-US" sz="1632" dirty="0">
                <a:solidFill>
                  <a:prstClr val="black"/>
                </a:solidFill>
                <a:latin typeface="Consolas" pitchFamily="49" charset="0"/>
                <a:cs typeface="Consolas" pitchFamily="49" charset="0"/>
              </a:rPr>
            </a:br>
            <a:r>
              <a:rPr lang="en-US" sz="1632" dirty="0">
                <a:solidFill>
                  <a:prstClr val="black"/>
                </a:solidFill>
                <a:latin typeface="Consolas" pitchFamily="49" charset="0"/>
                <a:cs typeface="Consolas" pitchFamily="49" charset="0"/>
              </a:rPr>
              <a:t/>
            </a:r>
            <a:br>
              <a:rPr lang="en-US" sz="1632" dirty="0">
                <a:solidFill>
                  <a:prstClr val="black"/>
                </a:solidFill>
                <a:latin typeface="Consolas" pitchFamily="49" charset="0"/>
                <a:cs typeface="Consolas" pitchFamily="49" charset="0"/>
              </a:rPr>
            </a:br>
            <a:r>
              <a:rPr lang="en-US" sz="1632" dirty="0" err="1">
                <a:solidFill>
                  <a:prstClr val="black"/>
                </a:solidFill>
                <a:latin typeface="Consolas" pitchFamily="49" charset="0"/>
                <a:cs typeface="Consolas" pitchFamily="49" charset="0"/>
              </a:rPr>
              <a:t>eagles.Get</a:t>
            </a:r>
            <a:r>
              <a:rPr lang="en-US" sz="1632" dirty="0">
                <a:solidFill>
                  <a:prstClr val="black"/>
                </a:solidFill>
                <a:latin typeface="Consolas" pitchFamily="49" charset="0"/>
                <a:cs typeface="Consolas" pitchFamily="49" charset="0"/>
              </a:rPr>
              <a:t>()         </a:t>
            </a:r>
            <a:r>
              <a:rPr lang="en-US" sz="1632" dirty="0">
                <a:solidFill>
                  <a:srgbClr val="DA1F28"/>
                </a:solidFill>
                <a:latin typeface="Consolas" pitchFamily="49" charset="0"/>
                <a:cs typeface="Consolas" pitchFamily="49" charset="0"/>
              </a:rPr>
              <a:t>-&gt; 2</a:t>
            </a:r>
            <a:r>
              <a:rPr lang="en-US" sz="1632" dirty="0">
                <a:solidFill>
                  <a:prstClr val="black"/>
                </a:solidFill>
                <a:latin typeface="Consolas" pitchFamily="49" charset="0"/>
                <a:cs typeface="Consolas" pitchFamily="49" charset="0"/>
              </a:rPr>
              <a:t/>
            </a:r>
            <a:br>
              <a:rPr lang="en-US" sz="1632" dirty="0">
                <a:solidFill>
                  <a:prstClr val="black"/>
                </a:solidFill>
                <a:latin typeface="Consolas" pitchFamily="49" charset="0"/>
                <a:cs typeface="Consolas" pitchFamily="49" charset="0"/>
              </a:rPr>
            </a:br>
            <a:endParaRPr lang="en-US" sz="1632" dirty="0">
              <a:solidFill>
                <a:prstClr val="black"/>
              </a:solidFill>
              <a:latin typeface="Consolas" pitchFamily="49" charset="0"/>
              <a:cs typeface="Consolas" pitchFamily="49" charset="0"/>
            </a:endParaRPr>
          </a:p>
        </p:txBody>
      </p:sp>
      <p:sp>
        <p:nvSpPr>
          <p:cNvPr id="53" name="TextBox 52"/>
          <p:cNvSpPr txBox="1"/>
          <p:nvPr/>
        </p:nvSpPr>
        <p:spPr>
          <a:xfrm>
            <a:off x="1710655" y="1554338"/>
            <a:ext cx="4758153" cy="382308"/>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defTabSz="932597"/>
            <a:r>
              <a:rPr lang="en-US" sz="1836" dirty="0" err="1">
                <a:solidFill>
                  <a:prstClr val="black"/>
                </a:solidFill>
                <a:latin typeface="Consolas" pitchFamily="49" charset="0"/>
                <a:cs typeface="Consolas" pitchFamily="49" charset="0"/>
              </a:rPr>
              <a:t>var</a:t>
            </a:r>
            <a:r>
              <a:rPr lang="en-US" sz="1836" dirty="0">
                <a:solidFill>
                  <a:prstClr val="black"/>
                </a:solidFill>
                <a:latin typeface="Consolas" pitchFamily="49" charset="0"/>
                <a:cs typeface="Consolas" pitchFamily="49" charset="0"/>
              </a:rPr>
              <a:t> eagles : cloud integer;</a:t>
            </a:r>
          </a:p>
        </p:txBody>
      </p:sp>
      <p:sp>
        <p:nvSpPr>
          <p:cNvPr id="3" name="Title 2"/>
          <p:cNvSpPr>
            <a:spLocks noGrp="1"/>
          </p:cNvSpPr>
          <p:nvPr>
            <p:ph type="title"/>
          </p:nvPr>
        </p:nvSpPr>
        <p:spPr/>
        <p:txBody>
          <a:bodyPr/>
          <a:lstStyle/>
          <a:p>
            <a:r>
              <a:rPr lang="en-US" sz="3672" dirty="0"/>
              <a:t>Use  </a:t>
            </a:r>
            <a:r>
              <a:rPr lang="en-US" sz="3672" dirty="0">
                <a:latin typeface="Consolas" pitchFamily="49" charset="0"/>
                <a:cs typeface="Consolas" pitchFamily="49" charset="0"/>
              </a:rPr>
              <a:t>Add() </a:t>
            </a:r>
            <a:r>
              <a:rPr lang="en-US" sz="3672" dirty="0"/>
              <a:t>to increment</a:t>
            </a:r>
          </a:p>
        </p:txBody>
      </p:sp>
    </p:spTree>
    <p:extLst>
      <p:ext uri="{BB962C8B-B14F-4D97-AF65-F5344CB8AC3E}">
        <p14:creationId xmlns:p14="http://schemas.microsoft.com/office/powerpoint/2010/main" val="18357739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 different birds</a:t>
            </a:r>
            <a:endParaRPr lang="en-US" dirty="0"/>
          </a:p>
        </p:txBody>
      </p:sp>
      <p:sp>
        <p:nvSpPr>
          <p:cNvPr id="3" name="Content Placeholder 2"/>
          <p:cNvSpPr>
            <a:spLocks noGrp="1"/>
          </p:cNvSpPr>
          <p:nvPr>
            <p:ph idx="1"/>
          </p:nvPr>
        </p:nvSpPr>
        <p:spPr>
          <a:xfrm>
            <a:off x="2021522" y="1632055"/>
            <a:ext cx="7771694" cy="5362469"/>
          </a:xfrm>
        </p:spPr>
        <p:txBody>
          <a:bodyPr>
            <a:normAutofit/>
          </a:bodyPr>
          <a:lstStyle/>
          <a:p>
            <a:r>
              <a:rPr lang="en-US" dirty="0" smtClean="0"/>
              <a:t>Want to count not just eagles, but all kinds of birds</a:t>
            </a:r>
          </a:p>
          <a:p>
            <a:endParaRPr lang="en-US" dirty="0"/>
          </a:p>
          <a:p>
            <a:r>
              <a:rPr lang="en-US" dirty="0" smtClean="0"/>
              <a:t>Can use a cloud array for this</a:t>
            </a:r>
            <a:br>
              <a:rPr lang="en-US" dirty="0" smtClean="0"/>
            </a:br>
            <a:r>
              <a:rPr lang="en-US" dirty="0" smtClean="0"/>
              <a:t> (similar to key-value store, with values having cloud types)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marL="116575" indent="0">
              <a:buNone/>
            </a:pPr>
            <a:endParaRPr lang="en-US" dirty="0" smtClean="0"/>
          </a:p>
          <a:p>
            <a:endParaRPr lang="en-US" dirty="0"/>
          </a:p>
          <a:p>
            <a:endParaRPr lang="en-US" dirty="0" smtClean="0"/>
          </a:p>
          <a:p>
            <a:endParaRPr lang="en-US" dirty="0"/>
          </a:p>
          <a:p>
            <a:endParaRPr lang="en-US" dirty="0"/>
          </a:p>
        </p:txBody>
      </p:sp>
      <p:sp>
        <p:nvSpPr>
          <p:cNvPr id="4" name="TextBox 3"/>
          <p:cNvSpPr txBox="1"/>
          <p:nvPr/>
        </p:nvSpPr>
        <p:spPr>
          <a:xfrm>
            <a:off x="3099423" y="3419545"/>
            <a:ext cx="4758153" cy="2111133"/>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defTabSz="932597"/>
            <a:r>
              <a:rPr lang="en-US" sz="1836" dirty="0" err="1">
                <a:solidFill>
                  <a:prstClr val="black"/>
                </a:solidFill>
                <a:latin typeface="Consolas" pitchFamily="49" charset="0"/>
                <a:cs typeface="Consolas" pitchFamily="49" charset="0"/>
              </a:rPr>
              <a:t>var</a:t>
            </a:r>
            <a:r>
              <a:rPr lang="en-US" sz="1836" dirty="0">
                <a:solidFill>
                  <a:prstClr val="black"/>
                </a:solidFill>
                <a:latin typeface="Consolas" pitchFamily="49" charset="0"/>
                <a:cs typeface="Consolas" pitchFamily="49" charset="0"/>
              </a:rPr>
              <a:t> birds: cloud array</a:t>
            </a:r>
          </a:p>
          <a:p>
            <a:pPr defTabSz="932597"/>
            <a:r>
              <a:rPr lang="en-US" sz="1836" dirty="0">
                <a:solidFill>
                  <a:prstClr val="black"/>
                </a:solidFill>
                <a:latin typeface="Consolas" pitchFamily="49" charset="0"/>
                <a:cs typeface="Consolas" pitchFamily="49" charset="0"/>
              </a:rPr>
              <a:t>[</a:t>
            </a:r>
          </a:p>
          <a:p>
            <a:pPr defTabSz="932597"/>
            <a:r>
              <a:rPr lang="en-US" sz="1836" dirty="0">
                <a:solidFill>
                  <a:prstClr val="black"/>
                </a:solidFill>
                <a:latin typeface="Consolas" pitchFamily="49" charset="0"/>
                <a:cs typeface="Consolas" pitchFamily="49" charset="0"/>
              </a:rPr>
              <a:t>   name: string</a:t>
            </a:r>
          </a:p>
          <a:p>
            <a:pPr defTabSz="932597"/>
            <a:r>
              <a:rPr lang="en-US" sz="1836" dirty="0">
                <a:solidFill>
                  <a:prstClr val="black"/>
                </a:solidFill>
                <a:latin typeface="Consolas" pitchFamily="49" charset="0"/>
                <a:cs typeface="Consolas" pitchFamily="49" charset="0"/>
              </a:rPr>
              <a:t>] </a:t>
            </a:r>
          </a:p>
          <a:p>
            <a:pPr defTabSz="932597"/>
            <a:r>
              <a:rPr lang="en-US" sz="1836" dirty="0">
                <a:solidFill>
                  <a:prstClr val="black"/>
                </a:solidFill>
                <a:latin typeface="Consolas" pitchFamily="49" charset="0"/>
                <a:cs typeface="Consolas" pitchFamily="49" charset="0"/>
              </a:rPr>
              <a:t>{</a:t>
            </a:r>
          </a:p>
          <a:p>
            <a:pPr defTabSz="932597"/>
            <a:r>
              <a:rPr lang="en-US" sz="1836" dirty="0">
                <a:solidFill>
                  <a:prstClr val="black"/>
                </a:solidFill>
                <a:latin typeface="Consolas" pitchFamily="49" charset="0"/>
                <a:cs typeface="Consolas" pitchFamily="49" charset="0"/>
              </a:rPr>
              <a:t>   count : cloud integer</a:t>
            </a:r>
          </a:p>
          <a:p>
            <a:pPr defTabSz="932597"/>
            <a:r>
              <a:rPr lang="en-US" sz="1836" dirty="0">
                <a:solidFill>
                  <a:prstClr val="black"/>
                </a:solidFill>
                <a:latin typeface="Consolas" pitchFamily="49" charset="0"/>
                <a:cs typeface="Consolas" pitchFamily="49" charset="0"/>
              </a:rPr>
              <a:t>}</a:t>
            </a:r>
          </a:p>
        </p:txBody>
      </p:sp>
    </p:spTree>
    <p:extLst>
      <p:ext uri="{BB962C8B-B14F-4D97-AF65-F5344CB8AC3E}">
        <p14:creationId xmlns:p14="http://schemas.microsoft.com/office/powerpoint/2010/main" val="2505926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522" y="-233151"/>
            <a:ext cx="7771694" cy="1165754"/>
          </a:xfrm>
        </p:spPr>
        <p:txBody>
          <a:bodyPr/>
          <a:lstStyle/>
          <a:p>
            <a:r>
              <a:rPr lang="en-US" dirty="0" smtClean="0"/>
              <a:t>Direct access to entries</a:t>
            </a:r>
            <a:endParaRPr lang="en-US" dirty="0"/>
          </a:p>
        </p:txBody>
      </p:sp>
      <p:sp>
        <p:nvSpPr>
          <p:cNvPr id="50" name="Rectangle 49"/>
          <p:cNvSpPr/>
          <p:nvPr/>
        </p:nvSpPr>
        <p:spPr>
          <a:xfrm>
            <a:off x="1943805" y="2165641"/>
            <a:ext cx="3319848" cy="4793658"/>
          </a:xfrm>
          <a:prstGeom prst="rect">
            <a:avLst/>
          </a:prstGeom>
          <a:ln/>
        </p:spPr>
        <p:style>
          <a:lnRef idx="1">
            <a:schemeClr val="accent4"/>
          </a:lnRef>
          <a:fillRef idx="2">
            <a:schemeClr val="accent4"/>
          </a:fillRef>
          <a:effectRef idx="1">
            <a:schemeClr val="accent4"/>
          </a:effectRef>
          <a:fontRef idx="minor">
            <a:schemeClr val="dk1"/>
          </a:fontRef>
        </p:style>
        <p:txBody>
          <a:bodyPr rtlCol="0" anchor="t" anchorCtr="0"/>
          <a:lstStyle/>
          <a:p>
            <a:pPr algn="ctr" defTabSz="932597"/>
            <a:r>
              <a:rPr lang="en-US" sz="1836" b="1" dirty="0">
                <a:solidFill>
                  <a:prstClr val="black"/>
                </a:solidFill>
              </a:rPr>
              <a:t>code on device 1</a:t>
            </a:r>
          </a:p>
        </p:txBody>
      </p:sp>
      <p:sp>
        <p:nvSpPr>
          <p:cNvPr id="51" name="Rectangle 50"/>
          <p:cNvSpPr/>
          <p:nvPr/>
        </p:nvSpPr>
        <p:spPr>
          <a:xfrm>
            <a:off x="6529328" y="2165641"/>
            <a:ext cx="3515441" cy="4793658"/>
          </a:xfrm>
          <a:prstGeom prst="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defTabSz="932597"/>
            <a:r>
              <a:rPr lang="en-US" sz="1836" b="1" dirty="0">
                <a:solidFill>
                  <a:prstClr val="black"/>
                </a:solidFill>
              </a:rPr>
              <a:t>code on device 2</a:t>
            </a:r>
          </a:p>
        </p:txBody>
      </p:sp>
      <p:sp>
        <p:nvSpPr>
          <p:cNvPr id="54" name="Rectangle 53"/>
          <p:cNvSpPr/>
          <p:nvPr/>
        </p:nvSpPr>
        <p:spPr>
          <a:xfrm>
            <a:off x="2798692" y="4215436"/>
            <a:ext cx="2464961" cy="388585"/>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defTabSz="932597"/>
            <a:endParaRPr lang="en-US" sz="1836">
              <a:solidFill>
                <a:prstClr val="black"/>
              </a:solidFill>
            </a:endParaRPr>
          </a:p>
        </p:txBody>
      </p:sp>
      <p:sp>
        <p:nvSpPr>
          <p:cNvPr id="55" name="TextBox 54"/>
          <p:cNvSpPr txBox="1"/>
          <p:nvPr/>
        </p:nvSpPr>
        <p:spPr>
          <a:xfrm>
            <a:off x="1943805" y="3802107"/>
            <a:ext cx="3153311" cy="122886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defTabSz="932597">
              <a:spcBef>
                <a:spcPts val="1428"/>
              </a:spcBef>
            </a:pPr>
            <a:endParaRPr lang="en-US" sz="1632" dirty="0">
              <a:solidFill>
                <a:prstClr val="black"/>
              </a:solidFill>
              <a:latin typeface="Consolas" pitchFamily="49" charset="0"/>
              <a:cs typeface="Consolas" pitchFamily="49" charset="0"/>
            </a:endParaRPr>
          </a:p>
          <a:p>
            <a:pPr defTabSz="932597">
              <a:spcBef>
                <a:spcPts val="1428"/>
              </a:spcBef>
            </a:pPr>
            <a:r>
              <a:rPr lang="en-US" sz="1632" dirty="0">
                <a:solidFill>
                  <a:prstClr val="black"/>
                </a:solidFill>
                <a:latin typeface="Consolas" pitchFamily="49" charset="0"/>
                <a:cs typeface="Consolas" pitchFamily="49" charset="0"/>
              </a:rPr>
              <a:t>birds[“jay”].</a:t>
            </a:r>
            <a:r>
              <a:rPr lang="en-US" sz="1632" dirty="0" err="1">
                <a:solidFill>
                  <a:prstClr val="black"/>
                </a:solidFill>
                <a:latin typeface="Consolas" pitchFamily="49" charset="0"/>
                <a:cs typeface="Consolas" pitchFamily="49" charset="0"/>
              </a:rPr>
              <a:t>count.Add</a:t>
            </a:r>
            <a:r>
              <a:rPr lang="en-US" sz="1632" dirty="0">
                <a:solidFill>
                  <a:prstClr val="black"/>
                </a:solidFill>
                <a:latin typeface="Consolas" pitchFamily="49" charset="0"/>
                <a:cs typeface="Consolas" pitchFamily="49" charset="0"/>
              </a:rPr>
              <a:t>(5)</a:t>
            </a:r>
          </a:p>
          <a:p>
            <a:pPr defTabSz="932597">
              <a:spcBef>
                <a:spcPts val="1428"/>
              </a:spcBef>
            </a:pPr>
            <a:endParaRPr lang="en-US" sz="1632" dirty="0">
              <a:solidFill>
                <a:prstClr val="black"/>
              </a:solidFill>
              <a:latin typeface="Consolas" pitchFamily="49" charset="0"/>
              <a:cs typeface="Consolas" pitchFamily="49" charset="0"/>
            </a:endParaRPr>
          </a:p>
        </p:txBody>
      </p:sp>
      <p:sp>
        <p:nvSpPr>
          <p:cNvPr id="57" name="Rectangle 56"/>
          <p:cNvSpPr/>
          <p:nvPr/>
        </p:nvSpPr>
        <p:spPr>
          <a:xfrm>
            <a:off x="6529328" y="5953253"/>
            <a:ext cx="3515441" cy="388585"/>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defTabSz="932597"/>
            <a:endParaRPr lang="en-US" sz="1836">
              <a:solidFill>
                <a:prstClr val="black"/>
              </a:solidFill>
            </a:endParaRPr>
          </a:p>
        </p:txBody>
      </p:sp>
      <p:sp>
        <p:nvSpPr>
          <p:cNvPr id="58" name="Rectangle 57"/>
          <p:cNvSpPr/>
          <p:nvPr/>
        </p:nvSpPr>
        <p:spPr>
          <a:xfrm>
            <a:off x="6527808" y="4118998"/>
            <a:ext cx="2488239" cy="600874"/>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defTabSz="932597"/>
            <a:endParaRPr lang="en-US" sz="1836">
              <a:solidFill>
                <a:prstClr val="black"/>
              </a:solidFill>
            </a:endParaRPr>
          </a:p>
        </p:txBody>
      </p:sp>
      <p:sp>
        <p:nvSpPr>
          <p:cNvPr id="59" name="Rectangle 58"/>
          <p:cNvSpPr/>
          <p:nvPr/>
        </p:nvSpPr>
        <p:spPr>
          <a:xfrm>
            <a:off x="5401795" y="2165641"/>
            <a:ext cx="1010320" cy="4793658"/>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pPr algn="ctr" defTabSz="932597"/>
            <a:r>
              <a:rPr lang="en-US" sz="1836" b="1" dirty="0">
                <a:solidFill>
                  <a:prstClr val="black"/>
                </a:solidFill>
              </a:rPr>
              <a:t>storage </a:t>
            </a:r>
          </a:p>
          <a:p>
            <a:pPr algn="ctr" defTabSz="932597"/>
            <a:endParaRPr lang="en-US" sz="1836" dirty="0">
              <a:solidFill>
                <a:prstClr val="black"/>
              </a:solidFill>
            </a:endParaRPr>
          </a:p>
        </p:txBody>
      </p:sp>
      <p:cxnSp>
        <p:nvCxnSpPr>
          <p:cNvPr id="60" name="Straight Connector 59"/>
          <p:cNvCxnSpPr/>
          <p:nvPr/>
        </p:nvCxnSpPr>
        <p:spPr>
          <a:xfrm>
            <a:off x="5912915" y="2723725"/>
            <a:ext cx="1" cy="42355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5906955" y="3371653"/>
            <a:ext cx="775864" cy="63751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6684762" y="4009170"/>
            <a:ext cx="1943" cy="8391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5906956" y="4848274"/>
            <a:ext cx="775865" cy="3108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684762" y="4731143"/>
            <a:ext cx="155434" cy="1283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6838253" y="4841511"/>
            <a:ext cx="1944" cy="9233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5916801" y="5547934"/>
            <a:ext cx="769904" cy="21689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684763" y="5764831"/>
            <a:ext cx="1" cy="1194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6682819" y="5764832"/>
            <a:ext cx="142116" cy="1379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7287" y="2723724"/>
            <a:ext cx="505160" cy="91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7147" y="2787530"/>
            <a:ext cx="505160" cy="91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1" name="Straight Connector 70"/>
          <p:cNvCxnSpPr/>
          <p:nvPr/>
        </p:nvCxnSpPr>
        <p:spPr>
          <a:xfrm>
            <a:off x="5107108" y="3996423"/>
            <a:ext cx="1943" cy="8391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5107107" y="3639457"/>
            <a:ext cx="799848" cy="3697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5097116" y="4825772"/>
            <a:ext cx="819685" cy="6435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762255" y="4136565"/>
            <a:ext cx="3314714" cy="294892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defTabSz="932597">
              <a:spcBef>
                <a:spcPts val="1428"/>
              </a:spcBef>
            </a:pPr>
            <a:r>
              <a:rPr lang="en-US" sz="1632" dirty="0">
                <a:solidFill>
                  <a:prstClr val="black"/>
                </a:solidFill>
                <a:latin typeface="Consolas" pitchFamily="49" charset="0"/>
                <a:cs typeface="Consolas" pitchFamily="49" charset="0"/>
              </a:rPr>
              <a:t>birds[“jay”].</a:t>
            </a:r>
            <a:r>
              <a:rPr lang="en-US" sz="1632" dirty="0" err="1">
                <a:solidFill>
                  <a:prstClr val="black"/>
                </a:solidFill>
                <a:latin typeface="Consolas" pitchFamily="49" charset="0"/>
                <a:cs typeface="Consolas" pitchFamily="49" charset="0"/>
              </a:rPr>
              <a:t>count.Add</a:t>
            </a:r>
            <a:r>
              <a:rPr lang="en-US" sz="1632" dirty="0">
                <a:solidFill>
                  <a:prstClr val="black"/>
                </a:solidFill>
                <a:latin typeface="Consolas" pitchFamily="49" charset="0"/>
                <a:cs typeface="Consolas" pitchFamily="49" charset="0"/>
              </a:rPr>
              <a:t>(1)</a:t>
            </a:r>
            <a:br>
              <a:rPr lang="en-US" sz="1632" dirty="0">
                <a:solidFill>
                  <a:prstClr val="black"/>
                </a:solidFill>
                <a:latin typeface="Consolas" pitchFamily="49" charset="0"/>
                <a:cs typeface="Consolas" pitchFamily="49" charset="0"/>
              </a:rPr>
            </a:br>
            <a:r>
              <a:rPr lang="en-US" sz="1632" dirty="0">
                <a:solidFill>
                  <a:prstClr val="black"/>
                </a:solidFill>
                <a:latin typeface="Consolas" pitchFamily="49" charset="0"/>
                <a:cs typeface="Consolas" pitchFamily="49" charset="0"/>
              </a:rPr>
              <a:t>birds[“gull”].</a:t>
            </a:r>
            <a:r>
              <a:rPr lang="en-US" sz="1632" dirty="0" err="1">
                <a:solidFill>
                  <a:prstClr val="black"/>
                </a:solidFill>
                <a:latin typeface="Consolas" pitchFamily="49" charset="0"/>
                <a:cs typeface="Consolas" pitchFamily="49" charset="0"/>
              </a:rPr>
              <a:t>count.Add</a:t>
            </a:r>
            <a:r>
              <a:rPr lang="en-US" sz="1632" dirty="0">
                <a:solidFill>
                  <a:prstClr val="black"/>
                </a:solidFill>
                <a:latin typeface="Consolas" pitchFamily="49" charset="0"/>
                <a:cs typeface="Consolas" pitchFamily="49" charset="0"/>
              </a:rPr>
              <a:t>(2)</a:t>
            </a:r>
          </a:p>
          <a:p>
            <a:pPr defTabSz="932597">
              <a:spcBef>
                <a:spcPts val="1428"/>
              </a:spcBef>
            </a:pPr>
            <a:endParaRPr lang="en-US" sz="1632" dirty="0">
              <a:solidFill>
                <a:prstClr val="black"/>
              </a:solidFill>
              <a:latin typeface="Consolas" pitchFamily="49" charset="0"/>
              <a:cs typeface="Consolas" pitchFamily="49" charset="0"/>
            </a:endParaRPr>
          </a:p>
          <a:p>
            <a:pPr defTabSz="932597">
              <a:spcBef>
                <a:spcPts val="1428"/>
              </a:spcBef>
            </a:pPr>
            <a:r>
              <a:rPr lang="en-US" sz="1632" dirty="0">
                <a:solidFill>
                  <a:prstClr val="black"/>
                </a:solidFill>
                <a:latin typeface="Consolas" pitchFamily="49" charset="0"/>
                <a:cs typeface="Consolas" pitchFamily="49" charset="0"/>
              </a:rPr>
              <a:t/>
            </a:r>
            <a:br>
              <a:rPr lang="en-US" sz="1632" dirty="0">
                <a:solidFill>
                  <a:prstClr val="black"/>
                </a:solidFill>
                <a:latin typeface="Consolas" pitchFamily="49" charset="0"/>
                <a:cs typeface="Consolas" pitchFamily="49" charset="0"/>
              </a:rPr>
            </a:br>
            <a:r>
              <a:rPr lang="en-US" sz="1632" dirty="0">
                <a:solidFill>
                  <a:prstClr val="black"/>
                </a:solidFill>
                <a:latin typeface="Consolas" pitchFamily="49" charset="0"/>
                <a:cs typeface="Consolas" pitchFamily="49" charset="0"/>
              </a:rPr>
              <a:t/>
            </a:r>
            <a:br>
              <a:rPr lang="en-US" sz="1632" dirty="0">
                <a:solidFill>
                  <a:prstClr val="black"/>
                </a:solidFill>
                <a:latin typeface="Consolas" pitchFamily="49" charset="0"/>
                <a:cs typeface="Consolas" pitchFamily="49" charset="0"/>
              </a:rPr>
            </a:br>
            <a:r>
              <a:rPr lang="en-US" sz="1632" dirty="0">
                <a:solidFill>
                  <a:prstClr val="black"/>
                </a:solidFill>
                <a:latin typeface="Consolas" pitchFamily="49" charset="0"/>
                <a:cs typeface="Consolas" pitchFamily="49" charset="0"/>
              </a:rPr>
              <a:t/>
            </a:r>
            <a:br>
              <a:rPr lang="en-US" sz="1632" dirty="0">
                <a:solidFill>
                  <a:prstClr val="black"/>
                </a:solidFill>
                <a:latin typeface="Consolas" pitchFamily="49" charset="0"/>
                <a:cs typeface="Consolas" pitchFamily="49" charset="0"/>
              </a:rPr>
            </a:br>
            <a:r>
              <a:rPr lang="en-US" sz="1632" dirty="0">
                <a:solidFill>
                  <a:prstClr val="black"/>
                </a:solidFill>
                <a:latin typeface="Consolas" pitchFamily="49" charset="0"/>
                <a:cs typeface="Consolas" pitchFamily="49" charset="0"/>
              </a:rPr>
              <a:t>birds[“jay”].</a:t>
            </a:r>
            <a:r>
              <a:rPr lang="en-US" sz="1632" dirty="0" err="1">
                <a:solidFill>
                  <a:prstClr val="black"/>
                </a:solidFill>
                <a:latin typeface="Consolas" pitchFamily="49" charset="0"/>
                <a:cs typeface="Consolas" pitchFamily="49" charset="0"/>
              </a:rPr>
              <a:t>count.Get</a:t>
            </a:r>
            <a:r>
              <a:rPr lang="en-US" sz="1632" dirty="0">
                <a:solidFill>
                  <a:prstClr val="black"/>
                </a:solidFill>
                <a:latin typeface="Consolas" pitchFamily="49" charset="0"/>
                <a:cs typeface="Consolas" pitchFamily="49" charset="0"/>
              </a:rPr>
              <a:t>()    </a:t>
            </a:r>
          </a:p>
          <a:p>
            <a:pPr defTabSz="932597">
              <a:spcBef>
                <a:spcPts val="1428"/>
              </a:spcBef>
            </a:pPr>
            <a:r>
              <a:rPr lang="en-US" sz="1632" dirty="0">
                <a:solidFill>
                  <a:srgbClr val="DA1F28"/>
                </a:solidFill>
                <a:latin typeface="Consolas" pitchFamily="49" charset="0"/>
                <a:cs typeface="Consolas" pitchFamily="49" charset="0"/>
              </a:rPr>
              <a:t>		-&gt; 6</a:t>
            </a:r>
            <a:r>
              <a:rPr lang="en-US" sz="1632" dirty="0">
                <a:solidFill>
                  <a:prstClr val="black"/>
                </a:solidFill>
                <a:latin typeface="Consolas" pitchFamily="49" charset="0"/>
                <a:cs typeface="Consolas" pitchFamily="49" charset="0"/>
              </a:rPr>
              <a:t/>
            </a:r>
            <a:br>
              <a:rPr lang="en-US" sz="1632" dirty="0">
                <a:solidFill>
                  <a:prstClr val="black"/>
                </a:solidFill>
                <a:latin typeface="Consolas" pitchFamily="49" charset="0"/>
                <a:cs typeface="Consolas" pitchFamily="49" charset="0"/>
              </a:rPr>
            </a:br>
            <a:endParaRPr lang="en-US" sz="1632" dirty="0">
              <a:solidFill>
                <a:prstClr val="black"/>
              </a:solidFill>
              <a:latin typeface="Consolas" pitchFamily="49" charset="0"/>
              <a:cs typeface="Consolas" pitchFamily="49" charset="0"/>
            </a:endParaRPr>
          </a:p>
        </p:txBody>
      </p:sp>
      <p:sp>
        <p:nvSpPr>
          <p:cNvPr id="53" name="TextBox 52"/>
          <p:cNvSpPr txBox="1"/>
          <p:nvPr/>
        </p:nvSpPr>
        <p:spPr>
          <a:xfrm>
            <a:off x="1974216" y="991738"/>
            <a:ext cx="4758153" cy="958583"/>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defTabSz="932597"/>
            <a:r>
              <a:rPr lang="en-US" sz="1836" dirty="0" err="1">
                <a:solidFill>
                  <a:prstClr val="black"/>
                </a:solidFill>
                <a:latin typeface="Consolas" pitchFamily="49" charset="0"/>
                <a:cs typeface="Consolas" pitchFamily="49" charset="0"/>
              </a:rPr>
              <a:t>var</a:t>
            </a:r>
            <a:r>
              <a:rPr lang="en-US" sz="1836" dirty="0">
                <a:solidFill>
                  <a:prstClr val="black"/>
                </a:solidFill>
                <a:latin typeface="Consolas" pitchFamily="49" charset="0"/>
                <a:cs typeface="Consolas" pitchFamily="49" charset="0"/>
              </a:rPr>
              <a:t> birds: cloud array</a:t>
            </a:r>
          </a:p>
          <a:p>
            <a:pPr defTabSz="932597"/>
            <a:r>
              <a:rPr lang="en-US" sz="1836" dirty="0">
                <a:solidFill>
                  <a:prstClr val="black"/>
                </a:solidFill>
                <a:latin typeface="Consolas" pitchFamily="49" charset="0"/>
                <a:cs typeface="Consolas" pitchFamily="49" charset="0"/>
              </a:rPr>
              <a:t>[name: string] </a:t>
            </a:r>
          </a:p>
          <a:p>
            <a:pPr defTabSz="932597"/>
            <a:r>
              <a:rPr lang="en-US" sz="1836" dirty="0">
                <a:solidFill>
                  <a:prstClr val="black"/>
                </a:solidFill>
                <a:latin typeface="Consolas" pitchFamily="49" charset="0"/>
                <a:cs typeface="Consolas" pitchFamily="49" charset="0"/>
              </a:rPr>
              <a:t>{count : cloud integer}</a:t>
            </a:r>
          </a:p>
        </p:txBody>
      </p:sp>
      <p:sp>
        <p:nvSpPr>
          <p:cNvPr id="56" name="TextBox 55"/>
          <p:cNvSpPr txBox="1"/>
          <p:nvPr/>
        </p:nvSpPr>
        <p:spPr>
          <a:xfrm>
            <a:off x="1632937" y="5051601"/>
            <a:ext cx="3076157" cy="1542424"/>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defTabSz="932597"/>
            <a:r>
              <a:rPr lang="en-US" sz="1836" dirty="0">
                <a:solidFill>
                  <a:prstClr val="black"/>
                </a:solidFill>
                <a:latin typeface="Cambria"/>
                <a:cs typeface="Consolas" pitchFamily="49" charset="0"/>
              </a:rPr>
              <a:t>No initialization necessary</a:t>
            </a:r>
          </a:p>
          <a:p>
            <a:pPr defTabSz="932597"/>
            <a:r>
              <a:rPr lang="en-US" sz="1836" dirty="0">
                <a:solidFill>
                  <a:prstClr val="black"/>
                </a:solidFill>
                <a:latin typeface="Cambria"/>
                <a:cs typeface="Consolas" pitchFamily="49" charset="0"/>
              </a:rPr>
              <a:t>Conceptually, all (infinite) entries already exist</a:t>
            </a:r>
          </a:p>
          <a:p>
            <a:pPr defTabSz="932597"/>
            <a:r>
              <a:rPr lang="en-US" sz="1836" dirty="0">
                <a:solidFill>
                  <a:prstClr val="black"/>
                </a:solidFill>
                <a:latin typeface="Cambria"/>
                <a:cs typeface="Consolas" pitchFamily="49" charset="0"/>
              </a:rPr>
              <a:t>-&gt; avoid create-if-not-exist </a:t>
            </a:r>
            <a:r>
              <a:rPr lang="en-US" sz="1836" dirty="0" err="1">
                <a:solidFill>
                  <a:prstClr val="black"/>
                </a:solidFill>
                <a:latin typeface="Cambria"/>
                <a:cs typeface="Consolas" pitchFamily="49" charset="0"/>
              </a:rPr>
              <a:t>antipattern</a:t>
            </a:r>
            <a:endParaRPr lang="en-US" sz="1836" dirty="0">
              <a:solidFill>
                <a:prstClr val="black"/>
              </a:solidFill>
              <a:latin typeface="Cambria"/>
              <a:cs typeface="Consolas" pitchFamily="49" charset="0"/>
            </a:endParaRPr>
          </a:p>
        </p:txBody>
      </p:sp>
    </p:spTree>
    <p:extLst>
      <p:ext uri="{BB962C8B-B14F-4D97-AF65-F5344CB8AC3E}">
        <p14:creationId xmlns:p14="http://schemas.microsoft.com/office/powerpoint/2010/main" val="24200492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today</a:t>
            </a:r>
            <a:endParaRPr lang="en-US" dirty="0"/>
          </a:p>
        </p:txBody>
      </p:sp>
      <p:sp>
        <p:nvSpPr>
          <p:cNvPr id="3" name="Content Placeholder 2"/>
          <p:cNvSpPr>
            <a:spLocks noGrp="1"/>
          </p:cNvSpPr>
          <p:nvPr>
            <p:ph idx="1"/>
          </p:nvPr>
        </p:nvSpPr>
        <p:spPr>
          <a:xfrm>
            <a:off x="2021522" y="1398905"/>
            <a:ext cx="7771694" cy="5595620"/>
          </a:xfrm>
        </p:spPr>
        <p:txBody>
          <a:bodyPr>
            <a:normAutofit/>
          </a:bodyPr>
          <a:lstStyle/>
          <a:p>
            <a:r>
              <a:rPr lang="en-US" dirty="0" smtClean="0">
                <a:solidFill>
                  <a:srgbClr val="FF0000"/>
                </a:solidFill>
              </a:rPr>
              <a:t>Research</a:t>
            </a:r>
            <a:r>
              <a:rPr lang="en-US" dirty="0" smtClean="0"/>
              <a:t/>
            </a:r>
            <a:br>
              <a:rPr lang="en-US" dirty="0" smtClean="0"/>
            </a:br>
            <a:r>
              <a:rPr lang="en-US" sz="2040" dirty="0"/>
              <a:t>Detailed mechanics of how track updates and consistently applying them to replicas, for a bunch of “cloud types”:</a:t>
            </a:r>
            <a:br>
              <a:rPr lang="en-US" sz="2040" dirty="0"/>
            </a:br>
            <a:r>
              <a:rPr lang="en-US" sz="2040" dirty="0">
                <a:solidFill>
                  <a:srgbClr val="7030A0"/>
                </a:solidFill>
              </a:rPr>
              <a:t>integers, strings, tables, key-value stores</a:t>
            </a:r>
            <a:br>
              <a:rPr lang="en-US" sz="2040" dirty="0">
                <a:solidFill>
                  <a:srgbClr val="7030A0"/>
                </a:solidFill>
              </a:rPr>
            </a:br>
            <a:endParaRPr lang="en-US" sz="2040" dirty="0">
              <a:solidFill>
                <a:srgbClr val="7030A0"/>
              </a:solidFill>
            </a:endParaRPr>
          </a:p>
          <a:p>
            <a:r>
              <a:rPr lang="en-US" dirty="0" err="1" smtClean="0">
                <a:solidFill>
                  <a:srgbClr val="00B050"/>
                </a:solidFill>
              </a:rPr>
              <a:t>TouchDevelop</a:t>
            </a:r>
            <a:r>
              <a:rPr lang="en-US" dirty="0" smtClean="0">
                <a:solidFill>
                  <a:srgbClr val="00B050"/>
                </a:solidFill>
              </a:rPr>
              <a:t> implementation </a:t>
            </a:r>
            <a:endParaRPr lang="en-US" dirty="0" smtClean="0"/>
          </a:p>
          <a:p>
            <a:pPr lvl="1"/>
            <a:r>
              <a:rPr lang="en-US" dirty="0" smtClean="0"/>
              <a:t>all of the cloud types</a:t>
            </a:r>
          </a:p>
          <a:p>
            <a:pPr lvl="1"/>
            <a:r>
              <a:rPr lang="en-US" dirty="0" smtClean="0"/>
              <a:t>directly integrated into language &amp; IDE</a:t>
            </a:r>
          </a:p>
          <a:p>
            <a:pPr lvl="1"/>
            <a:r>
              <a:rPr lang="en-US" dirty="0" smtClean="0"/>
              <a:t>windows phone client</a:t>
            </a:r>
          </a:p>
          <a:p>
            <a:pPr lvl="1"/>
            <a:r>
              <a:rPr lang="en-US" dirty="0" smtClean="0"/>
              <a:t>azure service based on table/blob storage</a:t>
            </a:r>
            <a:endParaRPr lang="en-US" dirty="0"/>
          </a:p>
        </p:txBody>
      </p:sp>
    </p:spTree>
    <p:extLst>
      <p:ext uri="{BB962C8B-B14F-4D97-AF65-F5344CB8AC3E}">
        <p14:creationId xmlns:p14="http://schemas.microsoft.com/office/powerpoint/2010/main" val="35273929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40" y="3285334"/>
            <a:ext cx="6476997" cy="914400"/>
          </a:xfrm>
        </p:spPr>
        <p:txBody>
          <a:bodyPr/>
          <a:lstStyle/>
          <a:p>
            <a:r>
              <a:rPr lang="en-US" dirty="0" smtClean="0"/>
              <a:t>Big web apps?</a:t>
            </a:r>
          </a:p>
          <a:p>
            <a:endParaRPr lang="en-US" dirty="0"/>
          </a:p>
          <a:p>
            <a:r>
              <a:rPr lang="pl-PL" dirty="0" smtClean="0"/>
              <a:t>TypeScript is </a:t>
            </a:r>
            <a:r>
              <a:rPr lang="en-US" dirty="0" smtClean="0"/>
              <a:t>going to help you!</a:t>
            </a:r>
            <a:endParaRPr lang="pl-PL" dirty="0" smtClean="0"/>
          </a:p>
          <a:p>
            <a:endParaRPr lang="pl-PL" dirty="0" smtClean="0"/>
          </a:p>
          <a:p>
            <a:r>
              <a:rPr lang="pl-PL" dirty="0" smtClean="0"/>
              <a:t>Types are good</a:t>
            </a:r>
            <a:endParaRPr lang="pl-PL"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38" y="1454447"/>
            <a:ext cx="4572000" cy="4576175"/>
          </a:xfrm>
          <a:prstGeom prst="rect">
            <a:avLst/>
          </a:prstGeom>
        </p:spPr>
      </p:pic>
      <p:sp>
        <p:nvSpPr>
          <p:cNvPr id="4" name="Title 3"/>
          <p:cNvSpPr>
            <a:spLocks noGrp="1"/>
          </p:cNvSpPr>
          <p:nvPr>
            <p:ph type="title"/>
          </p:nvPr>
        </p:nvSpPr>
        <p:spPr/>
        <p:txBody>
          <a:bodyPr/>
          <a:lstStyle/>
          <a:p>
            <a:r>
              <a:rPr lang="pl-PL" dirty="0" smtClean="0"/>
              <a:t>Take aways</a:t>
            </a:r>
            <a:endParaRPr lang="en-US" dirty="0"/>
          </a:p>
        </p:txBody>
      </p:sp>
    </p:spTree>
    <p:extLst>
      <p:ext uri="{BB962C8B-B14F-4D97-AF65-F5344CB8AC3E}">
        <p14:creationId xmlns:p14="http://schemas.microsoft.com/office/powerpoint/2010/main" val="3013395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684840" y="3285334"/>
            <a:ext cx="6476997" cy="914400"/>
          </a:xfrm>
        </p:spPr>
        <p:txBody>
          <a:bodyPr/>
          <a:lstStyle/>
          <a:p>
            <a:r>
              <a:rPr lang="en-US" sz="4800" dirty="0" smtClean="0">
                <a:hlinkClick r:id="rId3"/>
              </a:rPr>
              <a:t>touchdevelop.com</a:t>
            </a:r>
            <a:endParaRPr lang="en-US" sz="4800" dirty="0" smtClean="0"/>
          </a:p>
          <a:p>
            <a:endParaRPr lang="en-US" sz="4800" dirty="0" smtClean="0">
              <a:hlinkClick r:id="rId4"/>
            </a:endParaRPr>
          </a:p>
          <a:p>
            <a:r>
              <a:rPr lang="en-US" sz="4800" dirty="0" smtClean="0">
                <a:hlinkClick r:id="rId5"/>
              </a:rPr>
              <a:t>typescriptlang.org</a:t>
            </a:r>
            <a:endParaRPr lang="pl-PL" sz="4800" dirty="0" smtClean="0"/>
          </a:p>
          <a:p>
            <a:endParaRPr lang="pl-PL" sz="4800" dirty="0"/>
          </a:p>
          <a:p>
            <a:r>
              <a:rPr lang="pl-PL" sz="6600" dirty="0" smtClean="0"/>
              <a:t>Questions?</a:t>
            </a:r>
            <a:endParaRPr lang="en-US" sz="6600" dirty="0" smtClean="0"/>
          </a:p>
        </p:txBody>
      </p:sp>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638" y="1454447"/>
            <a:ext cx="4572000" cy="4576175"/>
          </a:xfrm>
          <a:prstGeom prst="rect">
            <a:avLst/>
          </a:prstGeom>
        </p:spPr>
      </p:pic>
      <p:sp>
        <p:nvSpPr>
          <p:cNvPr id="4" name="Title 3"/>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3587947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p:txBody>
          <a:bodyPr>
            <a:normAutofit fontScale="77500" lnSpcReduction="20000"/>
          </a:bodyPr>
          <a:lstStyle/>
          <a:p>
            <a:r>
              <a:rPr lang="en-US" dirty="0"/>
              <a:t>class Greeter {</a:t>
            </a:r>
          </a:p>
          <a:p>
            <a:r>
              <a:rPr lang="en-US" dirty="0"/>
              <a:t>    greeting: string;</a:t>
            </a:r>
          </a:p>
          <a:p>
            <a:r>
              <a:rPr lang="en-US" dirty="0"/>
              <a:t>    constructor (message: string) {</a:t>
            </a:r>
          </a:p>
          <a:p>
            <a:r>
              <a:rPr lang="en-US" dirty="0"/>
              <a:t>        </a:t>
            </a:r>
            <a:r>
              <a:rPr lang="en-US" dirty="0" err="1"/>
              <a:t>this.greeting</a:t>
            </a:r>
            <a:r>
              <a:rPr lang="en-US" dirty="0"/>
              <a:t> = message;</a:t>
            </a:r>
          </a:p>
          <a:p>
            <a:r>
              <a:rPr lang="en-US" dirty="0"/>
              <a:t>    }</a:t>
            </a:r>
          </a:p>
          <a:p>
            <a:r>
              <a:rPr lang="en-US" dirty="0"/>
              <a:t>    greet() {</a:t>
            </a:r>
          </a:p>
          <a:p>
            <a:r>
              <a:rPr lang="en-US" dirty="0"/>
              <a:t>        echo("Hello, " + </a:t>
            </a:r>
            <a:r>
              <a:rPr lang="en-US" dirty="0" err="1"/>
              <a:t>this.greeting</a:t>
            </a:r>
            <a:r>
              <a:rPr lang="en-US" dirty="0"/>
              <a:t>);</a:t>
            </a:r>
          </a:p>
          <a:p>
            <a:r>
              <a:rPr lang="en-US" dirty="0"/>
              <a:t>    }</a:t>
            </a:r>
          </a:p>
          <a:p>
            <a:r>
              <a:rPr lang="en-US" dirty="0"/>
              <a:t>}</a:t>
            </a:r>
          </a:p>
          <a:p>
            <a:r>
              <a:rPr lang="en-US" dirty="0" err="1" smtClean="0"/>
              <a:t>var</a:t>
            </a:r>
            <a:r>
              <a:rPr lang="en-US" dirty="0" smtClean="0"/>
              <a:t> </a:t>
            </a:r>
            <a:r>
              <a:rPr lang="en-US" dirty="0"/>
              <a:t>greeter = new Greeter("BUILD");</a:t>
            </a:r>
          </a:p>
          <a:p>
            <a:r>
              <a:rPr lang="en-US" dirty="0" err="1"/>
              <a:t>greeter.greet</a:t>
            </a:r>
            <a:r>
              <a:rPr lang="en-US" dirty="0"/>
              <a:t>();</a:t>
            </a:r>
          </a:p>
        </p:txBody>
      </p:sp>
      <p:sp>
        <p:nvSpPr>
          <p:cNvPr id="2" name="Title 1"/>
          <p:cNvSpPr>
            <a:spLocks noGrp="1"/>
          </p:cNvSpPr>
          <p:nvPr>
            <p:ph type="title"/>
          </p:nvPr>
        </p:nvSpPr>
        <p:spPr/>
        <p:txBody>
          <a:bodyPr/>
          <a:lstStyle/>
          <a:p>
            <a:r>
              <a:rPr lang="en-US" dirty="0" smtClean="0"/>
              <a:t>Define a class</a:t>
            </a:r>
            <a:endParaRPr lang="en-US" dirty="0"/>
          </a:p>
        </p:txBody>
      </p:sp>
    </p:spTree>
    <p:extLst>
      <p:ext uri="{BB962C8B-B14F-4D97-AF65-F5344CB8AC3E}">
        <p14:creationId xmlns:p14="http://schemas.microsoft.com/office/powerpoint/2010/main" val="293675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p:txBody>
          <a:bodyPr>
            <a:normAutofit fontScale="92500" lnSpcReduction="20000"/>
          </a:bodyPr>
          <a:lstStyle/>
          <a:p>
            <a:r>
              <a:rPr lang="en-US" dirty="0"/>
              <a:t>class Greeter {</a:t>
            </a:r>
          </a:p>
          <a:p>
            <a:r>
              <a:rPr lang="en-US" dirty="0"/>
              <a:t>    constructor (public greeting: string) {}</a:t>
            </a:r>
          </a:p>
          <a:p>
            <a:r>
              <a:rPr lang="en-US" dirty="0"/>
              <a:t>    greet(</a:t>
            </a:r>
            <a:r>
              <a:rPr lang="en-US" dirty="0" err="1"/>
              <a:t>s:string</a:t>
            </a:r>
            <a:r>
              <a:rPr lang="en-US" dirty="0"/>
              <a:t>) {</a:t>
            </a:r>
          </a:p>
          <a:p>
            <a:r>
              <a:rPr lang="en-US" dirty="0" smtClean="0"/>
              <a:t>	echo(s </a:t>
            </a:r>
            <a:r>
              <a:rPr lang="en-US" dirty="0"/>
              <a:t>+ " " + </a:t>
            </a:r>
            <a:r>
              <a:rPr lang="en-US" dirty="0" err="1"/>
              <a:t>this.greeting</a:t>
            </a:r>
            <a:r>
              <a:rPr lang="en-US" dirty="0"/>
              <a:t>)</a:t>
            </a:r>
          </a:p>
          <a:p>
            <a:r>
              <a:rPr lang="en-US" dirty="0"/>
              <a:t>    }</a:t>
            </a:r>
          </a:p>
          <a:p>
            <a:r>
              <a:rPr lang="en-US" dirty="0"/>
              <a:t>}   </a:t>
            </a:r>
          </a:p>
          <a:p>
            <a:endParaRPr lang="en-US" dirty="0"/>
          </a:p>
          <a:p>
            <a:r>
              <a:rPr lang="en-US" dirty="0" err="1"/>
              <a:t>Greeter.prototype.greet</a:t>
            </a:r>
            <a:r>
              <a:rPr lang="en-US" dirty="0"/>
              <a:t> = function (s) {</a:t>
            </a:r>
          </a:p>
          <a:p>
            <a:r>
              <a:rPr lang="en-US" dirty="0"/>
              <a:t>      echo(s + " and " + </a:t>
            </a:r>
            <a:r>
              <a:rPr lang="en-US" dirty="0" err="1"/>
              <a:t>this.greeting</a:t>
            </a:r>
            <a:r>
              <a:rPr lang="en-US" dirty="0"/>
              <a:t>);</a:t>
            </a:r>
          </a:p>
          <a:p>
            <a:r>
              <a:rPr lang="en-US" dirty="0" smtClean="0"/>
              <a:t>};</a:t>
            </a:r>
            <a:endParaRPr lang="en-US" dirty="0"/>
          </a:p>
        </p:txBody>
      </p:sp>
      <p:sp>
        <p:nvSpPr>
          <p:cNvPr id="2" name="Title 1"/>
          <p:cNvSpPr>
            <a:spLocks noGrp="1"/>
          </p:cNvSpPr>
          <p:nvPr>
            <p:ph type="title"/>
          </p:nvPr>
        </p:nvSpPr>
        <p:spPr/>
        <p:txBody>
          <a:bodyPr/>
          <a:lstStyle/>
          <a:p>
            <a:r>
              <a:rPr lang="en-US" dirty="0" smtClean="0"/>
              <a:t>Override a method, with JS flavor</a:t>
            </a:r>
            <a:endParaRPr lang="en-US" dirty="0"/>
          </a:p>
        </p:txBody>
      </p:sp>
    </p:spTree>
    <p:extLst>
      <p:ext uri="{BB962C8B-B14F-4D97-AF65-F5344CB8AC3E}">
        <p14:creationId xmlns:p14="http://schemas.microsoft.com/office/powerpoint/2010/main" val="3761223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68262"/>
            <a:ext cx="11887199" cy="912813"/>
          </a:xfrm>
        </p:spPr>
        <p:txBody>
          <a:bodyPr/>
          <a:lstStyle/>
          <a:p>
            <a:r>
              <a:rPr lang="en-US" dirty="0" smtClean="0"/>
              <a:t>I l</a:t>
            </a:r>
            <a:r>
              <a:rPr lang="en-US" dirty="0" smtClean="0"/>
              <a:t>earned </a:t>
            </a:r>
            <a:r>
              <a:rPr lang="en-US" dirty="0" smtClean="0"/>
              <a:t>programming bottom-up</a:t>
            </a:r>
            <a:endParaRPr lang="en-US" dirty="0"/>
          </a:p>
        </p:txBody>
      </p:sp>
      <p:sp>
        <p:nvSpPr>
          <p:cNvPr id="3" name="Text Placeholder 2"/>
          <p:cNvSpPr>
            <a:spLocks noGrp="1"/>
          </p:cNvSpPr>
          <p:nvPr>
            <p:ph type="body" sz="quarter" idx="10"/>
          </p:nvPr>
        </p:nvSpPr>
        <p:spPr>
          <a:xfrm>
            <a:off x="518187" y="1209468"/>
            <a:ext cx="11400103" cy="2027818"/>
          </a:xfrm>
        </p:spPr>
        <p:txBody>
          <a:bodyPr/>
          <a:lstStyle/>
          <a:p>
            <a:r>
              <a:rPr lang="en-US" dirty="0" smtClean="0"/>
              <a:t>BASIC, 1979</a:t>
            </a:r>
          </a:p>
          <a:p>
            <a:r>
              <a:rPr lang="en-US" dirty="0" smtClean="0"/>
              <a:t>6502 assembler, 1980</a:t>
            </a:r>
          </a:p>
          <a:p>
            <a:r>
              <a:rPr lang="en-US" dirty="0" smtClean="0"/>
              <a:t>PL/C, 1983</a:t>
            </a:r>
          </a:p>
          <a:p>
            <a:r>
              <a:rPr lang="en-US" dirty="0" smtClean="0"/>
              <a:t>FORTRAN, 1984</a:t>
            </a:r>
          </a:p>
          <a:p>
            <a:r>
              <a:rPr lang="en-US" dirty="0" smtClean="0"/>
              <a:t>C, 1985</a:t>
            </a:r>
          </a:p>
          <a:p>
            <a:r>
              <a:rPr lang="en-US" dirty="0" smtClean="0"/>
              <a:t>ML, 1986</a:t>
            </a:r>
          </a:p>
          <a:p>
            <a:r>
              <a:rPr lang="en-US" dirty="0" smtClean="0"/>
              <a:t>Lisp, 1987</a:t>
            </a:r>
          </a:p>
          <a:p>
            <a:r>
              <a:rPr lang="en-US" dirty="0" smtClean="0"/>
              <a:t>C++, 1990</a:t>
            </a:r>
          </a:p>
          <a:p>
            <a:r>
              <a:rPr lang="en-US" dirty="0" smtClean="0"/>
              <a:t>…</a:t>
            </a:r>
          </a:p>
          <a:p>
            <a:r>
              <a:rPr lang="en-US" dirty="0" smtClean="0"/>
              <a:t>…</a:t>
            </a:r>
          </a:p>
          <a:p>
            <a:endParaRPr lang="en-US" dirty="0" smtClean="0"/>
          </a:p>
        </p:txBody>
      </p:sp>
    </p:spTree>
    <p:extLst>
      <p:ext uri="{BB962C8B-B14F-4D97-AF65-F5344CB8AC3E}">
        <p14:creationId xmlns:p14="http://schemas.microsoft.com/office/powerpoint/2010/main" val="44669977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p:txBody>
          <a:bodyPr>
            <a:normAutofit/>
          </a:bodyPr>
          <a:lstStyle/>
          <a:p>
            <a:r>
              <a:rPr lang="en-US" dirty="0" smtClean="0"/>
              <a:t>module </a:t>
            </a:r>
            <a:r>
              <a:rPr lang="en-US" dirty="0"/>
              <a:t>Cloud1 </a:t>
            </a:r>
            <a:r>
              <a:rPr lang="en-US" dirty="0" smtClean="0"/>
              <a:t>{</a:t>
            </a:r>
            <a:br>
              <a:rPr lang="en-US" dirty="0" smtClean="0"/>
            </a:br>
            <a:r>
              <a:rPr lang="en-US" dirty="0" smtClean="0"/>
              <a:t>	export </a:t>
            </a:r>
            <a:r>
              <a:rPr lang="en-US" dirty="0"/>
              <a:t>function fetch(</a:t>
            </a:r>
            <a:r>
              <a:rPr lang="en-US" dirty="0" err="1"/>
              <a:t>path:string</a:t>
            </a:r>
            <a:r>
              <a:rPr lang="en-US" dirty="0"/>
              <a:t>) { return ""; </a:t>
            </a:r>
            <a:r>
              <a:rPr lang="en-US" dirty="0" smtClean="0"/>
              <a:t>}</a:t>
            </a:r>
            <a:br>
              <a:rPr lang="en-US" dirty="0" smtClean="0"/>
            </a:br>
            <a:r>
              <a:rPr lang="en-US" dirty="0" smtClean="0"/>
              <a:t>	export </a:t>
            </a:r>
            <a:r>
              <a:rPr lang="en-US" dirty="0"/>
              <a:t>function </a:t>
            </a:r>
            <a:r>
              <a:rPr lang="en-US" dirty="0" err="1"/>
              <a:t>somethingElse</a:t>
            </a:r>
            <a:r>
              <a:rPr lang="en-US" dirty="0"/>
              <a:t>() { </a:t>
            </a:r>
            <a:r>
              <a:rPr lang="en-US" dirty="0" smtClean="0"/>
              <a:t>... }</a:t>
            </a:r>
            <a:br>
              <a:rPr lang="en-US" dirty="0" smtClean="0"/>
            </a:br>
            <a:r>
              <a:rPr lang="en-US" dirty="0" smtClean="0"/>
              <a:t>}</a:t>
            </a:r>
            <a:endParaRPr lang="en-US" dirty="0"/>
          </a:p>
          <a:p>
            <a:r>
              <a:rPr lang="en-US" dirty="0"/>
              <a:t>interface </a:t>
            </a:r>
            <a:r>
              <a:rPr lang="en-US" dirty="0" err="1"/>
              <a:t>CloudIface</a:t>
            </a:r>
            <a:r>
              <a:rPr lang="en-US" dirty="0"/>
              <a:t> {</a:t>
            </a:r>
            <a:br>
              <a:rPr lang="en-US" dirty="0"/>
            </a:br>
            <a:r>
              <a:rPr lang="en-US" dirty="0"/>
              <a:t>	fetch(</a:t>
            </a:r>
            <a:r>
              <a:rPr lang="en-US" dirty="0" err="1"/>
              <a:t>path:string</a:t>
            </a:r>
            <a:r>
              <a:rPr lang="en-US" dirty="0"/>
              <a:t>):string;</a:t>
            </a:r>
            <a:br>
              <a:rPr lang="en-US" dirty="0"/>
            </a:br>
            <a:r>
              <a:rPr lang="en-US" dirty="0"/>
              <a:t>}</a:t>
            </a:r>
          </a:p>
          <a:p>
            <a:r>
              <a:rPr lang="en-US" dirty="0" err="1" smtClean="0"/>
              <a:t>var</a:t>
            </a:r>
            <a:r>
              <a:rPr lang="en-US" dirty="0" smtClean="0"/>
              <a:t> </a:t>
            </a:r>
            <a:r>
              <a:rPr lang="en-US" dirty="0" err="1"/>
              <a:t>Cloud:CloudIface</a:t>
            </a:r>
            <a:r>
              <a:rPr lang="en-US" dirty="0"/>
              <a:t> = Cloud1;</a:t>
            </a:r>
          </a:p>
          <a:p>
            <a:r>
              <a:rPr lang="en-US" dirty="0" smtClean="0"/>
              <a:t>Cloud1.somethingElse </a:t>
            </a:r>
            <a:r>
              <a:rPr lang="en-US" dirty="0"/>
              <a:t>= () =&gt; { };</a:t>
            </a:r>
          </a:p>
        </p:txBody>
      </p:sp>
      <p:sp>
        <p:nvSpPr>
          <p:cNvPr id="2" name="Title 1"/>
          <p:cNvSpPr>
            <a:spLocks noGrp="1"/>
          </p:cNvSpPr>
          <p:nvPr>
            <p:ph type="title"/>
          </p:nvPr>
        </p:nvSpPr>
        <p:spPr/>
        <p:txBody>
          <a:bodyPr/>
          <a:lstStyle/>
          <a:p>
            <a:r>
              <a:rPr lang="en-US" dirty="0" smtClean="0"/>
              <a:t>Interfaces are for classes, right?</a:t>
            </a:r>
            <a:endParaRPr lang="en-US" dirty="0"/>
          </a:p>
        </p:txBody>
      </p:sp>
    </p:spTree>
    <p:extLst>
      <p:ext uri="{BB962C8B-B14F-4D97-AF65-F5344CB8AC3E}">
        <p14:creationId xmlns:p14="http://schemas.microsoft.com/office/powerpoint/2010/main" val="3034868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p:txBody>
          <a:bodyPr>
            <a:normAutofit fontScale="92500" lnSpcReduction="10000"/>
          </a:bodyPr>
          <a:lstStyle/>
          <a:p>
            <a:r>
              <a:rPr lang="en-US" dirty="0"/>
              <a:t>class Greeter {</a:t>
            </a:r>
          </a:p>
          <a:p>
            <a:r>
              <a:rPr lang="en-US" dirty="0"/>
              <a:t>    constructor (public greeting: string) {}</a:t>
            </a:r>
          </a:p>
          <a:p>
            <a:r>
              <a:rPr lang="en-US" dirty="0"/>
              <a:t>    greet() {</a:t>
            </a:r>
          </a:p>
          <a:p>
            <a:r>
              <a:rPr lang="en-US" dirty="0"/>
              <a:t>        // the difference between function and =&gt;</a:t>
            </a:r>
          </a:p>
          <a:p>
            <a:r>
              <a:rPr lang="en-US" dirty="0"/>
              <a:t>        [2011, 2012].</a:t>
            </a:r>
            <a:r>
              <a:rPr lang="en-US" dirty="0" err="1"/>
              <a:t>forEach</a:t>
            </a:r>
            <a:r>
              <a:rPr lang="en-US" dirty="0"/>
              <a:t>(function (n) {</a:t>
            </a:r>
          </a:p>
          <a:p>
            <a:r>
              <a:rPr lang="en-US" dirty="0"/>
              <a:t>            echo(</a:t>
            </a:r>
            <a:r>
              <a:rPr lang="en-US" dirty="0" err="1"/>
              <a:t>this.greeting</a:t>
            </a:r>
            <a:r>
              <a:rPr lang="en-US" dirty="0"/>
              <a:t> + " " + n);</a:t>
            </a:r>
          </a:p>
          <a:p>
            <a:r>
              <a:rPr lang="en-US" dirty="0"/>
              <a:t>        })</a:t>
            </a:r>
          </a:p>
          <a:p>
            <a:r>
              <a:rPr lang="en-US" dirty="0"/>
              <a:t>    }</a:t>
            </a:r>
          </a:p>
          <a:p>
            <a:r>
              <a:rPr lang="en-US" dirty="0" smtClean="0"/>
              <a:t>}</a:t>
            </a:r>
            <a:endParaRPr lang="en-US" dirty="0"/>
          </a:p>
        </p:txBody>
      </p:sp>
      <p:sp>
        <p:nvSpPr>
          <p:cNvPr id="2" name="Title 1"/>
          <p:cNvSpPr>
            <a:spLocks noGrp="1"/>
          </p:cNvSpPr>
          <p:nvPr>
            <p:ph type="title"/>
          </p:nvPr>
        </p:nvSpPr>
        <p:spPr/>
        <p:txBody>
          <a:bodyPr/>
          <a:lstStyle/>
          <a:p>
            <a:r>
              <a:rPr lang="en-US" dirty="0" smtClean="0"/>
              <a:t>The ‘this’ pointer – you *will* get confused</a:t>
            </a:r>
            <a:endParaRPr lang="en-US" dirty="0"/>
          </a:p>
        </p:txBody>
      </p:sp>
    </p:spTree>
    <p:extLst>
      <p:ext uri="{BB962C8B-B14F-4D97-AF65-F5344CB8AC3E}">
        <p14:creationId xmlns:p14="http://schemas.microsoft.com/office/powerpoint/2010/main" val="4152125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p:txBody>
          <a:bodyPr numCol="3">
            <a:normAutofit fontScale="55000" lnSpcReduction="20000"/>
          </a:bodyPr>
          <a:lstStyle/>
          <a:p>
            <a:r>
              <a:rPr lang="en-US" dirty="0"/>
              <a:t>function echo(s) =&gt; console.log(s);</a:t>
            </a:r>
          </a:p>
          <a:p>
            <a:r>
              <a:rPr lang="en-US" dirty="0" err="1"/>
              <a:t>var</a:t>
            </a:r>
            <a:r>
              <a:rPr lang="en-US" dirty="0"/>
              <a:t> fruits = ["pears", "oranges", "bananas"];</a:t>
            </a:r>
          </a:p>
          <a:p>
            <a:r>
              <a:rPr lang="en-US" dirty="0" err="1"/>
              <a:t>var</a:t>
            </a:r>
            <a:r>
              <a:rPr lang="en-US" dirty="0"/>
              <a:t> callbacks = [];</a:t>
            </a:r>
          </a:p>
          <a:p>
            <a:r>
              <a:rPr lang="en-US" dirty="0" err="1"/>
              <a:t>var</a:t>
            </a:r>
            <a:r>
              <a:rPr lang="en-US" dirty="0"/>
              <a:t> </a:t>
            </a:r>
            <a:r>
              <a:rPr lang="en-US" dirty="0" err="1"/>
              <a:t>i</a:t>
            </a:r>
            <a:r>
              <a:rPr lang="en-US" dirty="0"/>
              <a:t>;</a:t>
            </a:r>
          </a:p>
          <a:p>
            <a:r>
              <a:rPr lang="en-US" dirty="0"/>
              <a:t>for (</a:t>
            </a:r>
            <a:r>
              <a:rPr lang="en-US" dirty="0" err="1"/>
              <a:t>i</a:t>
            </a:r>
            <a:r>
              <a:rPr lang="en-US" dirty="0"/>
              <a:t> = 0; </a:t>
            </a:r>
            <a:r>
              <a:rPr lang="en-US" dirty="0" err="1"/>
              <a:t>i</a:t>
            </a:r>
            <a:r>
              <a:rPr lang="en-US" dirty="0"/>
              <a:t> &lt; </a:t>
            </a:r>
            <a:r>
              <a:rPr lang="en-US" dirty="0" err="1"/>
              <a:t>fruits.length</a:t>
            </a:r>
            <a:r>
              <a:rPr lang="en-US" dirty="0"/>
              <a:t>; ++</a:t>
            </a:r>
            <a:r>
              <a:rPr lang="en-US" dirty="0" err="1"/>
              <a:t>i</a:t>
            </a:r>
            <a:r>
              <a:rPr lang="en-US" dirty="0"/>
              <a:t>) {</a:t>
            </a:r>
          </a:p>
          <a:p>
            <a:r>
              <a:rPr lang="en-US" dirty="0"/>
              <a:t>  </a:t>
            </a:r>
            <a:r>
              <a:rPr lang="en-US" dirty="0" err="1"/>
              <a:t>callbacks.push</a:t>
            </a:r>
            <a:r>
              <a:rPr lang="en-US" dirty="0"/>
              <a:t>(() =&gt; echo(fruits[</a:t>
            </a:r>
            <a:r>
              <a:rPr lang="en-US" dirty="0" err="1"/>
              <a:t>i</a:t>
            </a:r>
            <a:r>
              <a:rPr lang="en-US" dirty="0"/>
              <a:t>]))</a:t>
            </a:r>
          </a:p>
          <a:p>
            <a:r>
              <a:rPr lang="en-US" dirty="0"/>
              <a:t>}</a:t>
            </a:r>
          </a:p>
          <a:p>
            <a:r>
              <a:rPr lang="en-US" dirty="0" err="1"/>
              <a:t>callbacks.forEach</a:t>
            </a:r>
            <a:r>
              <a:rPr lang="en-US" dirty="0"/>
              <a:t>((</a:t>
            </a:r>
            <a:r>
              <a:rPr lang="en-US" dirty="0" err="1"/>
              <a:t>cb</a:t>
            </a:r>
            <a:r>
              <a:rPr lang="en-US" dirty="0"/>
              <a:t>) =&gt; </a:t>
            </a:r>
            <a:r>
              <a:rPr lang="en-US" dirty="0" err="1"/>
              <a:t>cb</a:t>
            </a:r>
            <a:r>
              <a:rPr lang="en-US" dirty="0"/>
              <a:t>());</a:t>
            </a:r>
          </a:p>
          <a:p>
            <a:r>
              <a:rPr lang="en-US" dirty="0"/>
              <a:t>// prints: undefined, undefined, undefined</a:t>
            </a:r>
          </a:p>
          <a:p>
            <a:r>
              <a:rPr lang="en-US" dirty="0"/>
              <a:t>// </a:t>
            </a:r>
            <a:r>
              <a:rPr lang="en-US" dirty="0" err="1"/>
              <a:t>i</a:t>
            </a:r>
            <a:r>
              <a:rPr lang="en-US" dirty="0"/>
              <a:t> == </a:t>
            </a:r>
            <a:r>
              <a:rPr lang="en-US" dirty="0" err="1"/>
              <a:t>fruits.length</a:t>
            </a:r>
            <a:r>
              <a:rPr lang="en-US" dirty="0"/>
              <a:t> here, which is out of range</a:t>
            </a:r>
          </a:p>
          <a:p>
            <a:r>
              <a:rPr lang="en-US" dirty="0"/>
              <a:t/>
            </a:r>
            <a:br>
              <a:rPr lang="en-US" dirty="0"/>
            </a:br>
            <a:endParaRPr lang="en-US" dirty="0"/>
          </a:p>
          <a:p>
            <a:r>
              <a:rPr lang="en-US" dirty="0"/>
              <a:t>callbacks = [];</a:t>
            </a:r>
          </a:p>
          <a:p>
            <a:r>
              <a:rPr lang="en-US" dirty="0"/>
              <a:t>for (</a:t>
            </a:r>
            <a:r>
              <a:rPr lang="en-US" dirty="0" err="1"/>
              <a:t>i</a:t>
            </a:r>
            <a:r>
              <a:rPr lang="en-US" dirty="0"/>
              <a:t> = 0; </a:t>
            </a:r>
            <a:r>
              <a:rPr lang="en-US" dirty="0" err="1"/>
              <a:t>i</a:t>
            </a:r>
            <a:r>
              <a:rPr lang="en-US" dirty="0"/>
              <a:t> &lt; </a:t>
            </a:r>
            <a:r>
              <a:rPr lang="en-US" dirty="0" err="1"/>
              <a:t>fruits.length</a:t>
            </a:r>
            <a:r>
              <a:rPr lang="en-US" dirty="0"/>
              <a:t>; ++</a:t>
            </a:r>
            <a:r>
              <a:rPr lang="en-US" dirty="0" err="1"/>
              <a:t>i</a:t>
            </a:r>
            <a:r>
              <a:rPr lang="en-US" dirty="0"/>
              <a:t>) {</a:t>
            </a:r>
          </a:p>
          <a:p>
            <a:r>
              <a:rPr lang="en-US" dirty="0"/>
              <a:t>  </a:t>
            </a:r>
            <a:r>
              <a:rPr lang="en-US" dirty="0" err="1"/>
              <a:t>var</a:t>
            </a:r>
            <a:r>
              <a:rPr lang="en-US" dirty="0"/>
              <a:t> fruit = fruits[</a:t>
            </a:r>
            <a:r>
              <a:rPr lang="en-US" dirty="0" err="1"/>
              <a:t>i</a:t>
            </a:r>
            <a:r>
              <a:rPr lang="en-US" dirty="0"/>
              <a:t>];</a:t>
            </a:r>
          </a:p>
          <a:p>
            <a:r>
              <a:rPr lang="en-US" dirty="0"/>
              <a:t>  </a:t>
            </a:r>
            <a:r>
              <a:rPr lang="en-US" dirty="0" err="1"/>
              <a:t>callbacks.push</a:t>
            </a:r>
            <a:r>
              <a:rPr lang="en-US" dirty="0"/>
              <a:t>(() =&gt; echo(fruit))</a:t>
            </a:r>
          </a:p>
          <a:p>
            <a:r>
              <a:rPr lang="en-US" dirty="0"/>
              <a:t>}</a:t>
            </a:r>
          </a:p>
          <a:p>
            <a:r>
              <a:rPr lang="en-US" dirty="0" err="1"/>
              <a:t>callbacks.forEach</a:t>
            </a:r>
            <a:r>
              <a:rPr lang="en-US" dirty="0"/>
              <a:t>((</a:t>
            </a:r>
            <a:r>
              <a:rPr lang="en-US" dirty="0" err="1"/>
              <a:t>cb</a:t>
            </a:r>
            <a:r>
              <a:rPr lang="en-US" dirty="0"/>
              <a:t>) =&gt; </a:t>
            </a:r>
            <a:r>
              <a:rPr lang="en-US" dirty="0" err="1"/>
              <a:t>cb</a:t>
            </a:r>
            <a:r>
              <a:rPr lang="en-US" dirty="0"/>
              <a:t>());</a:t>
            </a:r>
          </a:p>
          <a:p>
            <a:r>
              <a:rPr lang="en-US" dirty="0"/>
              <a:t>// prints: bananas, bananas, bananas</a:t>
            </a:r>
          </a:p>
          <a:p>
            <a:r>
              <a:rPr lang="en-US" dirty="0"/>
              <a:t>// there is just one copy of 'fruit' variable; the loop/block doesn't introduce a scope!</a:t>
            </a:r>
          </a:p>
          <a:p>
            <a:r>
              <a:rPr lang="en-US" dirty="0"/>
              <a:t/>
            </a:r>
            <a:br>
              <a:rPr lang="en-US" dirty="0"/>
            </a:br>
            <a:endParaRPr lang="en-US" dirty="0"/>
          </a:p>
          <a:p>
            <a:r>
              <a:rPr lang="en-US" dirty="0"/>
              <a:t/>
            </a:r>
            <a:br>
              <a:rPr lang="en-US" dirty="0"/>
            </a:br>
            <a:endParaRPr lang="en-US" dirty="0"/>
          </a:p>
          <a:p>
            <a:r>
              <a:rPr lang="en-US" dirty="0"/>
              <a:t>// if you really need a scope inside of a loop - create a function and call it </a:t>
            </a:r>
            <a:r>
              <a:rPr lang="en-US" dirty="0" err="1"/>
              <a:t>immedietly</a:t>
            </a:r>
            <a:r>
              <a:rPr lang="en-US" dirty="0"/>
              <a:t>:</a:t>
            </a:r>
          </a:p>
          <a:p>
            <a:r>
              <a:rPr lang="en-US" dirty="0"/>
              <a:t>callbacks = [];</a:t>
            </a:r>
          </a:p>
          <a:p>
            <a:r>
              <a:rPr lang="en-US" dirty="0"/>
              <a:t>for (</a:t>
            </a:r>
            <a:r>
              <a:rPr lang="en-US" dirty="0" err="1"/>
              <a:t>i</a:t>
            </a:r>
            <a:r>
              <a:rPr lang="en-US" dirty="0"/>
              <a:t> = 0; </a:t>
            </a:r>
            <a:r>
              <a:rPr lang="en-US" dirty="0" err="1"/>
              <a:t>i</a:t>
            </a:r>
            <a:r>
              <a:rPr lang="en-US" dirty="0"/>
              <a:t> &lt; </a:t>
            </a:r>
            <a:r>
              <a:rPr lang="en-US" dirty="0" err="1"/>
              <a:t>fruits.length</a:t>
            </a:r>
            <a:r>
              <a:rPr lang="en-US" dirty="0"/>
              <a:t>; ++</a:t>
            </a:r>
            <a:r>
              <a:rPr lang="en-US" dirty="0" err="1"/>
              <a:t>i</a:t>
            </a:r>
            <a:r>
              <a:rPr lang="en-US" dirty="0"/>
              <a:t>) {</a:t>
            </a:r>
          </a:p>
          <a:p>
            <a:r>
              <a:rPr lang="en-US" dirty="0"/>
              <a:t>  (() =&gt; {</a:t>
            </a:r>
          </a:p>
          <a:p>
            <a:r>
              <a:rPr lang="en-US" dirty="0"/>
              <a:t>     </a:t>
            </a:r>
            <a:r>
              <a:rPr lang="en-US" dirty="0" err="1"/>
              <a:t>var</a:t>
            </a:r>
            <a:r>
              <a:rPr lang="en-US" dirty="0"/>
              <a:t> fruit = fruits[</a:t>
            </a:r>
            <a:r>
              <a:rPr lang="en-US" dirty="0" err="1"/>
              <a:t>i</a:t>
            </a:r>
            <a:r>
              <a:rPr lang="en-US" dirty="0"/>
              <a:t>];</a:t>
            </a:r>
          </a:p>
          <a:p>
            <a:r>
              <a:rPr lang="en-US" dirty="0"/>
              <a:t>     </a:t>
            </a:r>
            <a:r>
              <a:rPr lang="en-US" dirty="0" err="1"/>
              <a:t>callbacks.push</a:t>
            </a:r>
            <a:r>
              <a:rPr lang="en-US" dirty="0"/>
              <a:t>(() =&gt; echo(fruit))</a:t>
            </a:r>
          </a:p>
          <a:p>
            <a:r>
              <a:rPr lang="en-US" dirty="0"/>
              <a:t>  }())</a:t>
            </a:r>
          </a:p>
          <a:p>
            <a:r>
              <a:rPr lang="en-US" dirty="0"/>
              <a:t>}</a:t>
            </a:r>
          </a:p>
          <a:p>
            <a:r>
              <a:rPr lang="en-US" dirty="0" err="1"/>
              <a:t>callbacks.forEach</a:t>
            </a:r>
            <a:r>
              <a:rPr lang="en-US" dirty="0"/>
              <a:t>((</a:t>
            </a:r>
            <a:r>
              <a:rPr lang="en-US" dirty="0" err="1"/>
              <a:t>cb</a:t>
            </a:r>
            <a:r>
              <a:rPr lang="en-US" dirty="0"/>
              <a:t>) =&gt; </a:t>
            </a:r>
            <a:r>
              <a:rPr lang="en-US" dirty="0" err="1"/>
              <a:t>cb</a:t>
            </a:r>
            <a:r>
              <a:rPr lang="en-US" dirty="0"/>
              <a:t>());</a:t>
            </a:r>
          </a:p>
          <a:p>
            <a:r>
              <a:rPr lang="en-US" dirty="0"/>
              <a:t>// prints: pears, oranges, bananas</a:t>
            </a:r>
          </a:p>
        </p:txBody>
      </p:sp>
      <p:sp>
        <p:nvSpPr>
          <p:cNvPr id="2" name="Title 1"/>
          <p:cNvSpPr>
            <a:spLocks noGrp="1"/>
          </p:cNvSpPr>
          <p:nvPr>
            <p:ph type="title"/>
          </p:nvPr>
        </p:nvSpPr>
        <p:spPr/>
        <p:txBody>
          <a:bodyPr/>
          <a:lstStyle/>
          <a:p>
            <a:r>
              <a:rPr lang="en-US" dirty="0" smtClean="0"/>
              <a:t>There is no block scope</a:t>
            </a:r>
            <a:endParaRPr lang="en-US" dirty="0"/>
          </a:p>
        </p:txBody>
      </p:sp>
    </p:spTree>
    <p:extLst>
      <p:ext uri="{BB962C8B-B14F-4D97-AF65-F5344CB8AC3E}">
        <p14:creationId xmlns:p14="http://schemas.microsoft.com/office/powerpoint/2010/main" val="1866268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p:txBody>
          <a:bodyPr numCol="2">
            <a:normAutofit fontScale="92500" lnSpcReduction="10000"/>
          </a:bodyPr>
          <a:lstStyle/>
          <a:p>
            <a:r>
              <a:rPr lang="en-US" dirty="0" smtClean="0"/>
              <a:t>callbacks </a:t>
            </a:r>
            <a:r>
              <a:rPr lang="en-US" dirty="0"/>
              <a:t>= [];</a:t>
            </a:r>
          </a:p>
          <a:p>
            <a:r>
              <a:rPr lang="en-US" dirty="0" err="1"/>
              <a:t>fruits.forEach</a:t>
            </a:r>
            <a:r>
              <a:rPr lang="en-US" dirty="0"/>
              <a:t>((fruit) =&gt; {</a:t>
            </a:r>
          </a:p>
          <a:p>
            <a:r>
              <a:rPr lang="en-US" dirty="0"/>
              <a:t>  </a:t>
            </a:r>
            <a:r>
              <a:rPr lang="en-US" dirty="0" err="1"/>
              <a:t>callbacks.push</a:t>
            </a:r>
            <a:r>
              <a:rPr lang="en-US" dirty="0"/>
              <a:t>(() =&gt; echo(fruit))</a:t>
            </a:r>
          </a:p>
          <a:p>
            <a:r>
              <a:rPr lang="en-US" dirty="0"/>
              <a:t>})</a:t>
            </a:r>
          </a:p>
          <a:p>
            <a:r>
              <a:rPr lang="en-US" dirty="0" err="1"/>
              <a:t>callbacks.forEach</a:t>
            </a:r>
            <a:r>
              <a:rPr lang="en-US" dirty="0"/>
              <a:t>((</a:t>
            </a:r>
            <a:r>
              <a:rPr lang="en-US" dirty="0" err="1"/>
              <a:t>cb</a:t>
            </a:r>
            <a:r>
              <a:rPr lang="en-US" dirty="0"/>
              <a:t>) =&gt; </a:t>
            </a:r>
            <a:r>
              <a:rPr lang="en-US" dirty="0" err="1"/>
              <a:t>cb</a:t>
            </a:r>
            <a:r>
              <a:rPr lang="en-US" dirty="0"/>
              <a:t>());</a:t>
            </a:r>
          </a:p>
          <a:p>
            <a:r>
              <a:rPr lang="en-US" dirty="0"/>
              <a:t>// prints: pears, oranges, bananas</a:t>
            </a:r>
          </a:p>
          <a:p>
            <a:r>
              <a:rPr lang="en-US" dirty="0"/>
              <a:t>// as expected; it's also shorter</a:t>
            </a:r>
          </a:p>
          <a:p>
            <a:r>
              <a:rPr lang="en-US" dirty="0"/>
              <a:t/>
            </a:r>
            <a:br>
              <a:rPr lang="en-US" dirty="0"/>
            </a:br>
            <a:endParaRPr lang="en-US" dirty="0"/>
          </a:p>
          <a:p>
            <a:r>
              <a:rPr lang="en-US" dirty="0"/>
              <a:t>// speaking of short - this also works:</a:t>
            </a:r>
          </a:p>
          <a:p>
            <a:r>
              <a:rPr lang="en-US" dirty="0"/>
              <a:t>// (or should; right now it seems to crash the compiler)</a:t>
            </a:r>
          </a:p>
          <a:p>
            <a:r>
              <a:rPr lang="en-US" dirty="0"/>
              <a:t>callbacks = </a:t>
            </a:r>
            <a:r>
              <a:rPr lang="en-US" dirty="0" err="1"/>
              <a:t>fruits.map</a:t>
            </a:r>
            <a:r>
              <a:rPr lang="en-US" dirty="0"/>
              <a:t>((fruit) =&gt; { return () =&gt; echo(fruit) })</a:t>
            </a:r>
          </a:p>
          <a:p>
            <a:r>
              <a:rPr lang="en-US" dirty="0" err="1"/>
              <a:t>callbacks.forEach</a:t>
            </a:r>
            <a:r>
              <a:rPr lang="en-US" dirty="0"/>
              <a:t>((</a:t>
            </a:r>
            <a:r>
              <a:rPr lang="en-US" dirty="0" err="1"/>
              <a:t>cb</a:t>
            </a:r>
            <a:r>
              <a:rPr lang="en-US" dirty="0"/>
              <a:t>) =&gt; </a:t>
            </a:r>
            <a:r>
              <a:rPr lang="en-US" dirty="0" err="1"/>
              <a:t>cb</a:t>
            </a:r>
            <a:r>
              <a:rPr lang="en-US" dirty="0"/>
              <a:t>());</a:t>
            </a:r>
          </a:p>
          <a:p>
            <a:r>
              <a:rPr lang="en-US" dirty="0"/>
              <a:t>// prints: pears, oranges, bananas</a:t>
            </a:r>
          </a:p>
          <a:p>
            <a:r>
              <a:rPr lang="en-US" dirty="0"/>
              <a:t/>
            </a:r>
            <a:br>
              <a:rPr lang="en-US" dirty="0"/>
            </a:br>
            <a:endParaRPr lang="en-US" dirty="0"/>
          </a:p>
        </p:txBody>
      </p:sp>
      <p:sp>
        <p:nvSpPr>
          <p:cNvPr id="2" name="Title 1"/>
          <p:cNvSpPr>
            <a:spLocks noGrp="1"/>
          </p:cNvSpPr>
          <p:nvPr>
            <p:ph type="title"/>
          </p:nvPr>
        </p:nvSpPr>
        <p:spPr/>
        <p:txBody>
          <a:bodyPr/>
          <a:lstStyle/>
          <a:p>
            <a:r>
              <a:rPr lang="en-US" dirty="0" smtClean="0"/>
              <a:t>It’s a functional language</a:t>
            </a:r>
            <a:endParaRPr lang="en-US" dirty="0"/>
          </a:p>
        </p:txBody>
      </p:sp>
    </p:spTree>
    <p:extLst>
      <p:ext uri="{BB962C8B-B14F-4D97-AF65-F5344CB8AC3E}">
        <p14:creationId xmlns:p14="http://schemas.microsoft.com/office/powerpoint/2010/main" val="1996127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p:txBody>
          <a:bodyPr numCol="1">
            <a:normAutofit/>
          </a:bodyPr>
          <a:lstStyle/>
          <a:p>
            <a:r>
              <a:rPr lang="en-US" dirty="0" smtClean="0"/>
              <a:t>// no </a:t>
            </a:r>
            <a:r>
              <a:rPr lang="en-US" dirty="0" err="1" smtClean="0"/>
              <a:t>no</a:t>
            </a:r>
            <a:r>
              <a:rPr lang="en-US" dirty="0" smtClean="0"/>
              <a:t> </a:t>
            </a:r>
            <a:r>
              <a:rPr lang="en-US" dirty="0" err="1" smtClean="0"/>
              <a:t>no</a:t>
            </a:r>
            <a:endParaRPr lang="en-US" dirty="0" smtClean="0"/>
          </a:p>
          <a:p>
            <a:r>
              <a:rPr lang="en-US" dirty="0" smtClean="0"/>
              <a:t>for (</a:t>
            </a:r>
            <a:r>
              <a:rPr lang="en-US" dirty="0" err="1" smtClean="0"/>
              <a:t>var</a:t>
            </a:r>
            <a:r>
              <a:rPr lang="en-US" dirty="0" smtClean="0"/>
              <a:t> v in </a:t>
            </a:r>
            <a:r>
              <a:rPr lang="en-US" dirty="0" err="1" smtClean="0"/>
              <a:t>obj</a:t>
            </a:r>
            <a:r>
              <a:rPr lang="en-US" dirty="0" smtClean="0"/>
              <a:t>) {</a:t>
            </a:r>
            <a:r>
              <a:rPr lang="en-US" dirty="0"/>
              <a:t/>
            </a:r>
            <a:br>
              <a:rPr lang="en-US" dirty="0"/>
            </a:br>
            <a:r>
              <a:rPr lang="en-US" dirty="0" smtClean="0"/>
              <a:t>   ...</a:t>
            </a:r>
            <a:r>
              <a:rPr lang="en-US" dirty="0"/>
              <a:t/>
            </a:r>
            <a:br>
              <a:rPr lang="en-US" dirty="0"/>
            </a:br>
            <a:r>
              <a:rPr lang="en-US" dirty="0" smtClean="0"/>
              <a:t>}</a:t>
            </a:r>
          </a:p>
          <a:p>
            <a:endParaRPr lang="en-US" dirty="0"/>
          </a:p>
          <a:p>
            <a:r>
              <a:rPr lang="en-US" dirty="0" smtClean="0"/>
              <a:t>// yes </a:t>
            </a:r>
            <a:r>
              <a:rPr lang="en-US" dirty="0" err="1" smtClean="0"/>
              <a:t>yes</a:t>
            </a:r>
            <a:r>
              <a:rPr lang="en-US" dirty="0" smtClean="0"/>
              <a:t> </a:t>
            </a:r>
            <a:r>
              <a:rPr lang="en-US" dirty="0" err="1" smtClean="0"/>
              <a:t>yes</a:t>
            </a:r>
            <a:endParaRPr lang="en-US" dirty="0" smtClean="0"/>
          </a:p>
          <a:p>
            <a:r>
              <a:rPr lang="en-US" dirty="0" err="1" smtClean="0"/>
              <a:t>Object.keys</a:t>
            </a:r>
            <a:r>
              <a:rPr lang="en-US" dirty="0" smtClean="0"/>
              <a:t>(</a:t>
            </a:r>
            <a:r>
              <a:rPr lang="en-US" dirty="0" err="1" smtClean="0"/>
              <a:t>obj</a:t>
            </a:r>
            <a:r>
              <a:rPr lang="en-US" dirty="0" smtClean="0"/>
              <a:t>).</a:t>
            </a:r>
            <a:r>
              <a:rPr lang="en-US" dirty="0" err="1" smtClean="0"/>
              <a:t>forEach</a:t>
            </a:r>
            <a:r>
              <a:rPr lang="en-US" dirty="0" smtClean="0"/>
              <a:t>((v) =&gt; {</a:t>
            </a:r>
            <a:br>
              <a:rPr lang="en-US" dirty="0" smtClean="0"/>
            </a:br>
            <a:r>
              <a:rPr lang="en-US" dirty="0" smtClean="0"/>
              <a:t>   ...</a:t>
            </a:r>
            <a:r>
              <a:rPr lang="en-US" dirty="0"/>
              <a:t/>
            </a:r>
            <a:br>
              <a:rPr lang="en-US" dirty="0"/>
            </a:br>
            <a:r>
              <a:rPr lang="en-US" dirty="0" smtClean="0"/>
              <a:t>})</a:t>
            </a:r>
          </a:p>
        </p:txBody>
      </p:sp>
      <p:sp>
        <p:nvSpPr>
          <p:cNvPr id="2" name="Title 1"/>
          <p:cNvSpPr>
            <a:spLocks noGrp="1"/>
          </p:cNvSpPr>
          <p:nvPr>
            <p:ph type="title"/>
          </p:nvPr>
        </p:nvSpPr>
        <p:spPr/>
        <p:txBody>
          <a:bodyPr/>
          <a:lstStyle/>
          <a:p>
            <a:r>
              <a:rPr lang="en-US" dirty="0" smtClean="0"/>
              <a:t>Don’t use for(each)</a:t>
            </a:r>
            <a:endParaRPr lang="en-US" dirty="0"/>
          </a:p>
        </p:txBody>
      </p:sp>
    </p:spTree>
    <p:extLst>
      <p:ext uri="{BB962C8B-B14F-4D97-AF65-F5344CB8AC3E}">
        <p14:creationId xmlns:p14="http://schemas.microsoft.com/office/powerpoint/2010/main" val="3416123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Very hi-res displays, hi-powered CPUs, fancy sensors, network, … </a:t>
            </a:r>
          </a:p>
          <a:p>
            <a:endParaRPr lang="en-US" dirty="0"/>
          </a:p>
          <a:p>
            <a:r>
              <a:rPr lang="en-US" dirty="0" smtClean="0"/>
              <a:t>No keyboard to speak of.</a:t>
            </a:r>
          </a:p>
          <a:p>
            <a:r>
              <a:rPr lang="en-US" dirty="0" smtClean="0"/>
              <a:t>No BASIC prompt.</a:t>
            </a:r>
          </a:p>
        </p:txBody>
      </p:sp>
      <p:sp>
        <p:nvSpPr>
          <p:cNvPr id="4" name="Title 3"/>
          <p:cNvSpPr>
            <a:spLocks noGrp="1"/>
          </p:cNvSpPr>
          <p:nvPr>
            <p:ph type="title"/>
          </p:nvPr>
        </p:nvSpPr>
        <p:spPr/>
        <p:txBody>
          <a:bodyPr/>
          <a:lstStyle/>
          <a:p>
            <a:r>
              <a:rPr lang="en-US" dirty="0" smtClean="0"/>
              <a:t>Smartphones now are the first computers</a:t>
            </a:r>
            <a:endParaRPr lang="en-US" dirty="0"/>
          </a:p>
        </p:txBody>
      </p:sp>
      <p:pic>
        <p:nvPicPr>
          <p:cNvPr id="6" name="Content Placeholder 3"/>
          <p:cNvPicPr>
            <a:picLocks noGrp="1" noChangeAspect="1"/>
          </p:cNvPicPr>
          <p:nvPr>
            <p:ph type="pic" sz="quarter" idx="16"/>
          </p:nvPr>
        </p:nvPicPr>
        <p:blipFill rotWithShape="1">
          <a:blip r:embed="rId3" cstate="print">
            <a:extLst>
              <a:ext uri="{28A0092B-C50C-407E-A947-70E740481C1C}">
                <a14:useLocalDpi xmlns:a14="http://schemas.microsoft.com/office/drawing/2010/main" val="0"/>
              </a:ext>
            </a:extLst>
          </a:blip>
          <a:srcRect l="7794" r="25394"/>
          <a:stretch/>
        </p:blipFill>
        <p:spPr>
          <a:xfrm>
            <a:off x="274638" y="1363662"/>
            <a:ext cx="4572000" cy="4557415"/>
          </a:xfrm>
        </p:spPr>
      </p:pic>
    </p:spTree>
    <p:extLst>
      <p:ext uri="{BB962C8B-B14F-4D97-AF65-F5344CB8AC3E}">
        <p14:creationId xmlns:p14="http://schemas.microsoft.com/office/powerpoint/2010/main" val="2529386651"/>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037" y="2354262"/>
            <a:ext cx="10058400" cy="2819400"/>
          </a:xfrm>
        </p:spPr>
        <p:txBody>
          <a:bodyPr/>
          <a:lstStyle/>
          <a:p>
            <a:pPr algn="ctr"/>
            <a:r>
              <a:rPr lang="en-US" sz="8000" dirty="0" smtClean="0"/>
              <a:t>Can “we” program</a:t>
            </a:r>
            <a:br>
              <a:rPr lang="en-US" sz="8000" dirty="0" smtClean="0"/>
            </a:br>
            <a:r>
              <a:rPr lang="pl-PL" sz="8000" b="1" dirty="0" smtClean="0">
                <a:latin typeface="+mn-lt"/>
              </a:rPr>
              <a:t>on</a:t>
            </a:r>
            <a:r>
              <a:rPr lang="en-US" sz="8000" dirty="0" smtClean="0"/>
              <a:t> these things?</a:t>
            </a:r>
            <a:r>
              <a:rPr lang="en-US" sz="6000" dirty="0" smtClean="0"/>
              <a:t/>
            </a:r>
            <a:br>
              <a:rPr lang="en-US" sz="6000" dirty="0" smtClean="0"/>
            </a:br>
            <a:endParaRPr lang="en-US" sz="5400" dirty="0"/>
          </a:p>
        </p:txBody>
      </p:sp>
      <p:sp>
        <p:nvSpPr>
          <p:cNvPr id="3" name="Title 1"/>
          <p:cNvSpPr txBox="1">
            <a:spLocks/>
          </p:cNvSpPr>
          <p:nvPr/>
        </p:nvSpPr>
        <p:spPr>
          <a:xfrm>
            <a:off x="1159191" y="830262"/>
            <a:ext cx="10058400" cy="723106"/>
          </a:xfrm>
          <a:prstGeom prst="rect">
            <a:avLst/>
          </a:prstGeom>
        </p:spPr>
        <p:txBody>
          <a:bodyPr vert="horz" lIns="182880" tIns="45720" rIns="182880" bIns="45720" rtlCol="0" anchor="t">
            <a:noAutofit/>
          </a:bodyPr>
          <a:lstStyle>
            <a:lvl1pPr algn="l" defTabSz="914166" rtl="0" eaLnBrk="1" latinLnBrk="0" hangingPunct="1">
              <a:spcBef>
                <a:spcPct val="0"/>
              </a:spcBef>
              <a:buNone/>
              <a:defRPr sz="3600" kern="1200">
                <a:gradFill>
                  <a:gsLst>
                    <a:gs pos="0">
                      <a:schemeClr val="tx1"/>
                    </a:gs>
                    <a:gs pos="100000">
                      <a:schemeClr val="tx1"/>
                    </a:gs>
                  </a:gsLst>
                  <a:lin ang="5400000" scaled="0"/>
                </a:gradFill>
                <a:latin typeface="+mj-lt"/>
                <a:ea typeface="+mj-ea"/>
                <a:cs typeface="+mj-cs"/>
              </a:defRPr>
            </a:lvl1pPr>
          </a:lstStyle>
          <a:p>
            <a:pPr algn="ctr"/>
            <a:r>
              <a:rPr lang="en-US" sz="3200" dirty="0" smtClean="0"/>
              <a:t>At Microsoft Research we try to see what’s possible.</a:t>
            </a:r>
            <a:br>
              <a:rPr lang="en-US" sz="3200" dirty="0" smtClean="0"/>
            </a:br>
            <a:endParaRPr lang="en-US" sz="4400" dirty="0"/>
          </a:p>
        </p:txBody>
      </p:sp>
    </p:spTree>
    <p:extLst>
      <p:ext uri="{BB962C8B-B14F-4D97-AF65-F5344CB8AC3E}">
        <p14:creationId xmlns:p14="http://schemas.microsoft.com/office/powerpoint/2010/main" val="71794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350837" y="1668462"/>
            <a:ext cx="5029200" cy="4800600"/>
          </a:xfrm>
        </p:spPr>
        <p:txBody>
          <a:bodyPr/>
          <a:lstStyle/>
          <a:p>
            <a:r>
              <a:rPr lang="en-US" dirty="0" smtClean="0"/>
              <a:t>TouchDevelop is a Windows Phone 7 app bringing the joy of programming </a:t>
            </a:r>
            <a:r>
              <a:rPr lang="en-US" dirty="0" smtClean="0">
                <a:latin typeface="OCR A Extended" panose="02010509020102010303" pitchFamily="50" charset="0"/>
                <a:cs typeface="Miriam Fixed" panose="020B0509050101010101" pitchFamily="49" charset="-79"/>
              </a:rPr>
              <a:t>8-bit </a:t>
            </a:r>
            <a:r>
              <a:rPr lang="en-US" dirty="0" smtClean="0">
                <a:latin typeface="OCR A Extended" panose="02010509020102010303" pitchFamily="50" charset="0"/>
              </a:rPr>
              <a:t>computers</a:t>
            </a:r>
            <a:r>
              <a:rPr lang="en-US" dirty="0" smtClean="0"/>
              <a:t> to the smartphone age.</a:t>
            </a:r>
            <a:endParaRPr lang="en-US" dirty="0"/>
          </a:p>
        </p:txBody>
      </p:sp>
      <p:sp>
        <p:nvSpPr>
          <p:cNvPr id="4" name="Title 3"/>
          <p:cNvSpPr>
            <a:spLocks noGrp="1"/>
          </p:cNvSpPr>
          <p:nvPr>
            <p:ph type="title"/>
          </p:nvPr>
        </p:nvSpPr>
        <p:spPr/>
        <p:txBody>
          <a:bodyPr/>
          <a:lstStyle/>
          <a:p>
            <a:r>
              <a:rPr lang="pl-PL" dirty="0" smtClean="0"/>
              <a:t>Programming the phone – no PC required!</a:t>
            </a:r>
            <a:endParaRPr lang="en-US" dirty="0"/>
          </a:p>
        </p:txBody>
      </p:sp>
      <p:grpSp>
        <p:nvGrpSpPr>
          <p:cNvPr id="9" name="Group 8"/>
          <p:cNvGrpSpPr/>
          <p:nvPr/>
        </p:nvGrpSpPr>
        <p:grpSpPr>
          <a:xfrm>
            <a:off x="6675437" y="1973262"/>
            <a:ext cx="5400600" cy="4394909"/>
            <a:chOff x="5989637" y="1668462"/>
            <a:chExt cx="6086400" cy="4953000"/>
          </a:xfrm>
        </p:grpSpPr>
        <p:pic>
          <p:nvPicPr>
            <p:cNvPr id="3" name="Picture 2"/>
            <p:cNvPicPr>
              <a:picLocks noChangeAspect="1"/>
            </p:cNvPicPr>
            <p:nvPr/>
          </p:nvPicPr>
          <p:blipFill>
            <a:blip r:embed="rId3"/>
            <a:stretch>
              <a:fillRect/>
            </a:stretch>
          </p:blipFill>
          <p:spPr>
            <a:xfrm>
              <a:off x="9190037" y="1668462"/>
              <a:ext cx="2886000" cy="4953000"/>
            </a:xfrm>
            <a:prstGeom prst="rect">
              <a:avLst/>
            </a:prstGeom>
          </p:spPr>
        </p:pic>
        <p:pic>
          <p:nvPicPr>
            <p:cNvPr id="7" name="Picture 6"/>
            <p:cNvPicPr>
              <a:picLocks noChangeAspect="1"/>
            </p:cNvPicPr>
            <p:nvPr/>
          </p:nvPicPr>
          <p:blipFill>
            <a:blip r:embed="rId4"/>
            <a:stretch>
              <a:fillRect/>
            </a:stretch>
          </p:blipFill>
          <p:spPr>
            <a:xfrm>
              <a:off x="5989637" y="1668462"/>
              <a:ext cx="2913450" cy="4953000"/>
            </a:xfrm>
            <a:prstGeom prst="rect">
              <a:avLst/>
            </a:prstGeom>
          </p:spPr>
        </p:pic>
      </p:grpSp>
    </p:spTree>
    <p:extLst>
      <p:ext uri="{BB962C8B-B14F-4D97-AF65-F5344CB8AC3E}">
        <p14:creationId xmlns:p14="http://schemas.microsoft.com/office/powerpoint/2010/main" val="399186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hlinkClick r:id="rId3"/>
              </a:rPr>
              <a:t>https://</a:t>
            </a:r>
            <a:r>
              <a:rPr lang="en-US" dirty="0" smtClean="0">
                <a:hlinkClick r:id="rId3"/>
              </a:rPr>
              <a:t>www.touchdevelop.com/doc/videos/endtoend.mp4</a:t>
            </a:r>
            <a:r>
              <a:rPr lang="en-US" dirty="0" smtClean="0"/>
              <a:t>  </a:t>
            </a:r>
            <a:endParaRPr lang="en-US" dirty="0"/>
          </a:p>
          <a:p>
            <a:r>
              <a:rPr lang="en-US" dirty="0">
                <a:hlinkClick r:id="rId4"/>
              </a:rPr>
              <a:t>https://www.touchdevelop.com/szht</a:t>
            </a:r>
            <a:r>
              <a:rPr lang="en-US" dirty="0" smtClean="0">
                <a:hlinkClick r:id="rId4"/>
              </a:rPr>
              <a:t>/</a:t>
            </a:r>
            <a:r>
              <a:rPr lang="en-US" dirty="0" smtClean="0"/>
              <a:t> </a:t>
            </a:r>
            <a:endParaRPr lang="en-US" dirty="0"/>
          </a:p>
          <a:p>
            <a:endParaRPr lang="en-US" dirty="0"/>
          </a:p>
        </p:txBody>
      </p:sp>
      <p:sp>
        <p:nvSpPr>
          <p:cNvPr id="3" name="Title 2"/>
          <p:cNvSpPr>
            <a:spLocks noGrp="1"/>
          </p:cNvSpPr>
          <p:nvPr>
            <p:ph type="title"/>
          </p:nvPr>
        </p:nvSpPr>
        <p:spPr/>
        <p:txBody>
          <a:bodyPr/>
          <a:lstStyle/>
          <a:p>
            <a:r>
              <a:rPr lang="en-US" dirty="0" smtClean="0"/>
              <a:t>Demo: TouchDevelop on the phone</a:t>
            </a:r>
            <a:endParaRPr lang="en-US" dirty="0"/>
          </a:p>
        </p:txBody>
      </p:sp>
    </p:spTree>
    <p:extLst>
      <p:ext uri="{BB962C8B-B14F-4D97-AF65-F5344CB8AC3E}">
        <p14:creationId xmlns:p14="http://schemas.microsoft.com/office/powerpoint/2010/main" val="271102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274638" y="1820862"/>
            <a:ext cx="5029200" cy="4800600"/>
          </a:xfrm>
        </p:spPr>
        <p:txBody>
          <a:bodyPr anchor="t" anchorCtr="0"/>
          <a:lstStyle/>
          <a:p>
            <a:r>
              <a:rPr lang="en-US" sz="4000" dirty="0" smtClean="0"/>
              <a:t>200,000+ downloads</a:t>
            </a:r>
          </a:p>
          <a:p>
            <a:r>
              <a:rPr lang="pl-PL" sz="4000" dirty="0"/>
              <a:t>Full social experience</a:t>
            </a:r>
          </a:p>
          <a:p>
            <a:r>
              <a:rPr lang="en-US" sz="4000" dirty="0" smtClean="0"/>
              <a:t>10,000 scripts</a:t>
            </a:r>
          </a:p>
          <a:p>
            <a:r>
              <a:rPr lang="en-US" sz="4000" dirty="0" smtClean="0"/>
              <a:t>Great for education</a:t>
            </a:r>
            <a:endParaRPr lang="pl-PL" sz="4000" dirty="0" smtClean="0"/>
          </a:p>
        </p:txBody>
      </p:sp>
      <p:sp>
        <p:nvSpPr>
          <p:cNvPr id="4" name="Title 3"/>
          <p:cNvSpPr>
            <a:spLocks noGrp="1"/>
          </p:cNvSpPr>
          <p:nvPr>
            <p:ph type="title"/>
          </p:nvPr>
        </p:nvSpPr>
        <p:spPr/>
        <p:txBody>
          <a:bodyPr/>
          <a:lstStyle/>
          <a:p>
            <a:r>
              <a:rPr lang="pl-PL" dirty="0" smtClean="0"/>
              <a:t>It works!</a:t>
            </a:r>
            <a:endParaRPr lang="en-US" dirty="0"/>
          </a:p>
        </p:txBody>
      </p:sp>
      <p:pic>
        <p:nvPicPr>
          <p:cNvPr id="5" name="Picture 4"/>
          <p:cNvPicPr>
            <a:picLocks noChangeAspect="1"/>
          </p:cNvPicPr>
          <p:nvPr/>
        </p:nvPicPr>
        <p:blipFill>
          <a:blip r:embed="rId3"/>
          <a:stretch>
            <a:fillRect/>
          </a:stretch>
        </p:blipFill>
        <p:spPr>
          <a:xfrm>
            <a:off x="6679909" y="525461"/>
            <a:ext cx="5395313" cy="5160325"/>
          </a:xfrm>
          <a:prstGeom prst="rect">
            <a:avLst/>
          </a:prstGeom>
        </p:spPr>
      </p:pic>
      <p:sp>
        <p:nvSpPr>
          <p:cNvPr id="6" name="TextBox 5"/>
          <p:cNvSpPr txBox="1"/>
          <p:nvPr/>
        </p:nvSpPr>
        <p:spPr>
          <a:xfrm>
            <a:off x="6599236" y="5912797"/>
            <a:ext cx="5475986" cy="523220"/>
          </a:xfrm>
          <a:prstGeom prst="rect">
            <a:avLst/>
          </a:prstGeom>
          <a:noFill/>
        </p:spPr>
        <p:txBody>
          <a:bodyPr wrap="none" rtlCol="0">
            <a:spAutoFit/>
          </a:bodyPr>
          <a:lstStyle/>
          <a:p>
            <a:r>
              <a:rPr lang="en-US" sz="2800" dirty="0" smtClean="0">
                <a:gradFill>
                  <a:gsLst>
                    <a:gs pos="0">
                      <a:schemeClr val="tx1"/>
                    </a:gs>
                    <a:gs pos="100000">
                      <a:schemeClr val="tx1"/>
                    </a:gs>
                  </a:gsLst>
                  <a:lin ang="5400000" scaled="0"/>
                </a:gradFill>
                <a:hlinkClick r:id="rId4"/>
              </a:rPr>
              <a:t>http://touchdevelop.com/gallery/</a:t>
            </a:r>
            <a:endParaRPr lang="en-US" sz="2800"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51396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Build_Template_16x9 (2)">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Adjacency">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2012-11-02T07:00:00+00:00</Event_x0020_End_x0020_Date>
    <Event_x0020_Start_x0020_Date xmlns="2295e2e7-0eeb-498e-8716-217bb2ee6ee3">2012-10-29T07:00:00+00:00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Event_x0020_VenueTaxHTField0>
    <TaxCatchAll xmlns="230e9df3-be65-4c73-a93b-d1236ebd677e">
      <Value>309</Value>
      <Value>308</Value>
      <Value>605</Value>
    </TaxCatchAll>
    <AudienceTaxHTField0 xmlns="8b529f77-48ab-4581-b468-93f09345b8aa">
      <Terms xmlns="http://schemas.microsoft.com/office/infopath/2007/PartnerControls"/>
    </Audienc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2295e2e7-0eeb-498e-8716-217bb2ee6ee3"/>
    <ds:schemaRef ds:uri="http://purl.org/dc/terms/"/>
    <ds:schemaRef ds:uri="http://schemas.microsoft.com/office/2006/metadata/properties"/>
    <ds:schemaRef ds:uri="http://schemas.microsoft.com/office/2006/documentManagement/types"/>
    <ds:schemaRef ds:uri="http://purl.org/dc/dcmitype/"/>
    <ds:schemaRef ds:uri="230e9df3-be65-4c73-a93b-d1236ebd677e"/>
    <ds:schemaRef ds:uri="http://schemas.microsoft.com/office/infopath/2007/PartnerControls"/>
    <ds:schemaRef ds:uri="http://schemas.openxmlformats.org/package/2006/metadata/core-properties"/>
    <ds:schemaRef ds:uri="8b529f77-48ab-4581-b468-93f09345b8aa"/>
    <ds:schemaRef ds:uri="http://www.w3.org/XML/1998/namespace"/>
  </ds:schemaRefs>
</ds:datastoreItem>
</file>

<file path=customXml/itemProps2.xml><?xml version="1.0" encoding="utf-8"?>
<ds:datastoreItem xmlns:ds="http://schemas.openxmlformats.org/officeDocument/2006/customXml" ds:itemID="{77F4C29F-EB88-4408-9B4D-7E65470C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Build_Template_16x9 (2)</Template>
  <TotalTime>14404</TotalTime>
  <Words>5390</Words>
  <Application>Microsoft Office PowerPoint</Application>
  <PresentationFormat>Custom</PresentationFormat>
  <Paragraphs>653</Paragraphs>
  <Slides>44</Slides>
  <Notes>33</Notes>
  <HiddenSlides>7</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44</vt:i4>
      </vt:variant>
    </vt:vector>
  </HeadingPairs>
  <TitlesOfParts>
    <vt:vector size="61" baseType="lpstr">
      <vt:lpstr>ＭＳ Ｐゴシック</vt:lpstr>
      <vt:lpstr>Arial</vt:lpstr>
      <vt:lpstr>Avenir LT Pro 45 Book</vt:lpstr>
      <vt:lpstr>Calibri</vt:lpstr>
      <vt:lpstr>Cambria</vt:lpstr>
      <vt:lpstr>Cambria Math</vt:lpstr>
      <vt:lpstr>Consolas</vt:lpstr>
      <vt:lpstr>Miriam Fixed</vt:lpstr>
      <vt:lpstr>OCR A Extended</vt:lpstr>
      <vt:lpstr>Segoe UI</vt:lpstr>
      <vt:lpstr>Segoe UI Light</vt:lpstr>
      <vt:lpstr>Wingdings</vt:lpstr>
      <vt:lpstr>Build_Template_16x9 (2)</vt:lpstr>
      <vt:lpstr>4_5-30405_Build_Template_16x9_White_Background</vt:lpstr>
      <vt:lpstr>3_5-30405_Build_Template_16x9_Red_Color_Background</vt:lpstr>
      <vt:lpstr>2_5-30405_Build_Template_16x9_LightBlue_Color_Background</vt:lpstr>
      <vt:lpstr>Adjacency</vt:lpstr>
      <vt:lpstr>TouchDevelop Tips and Types for Programming via Touch</vt:lpstr>
      <vt:lpstr>TouchDevelop in Three Parts</vt:lpstr>
      <vt:lpstr>PowerPoint Presentation</vt:lpstr>
      <vt:lpstr>I learned programming bottom-up</vt:lpstr>
      <vt:lpstr>Smartphones now are the first computers</vt:lpstr>
      <vt:lpstr>Can “we” program on these things? </vt:lpstr>
      <vt:lpstr>Programming the phone – no PC required!</vt:lpstr>
      <vt:lpstr>Demo: TouchDevelop on the phone</vt:lpstr>
      <vt:lpstr>It works!</vt:lpstr>
      <vt:lpstr>Learning programming top-down with TouchDevelop</vt:lpstr>
      <vt:lpstr>Why Static Types?</vt:lpstr>
      <vt:lpstr>PowerPoint Presentation</vt:lpstr>
      <vt:lpstr>What’s a web app?</vt:lpstr>
      <vt:lpstr>HTML5 &amp; CSS3 instead of XAML</vt:lpstr>
      <vt:lpstr>Now to that JavaScript thing...</vt:lpstr>
      <vt:lpstr>We really like types</vt:lpstr>
      <vt:lpstr>TypeScript ⊇ JavaScript</vt:lpstr>
      <vt:lpstr>C#  --&gt;  TypeScript  (classes)</vt:lpstr>
      <vt:lpstr>C#  --&gt;  TypeScript  (statements)</vt:lpstr>
      <vt:lpstr>Demo: TypeScript</vt:lpstr>
      <vt:lpstr>TypeScript highlights</vt:lpstr>
      <vt:lpstr>The outcome</vt:lpstr>
      <vt:lpstr>Demo: TouchDevelop on the Web</vt:lpstr>
      <vt:lpstr>What about TouchDevelop, the language?</vt:lpstr>
      <vt:lpstr>Standard Model: Shared Data on Server</vt:lpstr>
      <vt:lpstr>Revisions Model: Replica on Device</vt:lpstr>
      <vt:lpstr>Target: Non-enterprise Apps</vt:lpstr>
      <vt:lpstr>Data Model: Cloud Types</vt:lpstr>
      <vt:lpstr>Global State is  a Revision Diagram</vt:lpstr>
      <vt:lpstr>Example: Birdwatching</vt:lpstr>
      <vt:lpstr>Don’t  use  Set() to increment</vt:lpstr>
      <vt:lpstr>Use  Add() to increment</vt:lpstr>
      <vt:lpstr>Next step: different birds</vt:lpstr>
      <vt:lpstr>Direct access to entries</vt:lpstr>
      <vt:lpstr>What we have today</vt:lpstr>
      <vt:lpstr>Take aways</vt:lpstr>
      <vt:lpstr>Resources</vt:lpstr>
      <vt:lpstr>Define a class</vt:lpstr>
      <vt:lpstr>Override a method, with JS flavor</vt:lpstr>
      <vt:lpstr>Interfaces are for classes, right?</vt:lpstr>
      <vt:lpstr>The ‘this’ pointer – you *will* get confused</vt:lpstr>
      <vt:lpstr>There is no block scope</vt:lpstr>
      <vt:lpstr>It’s a functional language</vt:lpstr>
      <vt:lpstr>Don’t use for(each)</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Build 2012</dc:subject>
  <dc:creator>Angie Nelson (Clearwater Group)</dc:creator>
  <cp:keywords>Build 2012</cp:keywords>
  <dc:description>Template: Mitchell Derrey, Silver Fox Productions
Formatting: 
Date: October 29th - November 2nd, 2012
Location: MSCC, Redmond, WA
Audience Type: Internal</dc:description>
  <cp:lastModifiedBy>Tom Ball</cp:lastModifiedBy>
  <cp:revision>184</cp:revision>
  <dcterms:created xsi:type="dcterms:W3CDTF">2012-10-01T22:04:30Z</dcterms:created>
  <dcterms:modified xsi:type="dcterms:W3CDTF">2012-11-22T19:35:21Z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ies>
</file>